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6"/>
  </p:notesMasterIdLst>
  <p:handoutMasterIdLst>
    <p:handoutMasterId r:id="rId27"/>
  </p:handoutMasterIdLst>
  <p:sldIdLst>
    <p:sldId id="278" r:id="rId5"/>
    <p:sldId id="338" r:id="rId6"/>
    <p:sldId id="310" r:id="rId7"/>
    <p:sldId id="314" r:id="rId8"/>
    <p:sldId id="311" r:id="rId9"/>
    <p:sldId id="336" r:id="rId10"/>
    <p:sldId id="337" r:id="rId11"/>
    <p:sldId id="315" r:id="rId12"/>
    <p:sldId id="284" r:id="rId13"/>
    <p:sldId id="316" r:id="rId14"/>
    <p:sldId id="335" r:id="rId15"/>
    <p:sldId id="334" r:id="rId16"/>
    <p:sldId id="333" r:id="rId17"/>
    <p:sldId id="317" r:id="rId18"/>
    <p:sldId id="324" r:id="rId19"/>
    <p:sldId id="326" r:id="rId20"/>
    <p:sldId id="328" r:id="rId21"/>
    <p:sldId id="331" r:id="rId22"/>
    <p:sldId id="325" r:id="rId23"/>
    <p:sldId id="296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4E"/>
    <a:srgbClr val="A3A3C1"/>
    <a:srgbClr val="0EBEE8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305" autoAdjust="0"/>
  </p:normalViewPr>
  <p:slideViewPr>
    <p:cSldViewPr snapToGrid="0">
      <p:cViewPr>
        <p:scale>
          <a:sx n="75" d="100"/>
          <a:sy n="75" d="100"/>
        </p:scale>
        <p:origin x="1950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DB281-97BF-F47C-B2D5-C386E4379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BB01F8-81D7-10D0-F60A-783B37E5E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2CB186-2153-AC24-AA5C-BBF0795F7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5C2B-9400-2AFD-7417-115A00AD7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5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4FB53-581B-73A3-E4E3-BC4A466E2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0B7AB4-2D40-3833-EFEA-51B739E0E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20E32-6846-2480-601E-B0D7ABCBB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good for commands that are modifying a single aggregate instance, but not so good for queries who need to join several aggregates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6C702-7C35-6253-EAF4-081C169BA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59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33CF-F7F0-5A69-05D1-969D3FB71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0C21D-FE6A-80D2-4974-9ED9F4C9F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0A928-3719-A72B-D005-0EAADF53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specific read model/materialized view for our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28C5F-2CE1-35E4-0832-ECE775575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Complete historical data, reporting</a:t>
            </a:r>
          </a:p>
          <a:p>
            <a:pPr marL="0" indent="0">
              <a:buNone/>
            </a:pPr>
            <a:r>
              <a:rPr lang="en-US" dirty="0"/>
              <a:t>2. Tells us where it’s been, where it’s at, and how it got there – purpose behind current state</a:t>
            </a:r>
          </a:p>
          <a:p>
            <a:pPr marL="0" indent="0">
              <a:buNone/>
            </a:pPr>
            <a:r>
              <a:rPr lang="en-US" dirty="0"/>
              <a:t>3. Open/Closed Principle by adding new events/read models</a:t>
            </a:r>
          </a:p>
          <a:p>
            <a:pPr marL="0" indent="0">
              <a:buNone/>
            </a:pPr>
            <a:r>
              <a:rPr lang="en-US" dirty="0"/>
              <a:t>4. Event stream gives us what changes have been made</a:t>
            </a:r>
          </a:p>
          <a:p>
            <a:pPr marL="0" indent="0">
              <a:buNone/>
            </a:pPr>
            <a:r>
              <a:rPr lang="en-US" dirty="0"/>
              <a:t>5. More of a CQRS thing, but you can’t achieve the full power and benefits of Event Sourcing w/o CQRS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2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49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EC7D7-A405-3D19-E172-EF57A9C9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4A55F4-D9AF-CA8C-DBDB-DE8F1EFF0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19D9BA-61B5-8B79-E827-7ECCB848D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5ABE-D542-2D40-4392-AD57EF33B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81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C999-130A-D083-F24F-46622E78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77497-9943-F307-2400-BDE08F268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7162D-5CE1-7255-D072-A83D3125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Doing a point-read or querying a single partition will always be faster than a cross-partition query or querying multiple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7232-BD17-DC57-E074-F2419796E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52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91565-6E9D-BFA7-4D08-23A440223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7A2A4-D667-06A0-E01A-4179C4E62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25CC5-9E80-A133-4C1A-F2DF2EA19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MFG Has to be fast! What’s faster than a materialize view/read model specifically tailored for that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0339-3252-44FC-3D7A-2772B80E7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01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Complexity – Lot’s of additional moving parts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Eventual Consistency – Not really a new problem since we’re following EDA anyway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Does require a shift in how model and develop applications. Will be more difficult/slower for new developers coming on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9BF1-8C2D-4CC3-8A09-9FD6D2C33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C7A0D-17A2-C5AC-C22C-CD7328A64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7A7432-EBD0-D2F8-2DDD-DF311830B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Took the concept of pushing business logic down into the domain, rather than having what’s called an anemic domain model, we have a model rich in behavior. This allows for more explicit modeling of our domain, better unit testing, and better encapsulation of our business rules. Towards the end I made a quick note about Event Sourcing and how modeling our domain this way sets us up to do Event Sourcing. I know we’ve had a few conversations about it and I wanted to follow up on it and do a POC to see how practical it could be and see what you guys think.</a:t>
            </a:r>
          </a:p>
          <a:p>
            <a:endParaRPr lang="en-US" dirty="0"/>
          </a:p>
          <a:p>
            <a:r>
              <a:rPr lang="en-US" dirty="0"/>
              <a:t>Before we can start talking about Event Sourcing, we need to take another tool from DDD and that is the concept of Domain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C98C-3540-1F95-C9C7-B2C179520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72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6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2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Events come from DDD</a:t>
            </a:r>
          </a:p>
          <a:p>
            <a:r>
              <a:rPr lang="en-US" dirty="0"/>
              <a:t>It’s how we bring EDA down to the solution level</a:t>
            </a:r>
          </a:p>
          <a:p>
            <a:r>
              <a:rPr lang="en-US" dirty="0"/>
              <a:t>They are what make Event Sourcing “Practical”</a:t>
            </a:r>
          </a:p>
          <a:p>
            <a:r>
              <a:rPr lang="en-US" dirty="0"/>
              <a:t>You can do Event Sourcing w/o DDD, but it’s a lot more “messy” and less explicit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5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sends a request or command to “start” an order</a:t>
            </a:r>
          </a:p>
          <a:p>
            <a:endParaRPr lang="en-US" dirty="0"/>
          </a:p>
          <a:p>
            <a:r>
              <a:rPr lang="en-US" dirty="0"/>
              <a:t>That Order then creates and raises an “</a:t>
            </a:r>
            <a:r>
              <a:rPr lang="en-US" dirty="0" err="1"/>
              <a:t>OrderStarted</a:t>
            </a:r>
            <a:r>
              <a:rPr lang="en-US" dirty="0"/>
              <a:t>” event WITHIN the domain, typically using something like </a:t>
            </a:r>
            <a:r>
              <a:rPr lang="en-US" dirty="0" err="1"/>
              <a:t>MediatR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 number handlers, responsible for a single “side-effect”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54FEA-AB61-2C14-E65A-CBE00D999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ABD7D-68EF-4369-1A08-C581A4AD1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39EFD3-A5E4-222B-83EE-EDDC95E7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D4AE0-B9E9-3A7D-8517-1F6BFC144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93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3ECC-90EE-635C-286C-04A403094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6309A-82BF-4A82-9FBF-40F2EE168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4ACD2F-8D7F-E999-99A5-7816E36E7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ED57-1FBF-1B34-5CE4-D9AC6878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3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additional business rules and side-effects grow, are code becomes tightly glued together and a single class becomes responsible for handling all these additional behaviors, violating SRP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Clearly understand the “consequences” of a command or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additional business rules and side-effects grow, are code becomes tightly glued together and a single class becomes responsible for handling all these additional behaviors, violating SRP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Clearly understand the “consequences” of a command or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20" r:id="rId13"/>
    <p:sldLayoutId id="2147483721" r:id="rId14"/>
    <p:sldLayoutId id="2147483722" r:id="rId15"/>
    <p:sldLayoutId id="214748372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hwabencode.com/blog/2020/03/04/Azure-Functions-MediatR" TargetMode="External"/><Relationship Id="rId5" Type="http://schemas.openxmlformats.org/officeDocument/2006/relationships/image" Target="../media/image17.png"/><Relationship Id="rId10" Type="http://schemas.openxmlformats.org/officeDocument/2006/relationships/hyperlink" Target="https://www.johnpapa.net/angular-cosmosdb-5/" TargetMode="External"/><Relationship Id="rId4" Type="http://schemas.openxmlformats.org/officeDocument/2006/relationships/image" Target="../media/image16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johnpapa.net/angular-cosmosdb-5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hwabencode.com/blog/2020/03/04/Azure-Functions-MediatR" TargetMode="External"/><Relationship Id="rId5" Type="http://schemas.openxmlformats.org/officeDocument/2006/relationships/image" Target="../media/image17.png"/><Relationship Id="rId10" Type="http://schemas.openxmlformats.org/officeDocument/2006/relationships/hyperlink" Target="https://www.johnpapa.net/angular-cosmosdb-5/" TargetMode="External"/><Relationship Id="rId4" Type="http://schemas.openxmlformats.org/officeDocument/2006/relationships/image" Target="../media/image16.sv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earn.microsoft.com/en-us/dotnet/architecture/microservices/microservice-ddd-cqrs-patterns/domain-events-design-implement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3592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 w/ DDD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gital abstract blue color wave particles flow">
            <a:extLst>
              <a:ext uri="{FF2B5EF4-FFF2-40B4-BE49-F238E27FC236}">
                <a16:creationId xmlns:a16="http://schemas.microsoft.com/office/drawing/2014/main" id="{872E0E1A-E1FD-B3AA-EA4A-3BD5A227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47379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5E50-741F-40C6-153C-DB28D43DF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402BACA-7E80-85EE-4ABB-A1279A9DC99E}"/>
              </a:ext>
            </a:extLst>
          </p:cNvPr>
          <p:cNvSpPr/>
          <p:nvPr/>
        </p:nvSpPr>
        <p:spPr>
          <a:xfrm>
            <a:off x="3692291" y="3633619"/>
            <a:ext cx="1805957" cy="15731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E7372CA-AC0E-98A7-4861-1566B2AB284C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Saving 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61FEA4-7FDE-6636-6998-2F31C0C01AF7}"/>
              </a:ext>
            </a:extLst>
          </p:cNvPr>
          <p:cNvSpPr txBox="1"/>
          <p:nvPr/>
        </p:nvSpPr>
        <p:spPr>
          <a:xfrm>
            <a:off x="3844352" y="3786217"/>
            <a:ext cx="1538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Order</a:t>
            </a:r>
          </a:p>
          <a:p>
            <a:pPr algn="ctr"/>
            <a:r>
              <a:rPr lang="en-US" sz="1400" b="1" u="sng" dirty="0"/>
              <a:t> </a:t>
            </a:r>
          </a:p>
          <a:p>
            <a:pPr algn="ctr"/>
            <a:r>
              <a:rPr lang="en-US" sz="1400" dirty="0"/>
              <a:t>Apply Business Rules/Raise Domain Event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DE0C616-B408-3F9F-1432-CEB026B68A48}"/>
              </a:ext>
            </a:extLst>
          </p:cNvPr>
          <p:cNvSpPr/>
          <p:nvPr/>
        </p:nvSpPr>
        <p:spPr>
          <a:xfrm>
            <a:off x="1326219" y="2320246"/>
            <a:ext cx="1754893" cy="7904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F22DE2-8167-ED89-77BF-A0C795414C1C}"/>
              </a:ext>
            </a:extLst>
          </p:cNvPr>
          <p:cNvSpPr txBox="1"/>
          <p:nvPr/>
        </p:nvSpPr>
        <p:spPr>
          <a:xfrm>
            <a:off x="1620111" y="2416834"/>
            <a:ext cx="114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Item Request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154095E-1DD7-D68C-68B5-000ED5B959DC}"/>
              </a:ext>
            </a:extLst>
          </p:cNvPr>
          <p:cNvCxnSpPr/>
          <p:nvPr/>
        </p:nvCxnSpPr>
        <p:spPr>
          <a:xfrm>
            <a:off x="2203665" y="3371227"/>
            <a:ext cx="1253518" cy="1048988"/>
          </a:xfrm>
          <a:prstGeom prst="bentConnector3">
            <a:avLst>
              <a:gd name="adj1" fmla="val 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935C3F-0F7A-1420-5EBE-58761AA6DA88}"/>
              </a:ext>
            </a:extLst>
          </p:cNvPr>
          <p:cNvCxnSpPr>
            <a:cxnSpLocks/>
          </p:cNvCxnSpPr>
          <p:nvPr/>
        </p:nvCxnSpPr>
        <p:spPr>
          <a:xfrm flipV="1">
            <a:off x="5635880" y="2124524"/>
            <a:ext cx="2431910" cy="22510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0E53B9-7768-CC7F-5F22-B952BC2FE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83751"/>
              </p:ext>
            </p:extLst>
          </p:nvPr>
        </p:nvGraphicFramePr>
        <p:xfrm>
          <a:off x="8355194" y="1908187"/>
          <a:ext cx="2267364" cy="3200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67364">
                  <a:extLst>
                    <a:ext uri="{9D8B030D-6E8A-4147-A177-3AD203B41FA5}">
                      <a16:colId xmlns:a16="http://schemas.microsoft.com/office/drawing/2014/main" val="1075426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{</a:t>
                      </a:r>
                    </a:p>
                    <a:p>
                      <a:r>
                        <a:rPr lang="en-US" b="0" dirty="0"/>
                        <a:t>   “id”: 123,</a:t>
                      </a:r>
                    </a:p>
                    <a:p>
                      <a:r>
                        <a:rPr lang="en-US" b="0" dirty="0"/>
                        <a:t>   “</a:t>
                      </a:r>
                      <a:r>
                        <a:rPr lang="en-US" b="0" dirty="0" err="1"/>
                        <a:t>customerId</a:t>
                      </a:r>
                      <a:r>
                        <a:rPr lang="en-US" b="0" dirty="0"/>
                        <a:t>”: 456,</a:t>
                      </a:r>
                    </a:p>
                    <a:p>
                      <a:r>
                        <a:rPr lang="en-US" b="0" dirty="0"/>
                        <a:t>   “status”: “Ordered”</a:t>
                      </a:r>
                    </a:p>
                    <a:p>
                      <a:r>
                        <a:rPr lang="en-US" b="0" dirty="0"/>
                        <a:t>   “</a:t>
                      </a:r>
                      <a:r>
                        <a:rPr lang="en-US" b="0" dirty="0" err="1"/>
                        <a:t>lineItems</a:t>
                      </a:r>
                      <a:r>
                        <a:rPr lang="en-US" b="0" dirty="0"/>
                        <a:t>”: [</a:t>
                      </a:r>
                    </a:p>
                    <a:p>
                      <a:r>
                        <a:rPr lang="en-US" b="0" dirty="0"/>
                        <a:t>       {</a:t>
                      </a:r>
                    </a:p>
                    <a:p>
                      <a:r>
                        <a:rPr lang="en-US" b="0" dirty="0"/>
                        <a:t>         “…”</a:t>
                      </a:r>
                    </a:p>
                    <a:p>
                      <a:r>
                        <a:rPr lang="en-US" b="0" dirty="0"/>
                        <a:t>       }</a:t>
                      </a:r>
                    </a:p>
                    <a:p>
                      <a:r>
                        <a:rPr lang="en-US" b="0" dirty="0"/>
                        <a:t>    ]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2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43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BD5FE-B709-0102-91B7-D90D8406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2FAB3CA-0F0F-96EA-BDEC-4653170311B1}"/>
              </a:ext>
            </a:extLst>
          </p:cNvPr>
          <p:cNvSpPr/>
          <p:nvPr/>
        </p:nvSpPr>
        <p:spPr>
          <a:xfrm>
            <a:off x="3692291" y="3633619"/>
            <a:ext cx="1805957" cy="15731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D726DE5-D816-3902-1AFA-17A453A965B6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Event Streams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CED3CF-D2FB-BFB1-8181-69C7C264E762}"/>
              </a:ext>
            </a:extLst>
          </p:cNvPr>
          <p:cNvSpPr txBox="1"/>
          <p:nvPr/>
        </p:nvSpPr>
        <p:spPr>
          <a:xfrm>
            <a:off x="3844352" y="3786217"/>
            <a:ext cx="1538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Order</a:t>
            </a:r>
          </a:p>
          <a:p>
            <a:pPr algn="ctr"/>
            <a:r>
              <a:rPr lang="en-US" sz="1400" b="1" u="sng" dirty="0"/>
              <a:t> </a:t>
            </a:r>
          </a:p>
          <a:p>
            <a:pPr algn="ctr"/>
            <a:r>
              <a:rPr lang="en-US" sz="1400" dirty="0"/>
              <a:t>Apply Business Rules/Raise Domain Event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53D8693-27B6-154B-6569-A1272C3A92BD}"/>
              </a:ext>
            </a:extLst>
          </p:cNvPr>
          <p:cNvSpPr/>
          <p:nvPr/>
        </p:nvSpPr>
        <p:spPr>
          <a:xfrm>
            <a:off x="1326219" y="2320246"/>
            <a:ext cx="1754893" cy="7904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6BCFA0-4833-85F2-F253-4CA73861F93A}"/>
              </a:ext>
            </a:extLst>
          </p:cNvPr>
          <p:cNvSpPr txBox="1"/>
          <p:nvPr/>
        </p:nvSpPr>
        <p:spPr>
          <a:xfrm>
            <a:off x="1620111" y="2416834"/>
            <a:ext cx="114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Item Request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3B5F3EA-2344-3BA4-182A-C183D8292EC7}"/>
              </a:ext>
            </a:extLst>
          </p:cNvPr>
          <p:cNvSpPr txBox="1"/>
          <p:nvPr/>
        </p:nvSpPr>
        <p:spPr>
          <a:xfrm>
            <a:off x="8400169" y="5839835"/>
            <a:ext cx="144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Event Stream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E473A4-10FB-691F-D93D-BA43C5FDDC35}"/>
              </a:ext>
            </a:extLst>
          </p:cNvPr>
          <p:cNvSpPr/>
          <p:nvPr/>
        </p:nvSpPr>
        <p:spPr>
          <a:xfrm>
            <a:off x="8373280" y="1712566"/>
            <a:ext cx="1497229" cy="40744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0AE166-04C9-2807-A723-C5ABE70D6F0E}"/>
              </a:ext>
            </a:extLst>
          </p:cNvPr>
          <p:cNvSpPr/>
          <p:nvPr/>
        </p:nvSpPr>
        <p:spPr>
          <a:xfrm>
            <a:off x="8462521" y="2609658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AABBB-C1E9-1715-4250-7BD8C575C4B3}"/>
              </a:ext>
            </a:extLst>
          </p:cNvPr>
          <p:cNvSpPr txBox="1"/>
          <p:nvPr/>
        </p:nvSpPr>
        <p:spPr>
          <a:xfrm>
            <a:off x="8235650" y="2675988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Added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067B41-741D-4A7C-47B4-292B2F9C2E37}"/>
              </a:ext>
            </a:extLst>
          </p:cNvPr>
          <p:cNvSpPr/>
          <p:nvPr/>
        </p:nvSpPr>
        <p:spPr>
          <a:xfrm>
            <a:off x="8462521" y="3371227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D1431-EF1A-5E86-0641-F1B29B483AE9}"/>
              </a:ext>
            </a:extLst>
          </p:cNvPr>
          <p:cNvSpPr txBox="1"/>
          <p:nvPr/>
        </p:nvSpPr>
        <p:spPr>
          <a:xfrm>
            <a:off x="8235650" y="3437557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Removed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885D0B-7211-8D22-7A23-8D541B3B740A}"/>
              </a:ext>
            </a:extLst>
          </p:cNvPr>
          <p:cNvSpPr/>
          <p:nvPr/>
        </p:nvSpPr>
        <p:spPr>
          <a:xfrm>
            <a:off x="8462521" y="4155332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38678-D909-2EC6-C049-86C152B8D956}"/>
              </a:ext>
            </a:extLst>
          </p:cNvPr>
          <p:cNvSpPr txBox="1"/>
          <p:nvPr/>
        </p:nvSpPr>
        <p:spPr>
          <a:xfrm>
            <a:off x="8235650" y="4221662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Status Change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4989A8-AE11-3EB8-A516-33A99C3DF65A}"/>
              </a:ext>
            </a:extLst>
          </p:cNvPr>
          <p:cNvSpPr/>
          <p:nvPr/>
        </p:nvSpPr>
        <p:spPr>
          <a:xfrm>
            <a:off x="8462521" y="4944841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7F731-9090-0439-8DFE-63415DD4AA3B}"/>
              </a:ext>
            </a:extLst>
          </p:cNvPr>
          <p:cNvSpPr txBox="1"/>
          <p:nvPr/>
        </p:nvSpPr>
        <p:spPr>
          <a:xfrm>
            <a:off x="8235650" y="5011171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Added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78D741-F5B9-9619-DA42-ACCBCB47F9BF}"/>
              </a:ext>
            </a:extLst>
          </p:cNvPr>
          <p:cNvSpPr/>
          <p:nvPr/>
        </p:nvSpPr>
        <p:spPr>
          <a:xfrm>
            <a:off x="8462519" y="1874004"/>
            <a:ext cx="1304795" cy="501041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8CAE3D1-EAA9-9358-6C54-FF6819FF2D13}"/>
              </a:ext>
            </a:extLst>
          </p:cNvPr>
          <p:cNvCxnSpPr/>
          <p:nvPr/>
        </p:nvCxnSpPr>
        <p:spPr>
          <a:xfrm>
            <a:off x="2203665" y="3371227"/>
            <a:ext cx="1253518" cy="1048988"/>
          </a:xfrm>
          <a:prstGeom prst="bentConnector3">
            <a:avLst>
              <a:gd name="adj1" fmla="val 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70FF3D1-847F-7F95-DFBC-8335C694F448}"/>
              </a:ext>
            </a:extLst>
          </p:cNvPr>
          <p:cNvCxnSpPr>
            <a:cxnSpLocks/>
          </p:cNvCxnSpPr>
          <p:nvPr/>
        </p:nvCxnSpPr>
        <p:spPr>
          <a:xfrm flipV="1">
            <a:off x="5635880" y="2124524"/>
            <a:ext cx="2431910" cy="22510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30FD32-BFC7-414F-5C5E-9259B8ABC2A7}"/>
              </a:ext>
            </a:extLst>
          </p:cNvPr>
          <p:cNvCxnSpPr>
            <a:cxnSpLocks/>
          </p:cNvCxnSpPr>
          <p:nvPr/>
        </p:nvCxnSpPr>
        <p:spPr>
          <a:xfrm flipV="1">
            <a:off x="10196186" y="1712566"/>
            <a:ext cx="0" cy="4074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4BBD6E-CC62-1FD2-07FB-46B0E812F05F}"/>
              </a:ext>
            </a:extLst>
          </p:cNvPr>
          <p:cNvSpPr txBox="1"/>
          <p:nvPr/>
        </p:nvSpPr>
        <p:spPr>
          <a:xfrm>
            <a:off x="10299675" y="1752658"/>
            <a:ext cx="1670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Replay Events for Current State</a:t>
            </a:r>
          </a:p>
        </p:txBody>
      </p:sp>
    </p:spTree>
    <p:extLst>
      <p:ext uri="{BB962C8B-B14F-4D97-AF65-F5344CB8AC3E}">
        <p14:creationId xmlns:p14="http://schemas.microsoft.com/office/powerpoint/2010/main" val="41897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EF94-E5AB-1A9B-EBEB-CFD6EAA9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977A1C2-768D-30FD-877A-265B8086AA14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Reading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F4E655-9EC7-BFC2-6685-C390A5AB87C0}"/>
              </a:ext>
            </a:extLst>
          </p:cNvPr>
          <p:cNvSpPr/>
          <p:nvPr/>
        </p:nvSpPr>
        <p:spPr>
          <a:xfrm>
            <a:off x="777734" y="2428198"/>
            <a:ext cx="1101169" cy="3651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FBFFD8-E908-12F2-11C5-F42C9918F930}"/>
              </a:ext>
            </a:extLst>
          </p:cNvPr>
          <p:cNvSpPr/>
          <p:nvPr/>
        </p:nvSpPr>
        <p:spPr>
          <a:xfrm>
            <a:off x="2044950" y="2428197"/>
            <a:ext cx="1101169" cy="3651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BAA197-91A0-BFDC-D803-3D6782EE8FCD}"/>
              </a:ext>
            </a:extLst>
          </p:cNvPr>
          <p:cNvSpPr/>
          <p:nvPr/>
        </p:nvSpPr>
        <p:spPr>
          <a:xfrm>
            <a:off x="3312166" y="2428195"/>
            <a:ext cx="1101169" cy="3651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2AD3BF-AA52-5E78-F8FB-C37C0F63F2EC}"/>
              </a:ext>
            </a:extLst>
          </p:cNvPr>
          <p:cNvSpPr/>
          <p:nvPr/>
        </p:nvSpPr>
        <p:spPr>
          <a:xfrm>
            <a:off x="4579382" y="2428195"/>
            <a:ext cx="1101169" cy="3651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027CE0-1BF7-60F5-B5F8-3CCDFC25E933}"/>
              </a:ext>
            </a:extLst>
          </p:cNvPr>
          <p:cNvSpPr/>
          <p:nvPr/>
        </p:nvSpPr>
        <p:spPr>
          <a:xfrm>
            <a:off x="777734" y="3501745"/>
            <a:ext cx="1101169" cy="3651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2FB0A5-1DE6-40A3-3189-C6F4F35AA2C5}"/>
              </a:ext>
            </a:extLst>
          </p:cNvPr>
          <p:cNvSpPr/>
          <p:nvPr/>
        </p:nvSpPr>
        <p:spPr>
          <a:xfrm>
            <a:off x="2044950" y="3501744"/>
            <a:ext cx="1101169" cy="3651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B6A6B1A-86F0-02BB-6744-10064C56E5B7}"/>
              </a:ext>
            </a:extLst>
          </p:cNvPr>
          <p:cNvSpPr/>
          <p:nvPr/>
        </p:nvSpPr>
        <p:spPr>
          <a:xfrm>
            <a:off x="3312166" y="3501742"/>
            <a:ext cx="1101169" cy="3651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C535E4-6B89-BFCA-94B3-2321029A0E11}"/>
              </a:ext>
            </a:extLst>
          </p:cNvPr>
          <p:cNvSpPr/>
          <p:nvPr/>
        </p:nvSpPr>
        <p:spPr>
          <a:xfrm>
            <a:off x="4579382" y="3501742"/>
            <a:ext cx="1101169" cy="3651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9E1870-CECC-21A2-EE5C-38F5EB74FA83}"/>
              </a:ext>
            </a:extLst>
          </p:cNvPr>
          <p:cNvSpPr txBox="1"/>
          <p:nvPr/>
        </p:nvSpPr>
        <p:spPr>
          <a:xfrm>
            <a:off x="777732" y="2047675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Orders Event Stream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E49879-9256-4A72-68B2-FBB962184AA7}"/>
              </a:ext>
            </a:extLst>
          </p:cNvPr>
          <p:cNvSpPr txBox="1"/>
          <p:nvPr/>
        </p:nvSpPr>
        <p:spPr>
          <a:xfrm>
            <a:off x="777732" y="3121223"/>
            <a:ext cx="226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Customers Event Stream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32B2CD-297E-F2A3-C149-BE18F1B807A4}"/>
              </a:ext>
            </a:extLst>
          </p:cNvPr>
          <p:cNvSpPr/>
          <p:nvPr/>
        </p:nvSpPr>
        <p:spPr>
          <a:xfrm>
            <a:off x="777734" y="4564373"/>
            <a:ext cx="1101169" cy="3651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99DC77-61BF-17AE-29AE-C08C394FEABA}"/>
              </a:ext>
            </a:extLst>
          </p:cNvPr>
          <p:cNvSpPr/>
          <p:nvPr/>
        </p:nvSpPr>
        <p:spPr>
          <a:xfrm>
            <a:off x="2044950" y="4564372"/>
            <a:ext cx="1101169" cy="3651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5219880-8703-DEA8-FB3F-A058C3DC211A}"/>
              </a:ext>
            </a:extLst>
          </p:cNvPr>
          <p:cNvSpPr/>
          <p:nvPr/>
        </p:nvSpPr>
        <p:spPr>
          <a:xfrm>
            <a:off x="3312166" y="4564370"/>
            <a:ext cx="1101169" cy="3651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191A4C-E38A-13A2-40BB-DFFF6373144B}"/>
              </a:ext>
            </a:extLst>
          </p:cNvPr>
          <p:cNvSpPr/>
          <p:nvPr/>
        </p:nvSpPr>
        <p:spPr>
          <a:xfrm>
            <a:off x="4579382" y="4564370"/>
            <a:ext cx="1101169" cy="3651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09B422-6F5E-EB68-3ED6-420DCA1898CE}"/>
              </a:ext>
            </a:extLst>
          </p:cNvPr>
          <p:cNvSpPr txBox="1"/>
          <p:nvPr/>
        </p:nvSpPr>
        <p:spPr>
          <a:xfrm>
            <a:off x="777732" y="4183851"/>
            <a:ext cx="226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Products Event Stream</a:t>
            </a:r>
          </a:p>
        </p:txBody>
      </p:sp>
      <p:pic>
        <p:nvPicPr>
          <p:cNvPr id="44" name="Graphic 43" descr="Projector outline">
            <a:extLst>
              <a:ext uri="{FF2B5EF4-FFF2-40B4-BE49-F238E27FC236}">
                <a16:creationId xmlns:a16="http://schemas.microsoft.com/office/drawing/2014/main" id="{1BCF23D0-9897-3A61-618F-0C93C71C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579" y="3114714"/>
            <a:ext cx="1101169" cy="1101169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035EDB27-A605-A8E3-97D0-CD97ED988B3D}"/>
              </a:ext>
            </a:extLst>
          </p:cNvPr>
          <p:cNvSpPr/>
          <p:nvPr/>
        </p:nvSpPr>
        <p:spPr>
          <a:xfrm>
            <a:off x="3146120" y="5326599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4C54B77-A46E-9F15-5304-D68184492502}"/>
              </a:ext>
            </a:extLst>
          </p:cNvPr>
          <p:cNvSpPr/>
          <p:nvPr/>
        </p:nvSpPr>
        <p:spPr>
          <a:xfrm>
            <a:off x="3146119" y="5605969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0B972B-F890-A8D1-4A72-2B4E6B577AED}"/>
              </a:ext>
            </a:extLst>
          </p:cNvPr>
          <p:cNvSpPr/>
          <p:nvPr/>
        </p:nvSpPr>
        <p:spPr>
          <a:xfrm>
            <a:off x="3146119" y="5885339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Projector screen outline">
            <a:extLst>
              <a:ext uri="{FF2B5EF4-FFF2-40B4-BE49-F238E27FC236}">
                <a16:creationId xmlns:a16="http://schemas.microsoft.com/office/drawing/2014/main" id="{1A333151-9578-A136-CAB2-5B189EF47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3775" y="2122140"/>
            <a:ext cx="914400" cy="914400"/>
          </a:xfrm>
          <a:prstGeom prst="rect">
            <a:avLst/>
          </a:prstGeom>
        </p:spPr>
      </p:pic>
      <p:pic>
        <p:nvPicPr>
          <p:cNvPr id="50" name="Graphic 49" descr="Projector screen outline">
            <a:extLst>
              <a:ext uri="{FF2B5EF4-FFF2-40B4-BE49-F238E27FC236}">
                <a16:creationId xmlns:a16="http://schemas.microsoft.com/office/drawing/2014/main" id="{671B51A7-BCB3-E4EE-A91A-9D04F7D95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3775" y="3238853"/>
            <a:ext cx="914400" cy="914400"/>
          </a:xfrm>
          <a:prstGeom prst="rect">
            <a:avLst/>
          </a:prstGeom>
        </p:spPr>
      </p:pic>
      <p:pic>
        <p:nvPicPr>
          <p:cNvPr id="51" name="Graphic 50" descr="Projector screen outline">
            <a:extLst>
              <a:ext uri="{FF2B5EF4-FFF2-40B4-BE49-F238E27FC236}">
                <a16:creationId xmlns:a16="http://schemas.microsoft.com/office/drawing/2014/main" id="{5CB8259E-3E2F-1B1E-A859-20E7096C4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4743" y="4434120"/>
            <a:ext cx="914400" cy="914400"/>
          </a:xfrm>
          <a:prstGeom prst="rect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9F121825-9D2D-C442-E25D-A84871AE15CD}"/>
              </a:ext>
            </a:extLst>
          </p:cNvPr>
          <p:cNvCxnSpPr>
            <a:cxnSpLocks/>
          </p:cNvCxnSpPr>
          <p:nvPr/>
        </p:nvCxnSpPr>
        <p:spPr>
          <a:xfrm flipV="1">
            <a:off x="7352606" y="2918564"/>
            <a:ext cx="875700" cy="510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7C23FFD-7430-1F7E-9862-692782E9339B}"/>
              </a:ext>
            </a:extLst>
          </p:cNvPr>
          <p:cNvCxnSpPr>
            <a:cxnSpLocks/>
          </p:cNvCxnSpPr>
          <p:nvPr/>
        </p:nvCxnSpPr>
        <p:spPr>
          <a:xfrm>
            <a:off x="7352606" y="3665298"/>
            <a:ext cx="998874" cy="18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343CF10-1912-A9E5-468F-1B73B5B4919B}"/>
              </a:ext>
            </a:extLst>
          </p:cNvPr>
          <p:cNvCxnSpPr>
            <a:cxnSpLocks/>
          </p:cNvCxnSpPr>
          <p:nvPr/>
        </p:nvCxnSpPr>
        <p:spPr>
          <a:xfrm>
            <a:off x="7374824" y="3940435"/>
            <a:ext cx="853482" cy="551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0107668-53AB-3444-3B10-164588C8356F}"/>
              </a:ext>
            </a:extLst>
          </p:cNvPr>
          <p:cNvSpPr txBox="1"/>
          <p:nvPr/>
        </p:nvSpPr>
        <p:spPr>
          <a:xfrm>
            <a:off x="7801565" y="1609233"/>
            <a:ext cx="211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Models/Materialized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400379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Why Event Sourcing?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1D530C-1057-A0D8-218C-EBE2AFEC818B}"/>
              </a:ext>
            </a:extLst>
          </p:cNvPr>
          <p:cNvSpPr/>
          <p:nvPr/>
        </p:nvSpPr>
        <p:spPr>
          <a:xfrm>
            <a:off x="1828844" y="2624947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No Data Loss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5C5679-365D-12DB-5541-C6741F6DA113}"/>
              </a:ext>
            </a:extLst>
          </p:cNvPr>
          <p:cNvSpPr/>
          <p:nvPr/>
        </p:nvSpPr>
        <p:spPr>
          <a:xfrm>
            <a:off x="4762514" y="2624947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923220"/>
              <a:satOff val="2051"/>
              <a:lumOff val="638"/>
              <a:alphaOff val="0"/>
            </a:schemeClr>
          </a:fillRef>
          <a:effectRef idx="0">
            <a:schemeClr val="accent2">
              <a:hueOff val="1923220"/>
              <a:satOff val="2051"/>
              <a:lumOff val="6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“Visibility” Requirement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4D1319-0D2E-1182-7393-3B97F9E8C150}"/>
              </a:ext>
            </a:extLst>
          </p:cNvPr>
          <p:cNvSpPr/>
          <p:nvPr/>
        </p:nvSpPr>
        <p:spPr>
          <a:xfrm>
            <a:off x="7696184" y="2624947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846440"/>
              <a:satOff val="4103"/>
              <a:lumOff val="1275"/>
              <a:alphaOff val="0"/>
            </a:schemeClr>
          </a:fillRef>
          <a:effectRef idx="0">
            <a:schemeClr val="accent2">
              <a:hueOff val="3846440"/>
              <a:satOff val="4103"/>
              <a:lumOff val="127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Extensibility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D2913B-241A-DE34-D423-30A25BFA4D4E}"/>
              </a:ext>
            </a:extLst>
          </p:cNvPr>
          <p:cNvSpPr/>
          <p:nvPr/>
        </p:nvSpPr>
        <p:spPr>
          <a:xfrm>
            <a:off x="3295679" y="4491828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5769660"/>
              <a:satOff val="6154"/>
              <a:lumOff val="1913"/>
              <a:alphaOff val="0"/>
            </a:schemeClr>
          </a:fillRef>
          <a:effectRef idx="0">
            <a:schemeClr val="accent2">
              <a:hueOff val="5769660"/>
              <a:satOff val="6154"/>
              <a:lumOff val="191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Debugging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8B27A3-E9B3-376C-BA83-D13857C1AFEF}"/>
              </a:ext>
            </a:extLst>
          </p:cNvPr>
          <p:cNvSpPr/>
          <p:nvPr/>
        </p:nvSpPr>
        <p:spPr>
          <a:xfrm>
            <a:off x="6229349" y="4491828"/>
            <a:ext cx="2666973" cy="1600183"/>
          </a:xfrm>
          <a:custGeom>
            <a:avLst/>
            <a:gdLst>
              <a:gd name="connsiteX0" fmla="*/ 0 w 2666973"/>
              <a:gd name="connsiteY0" fmla="*/ 0 h 1600183"/>
              <a:gd name="connsiteX1" fmla="*/ 2666973 w 2666973"/>
              <a:gd name="connsiteY1" fmla="*/ 0 h 1600183"/>
              <a:gd name="connsiteX2" fmla="*/ 2666973 w 2666973"/>
              <a:gd name="connsiteY2" fmla="*/ 1600183 h 1600183"/>
              <a:gd name="connsiteX3" fmla="*/ 0 w 2666973"/>
              <a:gd name="connsiteY3" fmla="*/ 1600183 h 1600183"/>
              <a:gd name="connsiteX4" fmla="*/ 0 w 2666973"/>
              <a:gd name="connsiteY4" fmla="*/ 0 h 1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73" h="1600183">
                <a:moveTo>
                  <a:pt x="0" y="0"/>
                </a:moveTo>
                <a:lnTo>
                  <a:pt x="2666973" y="0"/>
                </a:lnTo>
                <a:lnTo>
                  <a:pt x="2666973" y="1600183"/>
                </a:lnTo>
                <a:lnTo>
                  <a:pt x="0" y="1600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7692880"/>
              <a:satOff val="8205"/>
              <a:lumOff val="2551"/>
              <a:alphaOff val="0"/>
            </a:schemeClr>
          </a:fillRef>
          <a:effectRef idx="0">
            <a:schemeClr val="accent2">
              <a:hueOff val="7692880"/>
              <a:satOff val="8205"/>
              <a:lumOff val="25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Optimize Reads/Writes</a:t>
            </a:r>
          </a:p>
        </p:txBody>
      </p:sp>
    </p:spTree>
    <p:extLst>
      <p:ext uri="{BB962C8B-B14F-4D97-AF65-F5344CB8AC3E}">
        <p14:creationId xmlns:p14="http://schemas.microsoft.com/office/powerpoint/2010/main" val="42464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323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D243E-8BFE-B9A0-074A-64A57E268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610A91-DCEE-2688-0B7D-FA8CA07DC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5FE9C653-7369-E570-BECD-7293D2B24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03" y="4933144"/>
            <a:ext cx="1172894" cy="11728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71F453-1448-92D6-9386-73B6069EE356}"/>
              </a:ext>
            </a:extLst>
          </p:cNvPr>
          <p:cNvSpPr/>
          <p:nvPr/>
        </p:nvSpPr>
        <p:spPr>
          <a:xfrm>
            <a:off x="8004132" y="2352552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1FA4A-8357-03EA-BAD3-1BD250E78724}"/>
              </a:ext>
            </a:extLst>
          </p:cNvPr>
          <p:cNvSpPr/>
          <p:nvPr/>
        </p:nvSpPr>
        <p:spPr>
          <a:xfrm>
            <a:off x="2861141" y="3889286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2417A-45EE-0593-CEBD-0479E61193B4}"/>
              </a:ext>
            </a:extLst>
          </p:cNvPr>
          <p:cNvSpPr/>
          <p:nvPr/>
        </p:nvSpPr>
        <p:spPr>
          <a:xfrm>
            <a:off x="3178725" y="1736107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yellow lightning bolt and blue lines&#10;&#10;Description automatically generated">
            <a:extLst>
              <a:ext uri="{FF2B5EF4-FFF2-40B4-BE49-F238E27FC236}">
                <a16:creationId xmlns:a16="http://schemas.microsoft.com/office/drawing/2014/main" id="{951B72ED-AAF8-5F1D-1BFB-21A3814D2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68069" y="3729771"/>
            <a:ext cx="1044687" cy="823643"/>
          </a:xfrm>
          <a:prstGeom prst="rect">
            <a:avLst/>
          </a:prstGeom>
        </p:spPr>
      </p:pic>
      <p:pic>
        <p:nvPicPr>
          <p:cNvPr id="23" name="Graphic 22" descr="Bus outline">
            <a:extLst>
              <a:ext uri="{FF2B5EF4-FFF2-40B4-BE49-F238E27FC236}">
                <a16:creationId xmlns:a16="http://schemas.microsoft.com/office/drawing/2014/main" id="{8BE45B90-71B0-F589-88CD-5FCDFE7D3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48223" y="1639175"/>
            <a:ext cx="914400" cy="9144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6D2F20-C4B2-8B44-2BD2-B4B2D7B88112}"/>
              </a:ext>
            </a:extLst>
          </p:cNvPr>
          <p:cNvCxnSpPr>
            <a:cxnSpLocks/>
          </p:cNvCxnSpPr>
          <p:nvPr/>
        </p:nvCxnSpPr>
        <p:spPr>
          <a:xfrm flipV="1">
            <a:off x="9078982" y="3429000"/>
            <a:ext cx="545471" cy="3367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D7A35A77-E770-DBB6-A533-69730E4BBCC2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Write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88D87-9C95-0085-A814-4D9154C8E07D}"/>
              </a:ext>
            </a:extLst>
          </p:cNvPr>
          <p:cNvSpPr txBox="1"/>
          <p:nvPr/>
        </p:nvSpPr>
        <p:spPr>
          <a:xfrm>
            <a:off x="2997517" y="3889287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(Command Handler)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139BFB-5E7B-7046-4FA7-E3293F22CE9C}"/>
              </a:ext>
            </a:extLst>
          </p:cNvPr>
          <p:cNvSpPr txBox="1"/>
          <p:nvPr/>
        </p:nvSpPr>
        <p:spPr>
          <a:xfrm>
            <a:off x="3259963" y="2087905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EC8A7B89-3ACA-285E-80B1-C99746E9A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617632" y="3525553"/>
            <a:ext cx="1919129" cy="1010741"/>
          </a:xfrm>
          <a:prstGeom prst="rect">
            <a:avLst/>
          </a:prstGeom>
        </p:spPr>
      </p:pic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D924429E-8CD3-7EE6-D2FE-7BD461467865}"/>
              </a:ext>
            </a:extLst>
          </p:cNvPr>
          <p:cNvSpPr/>
          <p:nvPr/>
        </p:nvSpPr>
        <p:spPr>
          <a:xfrm rot="16200000">
            <a:off x="3079730" y="2961050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ircular 50">
            <a:extLst>
              <a:ext uri="{FF2B5EF4-FFF2-40B4-BE49-F238E27FC236}">
                <a16:creationId xmlns:a16="http://schemas.microsoft.com/office/drawing/2014/main" id="{85A139E3-8B47-6014-810E-3DE411051250}"/>
              </a:ext>
            </a:extLst>
          </p:cNvPr>
          <p:cNvSpPr/>
          <p:nvPr/>
        </p:nvSpPr>
        <p:spPr>
          <a:xfrm rot="5400000">
            <a:off x="3692769" y="2961049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D43127-F63F-3BD7-06EA-A529486E9AEE}"/>
              </a:ext>
            </a:extLst>
          </p:cNvPr>
          <p:cNvCxnSpPr>
            <a:cxnSpLocks/>
          </p:cNvCxnSpPr>
          <p:nvPr/>
        </p:nvCxnSpPr>
        <p:spPr>
          <a:xfrm>
            <a:off x="2077341" y="4141592"/>
            <a:ext cx="57291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592066-E6D0-7191-CA60-B74CFF54D88A}"/>
              </a:ext>
            </a:extLst>
          </p:cNvPr>
          <p:cNvCxnSpPr>
            <a:cxnSpLocks/>
          </p:cNvCxnSpPr>
          <p:nvPr/>
        </p:nvCxnSpPr>
        <p:spPr>
          <a:xfrm>
            <a:off x="5099490" y="4118121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4BAF88-368A-05EB-DBDC-BD357A9F6E84}"/>
              </a:ext>
            </a:extLst>
          </p:cNvPr>
          <p:cNvCxnSpPr>
            <a:cxnSpLocks/>
          </p:cNvCxnSpPr>
          <p:nvPr/>
        </p:nvCxnSpPr>
        <p:spPr>
          <a:xfrm>
            <a:off x="7393429" y="4101578"/>
            <a:ext cx="610703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8A707E-359B-21DF-C20F-00EA7B691646}"/>
              </a:ext>
            </a:extLst>
          </p:cNvPr>
          <p:cNvCxnSpPr>
            <a:cxnSpLocks/>
          </p:cNvCxnSpPr>
          <p:nvPr/>
        </p:nvCxnSpPr>
        <p:spPr>
          <a:xfrm flipV="1">
            <a:off x="8686656" y="2976107"/>
            <a:ext cx="0" cy="56025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713E91E-B6D0-5ACA-1F58-2404A7E4B214}"/>
              </a:ext>
            </a:extLst>
          </p:cNvPr>
          <p:cNvSpPr/>
          <p:nvPr/>
        </p:nvSpPr>
        <p:spPr>
          <a:xfrm>
            <a:off x="532196" y="3889287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540313-522E-5D31-656F-8A4AE3FAC1FF}"/>
              </a:ext>
            </a:extLst>
          </p:cNvPr>
          <p:cNvSpPr txBox="1"/>
          <p:nvPr/>
        </p:nvSpPr>
        <p:spPr>
          <a:xfrm>
            <a:off x="653894" y="3997008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Command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94B07F-7178-E4EC-70CC-8232B48A2408}"/>
              </a:ext>
            </a:extLst>
          </p:cNvPr>
          <p:cNvCxnSpPr>
            <a:cxnSpLocks/>
          </p:cNvCxnSpPr>
          <p:nvPr/>
        </p:nvCxnSpPr>
        <p:spPr>
          <a:xfrm flipV="1">
            <a:off x="1225053" y="4560392"/>
            <a:ext cx="0" cy="38313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970894C-B61E-375E-1B62-77EB9FD966C5}"/>
              </a:ext>
            </a:extLst>
          </p:cNvPr>
          <p:cNvSpPr txBox="1"/>
          <p:nvPr/>
        </p:nvSpPr>
        <p:spPr>
          <a:xfrm>
            <a:off x="6040649" y="3121223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Store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DA18F08-9534-E62E-F114-D6227231A743}"/>
              </a:ext>
            </a:extLst>
          </p:cNvPr>
          <p:cNvSpPr txBox="1"/>
          <p:nvPr/>
        </p:nvSpPr>
        <p:spPr>
          <a:xfrm>
            <a:off x="7777261" y="2418882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4921825F-53B4-A9FF-9670-8DA8AC596221}"/>
              </a:ext>
            </a:extLst>
          </p:cNvPr>
          <p:cNvSpPr/>
          <p:nvPr/>
        </p:nvSpPr>
        <p:spPr>
          <a:xfrm>
            <a:off x="7963515" y="747466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B6B0E9F-8021-B5BF-C2BD-748B4736F92F}"/>
              </a:ext>
            </a:extLst>
          </p:cNvPr>
          <p:cNvSpPr txBox="1"/>
          <p:nvPr/>
        </p:nvSpPr>
        <p:spPr>
          <a:xfrm>
            <a:off x="8044753" y="1099264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031" name="Arrow: Circular 1030">
            <a:extLst>
              <a:ext uri="{FF2B5EF4-FFF2-40B4-BE49-F238E27FC236}">
                <a16:creationId xmlns:a16="http://schemas.microsoft.com/office/drawing/2014/main" id="{B93AB7A3-1AA0-74F4-AEE5-CFBF8C0065E5}"/>
              </a:ext>
            </a:extLst>
          </p:cNvPr>
          <p:cNvSpPr/>
          <p:nvPr/>
        </p:nvSpPr>
        <p:spPr>
          <a:xfrm rot="5400000">
            <a:off x="8872635" y="1638901"/>
            <a:ext cx="596821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2" name="Arrow: Circular 1031">
            <a:extLst>
              <a:ext uri="{FF2B5EF4-FFF2-40B4-BE49-F238E27FC236}">
                <a16:creationId xmlns:a16="http://schemas.microsoft.com/office/drawing/2014/main" id="{0E141D56-9FA6-5B64-AE24-A07D038C21A1}"/>
              </a:ext>
            </a:extLst>
          </p:cNvPr>
          <p:cNvSpPr/>
          <p:nvPr/>
        </p:nvSpPr>
        <p:spPr>
          <a:xfrm rot="16200000">
            <a:off x="7764262" y="1661433"/>
            <a:ext cx="634653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5548B39E-A0BE-B8EE-B47E-2AF38B8204A5}"/>
              </a:ext>
            </a:extLst>
          </p:cNvPr>
          <p:cNvCxnSpPr>
            <a:cxnSpLocks/>
          </p:cNvCxnSpPr>
          <p:nvPr/>
        </p:nvCxnSpPr>
        <p:spPr>
          <a:xfrm flipH="1">
            <a:off x="7393429" y="2927816"/>
            <a:ext cx="475465" cy="33984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02FFAE01-52BC-81C6-0A9C-EE3CD8B7A284}"/>
              </a:ext>
            </a:extLst>
          </p:cNvPr>
          <p:cNvSpPr/>
          <p:nvPr/>
        </p:nvSpPr>
        <p:spPr>
          <a:xfrm>
            <a:off x="9790279" y="2893549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507D13B1-59A6-8F88-67C8-5F009BC09A1C}"/>
              </a:ext>
            </a:extLst>
          </p:cNvPr>
          <p:cNvSpPr txBox="1"/>
          <p:nvPr/>
        </p:nvSpPr>
        <p:spPr>
          <a:xfrm>
            <a:off x="9563408" y="2959879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</a:t>
            </a:r>
          </a:p>
        </p:txBody>
      </p: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2BA18843-33A8-ED61-DF8F-FC04926026A7}"/>
              </a:ext>
            </a:extLst>
          </p:cNvPr>
          <p:cNvCxnSpPr>
            <a:cxnSpLocks/>
          </p:cNvCxnSpPr>
          <p:nvPr/>
        </p:nvCxnSpPr>
        <p:spPr>
          <a:xfrm flipV="1">
            <a:off x="10412009" y="2144881"/>
            <a:ext cx="683067" cy="581777"/>
          </a:xfrm>
          <a:prstGeom prst="bentConnector3">
            <a:avLst>
              <a:gd name="adj1" fmla="val 23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8F124733-F79E-B4D9-9FAA-8DDBCC19F694}"/>
              </a:ext>
            </a:extLst>
          </p:cNvPr>
          <p:cNvSpPr/>
          <p:nvPr/>
        </p:nvSpPr>
        <p:spPr>
          <a:xfrm>
            <a:off x="9800522" y="3844731"/>
            <a:ext cx="130479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2C98C864-E182-C98D-4516-14941C1EFC86}"/>
              </a:ext>
            </a:extLst>
          </p:cNvPr>
          <p:cNvSpPr txBox="1"/>
          <p:nvPr/>
        </p:nvSpPr>
        <p:spPr>
          <a:xfrm>
            <a:off x="9802701" y="3912936"/>
            <a:ext cx="130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9B12CE29-8AE6-4D34-D7A5-D6AC40F893CC}"/>
              </a:ext>
            </a:extLst>
          </p:cNvPr>
          <p:cNvSpPr/>
          <p:nvPr/>
        </p:nvSpPr>
        <p:spPr>
          <a:xfrm>
            <a:off x="10412008" y="4625142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44D35415-26A6-433E-120F-C215B2395B20}"/>
              </a:ext>
            </a:extLst>
          </p:cNvPr>
          <p:cNvSpPr/>
          <p:nvPr/>
        </p:nvSpPr>
        <p:spPr>
          <a:xfrm>
            <a:off x="10412007" y="4904512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0B7E6D1B-8043-7D04-4BF6-8A185941D9F5}"/>
              </a:ext>
            </a:extLst>
          </p:cNvPr>
          <p:cNvSpPr/>
          <p:nvPr/>
        </p:nvSpPr>
        <p:spPr>
          <a:xfrm>
            <a:off x="10412007" y="5183882"/>
            <a:ext cx="134907" cy="1269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1A0C4508-6B36-76E6-1524-6CC909E5ABAF}"/>
              </a:ext>
            </a:extLst>
          </p:cNvPr>
          <p:cNvCxnSpPr>
            <a:cxnSpLocks/>
          </p:cNvCxnSpPr>
          <p:nvPr/>
        </p:nvCxnSpPr>
        <p:spPr>
          <a:xfrm>
            <a:off x="9322601" y="4095100"/>
            <a:ext cx="301852" cy="15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2E45F909-35B7-B6BC-F7EE-F9B932FA7B14}"/>
              </a:ext>
            </a:extLst>
          </p:cNvPr>
          <p:cNvSpPr/>
          <p:nvPr/>
        </p:nvSpPr>
        <p:spPr>
          <a:xfrm>
            <a:off x="8104252" y="5433647"/>
            <a:ext cx="1304795" cy="6067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23DE786-1C2B-1CC9-17F3-AE6829C3F138}"/>
              </a:ext>
            </a:extLst>
          </p:cNvPr>
          <p:cNvSpPr txBox="1"/>
          <p:nvPr/>
        </p:nvSpPr>
        <p:spPr>
          <a:xfrm>
            <a:off x="8104252" y="5475433"/>
            <a:ext cx="130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Create/Update</a:t>
            </a:r>
          </a:p>
          <a:p>
            <a:pPr algn="ctr"/>
            <a:r>
              <a:rPr lang="en-US" sz="1400" dirty="0"/>
              <a:t>Projection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42FE3666-60C1-1F50-4D60-0817F59E9A93}"/>
              </a:ext>
            </a:extLst>
          </p:cNvPr>
          <p:cNvCxnSpPr>
            <a:cxnSpLocks/>
          </p:cNvCxnSpPr>
          <p:nvPr/>
        </p:nvCxnSpPr>
        <p:spPr>
          <a:xfrm>
            <a:off x="8686656" y="4777578"/>
            <a:ext cx="0" cy="53323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F9DF8DFA-BA83-6824-006C-4D536306D922}"/>
              </a:ext>
            </a:extLst>
          </p:cNvPr>
          <p:cNvCxnSpPr>
            <a:cxnSpLocks/>
          </p:cNvCxnSpPr>
          <p:nvPr/>
        </p:nvCxnSpPr>
        <p:spPr>
          <a:xfrm flipH="1" flipV="1">
            <a:off x="7296168" y="5054323"/>
            <a:ext cx="572726" cy="33886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64D9528F-7A5D-15B0-26EC-F5BC64E141EC}"/>
              </a:ext>
            </a:extLst>
          </p:cNvPr>
          <p:cNvSpPr txBox="1"/>
          <p:nvPr/>
        </p:nvSpPr>
        <p:spPr>
          <a:xfrm>
            <a:off x="6006037" y="464030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9E9C3987-B6AF-0789-F28C-58E1317AB568}"/>
              </a:ext>
            </a:extLst>
          </p:cNvPr>
          <p:cNvSpPr txBox="1"/>
          <p:nvPr/>
        </p:nvSpPr>
        <p:spPr>
          <a:xfrm>
            <a:off x="11026985" y="2356107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37483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38" grpId="0"/>
      <p:bldP spid="39" grpId="0"/>
      <p:bldP spid="48" grpId="0" animBg="1"/>
      <p:bldP spid="51" grpId="0" animBg="1"/>
      <p:bldP spid="61" grpId="0" animBg="1"/>
      <p:bldP spid="60" grpId="0"/>
      <p:bldP spid="1025" grpId="0"/>
      <p:bldP spid="1028" grpId="0"/>
      <p:bldP spid="1029" grpId="0" animBg="1"/>
      <p:bldP spid="1030" grpId="0"/>
      <p:bldP spid="1031" grpId="0" animBg="1"/>
      <p:bldP spid="1032" grpId="0" animBg="1"/>
      <p:bldP spid="1037" grpId="0" animBg="1"/>
      <p:bldP spid="1038" grpId="0"/>
      <p:bldP spid="1050" grpId="0" animBg="1"/>
      <p:bldP spid="1051" grpId="0"/>
      <p:bldP spid="1052" grpId="0" animBg="1"/>
      <p:bldP spid="1053" grpId="0" animBg="1"/>
      <p:bldP spid="1054" grpId="0" animBg="1"/>
      <p:bldP spid="1059" grpId="0" animBg="1"/>
      <p:bldP spid="1060" grpId="0"/>
      <p:bldP spid="1067" grpId="0"/>
      <p:bldP spid="10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B6C71-16D5-89E6-2650-8CC987520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0DDCD7-C9F3-1E83-6AC6-991638C47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4E04202F-FC26-4CA0-AB9C-95D0CE640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03" y="1967128"/>
            <a:ext cx="1172894" cy="117289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43A0C6-168E-F9A3-88F5-866830B93D34}"/>
              </a:ext>
            </a:extLst>
          </p:cNvPr>
          <p:cNvSpPr/>
          <p:nvPr/>
        </p:nvSpPr>
        <p:spPr>
          <a:xfrm>
            <a:off x="2918536" y="3889286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1CFB1D2-556E-0B95-66ED-BE7FA80E1551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Read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0C63BB-E9B9-4EC4-3AF0-58103A010D8B}"/>
              </a:ext>
            </a:extLst>
          </p:cNvPr>
          <p:cNvSpPr txBox="1"/>
          <p:nvPr/>
        </p:nvSpPr>
        <p:spPr>
          <a:xfrm>
            <a:off x="3054912" y="3889287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(Query Handler)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CE17B617-F6C7-57AC-2155-10EB0C456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17632" y="3525553"/>
            <a:ext cx="1919129" cy="101074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37803-BDA1-6C32-64EA-BCBAD1C29BEF}"/>
              </a:ext>
            </a:extLst>
          </p:cNvPr>
          <p:cNvCxnSpPr>
            <a:cxnSpLocks/>
          </p:cNvCxnSpPr>
          <p:nvPr/>
        </p:nvCxnSpPr>
        <p:spPr>
          <a:xfrm>
            <a:off x="5099490" y="3997008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DF71A78-4595-977D-00CC-1C81D7F6BC02}"/>
              </a:ext>
            </a:extLst>
          </p:cNvPr>
          <p:cNvSpPr/>
          <p:nvPr/>
        </p:nvSpPr>
        <p:spPr>
          <a:xfrm>
            <a:off x="532196" y="3889287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AA7ED-C944-C6B9-D5DC-8590785F70D3}"/>
              </a:ext>
            </a:extLst>
          </p:cNvPr>
          <p:cNvSpPr txBox="1"/>
          <p:nvPr/>
        </p:nvSpPr>
        <p:spPr>
          <a:xfrm>
            <a:off x="653894" y="3997008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5B1C1A-ABBF-3FC0-3CF6-2CB3FCDEA162}"/>
              </a:ext>
            </a:extLst>
          </p:cNvPr>
          <p:cNvCxnSpPr>
            <a:cxnSpLocks/>
          </p:cNvCxnSpPr>
          <p:nvPr/>
        </p:nvCxnSpPr>
        <p:spPr>
          <a:xfrm flipV="1">
            <a:off x="1099793" y="3277051"/>
            <a:ext cx="0" cy="38313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A89E0033-E523-A795-988B-9CA73FE6C267}"/>
              </a:ext>
            </a:extLst>
          </p:cNvPr>
          <p:cNvSpPr txBox="1"/>
          <p:nvPr/>
        </p:nvSpPr>
        <p:spPr>
          <a:xfrm>
            <a:off x="6006037" y="464030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2E0049-BD90-8DD1-3D90-FC5E7AFFBEB1}"/>
              </a:ext>
            </a:extLst>
          </p:cNvPr>
          <p:cNvCxnSpPr>
            <a:cxnSpLocks/>
          </p:cNvCxnSpPr>
          <p:nvPr/>
        </p:nvCxnSpPr>
        <p:spPr>
          <a:xfrm flipH="1">
            <a:off x="5115194" y="4257974"/>
            <a:ext cx="602980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AE176-85DC-5049-9CB1-1383F3D1212A}"/>
              </a:ext>
            </a:extLst>
          </p:cNvPr>
          <p:cNvCxnSpPr>
            <a:cxnSpLocks/>
          </p:cNvCxnSpPr>
          <p:nvPr/>
        </p:nvCxnSpPr>
        <p:spPr>
          <a:xfrm>
            <a:off x="2077341" y="3997008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99B2BB-F61D-89D5-5A85-04A1DFF4F1D5}"/>
              </a:ext>
            </a:extLst>
          </p:cNvPr>
          <p:cNvCxnSpPr>
            <a:cxnSpLocks/>
          </p:cNvCxnSpPr>
          <p:nvPr/>
        </p:nvCxnSpPr>
        <p:spPr>
          <a:xfrm flipH="1">
            <a:off x="2093045" y="4257974"/>
            <a:ext cx="602980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7D94E4-D9C1-BBF0-EA9B-748933ABD2BC}"/>
              </a:ext>
            </a:extLst>
          </p:cNvPr>
          <p:cNvCxnSpPr>
            <a:cxnSpLocks/>
          </p:cNvCxnSpPr>
          <p:nvPr/>
        </p:nvCxnSpPr>
        <p:spPr>
          <a:xfrm>
            <a:off x="1352401" y="3277051"/>
            <a:ext cx="0" cy="40334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4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1F191-A110-7D50-41BB-CEB40404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A4B70C-D5B2-3AD5-C26A-B70AC1659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C1DE3F99-05D1-118A-D991-8F285A057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61" y="4487578"/>
            <a:ext cx="1172894" cy="11728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FC36B0-4380-2C28-C644-D56543C5D6FF}"/>
              </a:ext>
            </a:extLst>
          </p:cNvPr>
          <p:cNvSpPr/>
          <p:nvPr/>
        </p:nvSpPr>
        <p:spPr>
          <a:xfrm>
            <a:off x="8275790" y="2055678"/>
            <a:ext cx="1404915" cy="5010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084DF-9065-7D7F-EBB7-9696622B67A0}"/>
              </a:ext>
            </a:extLst>
          </p:cNvPr>
          <p:cNvSpPr/>
          <p:nvPr/>
        </p:nvSpPr>
        <p:spPr>
          <a:xfrm>
            <a:off x="3132799" y="3592412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2D5D8-6DFD-A954-E3E0-4F0924AAAF10}"/>
              </a:ext>
            </a:extLst>
          </p:cNvPr>
          <p:cNvSpPr/>
          <p:nvPr/>
        </p:nvSpPr>
        <p:spPr>
          <a:xfrm>
            <a:off x="3450383" y="1439233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yellow lightning bolt and blue lines&#10;&#10;Description automatically generated">
            <a:extLst>
              <a:ext uri="{FF2B5EF4-FFF2-40B4-BE49-F238E27FC236}">
                <a16:creationId xmlns:a16="http://schemas.microsoft.com/office/drawing/2014/main" id="{A1CF7448-CF2C-B6E0-FDD5-A39AF2671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39727" y="3432897"/>
            <a:ext cx="1044687" cy="823643"/>
          </a:xfrm>
          <a:prstGeom prst="rect">
            <a:avLst/>
          </a:prstGeom>
        </p:spPr>
      </p:pic>
      <p:pic>
        <p:nvPicPr>
          <p:cNvPr id="23" name="Graphic 22" descr="Bus outline">
            <a:extLst>
              <a:ext uri="{FF2B5EF4-FFF2-40B4-BE49-F238E27FC236}">
                <a16:creationId xmlns:a16="http://schemas.microsoft.com/office/drawing/2014/main" id="{D0732EF8-00C4-86D5-7F66-BD0A0197D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0600" y="1857051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AABCA55-BD45-844B-97CE-B957B17ACB8D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Summary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30E667-075A-244D-C7A7-9F5E8A50FDD0}"/>
              </a:ext>
            </a:extLst>
          </p:cNvPr>
          <p:cNvSpPr txBox="1"/>
          <p:nvPr/>
        </p:nvSpPr>
        <p:spPr>
          <a:xfrm>
            <a:off x="3269175" y="3592413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(Command Handler)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5AB7B-6D92-0572-ADEF-9E3A644A1384}"/>
              </a:ext>
            </a:extLst>
          </p:cNvPr>
          <p:cNvSpPr txBox="1"/>
          <p:nvPr/>
        </p:nvSpPr>
        <p:spPr>
          <a:xfrm>
            <a:off x="3531621" y="1791031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pic>
        <p:nvPicPr>
          <p:cNvPr id="46" name="Picture 45" descr="A planet with rings around it&#10;&#10;Description automatically generated">
            <a:extLst>
              <a:ext uri="{FF2B5EF4-FFF2-40B4-BE49-F238E27FC236}">
                <a16:creationId xmlns:a16="http://schemas.microsoft.com/office/drawing/2014/main" id="{BD6953F4-7BE2-DF4C-2D66-53996F4CA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89290" y="3228679"/>
            <a:ext cx="1919129" cy="1010741"/>
          </a:xfrm>
          <a:prstGeom prst="rect">
            <a:avLst/>
          </a:prstGeom>
        </p:spPr>
      </p:pic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1D210255-4CCC-5C9A-7E93-606B0E3CFB8A}"/>
              </a:ext>
            </a:extLst>
          </p:cNvPr>
          <p:cNvSpPr/>
          <p:nvPr/>
        </p:nvSpPr>
        <p:spPr>
          <a:xfrm rot="16200000">
            <a:off x="3351388" y="2664176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ircular 50">
            <a:extLst>
              <a:ext uri="{FF2B5EF4-FFF2-40B4-BE49-F238E27FC236}">
                <a16:creationId xmlns:a16="http://schemas.microsoft.com/office/drawing/2014/main" id="{C1F22836-176F-B1F2-4695-6C6D0552C0E3}"/>
              </a:ext>
            </a:extLst>
          </p:cNvPr>
          <p:cNvSpPr/>
          <p:nvPr/>
        </p:nvSpPr>
        <p:spPr>
          <a:xfrm rot="5400000">
            <a:off x="3964427" y="2664175"/>
            <a:ext cx="914397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E3BC52-4BEA-1C90-7242-F6918FBB44A8}"/>
              </a:ext>
            </a:extLst>
          </p:cNvPr>
          <p:cNvCxnSpPr>
            <a:cxnSpLocks/>
          </p:cNvCxnSpPr>
          <p:nvPr/>
        </p:nvCxnSpPr>
        <p:spPr>
          <a:xfrm>
            <a:off x="2348999" y="3844718"/>
            <a:ext cx="57291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73B939-47AD-CACD-AD1C-6214BFFACF2E}"/>
              </a:ext>
            </a:extLst>
          </p:cNvPr>
          <p:cNvCxnSpPr>
            <a:cxnSpLocks/>
          </p:cNvCxnSpPr>
          <p:nvPr/>
        </p:nvCxnSpPr>
        <p:spPr>
          <a:xfrm>
            <a:off x="5371148" y="3821247"/>
            <a:ext cx="6186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B281DB-52CF-CEE1-FA18-FA2F1F024309}"/>
              </a:ext>
            </a:extLst>
          </p:cNvPr>
          <p:cNvCxnSpPr>
            <a:cxnSpLocks/>
          </p:cNvCxnSpPr>
          <p:nvPr/>
        </p:nvCxnSpPr>
        <p:spPr>
          <a:xfrm>
            <a:off x="7665087" y="3804704"/>
            <a:ext cx="610703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288F1C-DACB-5FF3-F0D7-B3027CC2133F}"/>
              </a:ext>
            </a:extLst>
          </p:cNvPr>
          <p:cNvCxnSpPr>
            <a:cxnSpLocks/>
          </p:cNvCxnSpPr>
          <p:nvPr/>
        </p:nvCxnSpPr>
        <p:spPr>
          <a:xfrm flipV="1">
            <a:off x="8958314" y="2679233"/>
            <a:ext cx="0" cy="56025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1BE017C-E8AD-7FF6-C3A5-C76583147A85}"/>
              </a:ext>
            </a:extLst>
          </p:cNvPr>
          <p:cNvSpPr/>
          <p:nvPr/>
        </p:nvSpPr>
        <p:spPr>
          <a:xfrm>
            <a:off x="803854" y="3592413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47F851-C59A-682F-79FD-8FED4438C291}"/>
              </a:ext>
            </a:extLst>
          </p:cNvPr>
          <p:cNvSpPr txBox="1"/>
          <p:nvPr/>
        </p:nvSpPr>
        <p:spPr>
          <a:xfrm>
            <a:off x="925552" y="3700134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Command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4F8DBD-C679-2B58-9EA9-93C4C36B09B5}"/>
              </a:ext>
            </a:extLst>
          </p:cNvPr>
          <p:cNvCxnSpPr>
            <a:cxnSpLocks/>
          </p:cNvCxnSpPr>
          <p:nvPr/>
        </p:nvCxnSpPr>
        <p:spPr>
          <a:xfrm flipV="1">
            <a:off x="1496711" y="4263518"/>
            <a:ext cx="0" cy="23379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DCCC0D5-99CE-CBAE-385C-2004C404F72C}"/>
              </a:ext>
            </a:extLst>
          </p:cNvPr>
          <p:cNvSpPr txBox="1"/>
          <p:nvPr/>
        </p:nvSpPr>
        <p:spPr>
          <a:xfrm>
            <a:off x="6314992" y="2904949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Store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2C9010B-C32D-5114-F0D6-6DF0D2710306}"/>
              </a:ext>
            </a:extLst>
          </p:cNvPr>
          <p:cNvSpPr txBox="1"/>
          <p:nvPr/>
        </p:nvSpPr>
        <p:spPr>
          <a:xfrm>
            <a:off x="8124663" y="2134258"/>
            <a:ext cx="175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Handler(s)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A602B4B4-5CC6-2060-9A9C-737E6EE6CCA6}"/>
              </a:ext>
            </a:extLst>
          </p:cNvPr>
          <p:cNvSpPr/>
          <p:nvPr/>
        </p:nvSpPr>
        <p:spPr>
          <a:xfrm>
            <a:off x="8275790" y="450592"/>
            <a:ext cx="1304795" cy="12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4C8B984-B7E7-C40D-EF19-FBC7C8FD50D1}"/>
              </a:ext>
            </a:extLst>
          </p:cNvPr>
          <p:cNvSpPr txBox="1"/>
          <p:nvPr/>
        </p:nvSpPr>
        <p:spPr>
          <a:xfrm>
            <a:off x="8357028" y="802390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</a:t>
            </a:r>
          </a:p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031" name="Arrow: Circular 1030">
            <a:extLst>
              <a:ext uri="{FF2B5EF4-FFF2-40B4-BE49-F238E27FC236}">
                <a16:creationId xmlns:a16="http://schemas.microsoft.com/office/drawing/2014/main" id="{B2DED876-9F12-2C79-444D-829D41D11C93}"/>
              </a:ext>
            </a:extLst>
          </p:cNvPr>
          <p:cNvSpPr/>
          <p:nvPr/>
        </p:nvSpPr>
        <p:spPr>
          <a:xfrm rot="5400000">
            <a:off x="9205338" y="1345281"/>
            <a:ext cx="596821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Arrow: Circular 1031">
            <a:extLst>
              <a:ext uri="{FF2B5EF4-FFF2-40B4-BE49-F238E27FC236}">
                <a16:creationId xmlns:a16="http://schemas.microsoft.com/office/drawing/2014/main" id="{97663BC7-37B3-9AC3-A4AC-2FA6CEE63584}"/>
              </a:ext>
            </a:extLst>
          </p:cNvPr>
          <p:cNvSpPr/>
          <p:nvPr/>
        </p:nvSpPr>
        <p:spPr>
          <a:xfrm rot="16200000">
            <a:off x="8035920" y="1364559"/>
            <a:ext cx="634653" cy="784725"/>
          </a:xfrm>
          <a:prstGeom prst="circular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9385B565-E945-AA4B-3689-71BBF79CF016}"/>
              </a:ext>
            </a:extLst>
          </p:cNvPr>
          <p:cNvCxnSpPr>
            <a:cxnSpLocks/>
          </p:cNvCxnSpPr>
          <p:nvPr/>
        </p:nvCxnSpPr>
        <p:spPr>
          <a:xfrm flipH="1">
            <a:off x="7665087" y="2630942"/>
            <a:ext cx="475465" cy="33984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985EC56-C253-2838-849B-878D104DA277}"/>
              </a:ext>
            </a:extLst>
          </p:cNvPr>
          <p:cNvSpPr txBox="1"/>
          <p:nvPr/>
        </p:nvSpPr>
        <p:spPr>
          <a:xfrm>
            <a:off x="6299541" y="4280100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Model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E4A6047-131B-D445-9E40-A545E2A22021}"/>
              </a:ext>
            </a:extLst>
          </p:cNvPr>
          <p:cNvCxnSpPr>
            <a:cxnSpLocks/>
          </p:cNvCxnSpPr>
          <p:nvPr/>
        </p:nvCxnSpPr>
        <p:spPr>
          <a:xfrm>
            <a:off x="9896111" y="2296854"/>
            <a:ext cx="696994" cy="934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A94728-5767-B69A-B60F-F7EB96B4ED0E}"/>
              </a:ext>
            </a:extLst>
          </p:cNvPr>
          <p:cNvSpPr/>
          <p:nvPr/>
        </p:nvSpPr>
        <p:spPr>
          <a:xfrm>
            <a:off x="829942" y="6025094"/>
            <a:ext cx="1417109" cy="564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C2C72-E22D-D197-35B8-4F3F7B80BD8A}"/>
              </a:ext>
            </a:extLst>
          </p:cNvPr>
          <p:cNvSpPr txBox="1"/>
          <p:nvPr/>
        </p:nvSpPr>
        <p:spPr>
          <a:xfrm>
            <a:off x="951640" y="6132815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864466-AFD8-8B73-EC8F-1849EC0D4879}"/>
              </a:ext>
            </a:extLst>
          </p:cNvPr>
          <p:cNvCxnSpPr>
            <a:cxnSpLocks/>
          </p:cNvCxnSpPr>
          <p:nvPr/>
        </p:nvCxnSpPr>
        <p:spPr>
          <a:xfrm flipV="1">
            <a:off x="5243322" y="4654314"/>
            <a:ext cx="1627378" cy="1605773"/>
          </a:xfrm>
          <a:prstGeom prst="bentConnector3">
            <a:avLst>
              <a:gd name="adj1" fmla="val 99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859B5C-A1F9-F629-3BCA-B762ECE47C92}"/>
              </a:ext>
            </a:extLst>
          </p:cNvPr>
          <p:cNvSpPr txBox="1"/>
          <p:nvPr/>
        </p:nvSpPr>
        <p:spPr>
          <a:xfrm>
            <a:off x="8387155" y="4392704"/>
            <a:ext cx="11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CosmosDB</a:t>
            </a:r>
            <a:r>
              <a:rPr lang="en-US" sz="1400" dirty="0"/>
              <a:t> Trigger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04F3B-ADB8-1243-54F6-AE1A668E1710}"/>
              </a:ext>
            </a:extLst>
          </p:cNvPr>
          <p:cNvSpPr txBox="1"/>
          <p:nvPr/>
        </p:nvSpPr>
        <p:spPr>
          <a:xfrm>
            <a:off x="10716641" y="2617562"/>
            <a:ext cx="114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Bus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7C6B61C-561B-AF02-DDE3-A84E55DC7E82}"/>
              </a:ext>
            </a:extLst>
          </p:cNvPr>
          <p:cNvSpPr/>
          <p:nvPr/>
        </p:nvSpPr>
        <p:spPr>
          <a:xfrm>
            <a:off x="3132799" y="5994438"/>
            <a:ext cx="1974147" cy="5642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8ABB6A-333B-408E-1AB2-0DE8E9BDE0BD}"/>
              </a:ext>
            </a:extLst>
          </p:cNvPr>
          <p:cNvSpPr txBox="1"/>
          <p:nvPr/>
        </p:nvSpPr>
        <p:spPr>
          <a:xfrm>
            <a:off x="3269175" y="5994439"/>
            <a:ext cx="17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Service (Query Handler)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0DA3EE-ED0A-9233-9E03-1211860ABDFD}"/>
              </a:ext>
            </a:extLst>
          </p:cNvPr>
          <p:cNvCxnSpPr>
            <a:cxnSpLocks/>
          </p:cNvCxnSpPr>
          <p:nvPr/>
        </p:nvCxnSpPr>
        <p:spPr>
          <a:xfrm>
            <a:off x="1496711" y="5660472"/>
            <a:ext cx="0" cy="24386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C5CF37-5B8B-BE15-0E25-9C5280E45A4F}"/>
              </a:ext>
            </a:extLst>
          </p:cNvPr>
          <p:cNvCxnSpPr>
            <a:cxnSpLocks/>
          </p:cNvCxnSpPr>
          <p:nvPr/>
        </p:nvCxnSpPr>
        <p:spPr>
          <a:xfrm>
            <a:off x="2348999" y="6260087"/>
            <a:ext cx="57291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1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Event Sourcing Challenges</a:t>
            </a:r>
            <a:endParaRPr lang="en-US" sz="4800" dirty="0"/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D4046E12-FE25-16BB-4446-1F9E8939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403" y="882969"/>
            <a:ext cx="5092062" cy="5092062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E4F284-AACF-B52F-B987-B3B469E2EB83}"/>
              </a:ext>
            </a:extLst>
          </p:cNvPr>
          <p:cNvSpPr txBox="1"/>
          <p:nvPr/>
        </p:nvSpPr>
        <p:spPr>
          <a:xfrm>
            <a:off x="6201410" y="2677306"/>
            <a:ext cx="5437187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Complexity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Eventual Consistency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New Way of Thinking/Modeling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EB0F20-F82A-9402-EC0A-E15B2D059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DD4AA6-6E3D-3945-0F7B-D0548A543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738" y="549275"/>
            <a:ext cx="7343775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9600"/>
              <a:t>Recap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7715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 r="1" b="3044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That’s it!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00" y="2266416"/>
            <a:ext cx="7387101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8000"/>
              <a:t>Domain Events</a:t>
            </a:r>
            <a:br>
              <a:rPr lang="en-US" sz="4800"/>
            </a:br>
            <a:r>
              <a:rPr lang="en-US" sz="2400"/>
              <a:t>Bringing EDA to the Solution Level</a:t>
            </a:r>
            <a:endParaRPr lang="en-US" sz="2400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18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What is a Domain Event?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E65A3-D23F-664B-1FB7-CC502A75E3CA}"/>
              </a:ext>
            </a:extLst>
          </p:cNvPr>
          <p:cNvSpPr txBox="1"/>
          <p:nvPr/>
        </p:nvSpPr>
        <p:spPr>
          <a:xfrm>
            <a:off x="1061255" y="1948216"/>
            <a:ext cx="8642959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Immutable</a:t>
            </a:r>
            <a:r>
              <a:rPr lang="en-US" sz="2400" dirty="0"/>
              <a:t> representation of something that has happened in the </a:t>
            </a:r>
            <a:r>
              <a:rPr lang="en-US" sz="2400" b="1" u="sng" dirty="0"/>
              <a:t>past</a:t>
            </a:r>
            <a:r>
              <a:rPr lang="en-US" sz="2400" dirty="0"/>
              <a:t> that can be used to trigger additional behavior (side-effects) within the same domain that the event was raised in.</a:t>
            </a:r>
          </a:p>
        </p:txBody>
      </p:sp>
    </p:spTree>
    <p:extLst>
      <p:ext uri="{BB962C8B-B14F-4D97-AF65-F5344CB8AC3E}">
        <p14:creationId xmlns:p14="http://schemas.microsoft.com/office/powerpoint/2010/main" val="40139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omain events: Design and implementation - .NET | Microsoft Learn">
            <a:extLst>
              <a:ext uri="{FF2B5EF4-FFF2-40B4-BE49-F238E27FC236}">
                <a16:creationId xmlns:a16="http://schemas.microsoft.com/office/drawing/2014/main" id="{5715F574-206D-9ECF-F7E1-B4059B551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A5D29-601E-B03F-B0A9-18E5FAE2F7DF}"/>
              </a:ext>
            </a:extLst>
          </p:cNvPr>
          <p:cNvSpPr txBox="1"/>
          <p:nvPr/>
        </p:nvSpPr>
        <p:spPr>
          <a:xfrm>
            <a:off x="0" y="6338170"/>
            <a:ext cx="67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Domain events: Design and implementation - .NET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29D2E7-0906-42ED-55CA-08D39B19F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544AE4F8-8D0C-B3F8-F4AF-47189AC54191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Event Driven Architecture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37BB99B-8C52-7C90-11DE-3F319728BFB6}"/>
              </a:ext>
            </a:extLst>
          </p:cNvPr>
          <p:cNvSpPr/>
          <p:nvPr/>
        </p:nvSpPr>
        <p:spPr>
          <a:xfrm>
            <a:off x="1814734" y="2673448"/>
            <a:ext cx="1754893" cy="7904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9D852-2EEF-45B7-E24A-C44C5FCB174D}"/>
              </a:ext>
            </a:extLst>
          </p:cNvPr>
          <p:cNvSpPr/>
          <p:nvPr/>
        </p:nvSpPr>
        <p:spPr>
          <a:xfrm>
            <a:off x="4794581" y="2673448"/>
            <a:ext cx="1754893" cy="7904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3F3237-9BC9-54CA-DC4A-A155F25156C0}"/>
              </a:ext>
            </a:extLst>
          </p:cNvPr>
          <p:cNvSpPr/>
          <p:nvPr/>
        </p:nvSpPr>
        <p:spPr>
          <a:xfrm>
            <a:off x="7744928" y="2673448"/>
            <a:ext cx="1754893" cy="7904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FF271-02CB-05AD-08A4-B9956FE595DF}"/>
              </a:ext>
            </a:extLst>
          </p:cNvPr>
          <p:cNvSpPr txBox="1"/>
          <p:nvPr/>
        </p:nvSpPr>
        <p:spPr>
          <a:xfrm>
            <a:off x="2121020" y="2884008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F4445-D477-C94E-6878-14043F478F58}"/>
              </a:ext>
            </a:extLst>
          </p:cNvPr>
          <p:cNvSpPr txBox="1"/>
          <p:nvPr/>
        </p:nvSpPr>
        <p:spPr>
          <a:xfrm>
            <a:off x="5100868" y="2884008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ACE4B-34E5-752A-7E85-E6DF3D9353BF}"/>
              </a:ext>
            </a:extLst>
          </p:cNvPr>
          <p:cNvSpPr txBox="1"/>
          <p:nvPr/>
        </p:nvSpPr>
        <p:spPr>
          <a:xfrm>
            <a:off x="7988299" y="2874504"/>
            <a:ext cx="12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C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6CD8338-3BF9-0536-946F-02B64A917CE7}"/>
              </a:ext>
            </a:extLst>
          </p:cNvPr>
          <p:cNvSpPr/>
          <p:nvPr/>
        </p:nvSpPr>
        <p:spPr>
          <a:xfrm rot="5400000">
            <a:off x="5613922" y="1376994"/>
            <a:ext cx="369333" cy="7793111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E2BAE-B5F4-2B97-ECC1-8CFB30D9F95B}"/>
              </a:ext>
            </a:extLst>
          </p:cNvPr>
          <p:cNvSpPr txBox="1"/>
          <p:nvPr/>
        </p:nvSpPr>
        <p:spPr>
          <a:xfrm>
            <a:off x="4794581" y="5088885"/>
            <a:ext cx="198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Bus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B190D0-0654-4683-937A-D0233214B97A}"/>
              </a:ext>
            </a:extLst>
          </p:cNvPr>
          <p:cNvCxnSpPr/>
          <p:nvPr/>
        </p:nvCxnSpPr>
        <p:spPr>
          <a:xfrm>
            <a:off x="2692179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DFD411-906C-0C8D-6D0B-A349FAA16B0F}"/>
              </a:ext>
            </a:extLst>
          </p:cNvPr>
          <p:cNvCxnSpPr/>
          <p:nvPr/>
        </p:nvCxnSpPr>
        <p:spPr>
          <a:xfrm>
            <a:off x="5764481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2E827B-7F57-64FC-F753-572E08D14885}"/>
              </a:ext>
            </a:extLst>
          </p:cNvPr>
          <p:cNvCxnSpPr/>
          <p:nvPr/>
        </p:nvCxnSpPr>
        <p:spPr>
          <a:xfrm>
            <a:off x="8719286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FAE3D-F89E-5E8D-2944-74755A696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AF84B113-6C56-6067-FEEB-DF15E567607A}"/>
              </a:ext>
            </a:extLst>
          </p:cNvPr>
          <p:cNvSpPr txBox="1">
            <a:spLocks/>
          </p:cNvSpPr>
          <p:nvPr/>
        </p:nvSpPr>
        <p:spPr>
          <a:xfrm>
            <a:off x="550863" y="550800"/>
            <a:ext cx="7308850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Event Driven Architecture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9F562C-AD41-AE9B-9264-383D7EC994C4}"/>
              </a:ext>
            </a:extLst>
          </p:cNvPr>
          <p:cNvSpPr/>
          <p:nvPr/>
        </p:nvSpPr>
        <p:spPr>
          <a:xfrm>
            <a:off x="1814734" y="2673448"/>
            <a:ext cx="1754893" cy="7904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DE9104-5CD4-A0CB-CC25-3AA740A66B55}"/>
              </a:ext>
            </a:extLst>
          </p:cNvPr>
          <p:cNvSpPr/>
          <p:nvPr/>
        </p:nvSpPr>
        <p:spPr>
          <a:xfrm>
            <a:off x="4794581" y="2673448"/>
            <a:ext cx="1754893" cy="7904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58181C-5821-A530-ECF5-1B410A809944}"/>
              </a:ext>
            </a:extLst>
          </p:cNvPr>
          <p:cNvSpPr/>
          <p:nvPr/>
        </p:nvSpPr>
        <p:spPr>
          <a:xfrm>
            <a:off x="7744928" y="2673448"/>
            <a:ext cx="1754893" cy="7904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57F55-24DD-EF11-2319-72C2AF79D8DD}"/>
              </a:ext>
            </a:extLst>
          </p:cNvPr>
          <p:cNvSpPr txBox="1"/>
          <p:nvPr/>
        </p:nvSpPr>
        <p:spPr>
          <a:xfrm>
            <a:off x="2121020" y="2884008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17DE5-1546-59E5-3656-8D9F038E14AD}"/>
              </a:ext>
            </a:extLst>
          </p:cNvPr>
          <p:cNvSpPr txBox="1"/>
          <p:nvPr/>
        </p:nvSpPr>
        <p:spPr>
          <a:xfrm>
            <a:off x="5100868" y="2884008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B72BC-895F-A245-9279-8A2B898DACB3}"/>
              </a:ext>
            </a:extLst>
          </p:cNvPr>
          <p:cNvSpPr txBox="1"/>
          <p:nvPr/>
        </p:nvSpPr>
        <p:spPr>
          <a:xfrm>
            <a:off x="7988299" y="2874504"/>
            <a:ext cx="12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C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433EAC8-1116-5286-DE68-EB5486B30511}"/>
              </a:ext>
            </a:extLst>
          </p:cNvPr>
          <p:cNvSpPr/>
          <p:nvPr/>
        </p:nvSpPr>
        <p:spPr>
          <a:xfrm rot="5400000">
            <a:off x="5613922" y="1376994"/>
            <a:ext cx="369333" cy="7793111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F5E73-10F3-3F00-20B8-D8E41D54978A}"/>
              </a:ext>
            </a:extLst>
          </p:cNvPr>
          <p:cNvSpPr txBox="1"/>
          <p:nvPr/>
        </p:nvSpPr>
        <p:spPr>
          <a:xfrm>
            <a:off x="4794581" y="5088885"/>
            <a:ext cx="198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Bus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C2F2E-2718-1268-2136-6D7F19B5F944}"/>
              </a:ext>
            </a:extLst>
          </p:cNvPr>
          <p:cNvCxnSpPr/>
          <p:nvPr/>
        </p:nvCxnSpPr>
        <p:spPr>
          <a:xfrm>
            <a:off x="2692179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DCAECA-FE60-B6A4-AB57-A0B2F92D10E5}"/>
              </a:ext>
            </a:extLst>
          </p:cNvPr>
          <p:cNvCxnSpPr/>
          <p:nvPr/>
        </p:nvCxnSpPr>
        <p:spPr>
          <a:xfrm>
            <a:off x="5764481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9BAE7C-9472-27A7-2CC4-D718D8596A6A}"/>
              </a:ext>
            </a:extLst>
          </p:cNvPr>
          <p:cNvCxnSpPr/>
          <p:nvPr/>
        </p:nvCxnSpPr>
        <p:spPr>
          <a:xfrm>
            <a:off x="8719286" y="3674461"/>
            <a:ext cx="0" cy="1203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8C227D-BD96-A0CB-EF5D-E3AF11465DA8}"/>
              </a:ext>
            </a:extLst>
          </p:cNvPr>
          <p:cNvSpPr/>
          <p:nvPr/>
        </p:nvSpPr>
        <p:spPr>
          <a:xfrm>
            <a:off x="6571" y="0"/>
            <a:ext cx="12185429" cy="6858000"/>
          </a:xfrm>
          <a:prstGeom prst="rect">
            <a:avLst/>
          </a:prstGeom>
          <a:solidFill>
            <a:srgbClr val="34344E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59A17C-63A2-22D3-9F02-CA6B3DEF87EC}"/>
              </a:ext>
            </a:extLst>
          </p:cNvPr>
          <p:cNvSpPr/>
          <p:nvPr/>
        </p:nvSpPr>
        <p:spPr>
          <a:xfrm>
            <a:off x="2935551" y="1697595"/>
            <a:ext cx="6124678" cy="31114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D46BF-2363-26C7-A81E-6C89D7A434E0}"/>
              </a:ext>
            </a:extLst>
          </p:cNvPr>
          <p:cNvSpPr txBox="1"/>
          <p:nvPr/>
        </p:nvSpPr>
        <p:spPr>
          <a:xfrm>
            <a:off x="5524841" y="1850545"/>
            <a:ext cx="114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 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637ADD-D8BC-EA5B-AE8D-EE7BDB0D45A1}"/>
              </a:ext>
            </a:extLst>
          </p:cNvPr>
          <p:cNvSpPr/>
          <p:nvPr/>
        </p:nvSpPr>
        <p:spPr>
          <a:xfrm>
            <a:off x="3444658" y="2673448"/>
            <a:ext cx="1153703" cy="10702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02A53-809D-F52B-5A85-FC0715415E74}"/>
              </a:ext>
            </a:extLst>
          </p:cNvPr>
          <p:cNvSpPr txBox="1"/>
          <p:nvPr/>
        </p:nvSpPr>
        <p:spPr>
          <a:xfrm>
            <a:off x="3450350" y="2920670"/>
            <a:ext cx="114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Model</a:t>
            </a:r>
          </a:p>
        </p:txBody>
      </p:sp>
      <p:pic>
        <p:nvPicPr>
          <p:cNvPr id="18" name="Graphic 17" descr="Envelope outline">
            <a:extLst>
              <a:ext uri="{FF2B5EF4-FFF2-40B4-BE49-F238E27FC236}">
                <a16:creationId xmlns:a16="http://schemas.microsoft.com/office/drawing/2014/main" id="{54FFBBF2-967C-3D88-1D54-230F4B915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5961" y="2988857"/>
            <a:ext cx="528966" cy="52896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51ADFA-4BC1-4551-1B83-5FC87B626615}"/>
              </a:ext>
            </a:extLst>
          </p:cNvPr>
          <p:cNvSpPr/>
          <p:nvPr/>
        </p:nvSpPr>
        <p:spPr>
          <a:xfrm>
            <a:off x="6901841" y="2378326"/>
            <a:ext cx="1537419" cy="496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66D15D-2F69-18EE-2EE0-D70BC68D0CCF}"/>
              </a:ext>
            </a:extLst>
          </p:cNvPr>
          <p:cNvSpPr/>
          <p:nvPr/>
        </p:nvSpPr>
        <p:spPr>
          <a:xfrm>
            <a:off x="6901841" y="2994490"/>
            <a:ext cx="1537419" cy="496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62A55D-74CC-B4D8-C196-B78302C69037}"/>
              </a:ext>
            </a:extLst>
          </p:cNvPr>
          <p:cNvSpPr/>
          <p:nvPr/>
        </p:nvSpPr>
        <p:spPr>
          <a:xfrm>
            <a:off x="6901841" y="3639275"/>
            <a:ext cx="1537416" cy="496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CBCC4-F74A-0AEF-9A2B-9711F6F9F7C5}"/>
              </a:ext>
            </a:extLst>
          </p:cNvPr>
          <p:cNvSpPr txBox="1"/>
          <p:nvPr/>
        </p:nvSpPr>
        <p:spPr>
          <a:xfrm>
            <a:off x="6808446" y="2436985"/>
            <a:ext cx="17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Handler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034D-F01D-7A58-839E-C3B17CCE592C}"/>
              </a:ext>
            </a:extLst>
          </p:cNvPr>
          <p:cNvSpPr txBox="1"/>
          <p:nvPr/>
        </p:nvSpPr>
        <p:spPr>
          <a:xfrm>
            <a:off x="6808446" y="3015377"/>
            <a:ext cx="17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Handler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8BD10-6F27-B106-7550-489943462D53}"/>
              </a:ext>
            </a:extLst>
          </p:cNvPr>
          <p:cNvSpPr txBox="1"/>
          <p:nvPr/>
        </p:nvSpPr>
        <p:spPr>
          <a:xfrm>
            <a:off x="6808446" y="3647635"/>
            <a:ext cx="17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Handler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622A2D-C303-1BC8-3E95-8F4F2E6E31B3}"/>
              </a:ext>
            </a:extLst>
          </p:cNvPr>
          <p:cNvCxnSpPr/>
          <p:nvPr/>
        </p:nvCxnSpPr>
        <p:spPr>
          <a:xfrm flipV="1">
            <a:off x="5052749" y="2772198"/>
            <a:ext cx="1729394" cy="48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094079-C789-D741-BECE-B58ED44CB533}"/>
              </a:ext>
            </a:extLst>
          </p:cNvPr>
          <p:cNvCxnSpPr>
            <a:cxnSpLocks/>
          </p:cNvCxnSpPr>
          <p:nvPr/>
        </p:nvCxnSpPr>
        <p:spPr>
          <a:xfrm flipV="1">
            <a:off x="5100868" y="3243835"/>
            <a:ext cx="1667374" cy="14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7AD94-FD22-ED4D-25FE-3013F0F7F976}"/>
              </a:ext>
            </a:extLst>
          </p:cNvPr>
          <p:cNvCxnSpPr>
            <a:cxnSpLocks/>
          </p:cNvCxnSpPr>
          <p:nvPr/>
        </p:nvCxnSpPr>
        <p:spPr>
          <a:xfrm>
            <a:off x="5047999" y="3257949"/>
            <a:ext cx="1657623" cy="471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/>
      <p:bldP spid="15" grpId="0" animBg="1"/>
      <p:bldP spid="16" grpId="0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Why Domain Events?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4F284-AACF-B52F-B987-B3B469E2EB83}"/>
              </a:ext>
            </a:extLst>
          </p:cNvPr>
          <p:cNvSpPr txBox="1"/>
          <p:nvPr/>
        </p:nvSpPr>
        <p:spPr>
          <a:xfrm>
            <a:off x="672948" y="1866378"/>
            <a:ext cx="70646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Decouple “Side-Effects” from the Original Command (SRP)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behaviors/side-effects are more explicitly modeled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Extensibility – New features can be introduced w/o modifying existing code (Open/Closed Principle)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Sets us up beautifully for Event 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Why Domain Events?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CCF31F-248A-C424-D211-62CD3135C285}"/>
              </a:ext>
            </a:extLst>
          </p:cNvPr>
          <p:cNvGrpSpPr/>
          <p:nvPr/>
        </p:nvGrpSpPr>
        <p:grpSpPr>
          <a:xfrm>
            <a:off x="2998801" y="2125487"/>
            <a:ext cx="2666974" cy="1600184"/>
            <a:chOff x="1277980" y="811"/>
            <a:chExt cx="2666974" cy="16001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80A46E-D54D-ECBA-30CD-D227169A2E95}"/>
                </a:ext>
              </a:extLst>
            </p:cNvPr>
            <p:cNvSpPr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2E914-7975-F781-B6CC-397C2DDF5CED}"/>
                </a:ext>
              </a:extLst>
            </p:cNvPr>
            <p:cNvSpPr txBox="1"/>
            <p:nvPr/>
          </p:nvSpPr>
          <p:spPr>
            <a:xfrm>
              <a:off x="1277980" y="811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000" dirty="0"/>
                <a:t>Decouple “Side-Effects” from the Original Command (SRP)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EFC8D7-DCE4-4468-B428-32AE592684B3}"/>
              </a:ext>
            </a:extLst>
          </p:cNvPr>
          <p:cNvGrpSpPr/>
          <p:nvPr/>
        </p:nvGrpSpPr>
        <p:grpSpPr>
          <a:xfrm>
            <a:off x="6526226" y="2125487"/>
            <a:ext cx="2666973" cy="1600183"/>
            <a:chOff x="4211651" y="812"/>
            <a:chExt cx="2666973" cy="16001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9718B-0B88-1975-D1C4-343B0F06DF9A}"/>
                </a:ext>
              </a:extLst>
            </p:cNvPr>
            <p:cNvSpPr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185D5A-178B-A900-0A05-A3E096EFF8E1}"/>
                </a:ext>
              </a:extLst>
            </p:cNvPr>
            <p:cNvSpPr txBox="1"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000" dirty="0"/>
                <a:t>Additional Behaviors/Side-Effects are Explicitly Modeled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85A514-910B-E781-5BEB-E281338592C2}"/>
              </a:ext>
            </a:extLst>
          </p:cNvPr>
          <p:cNvGrpSpPr/>
          <p:nvPr/>
        </p:nvGrpSpPr>
        <p:grpSpPr>
          <a:xfrm>
            <a:off x="2998802" y="4321010"/>
            <a:ext cx="2666973" cy="1600183"/>
            <a:chOff x="1277981" y="1867693"/>
            <a:chExt cx="2666973" cy="160018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C5C766-06C3-2BDE-7AB4-6BB7263FDA30}"/>
                </a:ext>
              </a:extLst>
            </p:cNvPr>
            <p:cNvSpPr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46A8D7-7FBB-2D3A-1713-F223DF63E749}"/>
                </a:ext>
              </a:extLst>
            </p:cNvPr>
            <p:cNvSpPr txBox="1"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dirty="0"/>
                <a:t>Extensibility (Open/Closed Principle)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ABFA09-A52E-6428-3E0A-D56B1EF1B519}"/>
              </a:ext>
            </a:extLst>
          </p:cNvPr>
          <p:cNvGrpSpPr/>
          <p:nvPr/>
        </p:nvGrpSpPr>
        <p:grpSpPr>
          <a:xfrm>
            <a:off x="6526225" y="4328063"/>
            <a:ext cx="2666973" cy="1600183"/>
            <a:chOff x="4211651" y="1867693"/>
            <a:chExt cx="2666973" cy="16001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8EBEBA-47B7-947E-527A-5362DAE19E17}"/>
                </a:ext>
              </a:extLst>
            </p:cNvPr>
            <p:cNvSpPr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653ECF-6ADA-DA52-A65D-BDDF0675460C}"/>
                </a:ext>
              </a:extLst>
            </p:cNvPr>
            <p:cNvSpPr txBox="1"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800" dirty="0"/>
                <a:t>Sets up for Event Sourcing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{C27BCD9C-1AC3-4838-B963-37CEEB1BC1E4}tf33713516_win32</Template>
  <TotalTime>19695</TotalTime>
  <Words>913</Words>
  <Application>Microsoft Office PowerPoint</Application>
  <PresentationFormat>Widescreen</PresentationFormat>
  <Paragraphs>169</Paragraphs>
  <Slides>21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Walbaum Display</vt:lpstr>
      <vt:lpstr>3DFloatVTI</vt:lpstr>
      <vt:lpstr>Event Sourcing w/ DDD</vt:lpstr>
      <vt:lpstr>Recap</vt:lpstr>
      <vt:lpstr>Domain Events Bringing EDA to the Solution Level</vt:lpstr>
      <vt:lpstr>What is a Domain Event?</vt:lpstr>
      <vt:lpstr>PowerPoint Presentation</vt:lpstr>
      <vt:lpstr>PowerPoint Presentation</vt:lpstr>
      <vt:lpstr>PowerPoint Presentation</vt:lpstr>
      <vt:lpstr>Why Domain Events?</vt:lpstr>
      <vt:lpstr>Why Domain Events?</vt:lpstr>
      <vt:lpstr>Event Sourcing</vt:lpstr>
      <vt:lpstr>PowerPoint Presentation</vt:lpstr>
      <vt:lpstr>PowerPoint Presentation</vt:lpstr>
      <vt:lpstr>PowerPoint Presentation</vt:lpstr>
      <vt:lpstr>Why Event Sourcing?</vt:lpstr>
      <vt:lpstr>Implementation</vt:lpstr>
      <vt:lpstr>PowerPoint Presentation</vt:lpstr>
      <vt:lpstr>PowerPoint Presentation</vt:lpstr>
      <vt:lpstr>PowerPoint Presentation</vt:lpstr>
      <vt:lpstr>Event Sourcing Challenges</vt:lpstr>
      <vt:lpstr>Demo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Reynolds</dc:creator>
  <cp:lastModifiedBy>Jacob Reynolds</cp:lastModifiedBy>
  <cp:revision>74</cp:revision>
  <dcterms:created xsi:type="dcterms:W3CDTF">2024-09-20T15:46:19Z</dcterms:created>
  <dcterms:modified xsi:type="dcterms:W3CDTF">2024-10-31T11:40:53Z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