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9" r:id="rId3"/>
    <p:sldId id="311" r:id="rId4"/>
    <p:sldId id="299" r:id="rId5"/>
    <p:sldId id="265" r:id="rId6"/>
    <p:sldId id="315" r:id="rId7"/>
    <p:sldId id="266" r:id="rId8"/>
    <p:sldId id="271" r:id="rId9"/>
    <p:sldId id="314" r:id="rId10"/>
    <p:sldId id="284" r:id="rId11"/>
    <p:sldId id="285" r:id="rId12"/>
    <p:sldId id="302" r:id="rId13"/>
    <p:sldId id="303" r:id="rId14"/>
    <p:sldId id="316" r:id="rId15"/>
    <p:sldId id="301" r:id="rId16"/>
    <p:sldId id="286" r:id="rId17"/>
    <p:sldId id="287" r:id="rId18"/>
    <p:sldId id="288" r:id="rId19"/>
    <p:sldId id="289" r:id="rId20"/>
    <p:sldId id="290" r:id="rId21"/>
    <p:sldId id="292" r:id="rId22"/>
    <p:sldId id="294" r:id="rId23"/>
    <p:sldId id="296" r:id="rId24"/>
    <p:sldId id="295" r:id="rId25"/>
    <p:sldId id="319" r:id="rId26"/>
    <p:sldId id="318" r:id="rId27"/>
    <p:sldId id="320" r:id="rId28"/>
    <p:sldId id="312" r:id="rId29"/>
    <p:sldId id="297" r:id="rId30"/>
    <p:sldId id="307" r:id="rId31"/>
    <p:sldId id="306" r:id="rId32"/>
    <p:sldId id="298" r:id="rId33"/>
    <p:sldId id="305" r:id="rId34"/>
    <p:sldId id="304" r:id="rId35"/>
    <p:sldId id="310" r:id="rId36"/>
    <p:sldId id="313" r:id="rId37"/>
    <p:sldId id="31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5FE"/>
    <a:srgbClr val="A5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874" autoAdjust="0"/>
    <p:restoredTop sz="94638" autoAdjust="0"/>
  </p:normalViewPr>
  <p:slideViewPr>
    <p:cSldViewPr>
      <p:cViewPr varScale="1">
        <p:scale>
          <a:sx n="93" d="100"/>
          <a:sy n="93" d="100"/>
        </p:scale>
        <p:origin x="-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36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1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2F1A2-118B-4120-A860-B12F7E653013}" type="datetimeFigureOut">
              <a:rPr lang="en-US" smtClean="0"/>
              <a:pPr/>
              <a:t>9/4/13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B13EB-BF7D-4164-9009-79CD127078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9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CBD1-E787-47C5-86AB-40732472FD2E}" type="datetimeFigureOut">
              <a:rPr lang="en-US" smtClean="0"/>
              <a:pPr/>
              <a:t>9/4/13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8C662-889A-484B-BF26-05185482B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1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compute the equation,</a:t>
            </a:r>
            <a:r>
              <a:rPr lang="en-US" baseline="0" dirty="0" smtClean="0"/>
              <a:t> we need to partition the space into a number of grids and solve complex equations.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8C662-889A-484B-BF26-05185482B0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compute the equation,</a:t>
            </a:r>
            <a:r>
              <a:rPr lang="en-US" baseline="0" dirty="0" smtClean="0"/>
              <a:t> we need to partition the space into a number of grids and solve complex equations.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8C662-889A-484B-BF26-05185482B0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Shrink h(o):</a:t>
            </a:r>
            <a:r>
              <a:rPr lang="en-US" baseline="0" dirty="0" smtClean="0"/>
              <a:t> pruning regions that are not part of M(o)</a:t>
            </a:r>
            <a:endParaRPr lang="en-US" dirty="0" smtClean="0"/>
          </a:p>
          <a:p>
            <a:r>
              <a:rPr lang="en-US" dirty="0" smtClean="0"/>
              <a:t>Expand</a:t>
            </a:r>
            <a:r>
              <a:rPr lang="en-US" baseline="0" dirty="0" smtClean="0"/>
              <a:t> l(o): including regions that are inside M(o)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8C662-889A-484B-BF26-05185482B0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8C662-889A-484B-BF26-05185482B0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7.emf"/><Relationship Id="rId5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0.e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0.emf"/><Relationship Id="rId5" Type="http://schemas.openxmlformats.org/officeDocument/2006/relationships/image" Target="../media/image21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treeportal.org" TargetMode="External"/><Relationship Id="rId3" Type="http://schemas.openxmlformats.org/officeDocument/2006/relationships/hyperlink" Target="http://www.ourairports.com/dat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3" Type="http://schemas.openxmlformats.org/officeDocument/2006/relationships/hyperlink" Target="mailto:ckcheng@cs.hku.hk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86362"/>
            <a:ext cx="8686800" cy="160337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Voronoi-based Nearest Neighbor Search</a:t>
            </a:r>
            <a:br>
              <a:rPr lang="en-US" sz="3600" b="1" dirty="0" smtClean="0"/>
            </a:br>
            <a:r>
              <a:rPr lang="en-US" sz="3600" b="1" dirty="0" smtClean="0"/>
              <a:t>for Multi-Dimensional Uncertain Databases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65937"/>
            <a:ext cx="3962400" cy="193006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err="1" smtClean="0">
                <a:solidFill>
                  <a:schemeClr val="tx1"/>
                </a:solidFill>
              </a:rPr>
              <a:t>Peiwu</a:t>
            </a:r>
            <a:r>
              <a:rPr lang="de-DE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de-DE" sz="2400" b="1" dirty="0" smtClean="0">
                <a:solidFill>
                  <a:schemeClr val="tx1"/>
                </a:solidFill>
              </a:rPr>
              <a:t>Reynold Cheng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Nikos </a:t>
            </a:r>
            <a:r>
              <a:rPr lang="de-DE" sz="2400" dirty="0" err="1" smtClean="0">
                <a:solidFill>
                  <a:schemeClr val="tx1"/>
                </a:solidFill>
              </a:rPr>
              <a:t>Mamoulis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2400" dirty="0" err="1" smtClean="0">
                <a:solidFill>
                  <a:schemeClr val="tx1"/>
                </a:solidFill>
              </a:rPr>
              <a:t>Yu</a:t>
            </a:r>
            <a:r>
              <a:rPr lang="de-DE" sz="2400" dirty="0" smtClean="0">
                <a:solidFill>
                  <a:schemeClr val="tx1"/>
                </a:solidFill>
              </a:rPr>
              <a:t> Tang</a:t>
            </a:r>
          </a:p>
          <a:p>
            <a:r>
              <a:rPr lang="de-DE" sz="2400" b="1" dirty="0" smtClean="0">
                <a:solidFill>
                  <a:schemeClr val="tx1"/>
                </a:solidFill>
              </a:rPr>
              <a:t>University </a:t>
            </a:r>
            <a:r>
              <a:rPr lang="de-DE" sz="2400" b="1" dirty="0" err="1" smtClean="0">
                <a:solidFill>
                  <a:schemeClr val="tx1"/>
                </a:solidFill>
              </a:rPr>
              <a:t>of</a:t>
            </a:r>
            <a:r>
              <a:rPr lang="de-DE" sz="2400" b="1" dirty="0" smtClean="0">
                <a:solidFill>
                  <a:schemeClr val="tx1"/>
                </a:solidFill>
              </a:rPr>
              <a:t> Hong Kong</a:t>
            </a:r>
          </a:p>
        </p:txBody>
      </p:sp>
      <p:pic>
        <p:nvPicPr>
          <p:cNvPr id="29697" name="Picture 1" descr="C:\Users\Admin\AppData\Local\Temp\Rar$DRa0.340\hkulogo+cslogo (for light color background).jpg"/>
          <p:cNvPicPr>
            <a:picLocks noChangeAspect="1" noChangeArrowheads="1"/>
          </p:cNvPicPr>
          <p:nvPr/>
        </p:nvPicPr>
        <p:blipFill rotWithShape="1">
          <a:blip r:embed="rId2" cstate="print"/>
          <a:srcRect l="1" r="77881" b="4889"/>
          <a:stretch/>
        </p:blipFill>
        <p:spPr bwMode="auto">
          <a:xfrm>
            <a:off x="3364509" y="381000"/>
            <a:ext cx="2044581" cy="2298223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01" y="698024"/>
            <a:ext cx="1578197" cy="1676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301" y="774223"/>
            <a:ext cx="1507699" cy="15240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48200" y="4165937"/>
            <a:ext cx="3200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>
                <a:solidFill>
                  <a:schemeClr val="tx1"/>
                </a:solidFill>
              </a:rPr>
              <a:t>Matthias Renz 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Andreas </a:t>
            </a:r>
            <a:r>
              <a:rPr lang="de-DE" sz="2400" dirty="0" err="1" smtClean="0">
                <a:solidFill>
                  <a:schemeClr val="tx1"/>
                </a:solidFill>
              </a:rPr>
              <a:t>Züfle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Tobias Emrich</a:t>
            </a:r>
          </a:p>
          <a:p>
            <a:r>
              <a:rPr lang="de-DE" sz="2400" b="1" dirty="0" smtClean="0">
                <a:solidFill>
                  <a:schemeClr val="tx1"/>
                </a:solidFill>
              </a:rPr>
              <a:t> </a:t>
            </a:r>
            <a:r>
              <a:rPr lang="de-DE" sz="2400" b="1" dirty="0" err="1" smtClean="0">
                <a:solidFill>
                  <a:schemeClr val="tx1"/>
                </a:solidFill>
              </a:rPr>
              <a:t>Munich</a:t>
            </a:r>
            <a:r>
              <a:rPr lang="de-DE" sz="2400" b="1" dirty="0" smtClean="0">
                <a:solidFill>
                  <a:schemeClr val="tx1"/>
                </a:solidFill>
              </a:rPr>
              <a:t> University</a:t>
            </a:r>
          </a:p>
          <a:p>
            <a:endParaRPr lang="de-DE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733800" y="3162300"/>
            <a:ext cx="1543050" cy="1524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90600" y="1524000"/>
          <a:ext cx="686343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Visio" r:id="rId3" imgW="5763417" imgH="4092729" progId="">
                  <p:embed/>
                </p:oleObj>
              </mc:Choice>
              <mc:Fallback>
                <p:oleObj name="Visio" r:id="rId3" imgW="5763417" imgH="409272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6863435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UBR of PV-cell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1424" y="3200400"/>
            <a:ext cx="1457325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1431429"/>
            <a:ext cx="8839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/>
              <a:t>For </a:t>
            </a:r>
            <a:r>
              <a:rPr lang="en-US" sz="2600" dirty="0" smtClean="0"/>
              <a:t>querying purposes, an exact </a:t>
            </a:r>
            <a:r>
              <a:rPr lang="en-US" sz="2400" i="1" dirty="0" smtClean="0"/>
              <a:t>M</a:t>
            </a:r>
            <a:r>
              <a:rPr lang="en-US" sz="2400" dirty="0"/>
              <a:t>(</a:t>
            </a:r>
            <a:r>
              <a:rPr lang="en-US" sz="2400" i="1" dirty="0"/>
              <a:t>o</a:t>
            </a:r>
            <a:r>
              <a:rPr lang="en-US" sz="2400" dirty="0" smtClean="0"/>
              <a:t>) </a:t>
            </a:r>
            <a:r>
              <a:rPr lang="en-US" sz="2600" dirty="0" smtClean="0"/>
              <a:t>is not needed.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 smtClean="0">
                <a:solidFill>
                  <a:srgbClr val="FF0000"/>
                </a:solidFill>
              </a:rPr>
              <a:t>UBR: Uncertain Bounding Rectangle B(o)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3048000"/>
            <a:ext cx="762000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57200" y="5105400"/>
            <a:ext cx="7924800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We propose the </a:t>
            </a:r>
            <a:r>
              <a:rPr lang="en-US" sz="2800" dirty="0" smtClean="0">
                <a:solidFill>
                  <a:srgbClr val="FF0000"/>
                </a:solidFill>
              </a:rPr>
              <a:t>Shrink-and-Expand</a:t>
            </a:r>
            <a:r>
              <a:rPr lang="en-US" sz="2800" i="1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(SE) </a:t>
            </a:r>
            <a:r>
              <a:rPr lang="en-US" sz="2800" dirty="0" smtClean="0"/>
              <a:t>algorithm to efficiently compute B(o).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This B(o) should be very close to M(o).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 uiExpand="1" build="p" bldLvl="2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estimate M(o) by constraining it with two rectangles: </a:t>
            </a:r>
          </a:p>
          <a:p>
            <a:pPr lvl="1"/>
            <a:r>
              <a:rPr lang="en-US" dirty="0" smtClean="0"/>
              <a:t>Lower bound l(o)</a:t>
            </a:r>
          </a:p>
          <a:p>
            <a:pPr lvl="1"/>
            <a:r>
              <a:rPr lang="en-US" dirty="0" smtClean="0"/>
              <a:t>Upper bound h(o)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886200"/>
            <a:ext cx="3048000" cy="213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 algorithm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5165" y="1752600"/>
          <a:ext cx="686343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Visio" r:id="rId3" imgW="5763417" imgH="4092729" progId="">
                  <p:embed/>
                </p:oleObj>
              </mc:Choice>
              <mc:Fallback>
                <p:oleObj name="Visio" r:id="rId3" imgW="5763417" imgH="409272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65" y="1752600"/>
                        <a:ext cx="6863435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840992" y="1706880"/>
            <a:ext cx="5715000" cy="4617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050792"/>
            <a:ext cx="381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2819376" cy="1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6051042" y="401955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6067044" y="1716024"/>
            <a:ext cx="1484376" cy="4608576"/>
          </a:xfrm>
          <a:prstGeom prst="flowChartProcess">
            <a:avLst/>
          </a:prstGeom>
          <a:solidFill>
            <a:srgbClr val="FFC000">
              <a:alpha val="59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743200" y="1752600"/>
            <a:ext cx="2438400" cy="990600"/>
          </a:xfrm>
          <a:prstGeom prst="wedgeRoundRectCallout">
            <a:avLst>
              <a:gd name="adj1" fmla="val 101446"/>
              <a:gd name="adj2" fmla="val 42408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xclude or include?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 smtClean="0">
                <a:solidFill>
                  <a:schemeClr val="tx1"/>
                </a:solidFill>
              </a:rPr>
              <a:t>Spatial Domination”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2514600" y="2819400"/>
            <a:ext cx="1981200" cy="1066800"/>
          </a:xfrm>
          <a:prstGeom prst="wedgeRoundRectCallout">
            <a:avLst>
              <a:gd name="adj1" fmla="val 40154"/>
              <a:gd name="adj2" fmla="val 6593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l(o): uncertainty region of 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467600" y="914400"/>
            <a:ext cx="1447800" cy="762000"/>
          </a:xfrm>
          <a:prstGeom prst="wedgeRoundRectCallout">
            <a:avLst>
              <a:gd name="adj1" fmla="val -35639"/>
              <a:gd name="adj2" fmla="val 6920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h(o): domain of 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133600" y="4953000"/>
            <a:ext cx="2209800" cy="990600"/>
          </a:xfrm>
          <a:prstGeom prst="wedgeRoundRectCallout">
            <a:avLst>
              <a:gd name="adj1" fmla="val 54715"/>
              <a:gd name="adj2" fmla="val -113369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Lemma: M(o) ≥ o’s uncertainty 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648200" y="4572000"/>
            <a:ext cx="1143000" cy="381000"/>
          </a:xfrm>
          <a:prstGeom prst="wedgeRoundRectCallout">
            <a:avLst>
              <a:gd name="adj1" fmla="val 65780"/>
              <a:gd name="adj2" fmla="val -145003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Half-line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allAtOnce" animBg="1"/>
      <p:bldP spid="14" grpId="1" build="allAtOnce" animBg="1"/>
      <p:bldP spid="19" grpId="0" build="allAtOnce" animBg="1"/>
      <p:bldP spid="17" grpId="0" animBg="1"/>
      <p:bldP spid="17" grpId="1" animBg="1"/>
      <p:bldP spid="21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 algorithm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5165" y="1752600"/>
          <a:ext cx="686343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9" name="Visio" r:id="rId3" imgW="5763417" imgH="4092729" progId="">
                  <p:embed/>
                </p:oleObj>
              </mc:Choice>
              <mc:Fallback>
                <p:oleObj name="Visio" r:id="rId3" imgW="5763417" imgH="409272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65" y="1752600"/>
                        <a:ext cx="6863435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19275" y="6324600"/>
            <a:ext cx="4191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38325" y="1695450"/>
            <a:ext cx="4191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28800" y="1685925"/>
            <a:ext cx="0" cy="46482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019800" y="1685925"/>
            <a:ext cx="0" cy="46482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67325" y="1676400"/>
            <a:ext cx="0" cy="46482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33875" y="4048125"/>
            <a:ext cx="381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343400" y="4352925"/>
            <a:ext cx="381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43400" y="4038600"/>
            <a:ext cx="0" cy="304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724400" y="4038600"/>
            <a:ext cx="0" cy="304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991100" y="4038600"/>
            <a:ext cx="0" cy="304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24450" y="4038600"/>
            <a:ext cx="0" cy="304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10100" y="4048125"/>
            <a:ext cx="381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10100" y="4352925"/>
            <a:ext cx="381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752974" y="4352926"/>
            <a:ext cx="381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743448" y="4048126"/>
            <a:ext cx="3810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838325" y="1695450"/>
            <a:ext cx="3429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28800" y="6324600"/>
            <a:ext cx="342900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724275" y="3390900"/>
            <a:ext cx="1543050" cy="1524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loud Callout 56"/>
          <p:cNvSpPr/>
          <p:nvPr/>
        </p:nvSpPr>
        <p:spPr>
          <a:xfrm>
            <a:off x="5486400" y="1447800"/>
            <a:ext cx="2514600" cy="1828800"/>
          </a:xfrm>
          <a:prstGeom prst="cloudCallout">
            <a:avLst>
              <a:gd name="adj1" fmla="val -54754"/>
              <a:gd name="adj2" fmla="val 6378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Finding B(o) needs only a logarithmic number of steps.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269992" y="401955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992624" y="402336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25212" y="4026408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984750" y="4273550"/>
            <a:ext cx="2787650" cy="607715"/>
            <a:chOff x="5880100" y="4114800"/>
            <a:chExt cx="2787650" cy="607715"/>
          </a:xfrm>
        </p:grpSpPr>
        <p:sp>
          <p:nvSpPr>
            <p:cNvPr id="63" name="Left Brace 62"/>
            <p:cNvSpPr/>
            <p:nvPr/>
          </p:nvSpPr>
          <p:spPr>
            <a:xfrm rot="16200000">
              <a:off x="6057900" y="4076700"/>
              <a:ext cx="76200" cy="152400"/>
            </a:xfrm>
            <a:prstGeom prst="leftBrace">
              <a:avLst/>
            </a:prstGeom>
            <a:ln w="2857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80100" y="4260850"/>
              <a:ext cx="2787650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∆: accuracy of B(o)</a:t>
              </a:r>
              <a:endParaRPr lang="en-US" sz="2400" dirty="0"/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 algorithm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5165" y="1752600"/>
          <a:ext cx="686343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3" imgW="5763417" imgH="4092729" progId="">
                  <p:embed/>
                </p:oleObj>
              </mc:Choice>
              <mc:Fallback>
                <p:oleObj name="Visio" r:id="rId3" imgW="5763417" imgH="40927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165" y="1752600"/>
                        <a:ext cx="6863435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840992" y="1706880"/>
            <a:ext cx="5715000" cy="4617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4050792"/>
            <a:ext cx="3810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114800"/>
            <a:ext cx="2819376" cy="11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6051042" y="401955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6067044" y="1716024"/>
            <a:ext cx="1484376" cy="4608576"/>
          </a:xfrm>
          <a:prstGeom prst="flowChartProcess">
            <a:avLst/>
          </a:prstGeom>
          <a:solidFill>
            <a:srgbClr val="FFC000">
              <a:alpha val="59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743200" y="1752600"/>
            <a:ext cx="2438400" cy="990600"/>
          </a:xfrm>
          <a:prstGeom prst="wedgeRoundRectCallout">
            <a:avLst>
              <a:gd name="adj1" fmla="val 101446"/>
              <a:gd name="adj2" fmla="val 42408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xclude or include?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“Spatial Domination”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Dominated regions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2554159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600200"/>
            <a:ext cx="2584173" cy="198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199" y="1600200"/>
            <a:ext cx="259824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61813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dominates b </a:t>
            </a:r>
          </a:p>
          <a:p>
            <a:r>
              <a:rPr lang="en-US" dirty="0" smtClean="0"/>
              <a:t>over 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7496" y="3733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dominates b </a:t>
            </a:r>
          </a:p>
          <a:p>
            <a:r>
              <a:rPr lang="en-US" dirty="0" smtClean="0"/>
              <a:t>over 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37338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 domination: </a:t>
            </a:r>
            <a:r>
              <a:rPr lang="en-US" dirty="0" smtClean="0"/>
              <a:t>A={a1, a2} dominates b over R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5105400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The above concepts enable efficient shrinking and expansion (details in paper).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PV-index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2286000"/>
            <a:ext cx="740706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3962400"/>
            <a:ext cx="29718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Contain 2</a:t>
            </a:r>
            <a:r>
              <a:rPr lang="en-US" sz="1600" baseline="30000" dirty="0" smtClean="0"/>
              <a:t>d</a:t>
            </a:r>
            <a:r>
              <a:rPr lang="en-US" sz="1600" dirty="0" smtClean="0"/>
              <a:t> pointers to its children 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UBRs for PNNQ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PV-index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2286000"/>
            <a:ext cx="740706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4085611" y="3009900"/>
            <a:ext cx="324464" cy="369332"/>
            <a:chOff x="4095136" y="2971800"/>
            <a:chExt cx="324464" cy="369332"/>
          </a:xfrm>
        </p:grpSpPr>
        <p:sp>
          <p:nvSpPr>
            <p:cNvPr id="5" name="Oval 4"/>
            <p:cNvSpPr/>
            <p:nvPr/>
          </p:nvSpPr>
          <p:spPr>
            <a:xfrm>
              <a:off x="4095136" y="3197944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2971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895718" y="3276600"/>
            <a:ext cx="447682" cy="838200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10000" y="4114800"/>
            <a:ext cx="533400" cy="1143000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302250" y="4267200"/>
            <a:ext cx="250825" cy="1619250"/>
          </a:xfrm>
          <a:custGeom>
            <a:avLst/>
            <a:gdLst>
              <a:gd name="connsiteX0" fmla="*/ 250825 w 250825"/>
              <a:gd name="connsiteY0" fmla="*/ 0 h 1619250"/>
              <a:gd name="connsiteX1" fmla="*/ 146050 w 250825"/>
              <a:gd name="connsiteY1" fmla="*/ 133350 h 1619250"/>
              <a:gd name="connsiteX2" fmla="*/ 50800 w 250825"/>
              <a:gd name="connsiteY2" fmla="*/ 438150 h 1619250"/>
              <a:gd name="connsiteX3" fmla="*/ 22225 w 250825"/>
              <a:gd name="connsiteY3" fmla="*/ 733425 h 1619250"/>
              <a:gd name="connsiteX4" fmla="*/ 3175 w 250825"/>
              <a:gd name="connsiteY4" fmla="*/ 1247775 h 1619250"/>
              <a:gd name="connsiteX5" fmla="*/ 41275 w 250825"/>
              <a:gd name="connsiteY5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825" h="1619250">
                <a:moveTo>
                  <a:pt x="250825" y="0"/>
                </a:moveTo>
                <a:cubicBezTo>
                  <a:pt x="215106" y="30162"/>
                  <a:pt x="179387" y="60325"/>
                  <a:pt x="146050" y="133350"/>
                </a:cubicBezTo>
                <a:cubicBezTo>
                  <a:pt x="112713" y="206375"/>
                  <a:pt x="71437" y="338138"/>
                  <a:pt x="50800" y="438150"/>
                </a:cubicBezTo>
                <a:cubicBezTo>
                  <a:pt x="30163" y="538162"/>
                  <a:pt x="30163" y="598488"/>
                  <a:pt x="22225" y="733425"/>
                </a:cubicBezTo>
                <a:cubicBezTo>
                  <a:pt x="14288" y="868363"/>
                  <a:pt x="0" y="1100138"/>
                  <a:pt x="3175" y="1247775"/>
                </a:cubicBezTo>
                <a:cubicBezTo>
                  <a:pt x="6350" y="1395413"/>
                  <a:pt x="23812" y="1507331"/>
                  <a:pt x="41275" y="1619250"/>
                </a:cubicBezTo>
              </a:path>
            </a:pathLst>
          </a:custGeom>
          <a:ln w="158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PV-index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PV-index supports insertion and deletion</a:t>
            </a:r>
          </a:p>
          <a:p>
            <a:r>
              <a:rPr lang="en-US" sz="2000" dirty="0" smtClean="0"/>
              <a:t>For deletion of object o,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1800" dirty="0" smtClean="0"/>
              <a:t>Obtain B(o) from the secondary index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1800" dirty="0" smtClean="0"/>
              <a:t>Find the UBRs </a:t>
            </a:r>
            <a:r>
              <a:rPr lang="en-US" sz="1800" dirty="0" smtClean="0">
                <a:solidFill>
                  <a:srgbClr val="FF0000"/>
                </a:solidFill>
              </a:rPr>
              <a:t>affected</a:t>
            </a:r>
            <a:r>
              <a:rPr lang="en-US" sz="1800" dirty="0" smtClean="0"/>
              <a:t> by the deletion of o</a:t>
            </a:r>
            <a:endParaRPr lang="en-US" sz="1800" dirty="0"/>
          </a:p>
          <a:p>
            <a:pPr marL="571500" indent="-514350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Update</a:t>
            </a:r>
            <a:r>
              <a:rPr lang="en-US" sz="1800" dirty="0" smtClean="0"/>
              <a:t> these new UBRs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1800" dirty="0" smtClean="0"/>
              <a:t>Delete o, and insert the updated UBRs to the index</a:t>
            </a:r>
          </a:p>
          <a:p>
            <a:pPr marL="571500" indent="-514350"/>
            <a:endParaRPr lang="en-US" sz="2000" dirty="0" smtClean="0"/>
          </a:p>
          <a:p>
            <a:pPr marL="571500" indent="-514350"/>
            <a:endParaRPr lang="en-US" sz="2000" dirty="0"/>
          </a:p>
          <a:p>
            <a:pPr marL="571500" indent="-514350"/>
            <a:endParaRPr lang="en-US" sz="2000" dirty="0" smtClean="0"/>
          </a:p>
          <a:p>
            <a:pPr marL="571500" indent="-514350"/>
            <a:endParaRPr lang="en-US" sz="2000" dirty="0"/>
          </a:p>
          <a:p>
            <a:pPr marL="571500" indent="-514350"/>
            <a:endParaRPr lang="en-US" sz="2000" dirty="0" smtClean="0"/>
          </a:p>
          <a:p>
            <a:pPr marL="571500" indent="-514350"/>
            <a:endParaRPr lang="en-US" sz="2000" dirty="0"/>
          </a:p>
          <a:p>
            <a:pPr marL="571500" indent="-514350"/>
            <a:endParaRPr lang="en-US" sz="2000" dirty="0" smtClean="0"/>
          </a:p>
          <a:p>
            <a:pPr marL="571500" indent="-514350"/>
            <a:r>
              <a:rPr lang="en-US" sz="2000" dirty="0" smtClean="0"/>
              <a:t>Insertion is managed in a similar manner</a:t>
            </a:r>
            <a:endParaRPr lang="en-US" sz="2000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514725"/>
            <a:ext cx="2264634" cy="242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505200"/>
            <a:ext cx="2209800" cy="241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315200" y="2667000"/>
            <a:ext cx="1447800" cy="838200"/>
          </a:xfrm>
          <a:prstGeom prst="borderCallout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Adaptation of 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 for both synthetic and real datasets</a:t>
            </a:r>
          </a:p>
          <a:p>
            <a:r>
              <a:rPr lang="en-US" dirty="0" smtClean="0"/>
              <a:t>For synthetic data,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Domain: [0, 10K]</a:t>
            </a:r>
            <a:r>
              <a:rPr lang="en-US" i="1" baseline="30000" dirty="0" smtClean="0"/>
              <a:t>d</a:t>
            </a:r>
          </a:p>
          <a:p>
            <a:r>
              <a:rPr lang="en-US" dirty="0" smtClean="0"/>
              <a:t>Objects are uniformly distributed</a:t>
            </a:r>
          </a:p>
          <a:p>
            <a:r>
              <a:rPr lang="en-US" dirty="0" smtClean="0"/>
              <a:t>An uncertainty </a:t>
            </a:r>
            <a:r>
              <a:rPr lang="en-US" dirty="0" err="1" smtClean="0"/>
              <a:t>pdf</a:t>
            </a:r>
            <a:r>
              <a:rPr lang="en-US" dirty="0" smtClean="0"/>
              <a:t> is represented by 500 points randomly sampled within the region</a:t>
            </a:r>
          </a:p>
          <a:p>
            <a:r>
              <a:rPr lang="en-US" dirty="0" smtClean="0"/>
              <a:t>Dataset size: 0.2 – 1G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8624"/>
          <a:stretch/>
        </p:blipFill>
        <p:spPr bwMode="auto">
          <a:xfrm>
            <a:off x="1974350" y="2326959"/>
            <a:ext cx="5188450" cy="194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8C0DD7C2-AEBC-9241-AAB7-472217DD0A83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宋体" charset="0"/>
              </a:rPr>
              <a:t>Data Uncertainty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4876800" y="1828800"/>
            <a:ext cx="3581400" cy="1676401"/>
            <a:chOff x="3984" y="1920"/>
            <a:chExt cx="2256" cy="1056"/>
          </a:xfrm>
        </p:grpSpPr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3984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4368" y="19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441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4128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4608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4560" y="230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4800" y="216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4848" y="249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4704" y="26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513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4992" y="19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4752" y="19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508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944" y="230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528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5472" y="211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5232" y="201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4752" y="2453"/>
              <a:ext cx="1488" cy="5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0" lang="en-US" altLang="zh-TW" sz="1600" dirty="0" smtClean="0">
                  <a:latin typeface="Verdana" pitchFamily="34" charset="0"/>
                </a:rPr>
                <a:t>Sensor</a:t>
              </a:r>
              <a:r>
                <a:rPr lang="en-US" altLang="zh-TW" sz="1600" dirty="0">
                  <a:latin typeface="Verdana" pitchFamily="34" charset="0"/>
                </a:rPr>
                <a:t> </a:t>
              </a:r>
              <a:r>
                <a:rPr lang="en-US" altLang="zh-TW" sz="1600" dirty="0" smtClean="0">
                  <a:latin typeface="Verdana" pitchFamily="34" charset="0"/>
                </a:rPr>
                <a:t>n</a:t>
              </a:r>
              <a:r>
                <a:rPr kumimoji="0" lang="en-US" altLang="zh-TW" sz="1600" dirty="0" smtClean="0">
                  <a:latin typeface="Verdana" pitchFamily="34" charset="0"/>
                </a:rPr>
                <a:t>etwork: temperature, humidity, wind speed</a:t>
              </a:r>
              <a:endParaRPr kumimoji="0" lang="en-US" altLang="zh-TW" sz="1600" dirty="0">
                <a:latin typeface="Verdana" pitchFamily="34" charset="0"/>
              </a:endParaRPr>
            </a:p>
          </p:txBody>
        </p:sp>
      </p:grpSp>
      <p:pic>
        <p:nvPicPr>
          <p:cNvPr id="30" name="Picture 8" descr="j0297625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886200"/>
            <a:ext cx="1389062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41"/>
          <p:cNvSpPr txBox="1">
            <a:spLocks noChangeArrowheads="1"/>
          </p:cNvSpPr>
          <p:nvPr/>
        </p:nvSpPr>
        <p:spPr bwMode="auto">
          <a:xfrm>
            <a:off x="5997575" y="5195887"/>
            <a:ext cx="155534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dirty="0"/>
              <a:t>RF-</a:t>
            </a:r>
            <a:r>
              <a:rPr lang="en-US" altLang="zh-TW" dirty="0" smtClean="0"/>
              <a:t>ID: location</a:t>
            </a:r>
            <a:endParaRPr lang="en-US" altLang="zh-TW" dirty="0"/>
          </a:p>
        </p:txBody>
      </p:sp>
      <p:grpSp>
        <p:nvGrpSpPr>
          <p:cNvPr id="2" name="Group 1"/>
          <p:cNvGrpSpPr/>
          <p:nvPr/>
        </p:nvGrpSpPr>
        <p:grpSpPr>
          <a:xfrm>
            <a:off x="762000" y="1676400"/>
            <a:ext cx="3657600" cy="3810000"/>
            <a:chOff x="762000" y="1676400"/>
            <a:chExt cx="3657600" cy="3810000"/>
          </a:xfrm>
        </p:grpSpPr>
        <p:pic>
          <p:nvPicPr>
            <p:cNvPr id="24579" name="Picture 4" descr="sp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676400"/>
              <a:ext cx="16764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0" name="Picture 5" descr="sp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676400"/>
              <a:ext cx="16764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Picture 6" descr="sp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810000"/>
              <a:ext cx="16764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2" name="Picture 7" descr="sp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3810000"/>
              <a:ext cx="1676400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1868181" y="3276600"/>
              <a:ext cx="1720243" cy="646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S</a:t>
              </a:r>
              <a:r>
                <a:rPr lang="en-US" altLang="zh-TW" dirty="0" smtClean="0"/>
                <a:t>atellite images:</a:t>
              </a:r>
            </a:p>
            <a:p>
              <a:pPr algn="ctr"/>
              <a:r>
                <a:rPr lang="en-US" altLang="zh-TW" dirty="0" smtClean="0"/>
                <a:t>location </a:t>
              </a:r>
              <a:endParaRPr lang="en-US" altLang="zh-TW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Performance Improvement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38400"/>
            <a:ext cx="49203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53000" y="3276600"/>
            <a:ext cx="1197764" cy="838200"/>
            <a:chOff x="4953000" y="3276600"/>
            <a:chExt cx="1197764" cy="8382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953000" y="32766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3000" y="351686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40% faster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38400"/>
            <a:ext cx="507248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52800" y="2971800"/>
            <a:ext cx="3429000" cy="1981200"/>
            <a:chOff x="3352800" y="2971800"/>
            <a:chExt cx="3429000" cy="1981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953000" y="2971800"/>
              <a:ext cx="0" cy="1981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53000" y="3516868"/>
              <a:ext cx="1492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6 times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improvement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2800" y="2971800"/>
              <a:ext cx="2133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48200" y="4953000"/>
              <a:ext cx="2133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Line Callout 1 16"/>
          <p:cNvSpPr/>
          <p:nvPr/>
        </p:nvSpPr>
        <p:spPr>
          <a:xfrm>
            <a:off x="6781800" y="1905000"/>
            <a:ext cx="1524000" cy="7620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Retrieval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6705600" y="2971800"/>
            <a:ext cx="1524000" cy="762000"/>
          </a:xfrm>
          <a:prstGeom prst="borderCallout1">
            <a:avLst>
              <a:gd name="adj1" fmla="val 18750"/>
              <a:gd name="adj2" fmla="val -8333"/>
              <a:gd name="adj3" fmla="val 17476"/>
              <a:gd name="adj4" fmla="val -28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Probability Computation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Dimensionality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14600"/>
            <a:ext cx="473055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loud Callout 5"/>
          <p:cNvSpPr/>
          <p:nvPr/>
        </p:nvSpPr>
        <p:spPr>
          <a:xfrm>
            <a:off x="5867400" y="1905000"/>
            <a:ext cx="3124200" cy="1981200"/>
          </a:xfrm>
          <a:prstGeom prst="cloudCallout">
            <a:avLst>
              <a:gd name="adj1" fmla="val -68908"/>
              <a:gd name="adj2" fmla="val 640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construction time of the PV-index is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15 times </a:t>
            </a:r>
            <a:r>
              <a:rPr lang="en-US" sz="1600" dirty="0" smtClean="0">
                <a:solidFill>
                  <a:schemeClr val="tx1"/>
                </a:solidFill>
              </a:rPr>
              <a:t>faster than UV-index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UV-index [ICDE10]: for 2D PV-cells only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Update: Object Deletion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846" y="2338754"/>
            <a:ext cx="48175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86200" y="3276600"/>
            <a:ext cx="1236236" cy="1371600"/>
            <a:chOff x="4953000" y="3276600"/>
            <a:chExt cx="1236236" cy="94297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953000" y="3276600"/>
              <a:ext cx="0" cy="942975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3000" y="3328988"/>
              <a:ext cx="1236236" cy="634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orders of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Magnitude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faster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remove 1K objects from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Update: Object Insertion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362200"/>
            <a:ext cx="47612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1" descr="C:\Users\Admin\AppData\Local\Temp\Rar$DRa0.340\hkulogo+cslogo (for light color background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0"/>
            <a:ext cx="2362200" cy="617461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62400" y="3276600"/>
            <a:ext cx="1236236" cy="1219200"/>
            <a:chOff x="4953000" y="3276600"/>
            <a:chExt cx="1236236" cy="8382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953000" y="32766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3000" y="3328988"/>
              <a:ext cx="1236236" cy="634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orders of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Magnitude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faster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7696200" cy="2971800"/>
          </a:xfrm>
        </p:spPr>
        <p:txBody>
          <a:bodyPr>
            <a:normAutofit/>
          </a:bodyPr>
          <a:lstStyle/>
          <a:p>
            <a:r>
              <a:rPr lang="en-US" i="1" dirty="0" smtClean="0"/>
              <a:t>Roads </a:t>
            </a:r>
            <a:r>
              <a:rPr lang="en-US" dirty="0" smtClean="0"/>
              <a:t>(30k), </a:t>
            </a:r>
            <a:r>
              <a:rPr lang="en-US" i="1" dirty="0" err="1" smtClean="0"/>
              <a:t>rrlines</a:t>
            </a:r>
            <a:r>
              <a:rPr lang="en-US" i="1" dirty="0" smtClean="0"/>
              <a:t> </a:t>
            </a:r>
            <a:r>
              <a:rPr lang="en-US" dirty="0" smtClean="0"/>
              <a:t>(2D rectangles)</a:t>
            </a:r>
          </a:p>
          <a:p>
            <a:pPr lvl="1"/>
            <a:r>
              <a:rPr lang="en-US" dirty="0" smtClean="0">
                <a:hlinkClick r:id="rId2"/>
              </a:rPr>
              <a:t>http://www.rtreeportal.org</a:t>
            </a:r>
            <a:endParaRPr lang="en-US" dirty="0" smtClean="0"/>
          </a:p>
          <a:p>
            <a:r>
              <a:rPr lang="en-US" i="1" dirty="0" smtClean="0"/>
              <a:t>Airports </a:t>
            </a:r>
            <a:r>
              <a:rPr lang="en-US" dirty="0" smtClean="0"/>
              <a:t>(3D coordinates of US airports with 10m-uncertainty region)</a:t>
            </a:r>
          </a:p>
          <a:p>
            <a:pPr lvl="1"/>
            <a:r>
              <a:rPr lang="en-US" dirty="0" smtClean="0">
                <a:hlinkClick r:id="rId3"/>
              </a:rPr>
              <a:t>http://www.ourairports.com/data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9461" y="2362200"/>
            <a:ext cx="4876800" cy="369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33800" y="3352800"/>
            <a:ext cx="742023" cy="838200"/>
            <a:chOff x="4953000" y="3276600"/>
            <a:chExt cx="742023" cy="8382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953000" y="32766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953000" y="3316069"/>
              <a:ext cx="7420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40%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faster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92177" y="3505200"/>
            <a:ext cx="742023" cy="838200"/>
            <a:chOff x="4953000" y="3276600"/>
            <a:chExt cx="742023" cy="838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953000" y="32766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53000" y="3316069"/>
              <a:ext cx="7420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45% </a:t>
              </a:r>
            </a:p>
            <a:p>
              <a:r>
                <a:rPr lang="en-US" b="1" dirty="0" smtClean="0">
                  <a:solidFill>
                    <a:srgbClr val="FF0000"/>
                  </a:solidFill>
                </a:rPr>
                <a:t>faster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6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datasets: other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construction time of the PV-index is 15-25 times faster than UV-index.</a:t>
            </a:r>
          </a:p>
          <a:p>
            <a:r>
              <a:rPr lang="en-US" dirty="0" smtClean="0"/>
              <a:t>Updating the PV-index is over 1000 times faster than rebuilding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PNNQ evaluation</a:t>
            </a:r>
            <a:endParaRPr lang="en-US" dirty="0"/>
          </a:p>
          <a:p>
            <a:pPr lvl="1"/>
            <a:r>
              <a:rPr lang="en-US" dirty="0" smtClean="0"/>
              <a:t>Object </a:t>
            </a:r>
            <a:r>
              <a:rPr lang="en-US" dirty="0"/>
              <a:t>retrieval: R-tree [TKDE04], UV-index [ICDE10]</a:t>
            </a:r>
          </a:p>
          <a:p>
            <a:pPr lvl="1"/>
            <a:r>
              <a:rPr lang="en-US" dirty="0"/>
              <a:t>Probability computation: Verifiers [ICDE08], </a:t>
            </a:r>
            <a:r>
              <a:rPr lang="en-US" dirty="0" smtClean="0"/>
              <a:t>          sampling </a:t>
            </a:r>
            <a:r>
              <a:rPr lang="en-US" dirty="0"/>
              <a:t>[DASFAA07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Voronoi</a:t>
            </a:r>
            <a:r>
              <a:rPr lang="en-US" dirty="0" smtClean="0"/>
              <a:t> diagram on uncertain data</a:t>
            </a:r>
          </a:p>
          <a:p>
            <a:pPr lvl="1"/>
            <a:r>
              <a:rPr lang="en-US" dirty="0" smtClean="0"/>
              <a:t>Uncertain data clustering [ICDM08]</a:t>
            </a:r>
          </a:p>
          <a:p>
            <a:pPr lvl="1"/>
            <a:r>
              <a:rPr lang="en-US" dirty="0" smtClean="0"/>
              <a:t>Expected Voronoi diagram [PODS12]</a:t>
            </a:r>
          </a:p>
          <a:p>
            <a:pPr lvl="1"/>
            <a:r>
              <a:rPr lang="en-US" dirty="0" smtClean="0"/>
              <a:t>Continuous query over uncertain data [DKE12]</a:t>
            </a:r>
          </a:p>
          <a:p>
            <a:pPr lvl="1"/>
            <a:r>
              <a:rPr lang="en-US" dirty="0" smtClean="0"/>
              <a:t>UV-index: PNNQ in 2D space [ICDE10]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8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PV-cell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Useful for answering PNNQ queries on multi-dimensional objects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 SE algorithm efficiently obtains UBRs</a:t>
            </a:r>
          </a:p>
          <a:p>
            <a:r>
              <a:rPr lang="en-US" dirty="0" smtClean="0"/>
              <a:t>PV-index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Organizes UBRs for efficient PNNQ evaluation.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incremental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8C0DD7C2-AEBC-9241-AAB7-472217DD0A83}" type="slidenum">
              <a:rPr lang="en-US" altLang="zh-CN" sz="1400"/>
              <a:pPr eaLnBrk="1" hangingPunct="1"/>
              <a:t>3</a:t>
            </a:fld>
            <a:endParaRPr lang="en-US" altLang="zh-CN" sz="1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43600" y="1981200"/>
            <a:ext cx="2971800" cy="2590800"/>
            <a:chOff x="5638800" y="2209800"/>
            <a:chExt cx="2971800" cy="2590800"/>
          </a:xfrm>
        </p:grpSpPr>
        <p:sp>
          <p:nvSpPr>
            <p:cNvPr id="15" name="Cloud 14"/>
            <p:cNvSpPr/>
            <p:nvPr/>
          </p:nvSpPr>
          <p:spPr>
            <a:xfrm>
              <a:off x="5638800" y="3733800"/>
              <a:ext cx="2971800" cy="1066800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3D uncertainty region</a:t>
              </a:r>
              <a:endParaRPr lang="en-US" sz="2000" b="1" dirty="0"/>
            </a:p>
          </p:txBody>
        </p:sp>
        <p:sp>
          <p:nvSpPr>
            <p:cNvPr id="5" name="Cube 4"/>
            <p:cNvSpPr/>
            <p:nvPr/>
          </p:nvSpPr>
          <p:spPr>
            <a:xfrm>
              <a:off x="6172200" y="2209800"/>
              <a:ext cx="1981200" cy="1600200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737" name="Group 116736"/>
          <p:cNvGrpSpPr/>
          <p:nvPr/>
        </p:nvGrpSpPr>
        <p:grpSpPr>
          <a:xfrm>
            <a:off x="2209800" y="2764982"/>
            <a:ext cx="3429000" cy="3788218"/>
            <a:chOff x="1524000" y="2286000"/>
            <a:chExt cx="3429000" cy="3788218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3864418"/>
              <a:ext cx="3276600" cy="1143000"/>
              <a:chOff x="2438400" y="3886200"/>
              <a:chExt cx="3276600" cy="11430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2438400" y="5029200"/>
                <a:ext cx="2895600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5334000" y="3886200"/>
                <a:ext cx="381000" cy="114300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3276600" y="3886200"/>
                <a:ext cx="2438400" cy="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2438400" y="3886200"/>
                <a:ext cx="838200" cy="1143000"/>
              </a:xfrm>
              <a:prstGeom prst="line">
                <a:avLst/>
              </a:prstGeom>
              <a:ln w="5715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flipV="1">
              <a:off x="1676400" y="4191000"/>
              <a:ext cx="0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514600" y="3124200"/>
              <a:ext cx="0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572000" y="4267200"/>
              <a:ext cx="0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953000" y="3124200"/>
              <a:ext cx="0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3124200"/>
              <a:ext cx="2438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76400" y="4267200"/>
              <a:ext cx="28956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676400" y="3124200"/>
              <a:ext cx="83820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572000" y="3124200"/>
              <a:ext cx="3810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736" name="Line Callout 2 116735"/>
            <p:cNvSpPr/>
            <p:nvPr/>
          </p:nvSpPr>
          <p:spPr>
            <a:xfrm>
              <a:off x="3733800" y="2286000"/>
              <a:ext cx="1219200" cy="6858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1019"/>
                <a:gd name="adj6" fmla="val -498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pdf</a:t>
              </a:r>
              <a:endParaRPr lang="en-US" dirty="0"/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1524000" y="5312218"/>
              <a:ext cx="2286000" cy="762000"/>
            </a:xfrm>
            <a:prstGeom prst="borderCallout1">
              <a:avLst>
                <a:gd name="adj1" fmla="val 231"/>
                <a:gd name="adj2" fmla="val 52096"/>
                <a:gd name="adj3" fmla="val -59458"/>
                <a:gd name="adj4" fmla="val 100069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2D uncertainty region</a:t>
              </a:r>
              <a:endParaRPr lang="en-US" sz="2400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19200"/>
            <a:ext cx="3276600" cy="2368236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Arial" charset="0"/>
                <a:ea typeface="宋体" charset="0"/>
              </a:rPr>
              <a:t>Uncertain Objects</a:t>
            </a:r>
            <a:br>
              <a:rPr lang="en-US" altLang="zh-CN" sz="3200" dirty="0" smtClean="0">
                <a:latin typeface="Arial" charset="0"/>
                <a:ea typeface="宋体" charset="0"/>
              </a:rPr>
            </a:br>
            <a:r>
              <a:rPr lang="en-US" altLang="zh-CN" sz="3200" dirty="0" smtClean="0">
                <a:latin typeface="Arial" charset="0"/>
                <a:ea typeface="宋体" charset="0"/>
              </a:rPr>
              <a:t>[TDRP98, ISSD99, VLDB04]</a:t>
            </a:r>
            <a:endParaRPr lang="en-US" altLang="zh-CN" sz="320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4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 PV-index to support other variants of PNNQs, e.g. group NN and reverse NN queries</a:t>
            </a:r>
          </a:p>
          <a:p>
            <a:r>
              <a:rPr lang="en-US" dirty="0" smtClean="0"/>
              <a:t>Study </a:t>
            </a:r>
            <a:r>
              <a:rPr lang="en-US" dirty="0" err="1" smtClean="0"/>
              <a:t>precomputation</a:t>
            </a:r>
            <a:r>
              <a:rPr lang="en-US" dirty="0"/>
              <a:t> </a:t>
            </a:r>
            <a:r>
              <a:rPr lang="en-US" dirty="0" smtClean="0"/>
              <a:t>(e.g., </a:t>
            </a:r>
            <a:r>
              <a:rPr lang="en-US" dirty="0" err="1" smtClean="0"/>
              <a:t>bulkloading</a:t>
            </a:r>
            <a:r>
              <a:rPr lang="en-US" dirty="0" smtClean="0"/>
              <a:t> and compression) for other uncertainty models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000" dirty="0"/>
              <a:t>[TDRP98] P. A. </a:t>
            </a:r>
            <a:r>
              <a:rPr lang="en-US" altLang="zh-CN" sz="1000" dirty="0" err="1"/>
              <a:t>Sistla</a:t>
            </a:r>
            <a:r>
              <a:rPr lang="en-US" altLang="zh-CN" sz="1000" dirty="0"/>
              <a:t>, O. </a:t>
            </a:r>
            <a:r>
              <a:rPr lang="en-US" altLang="zh-CN" sz="1000" dirty="0" err="1"/>
              <a:t>Wolfson</a:t>
            </a:r>
            <a:r>
              <a:rPr lang="en-US" altLang="zh-CN" sz="1000" dirty="0"/>
              <a:t>, S. Chamberlain, and S. </a:t>
            </a:r>
            <a:r>
              <a:rPr lang="en-US" altLang="zh-CN" sz="1000" dirty="0" err="1"/>
              <a:t>Dao,“Querying</a:t>
            </a:r>
            <a:r>
              <a:rPr lang="en-US" altLang="zh-CN" sz="1000" dirty="0"/>
              <a:t> the uncertain position of moving objects,” in </a:t>
            </a:r>
            <a:r>
              <a:rPr lang="en-US" altLang="zh-CN" sz="1000" i="1" dirty="0"/>
              <a:t>Temporal Databases: Research and Practice</a:t>
            </a:r>
            <a:r>
              <a:rPr lang="en-US" altLang="zh-CN" sz="1000" dirty="0"/>
              <a:t>, 1998</a:t>
            </a:r>
            <a:r>
              <a:rPr lang="en-US" altLang="zh-CN" sz="1000" dirty="0" smtClean="0"/>
              <a:t>.</a:t>
            </a:r>
            <a:endParaRPr lang="en-US" altLang="zh-CN" sz="1000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000" dirty="0"/>
              <a:t>[SSDBM99] </a:t>
            </a:r>
            <a:r>
              <a:rPr lang="en-US" altLang="zh-CN" sz="1000" dirty="0" err="1"/>
              <a:t>D.Pfoser</a:t>
            </a:r>
            <a:r>
              <a:rPr lang="en-US" altLang="zh-CN" sz="1000" dirty="0"/>
              <a:t> and C. Jensen, “Capturing the uncertainty of moving-objects representations,” in </a:t>
            </a:r>
            <a:r>
              <a:rPr lang="en-US" altLang="zh-CN" sz="1000" i="1" dirty="0"/>
              <a:t>Proc. SSDBM</a:t>
            </a:r>
            <a:r>
              <a:rPr lang="en-US" altLang="zh-CN" sz="1000" dirty="0"/>
              <a:t>, 1999.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000" dirty="0"/>
              <a:t>[VLDB04a] A. </a:t>
            </a:r>
            <a:r>
              <a:rPr lang="en-US" altLang="zh-CN" sz="1000" dirty="0" err="1"/>
              <a:t>Deshpande</a:t>
            </a:r>
            <a:r>
              <a:rPr lang="en-US" altLang="zh-CN" sz="1000" dirty="0"/>
              <a:t>, C. </a:t>
            </a:r>
            <a:r>
              <a:rPr lang="en-US" altLang="zh-CN" sz="1000" dirty="0" err="1"/>
              <a:t>Guestrin</a:t>
            </a:r>
            <a:r>
              <a:rPr lang="en-US" altLang="zh-CN" sz="1000" dirty="0"/>
              <a:t>, S. Madden, J. </a:t>
            </a:r>
            <a:r>
              <a:rPr lang="en-US" altLang="zh-CN" sz="1000" dirty="0" err="1"/>
              <a:t>Hellerstein</a:t>
            </a:r>
            <a:r>
              <a:rPr lang="en-US" altLang="zh-CN" sz="1000" dirty="0"/>
              <a:t>, and W. Hong, “Model-driven data acquisition in sensor networks,” in </a:t>
            </a:r>
            <a:r>
              <a:rPr lang="en-US" altLang="zh-CN" sz="1000" i="1" dirty="0"/>
              <a:t>Proc. VLDB</a:t>
            </a:r>
            <a:r>
              <a:rPr lang="en-US" altLang="zh-CN" sz="1000" dirty="0"/>
              <a:t>, 2004.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000" dirty="0"/>
              <a:t>[ICDE06] C. </a:t>
            </a:r>
            <a:r>
              <a:rPr lang="en-US" altLang="zh-CN" sz="1000" dirty="0" err="1"/>
              <a:t>Böhm</a:t>
            </a:r>
            <a:r>
              <a:rPr lang="en-US" altLang="zh-CN" sz="1000" dirty="0"/>
              <a:t>, A. </a:t>
            </a:r>
            <a:r>
              <a:rPr lang="en-US" altLang="zh-CN" sz="1000" dirty="0" err="1"/>
              <a:t>Pryakhin</a:t>
            </a:r>
            <a:r>
              <a:rPr lang="en-US" altLang="zh-CN" sz="1000" dirty="0"/>
              <a:t>, and M. Schubert, “The gauss-tree: Efficient object identification in databases of probabilistic feature vectors,” in </a:t>
            </a:r>
            <a:r>
              <a:rPr lang="en-US" altLang="zh-CN" sz="1000" i="1" dirty="0"/>
              <a:t>Proc. ICDE</a:t>
            </a:r>
            <a:r>
              <a:rPr lang="en-US" altLang="zh-CN" sz="1000" dirty="0"/>
              <a:t>, 2006.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000" dirty="0"/>
              <a:t>[ICDE07a] V. </a:t>
            </a:r>
            <a:r>
              <a:rPr lang="en-US" altLang="zh-CN" sz="1000" dirty="0" err="1"/>
              <a:t>Ljosa</a:t>
            </a:r>
            <a:r>
              <a:rPr lang="en-US" altLang="zh-CN" sz="1000" dirty="0"/>
              <a:t> and A. K. Singh, “APLA: Indexing arbitrary probability distributions,” in </a:t>
            </a:r>
            <a:r>
              <a:rPr lang="en-US" altLang="zh-CN" sz="1000" i="1" dirty="0"/>
              <a:t>Proc. ICDE</a:t>
            </a:r>
            <a:r>
              <a:rPr lang="en-US" altLang="zh-CN" sz="1000" dirty="0"/>
              <a:t>, 2007.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000" dirty="0" smtClean="0"/>
              <a:t>[</a:t>
            </a:r>
            <a:r>
              <a:rPr lang="en-US" altLang="zh-CN" sz="1000" dirty="0"/>
              <a:t>ICDE07b] J. Chen and R. Cheng, “Efficient evaluation of imprecise location-dependent queries,” in </a:t>
            </a:r>
            <a:r>
              <a:rPr lang="en-US" altLang="zh-CN" sz="1000" i="1" dirty="0"/>
              <a:t>Proc. ICDE</a:t>
            </a:r>
            <a:r>
              <a:rPr lang="en-US" altLang="zh-CN" sz="1000" dirty="0"/>
              <a:t>, 2007</a:t>
            </a:r>
            <a:r>
              <a:rPr lang="en-US" altLang="zh-CN" sz="1000" dirty="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000" dirty="0" smtClean="0"/>
              <a:t>[VLDB04b] N. </a:t>
            </a:r>
            <a:r>
              <a:rPr lang="en-US" altLang="zh-CN" sz="1000" dirty="0" err="1" smtClean="0"/>
              <a:t>Dalvi</a:t>
            </a:r>
            <a:r>
              <a:rPr lang="en-US" altLang="zh-CN" sz="1000" dirty="0" smtClean="0"/>
              <a:t> and D. </a:t>
            </a:r>
            <a:r>
              <a:rPr lang="en-US" altLang="zh-CN" sz="1000" dirty="0" err="1" smtClean="0"/>
              <a:t>Suciu</a:t>
            </a:r>
            <a:r>
              <a:rPr lang="en-US" altLang="zh-CN" sz="1000" dirty="0" smtClean="0"/>
              <a:t>, “Efficient query evaluation on probabilistic databases,” in </a:t>
            </a:r>
            <a:r>
              <a:rPr lang="en-US" altLang="zh-CN" sz="1000" i="1" dirty="0" smtClean="0"/>
              <a:t>VLDB</a:t>
            </a:r>
            <a:r>
              <a:rPr lang="en-US" altLang="zh-CN" sz="1000" dirty="0" smtClean="0"/>
              <a:t>, 2004.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[TKDE04] R. Cheng, D.V. Kalashnikov, and S. </a:t>
            </a:r>
            <a:r>
              <a:rPr lang="en-US" sz="1000" dirty="0" err="1" smtClean="0"/>
              <a:t>Prabhakar</a:t>
            </a:r>
            <a:r>
              <a:rPr lang="en-US" sz="1000" dirty="0" smtClean="0"/>
              <a:t>. Querying imprecise data in moving object environments. </a:t>
            </a:r>
            <a:r>
              <a:rPr lang="en-US" sz="1000" i="1" dirty="0" smtClean="0"/>
              <a:t>Knowledge and Data Engineering, IEEE </a:t>
            </a:r>
            <a:r>
              <a:rPr lang="fr-FR" sz="1000" i="1" dirty="0" smtClean="0"/>
              <a:t>Transactions on, 16(9):1112–1127, 2004.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[VLDBJ05] A. </a:t>
            </a:r>
            <a:r>
              <a:rPr lang="en-US" sz="1000" dirty="0" err="1" smtClean="0"/>
              <a:t>Deshpande</a:t>
            </a:r>
            <a:r>
              <a:rPr lang="en-US" sz="1000" dirty="0" smtClean="0"/>
              <a:t>, C. </a:t>
            </a:r>
            <a:r>
              <a:rPr lang="en-US" sz="1000" dirty="0" err="1" smtClean="0"/>
              <a:t>Guestrin</a:t>
            </a:r>
            <a:r>
              <a:rPr lang="en-US" sz="1000" dirty="0" smtClean="0"/>
              <a:t>, S.R. Madden, J.M. </a:t>
            </a:r>
            <a:r>
              <a:rPr lang="en-US" sz="1000" dirty="0" err="1" smtClean="0"/>
              <a:t>Hellerstein</a:t>
            </a:r>
            <a:r>
              <a:rPr lang="en-US" sz="1000" dirty="0" smtClean="0"/>
              <a:t>, and W. Hong. Model-based approximate querying in sensor networks. </a:t>
            </a:r>
            <a:r>
              <a:rPr lang="en-US" sz="1000" i="1" dirty="0" smtClean="0"/>
              <a:t>The VLDB journal, </a:t>
            </a:r>
            <a:r>
              <a:rPr lang="en-US" sz="1000" dirty="0" smtClean="0"/>
              <a:t>14(4):417–443, 2005.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[TKDE09] M.A. </a:t>
            </a:r>
            <a:r>
              <a:rPr lang="en-US" sz="1000" dirty="0" err="1" smtClean="0"/>
              <a:t>Cheema</a:t>
            </a:r>
            <a:r>
              <a:rPr lang="en-US" sz="1000" dirty="0" smtClean="0"/>
              <a:t>, X. Lin, W. Wang, W. Zhang, and J. Pei. Probabilistic reverse nearest neighbor queries on uncertain data. </a:t>
            </a:r>
            <a:r>
              <a:rPr lang="en-US" sz="1000" i="1" dirty="0" smtClean="0"/>
              <a:t>IEEE Transactions on Knowledge and Data Engineering, pages 550–564, 2009.</a:t>
            </a:r>
            <a:endParaRPr lang="en-US" altLang="zh-CN" sz="1000" dirty="0" smtClean="0"/>
          </a:p>
          <a:p>
            <a:pPr>
              <a:buFont typeface="Wingdings" pitchFamily="2" charset="2"/>
              <a:buChar char="q"/>
            </a:pPr>
            <a:r>
              <a:rPr lang="de-DE" altLang="zh-CN" sz="1000" dirty="0" smtClean="0"/>
              <a:t>[VLDB11] T. Bernecker, T. Emrich, H.P. Kriegel, M. Renz, S. Zankl, and A. Zufle. </a:t>
            </a:r>
            <a:r>
              <a:rPr lang="en-US" altLang="zh-CN" sz="1000" dirty="0" smtClean="0"/>
              <a:t>Efficient probabilistic reverse nearest neighbor query processing on uncertain data. Proceedings of the VLDB Endowment, 4(10):669–680, 2011.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[CSUR91] F. </a:t>
            </a:r>
            <a:r>
              <a:rPr lang="en-US" sz="1000" dirty="0" err="1" smtClean="0"/>
              <a:t>Aurenhammer</a:t>
            </a:r>
            <a:r>
              <a:rPr lang="en-US" sz="1000" dirty="0" smtClean="0"/>
              <a:t>. Voronoi diagrams: a survey of a fundamental geometric data structure. </a:t>
            </a:r>
            <a:r>
              <a:rPr lang="en-US" sz="1000" i="1" dirty="0" smtClean="0"/>
              <a:t>ACM Computing Surveys (CSUR), 23(3):345–405, 1991.</a:t>
            </a:r>
            <a:endParaRPr lang="en-US" altLang="zh-CN" sz="1000" dirty="0" smtClean="0"/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[ICDM08] B. Kao, S.D. Lee, D.W. Cheung, W.S. Ho, and KF Chan. Clustering uncertain data using </a:t>
            </a:r>
            <a:r>
              <a:rPr lang="en-US" sz="1000" dirty="0" err="1" smtClean="0"/>
              <a:t>voronoi</a:t>
            </a:r>
            <a:r>
              <a:rPr lang="en-US" sz="1000" dirty="0" smtClean="0"/>
              <a:t> diagrams. In </a:t>
            </a:r>
            <a:r>
              <a:rPr lang="en-US" sz="1000" i="1" dirty="0" smtClean="0"/>
              <a:t>Data Mining, 2008. ICDM’08. Eighth </a:t>
            </a:r>
            <a:r>
              <a:rPr lang="fr-FR" sz="1000" i="1" dirty="0" smtClean="0"/>
              <a:t>IEEE International </a:t>
            </a:r>
            <a:r>
              <a:rPr lang="fr-FR" sz="1000" i="1" dirty="0" err="1" smtClean="0"/>
              <a:t>Conference</a:t>
            </a:r>
            <a:r>
              <a:rPr lang="fr-FR" sz="1000" i="1" dirty="0" smtClean="0"/>
              <a:t> on, pages 333–342. IEEE, 2008.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[PODS12] </a:t>
            </a:r>
            <a:r>
              <a:rPr lang="en-US" sz="1000" dirty="0" err="1" smtClean="0"/>
              <a:t>Pankaj</a:t>
            </a:r>
            <a:r>
              <a:rPr lang="en-US" sz="1000" dirty="0" smtClean="0"/>
              <a:t> K. </a:t>
            </a:r>
            <a:r>
              <a:rPr lang="en-US" sz="1000" dirty="0" err="1" smtClean="0"/>
              <a:t>Agarwal</a:t>
            </a:r>
            <a:r>
              <a:rPr lang="en-US" sz="1000" dirty="0" smtClean="0"/>
              <a:t>, </a:t>
            </a:r>
            <a:r>
              <a:rPr lang="en-US" sz="1000" dirty="0" err="1" smtClean="0"/>
              <a:t>Alon</a:t>
            </a:r>
            <a:r>
              <a:rPr lang="en-US" sz="1000" dirty="0" smtClean="0"/>
              <a:t> </a:t>
            </a:r>
            <a:r>
              <a:rPr lang="en-US" sz="1000" dirty="0" err="1" smtClean="0"/>
              <a:t>Efrat</a:t>
            </a:r>
            <a:r>
              <a:rPr lang="en-US" sz="1000" dirty="0" smtClean="0"/>
              <a:t>, </a:t>
            </a:r>
            <a:r>
              <a:rPr lang="en-US" sz="1000" dirty="0" err="1" smtClean="0"/>
              <a:t>Swaminathan</a:t>
            </a:r>
            <a:r>
              <a:rPr lang="en-US" sz="1000" dirty="0" smtClean="0"/>
              <a:t> </a:t>
            </a:r>
            <a:r>
              <a:rPr lang="en-US" sz="1000" dirty="0" err="1" smtClean="0"/>
              <a:t>Sankararaman</a:t>
            </a:r>
            <a:r>
              <a:rPr lang="en-US" sz="1000" dirty="0" smtClean="0"/>
              <a:t>, and </a:t>
            </a:r>
            <a:r>
              <a:rPr lang="en-US" sz="1000" dirty="0" err="1" smtClean="0"/>
              <a:t>Wuzhou</a:t>
            </a:r>
            <a:r>
              <a:rPr lang="en-US" sz="1000" dirty="0" smtClean="0"/>
              <a:t> Zhang. Nearest-neighbor searching under uncertainty. In </a:t>
            </a:r>
            <a:r>
              <a:rPr lang="en-US" sz="1000" i="1" dirty="0" smtClean="0"/>
              <a:t>PODS, 2012.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[DKE12] M. Ali, E. </a:t>
            </a:r>
            <a:r>
              <a:rPr lang="en-US" sz="1000" dirty="0" err="1" smtClean="0"/>
              <a:t>Tanin</a:t>
            </a:r>
            <a:r>
              <a:rPr lang="en-US" sz="1000" dirty="0" smtClean="0"/>
              <a:t>, R. Zhang, and R. </a:t>
            </a:r>
            <a:r>
              <a:rPr lang="en-US" sz="1000" dirty="0" err="1" smtClean="0"/>
              <a:t>Kotagiri</a:t>
            </a:r>
            <a:r>
              <a:rPr lang="en-US" sz="1000" dirty="0" smtClean="0"/>
              <a:t>. Probabilistic </a:t>
            </a:r>
            <a:r>
              <a:rPr lang="en-US" sz="1000" dirty="0" err="1" smtClean="0"/>
              <a:t>voronoi</a:t>
            </a:r>
            <a:r>
              <a:rPr lang="en-US" sz="1000" dirty="0" smtClean="0"/>
              <a:t> diagrams for probabilistic moving nearest neighbor queries. </a:t>
            </a:r>
            <a:r>
              <a:rPr lang="en-US" sz="1000" i="1" dirty="0" smtClean="0"/>
              <a:t>Data and Knowledge Engineering (DKE), 2012.</a:t>
            </a:r>
            <a:endParaRPr lang="en-US" sz="1000" dirty="0" smtClean="0"/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[ICDE10] R. Cheng, X. </a:t>
            </a:r>
            <a:r>
              <a:rPr lang="en-US" sz="1000" dirty="0" err="1" smtClean="0"/>
              <a:t>Xie</a:t>
            </a:r>
            <a:r>
              <a:rPr lang="en-US" sz="1000" dirty="0" smtClean="0"/>
              <a:t>, M.L. </a:t>
            </a:r>
            <a:r>
              <a:rPr lang="en-US" sz="1000" dirty="0" err="1" smtClean="0"/>
              <a:t>Yiu</a:t>
            </a:r>
            <a:r>
              <a:rPr lang="en-US" sz="1000" dirty="0" smtClean="0"/>
              <a:t>, J. Chen, and L. Sun. UV-diagram: A Voronoi diagram for uncertain data. In </a:t>
            </a:r>
            <a:r>
              <a:rPr lang="en-US" sz="1000" i="1" dirty="0" smtClean="0"/>
              <a:t>Data Engineering (ICDE), 2010 IEEE 26</a:t>
            </a:r>
            <a:r>
              <a:rPr lang="en-US" sz="1000" i="1" baseline="30000" dirty="0" smtClean="0"/>
              <a:t>th</a:t>
            </a:r>
            <a:r>
              <a:rPr lang="en-US" sz="1000" i="1" dirty="0" smtClean="0"/>
              <a:t> International </a:t>
            </a:r>
            <a:r>
              <a:rPr lang="en-US" sz="1000" i="1" dirty="0" err="1" smtClean="0"/>
              <a:t>Inproceedings</a:t>
            </a:r>
            <a:r>
              <a:rPr lang="en-US" sz="1000" i="1" dirty="0" smtClean="0"/>
              <a:t> on, pages 796–807. </a:t>
            </a:r>
            <a:r>
              <a:rPr lang="en-US" sz="1000" i="1" dirty="0" err="1" smtClean="0"/>
              <a:t>Citeseer</a:t>
            </a:r>
            <a:r>
              <a:rPr lang="en-US" sz="1000" i="1" dirty="0" smtClean="0"/>
              <a:t>, 2010.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[ICDE08] R. Cheng, J. Chen, M. </a:t>
            </a:r>
            <a:r>
              <a:rPr lang="en-US" sz="1000" dirty="0" err="1" smtClean="0"/>
              <a:t>Mokbel</a:t>
            </a:r>
            <a:r>
              <a:rPr lang="en-US" sz="1000" dirty="0" smtClean="0"/>
              <a:t>, and C.Y. Chow. Probabilistic verifiers: Evaluating constrained nearest-neighbor queries over uncertain data. In </a:t>
            </a:r>
            <a:r>
              <a:rPr lang="en-US" sz="1000" i="1" dirty="0" smtClean="0"/>
              <a:t>Data Engineering, 2008. ICDE 2008. IEEE 24th International Conference </a:t>
            </a:r>
            <a:r>
              <a:rPr lang="fr-FR" sz="1000" i="1" dirty="0" smtClean="0"/>
              <a:t>on, pages 973–982. IEEE, 2008.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[DASFAA07] H.P. </a:t>
            </a:r>
            <a:r>
              <a:rPr lang="en-US" sz="1000" dirty="0" err="1" smtClean="0"/>
              <a:t>Kriegel</a:t>
            </a:r>
            <a:r>
              <a:rPr lang="en-US" sz="1000" dirty="0" smtClean="0"/>
              <a:t>, P. </a:t>
            </a:r>
            <a:r>
              <a:rPr lang="en-US" sz="1000" dirty="0" err="1" smtClean="0"/>
              <a:t>Kunath</a:t>
            </a:r>
            <a:r>
              <a:rPr lang="en-US" sz="1000" dirty="0" smtClean="0"/>
              <a:t>, and M. </a:t>
            </a:r>
            <a:r>
              <a:rPr lang="en-US" sz="1000" dirty="0" err="1" smtClean="0"/>
              <a:t>Renz</a:t>
            </a:r>
            <a:r>
              <a:rPr lang="en-US" sz="1000" dirty="0" smtClean="0"/>
              <a:t>. Probabilistic nearest-neighbor query on uncertain objects. </a:t>
            </a:r>
            <a:r>
              <a:rPr lang="en-US" sz="1000" i="1" dirty="0" smtClean="0"/>
              <a:t>Advances in databases: concepts, systems and applications, </a:t>
            </a:r>
            <a:r>
              <a:rPr lang="en-US" sz="1000" dirty="0" smtClean="0"/>
              <a:t>pages 337–348, 2007.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[SIGMOD10] T. </a:t>
            </a:r>
            <a:r>
              <a:rPr lang="en-US" sz="1000" dirty="0" err="1" smtClean="0"/>
              <a:t>Emrich</a:t>
            </a:r>
            <a:r>
              <a:rPr lang="en-US" sz="1000" dirty="0" smtClean="0"/>
              <a:t>, H.P. </a:t>
            </a:r>
            <a:r>
              <a:rPr lang="en-US" sz="1000" dirty="0" err="1" smtClean="0"/>
              <a:t>Kriegel</a:t>
            </a:r>
            <a:r>
              <a:rPr lang="en-US" sz="1000" dirty="0" smtClean="0"/>
              <a:t>, P. </a:t>
            </a:r>
            <a:r>
              <a:rPr lang="en-US" sz="1000" dirty="0" err="1" smtClean="0"/>
              <a:t>Kr¨</a:t>
            </a:r>
            <a:r>
              <a:rPr lang="en-US" sz="1000" i="1" dirty="0" err="1" smtClean="0"/>
              <a:t>oger</a:t>
            </a:r>
            <a:r>
              <a:rPr lang="en-US" sz="1000" i="1" dirty="0" smtClean="0"/>
              <a:t>, M. </a:t>
            </a:r>
            <a:r>
              <a:rPr lang="en-US" sz="1000" i="1" dirty="0" err="1" smtClean="0"/>
              <a:t>Renz</a:t>
            </a:r>
            <a:r>
              <a:rPr lang="en-US" sz="1000" i="1" dirty="0" smtClean="0"/>
              <a:t>, and A. </a:t>
            </a:r>
            <a:r>
              <a:rPr lang="en-US" sz="1000" i="1" dirty="0" err="1" smtClean="0"/>
              <a:t>Z¨ufle</a:t>
            </a:r>
            <a:r>
              <a:rPr lang="en-US" sz="1000" i="1" dirty="0" smtClean="0"/>
              <a:t>. Boosting spatial </a:t>
            </a:r>
            <a:r>
              <a:rPr lang="en-US" sz="1000" dirty="0" smtClean="0"/>
              <a:t>pruning: on optimal pruning of MBRs. In </a:t>
            </a:r>
            <a:r>
              <a:rPr lang="en-US" sz="1000" i="1" dirty="0" smtClean="0"/>
              <a:t>Proceedings of the 2010 international </a:t>
            </a:r>
            <a:r>
              <a:rPr lang="en-US" sz="1000" i="1" dirty="0" err="1" smtClean="0"/>
              <a:t>inproceedings</a:t>
            </a:r>
            <a:r>
              <a:rPr lang="en-US" sz="1000" i="1" dirty="0" smtClean="0"/>
              <a:t> on Management of data, pages 39–50. ACM, 2010.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[IJCGA98] J. </a:t>
            </a:r>
            <a:r>
              <a:rPr lang="en-US" sz="1000" dirty="0" err="1" smtClean="0"/>
              <a:t>Vleugels</a:t>
            </a:r>
            <a:r>
              <a:rPr lang="en-US" sz="1000" dirty="0" smtClean="0"/>
              <a:t> and M. </a:t>
            </a:r>
            <a:r>
              <a:rPr lang="en-US" sz="1000" dirty="0" err="1" smtClean="0"/>
              <a:t>Overmars</a:t>
            </a:r>
            <a:r>
              <a:rPr lang="en-US" sz="1000" dirty="0" smtClean="0"/>
              <a:t>. Approximating </a:t>
            </a:r>
            <a:r>
              <a:rPr lang="en-US" sz="1000" dirty="0" err="1" smtClean="0"/>
              <a:t>voronoi</a:t>
            </a:r>
            <a:r>
              <a:rPr lang="en-US" sz="1000" dirty="0" smtClean="0"/>
              <a:t> diagrams of convex sites in any dimension. </a:t>
            </a:r>
            <a:r>
              <a:rPr lang="en-US" sz="1000" i="1" dirty="0" smtClean="0"/>
              <a:t>International Journal of Computational Geometry and Applications, 8(2):201–222, 1998.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/>
              <a:t>[ICDE98] S. </a:t>
            </a:r>
            <a:r>
              <a:rPr lang="en-US" sz="1000" dirty="0" err="1" smtClean="0"/>
              <a:t>Berchtold</a:t>
            </a:r>
            <a:r>
              <a:rPr lang="en-US" sz="1000" dirty="0" smtClean="0"/>
              <a:t>, B. </a:t>
            </a:r>
            <a:r>
              <a:rPr lang="en-US" sz="1000" dirty="0" err="1" smtClean="0"/>
              <a:t>Ertl</a:t>
            </a:r>
            <a:r>
              <a:rPr lang="en-US" sz="1000" dirty="0" smtClean="0"/>
              <a:t>, D.A. </a:t>
            </a:r>
            <a:r>
              <a:rPr lang="en-US" sz="1000" dirty="0" err="1" smtClean="0"/>
              <a:t>Keim</a:t>
            </a:r>
            <a:r>
              <a:rPr lang="en-US" sz="1000" dirty="0" smtClean="0"/>
              <a:t>, H.P. </a:t>
            </a:r>
            <a:r>
              <a:rPr lang="en-US" sz="1000" dirty="0" err="1" smtClean="0"/>
              <a:t>Kriegel</a:t>
            </a:r>
            <a:r>
              <a:rPr lang="en-US" sz="1000" dirty="0" smtClean="0"/>
              <a:t>, and T. </a:t>
            </a:r>
            <a:r>
              <a:rPr lang="en-US" sz="1000" dirty="0" err="1" smtClean="0"/>
              <a:t>Seidl</a:t>
            </a:r>
            <a:r>
              <a:rPr lang="en-US" sz="1000" dirty="0" smtClean="0"/>
              <a:t>. Fast nearest neighbor search in high-dimensional space. In </a:t>
            </a:r>
            <a:r>
              <a:rPr lang="en-US" sz="1000" i="1" dirty="0" smtClean="0"/>
              <a:t>Data Engineering, 1998. Proceedings., 14th International </a:t>
            </a:r>
            <a:r>
              <a:rPr lang="en-US" sz="1000" i="1" dirty="0" err="1" smtClean="0"/>
              <a:t>Inproceedings</a:t>
            </a:r>
            <a:r>
              <a:rPr lang="en-US" sz="1000" i="1" dirty="0" smtClean="0"/>
              <a:t> on, pages 209–218. IEEE, 1998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1" descr="C:\Users\Admin\AppData\Local\Temp\Rar$DRa0.340\hkulogo+cslogo (for light color background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0"/>
            <a:ext cx="2362200" cy="617461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66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1" descr="C:\Users\Admin\AppData\Local\Temp\Rar$DRa0.340\hkulogo+cslogo (for light color background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0284" y="3532799"/>
            <a:ext cx="3935832" cy="1028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98539" y="4750171"/>
            <a:ext cx="4699322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dirty="0" err="1" smtClean="0">
                <a:latin typeface="Arial Black"/>
                <a:cs typeface="Arial Black"/>
              </a:rPr>
              <a:t>Reynold</a:t>
            </a:r>
            <a:r>
              <a:rPr lang="en-US" altLang="zh-CN" sz="2000" dirty="0" smtClean="0">
                <a:latin typeface="Arial Black"/>
                <a:cs typeface="Arial Black"/>
              </a:rPr>
              <a:t> Cheng</a:t>
            </a: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latin typeface="Arial Black"/>
                <a:cs typeface="Arial Black"/>
              </a:rPr>
              <a:t>Email: </a:t>
            </a:r>
            <a:r>
              <a:rPr lang="en-US" altLang="zh-CN" u="sng" dirty="0" smtClean="0">
                <a:solidFill>
                  <a:srgbClr val="0000FF"/>
                </a:solidFill>
                <a:latin typeface="Arial Black"/>
                <a:cs typeface="Arial Black"/>
                <a:hlinkClick r:id="rId3"/>
              </a:rPr>
              <a:t>ckcheng@cs.hku.hk</a:t>
            </a:r>
            <a:endParaRPr lang="en-US" altLang="zh-CN" u="sng" dirty="0">
              <a:solidFill>
                <a:srgbClr val="0000FF"/>
              </a:solidFill>
              <a:latin typeface="Arial Black"/>
              <a:cs typeface="Arial Black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latin typeface="Arial Black"/>
                <a:cs typeface="Arial Black"/>
              </a:rPr>
              <a:t>URL: </a:t>
            </a:r>
            <a:r>
              <a:rPr lang="en-US" altLang="zh-CN" u="sng" dirty="0" smtClean="0">
                <a:solidFill>
                  <a:srgbClr val="0000FF"/>
                </a:solidFill>
                <a:latin typeface="Arial Black"/>
                <a:cs typeface="Arial Black"/>
              </a:rPr>
              <a:t>http://</a:t>
            </a:r>
            <a:r>
              <a:rPr lang="en-US" altLang="zh-CN" u="sng" dirty="0" err="1" smtClean="0">
                <a:solidFill>
                  <a:srgbClr val="0000FF"/>
                </a:solidFill>
                <a:latin typeface="Arial Black"/>
                <a:cs typeface="Arial Black"/>
              </a:rPr>
              <a:t>ww.cs.hku.hk</a:t>
            </a:r>
            <a:r>
              <a:rPr lang="en-US" altLang="zh-CN" u="sng" dirty="0">
                <a:solidFill>
                  <a:srgbClr val="0000FF"/>
                </a:solidFill>
                <a:latin typeface="Arial Black"/>
                <a:cs typeface="Arial Black"/>
              </a:rPr>
              <a:t>/~</a:t>
            </a:r>
            <a:r>
              <a:rPr lang="en-US" altLang="zh-CN" u="sng" dirty="0" smtClean="0">
                <a:solidFill>
                  <a:srgbClr val="0000FF"/>
                </a:solidFill>
                <a:latin typeface="Arial Black"/>
                <a:cs typeface="Arial Black"/>
              </a:rPr>
              <a:t>ckcheng</a:t>
            </a:r>
            <a:endParaRPr lang="en-US" altLang="zh-CN" u="sng" dirty="0">
              <a:solidFill>
                <a:srgbClr val="0000FF"/>
              </a:solidFill>
              <a:latin typeface="Arial Black"/>
              <a:cs typeface="Arial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0" y="1600200"/>
            <a:ext cx="2438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HT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Dank! </a:t>
            </a:r>
            <a:r>
              <a:rPr lang="en-US" sz="4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75338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en-US" altLang="zh-CN" sz="2800" dirty="0" smtClean="0">
                <a:latin typeface="Arial" charset="0"/>
                <a:ea typeface="宋体" charset="0"/>
              </a:rPr>
              <a:t>See you again in </a:t>
            </a:r>
            <a:r>
              <a:rPr lang="en-US" altLang="zh-CN" sz="2800" dirty="0">
                <a:latin typeface="Arial" charset="0"/>
                <a:ea typeface="宋体" charset="0"/>
              </a:rPr>
              <a:t>the </a:t>
            </a:r>
            <a:r>
              <a:rPr lang="en-US" altLang="zh-CN" sz="2800" dirty="0" smtClean="0">
                <a:latin typeface="Arial" charset="0"/>
                <a:ea typeface="宋体" charset="0"/>
              </a:rPr>
              <a:t>poster session!</a:t>
            </a:r>
            <a:endParaRPr lang="en-US" altLang="zh-CN" sz="2800" dirty="0">
              <a:latin typeface="Arial" charset="0"/>
              <a:ea typeface="宋体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1651" y="1821359"/>
            <a:ext cx="14969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谢谢</a:t>
            </a:r>
            <a:r>
              <a:rPr lang="en-US" altLang="zh-CH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762000"/>
            <a:ext cx="20278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Thanks!</a:t>
            </a:r>
            <a:endParaRPr lang="en-US" sz="4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3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Possible Voronoi cells</a:t>
            </a:r>
          </a:p>
          <a:p>
            <a:r>
              <a:rPr lang="en-US" dirty="0" smtClean="0"/>
              <a:t>PV-index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1" descr="C:\Users\Admin\AppData\Local\Temp\Rar$DRa0.340\hkulogo+cslogo (for light color background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0"/>
            <a:ext cx="2362200" cy="617461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 Uncertainty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Data Uncertainty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Location-based </a:t>
            </a:r>
            <a:r>
              <a:rPr lang="en-US" altLang="zh-CN" dirty="0"/>
              <a:t>services (e.g., using GPS, RFID) [TDRP98, SSDBM99]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Natural habitat monitoring with sensor networks [VLDB04a]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Attribute Uncertainty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Continuous model [TKDE04, VLDBJ05]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Discrete Model [TKDE09, VLDB11]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533400" y="5445370"/>
            <a:ext cx="80010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adopt the discrete model and an uncertain object is represented as a rectangular region in our work.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67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PV-cell (for Uncertain Data)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5722185"/>
            <a:ext cx="70866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approximate the PV-cell as its uncertain bounding rectangle (UBR).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828800" y="3276600"/>
            <a:ext cx="2476500" cy="2350532"/>
            <a:chOff x="1828800" y="3276600"/>
            <a:chExt cx="2476500" cy="23505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3276600"/>
              <a:ext cx="2476500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2227382" y="5257800"/>
              <a:ext cx="144026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(a) 2D PV-cell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3475" y="3228975"/>
            <a:ext cx="2371725" cy="2409880"/>
            <a:chOff x="4943475" y="3228975"/>
            <a:chExt cx="2371725" cy="240988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3475" y="3228975"/>
              <a:ext cx="2371725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5330312" y="5269523"/>
              <a:ext cx="145148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3D PV-cell</a:t>
              </a:r>
              <a:endParaRPr lang="en-US" dirty="0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229600" cy="1782763"/>
              </a:xfrm>
            </p:spPr>
            <p:txBody>
              <a:bodyPr/>
              <a:lstStyle/>
              <a:p>
                <a:r>
                  <a:rPr lang="en-US" dirty="0" smtClean="0"/>
                  <a:t>Possible Voronoi cell (PV-cell)  of object </a:t>
                </a:r>
              </a:p>
              <a:p>
                <a:pPr lvl="1"/>
                <a:r>
                  <a:rPr lang="en-US" dirty="0" smtClean="0"/>
                  <a:t>for ,  has a chance of being NN of 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229600" cy="1782763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270011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200400" y="45529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610350" y="42672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6540739" y="46291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0800" y="3810000"/>
            <a:ext cx="362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o</a:t>
            </a:r>
            <a:endParaRPr lang="en-US" altLang="zh-TW" b="1" i="1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  <a:cs typeface="Arial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85525" y="4202668"/>
            <a:ext cx="362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o</a:t>
            </a:r>
            <a:endParaRPr lang="en-US" altLang="zh-TW" b="1" i="1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/>
      <p:bldP spid="16" grpId="0" animBg="1"/>
      <p:bldP spid="22" grpId="0"/>
      <p:bldP spid="23" grpId="0" animBg="1"/>
      <p:bldP spid="24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Analysis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471251"/>
            <a:ext cx="4876800" cy="366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Process 33"/>
          <p:cNvSpPr/>
          <p:nvPr/>
        </p:nvSpPr>
        <p:spPr>
          <a:xfrm>
            <a:off x="7239000" y="1371600"/>
            <a:ext cx="838200" cy="685800"/>
          </a:xfrm>
          <a:prstGeom prst="flowChartProcess">
            <a:avLst/>
          </a:prstGeom>
          <a:solidFill>
            <a:srgbClr val="A2F5FE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7315200" y="5410200"/>
            <a:ext cx="838200" cy="685800"/>
          </a:xfrm>
          <a:prstGeom prst="flowChartProcess">
            <a:avLst/>
          </a:prstGeom>
          <a:solidFill>
            <a:srgbClr val="A2F5FE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6705600" y="4114800"/>
            <a:ext cx="1066800" cy="914400"/>
          </a:xfrm>
          <a:prstGeom prst="flowChartProcess">
            <a:avLst/>
          </a:prstGeom>
          <a:solidFill>
            <a:srgbClr val="A2F5FE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4572000" y="4928616"/>
            <a:ext cx="1438656" cy="1319784"/>
          </a:xfrm>
          <a:prstGeom prst="flowChartProcess">
            <a:avLst/>
          </a:prstGeom>
          <a:solidFill>
            <a:srgbClr val="A2F5FE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4443984" y="3048000"/>
            <a:ext cx="1066800" cy="914400"/>
          </a:xfrm>
          <a:prstGeom prst="flowChartProcess">
            <a:avLst/>
          </a:prstGeom>
          <a:solidFill>
            <a:srgbClr val="A2F5FE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>
            <a:off x="4876800" y="1676400"/>
            <a:ext cx="1447800" cy="1219200"/>
          </a:xfrm>
          <a:prstGeom prst="flowChartProcess">
            <a:avLst/>
          </a:prstGeom>
          <a:solidFill>
            <a:srgbClr val="A2F5FE">
              <a:alpha val="5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Probabilistic NN Query [TKDE04] </a:t>
            </a:r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29200" y="5029200"/>
            <a:ext cx="54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2025E0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O</a:t>
            </a:r>
            <a:r>
              <a:rPr lang="en-US" altLang="zh-TW" sz="2400" b="1" baseline="-25000" dirty="0">
                <a:solidFill>
                  <a:srgbClr val="2025E0"/>
                </a:solidFill>
                <a:ea typeface="PMingLiU" pitchFamily="18" charset="-120"/>
                <a:cs typeface="Arial" charset="0"/>
              </a:rPr>
              <a:t>2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975399" y="3852503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154537" y="2233253"/>
            <a:ext cx="3581400" cy="3581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5883324" y="3895366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724400" y="3048000"/>
            <a:ext cx="54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2025E0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O</a:t>
            </a:r>
            <a:r>
              <a:rPr lang="en-US" altLang="zh-TW" sz="2400" b="1" baseline="-25000" dirty="0" smtClean="0">
                <a:solidFill>
                  <a:srgbClr val="2025E0"/>
                </a:solidFill>
                <a:ea typeface="PMingLiU" pitchFamily="18" charset="-120"/>
                <a:cs typeface="Arial" charset="0"/>
              </a:rPr>
              <a:t>1</a:t>
            </a:r>
            <a:endParaRPr lang="en-US" altLang="zh-TW" sz="2400" b="1" baseline="-25000" dirty="0">
              <a:solidFill>
                <a:srgbClr val="2025E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395269" y="1752600"/>
            <a:ext cx="54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2025E0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O</a:t>
            </a:r>
            <a:r>
              <a:rPr lang="en-US" altLang="zh-TW" sz="2400" b="1" baseline="-25000" dirty="0">
                <a:solidFill>
                  <a:srgbClr val="2025E0"/>
                </a:solidFill>
                <a:ea typeface="PMingLiU" pitchFamily="18" charset="-120"/>
                <a:cs typeface="Arial" charset="0"/>
              </a:rPr>
              <a:t>3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6995469" y="4114800"/>
            <a:ext cx="54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2025E0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O</a:t>
            </a:r>
            <a:r>
              <a:rPr lang="en-US" altLang="zh-TW" sz="2400" b="1" baseline="-25000" dirty="0">
                <a:solidFill>
                  <a:srgbClr val="2025E0"/>
                </a:solidFill>
                <a:ea typeface="PMingLiU" pitchFamily="18" charset="-120"/>
                <a:cs typeface="Arial" charset="0"/>
              </a:rPr>
              <a:t>4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7467600" y="1524000"/>
            <a:ext cx="54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2025E0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O</a:t>
            </a:r>
            <a:r>
              <a:rPr lang="en-US" altLang="zh-TW" sz="2400" b="1" baseline="-25000" dirty="0">
                <a:solidFill>
                  <a:srgbClr val="2025E0"/>
                </a:solidFill>
                <a:ea typeface="PMingLiU" pitchFamily="18" charset="-120"/>
                <a:cs typeface="Arial" charset="0"/>
              </a:rPr>
              <a:t>5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467600" y="5558135"/>
            <a:ext cx="548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2025E0"/>
                </a:solidFill>
                <a:latin typeface="Times New Roman" pitchFamily="18" charset="0"/>
                <a:ea typeface="PMingLiU" pitchFamily="18" charset="-120"/>
                <a:cs typeface="Arial" charset="0"/>
              </a:rPr>
              <a:t>O</a:t>
            </a:r>
            <a:r>
              <a:rPr lang="en-US" altLang="zh-TW" sz="2400" b="1" baseline="-25000" dirty="0">
                <a:solidFill>
                  <a:srgbClr val="2025E0"/>
                </a:solidFill>
                <a:ea typeface="PMingLiU" pitchFamily="18" charset="-120"/>
                <a:cs typeface="Arial" charset="0"/>
              </a:rPr>
              <a:t>6</a:t>
            </a:r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4154537" y="2234841"/>
            <a:ext cx="3581400" cy="3581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304800" y="1219200"/>
                <a:ext cx="3505200" cy="2743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609600" indent="-609600" eaLnBrk="0" hangingPunct="0"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sz="1400" dirty="0" smtClean="0"/>
              </a:p>
              <a:p>
                <a:pPr marL="609600" indent="-609600" eaLnBrk="0" hangingPunct="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2000" b="1" u="sng" dirty="0"/>
                  <a:t>INPUT</a:t>
                </a:r>
              </a:p>
              <a:p>
                <a:pPr marL="609600" indent="-609600" eaLnBrk="0" hangingPunct="0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query point </a:t>
                </a:r>
                <a14:m>
                  <m:oMath xmlns:m="http://schemas.openxmlformats.org/officeDocument/2006/math" xmlns="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000" dirty="0"/>
              </a:p>
              <a:p>
                <a:pPr marL="609600" indent="-609600" eaLnBrk="0" hangingPunct="0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An uncertain object set </a:t>
                </a:r>
                <a14:m>
                  <m:oMath xmlns:m="http://schemas.openxmlformats.org/officeDocument/2006/math" xmlns="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900" i="1" baseline="-25000" dirty="0"/>
              </a:p>
              <a:p>
                <a:pPr marL="609600" indent="-609600" eaLnBrk="0" hangingPunct="0">
                  <a:lnSpc>
                    <a:spcPct val="90000"/>
                  </a:lnSpc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000" b="1" u="sng" dirty="0"/>
                  <a:t>OUTPUT</a:t>
                </a:r>
              </a:p>
              <a:p>
                <a:pPr marL="342900" indent="-342900" eaLnBrk="0" hangingPunct="0">
                  <a:lnSpc>
                    <a:spcPct val="9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set of (</a:t>
                </a:r>
                <a:r>
                  <a:rPr lang="en-US" altLang="zh-CN" sz="2000" i="1" dirty="0"/>
                  <a:t>O</a:t>
                </a:r>
                <a:r>
                  <a:rPr lang="en-US" sz="2000" i="1" baseline="-25000" dirty="0"/>
                  <a:t>i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p</a:t>
                </a:r>
                <a:r>
                  <a:rPr lang="en-US" sz="2000" i="1" baseline="-25000" dirty="0" smtClean="0"/>
                  <a:t>i</a:t>
                </a:r>
                <a:r>
                  <a:rPr lang="en-US" sz="2000" dirty="0"/>
                  <a:t>) tuples</a:t>
                </a:r>
              </a:p>
              <a:p>
                <a:pPr marL="742950" lvl="1" indent="-285750" eaLnBrk="0" hangingPunct="0"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probability of </a:t>
                </a:r>
                <a:r>
                  <a:rPr lang="en-US" altLang="zh-CN" i="1" dirty="0"/>
                  <a:t>O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 smtClean="0"/>
                  <a:t>being the nearest of </a:t>
                </a:r>
                <a:r>
                  <a:rPr lang="en-US" i="1" dirty="0"/>
                  <a:t>q</a:t>
                </a:r>
                <a:endParaRPr lang="en-US" dirty="0"/>
              </a:p>
            </p:txBody>
          </p:sp>
        </mc:Choice>
        <mc:Fallback xmlns="">
          <p:sp>
            <p:nvSpPr>
              <p:cNvPr id="3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3505200" cy="2743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228600" y="3886200"/>
            <a:ext cx="3352800" cy="2438400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Step 1 was done by </a:t>
            </a:r>
          </a:p>
          <a:p>
            <a:pPr algn="ctr"/>
            <a:r>
              <a:rPr lang="en-US" sz="2800" b="1" dirty="0" smtClean="0"/>
              <a:t>R-Tree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74598" y="2209800"/>
            <a:ext cx="263405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b="1" dirty="0" smtClean="0"/>
              <a:t>Object Retrieval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40388" y="3200400"/>
            <a:ext cx="1892615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2. Probability </a:t>
            </a:r>
          </a:p>
          <a:p>
            <a:r>
              <a:rPr lang="en-US" sz="2400" b="1" dirty="0" smtClean="0"/>
              <a:t>Computation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4137" y="3505200"/>
            <a:ext cx="5836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60137" y="4572000"/>
            <a:ext cx="5836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30%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34000" y="2362200"/>
            <a:ext cx="5836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5562600"/>
            <a:ext cx="5836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15%</a:t>
            </a:r>
            <a:endParaRPr lang="en-US" dirty="0"/>
          </a:p>
        </p:txBody>
      </p:sp>
      <p:sp>
        <p:nvSpPr>
          <p:cNvPr id="41" name="Cloud 40"/>
          <p:cNvSpPr/>
          <p:nvPr/>
        </p:nvSpPr>
        <p:spPr>
          <a:xfrm>
            <a:off x="228600" y="3886200"/>
            <a:ext cx="3352800" cy="2438400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 study</a:t>
            </a:r>
          </a:p>
          <a:p>
            <a:pPr algn="ctr"/>
            <a:r>
              <a:rPr lang="en-US" sz="2400" b="1" dirty="0" err="1" smtClean="0"/>
              <a:t>Voronoi</a:t>
            </a:r>
            <a:r>
              <a:rPr lang="en-US" sz="2400" b="1" dirty="0" smtClean="0"/>
              <a:t>-based </a:t>
            </a:r>
            <a:r>
              <a:rPr lang="en-US" sz="2400" dirty="0" smtClean="0"/>
              <a:t>retrieval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5" grpId="0" animBg="1"/>
      <p:bldP spid="27" grpId="0" animBg="1"/>
      <p:bldP spid="36" grpId="0" animBg="1"/>
      <p:bldP spid="3" grpId="0" animBg="1"/>
      <p:bldP spid="37" grpId="0" animBg="1"/>
      <p:bldP spid="4" grpId="0" animBg="1"/>
      <p:bldP spid="38" grpId="0" animBg="1"/>
      <p:bldP spid="39" grpId="0" animBg="1"/>
      <p:bldP spid="40" grpId="0" animBg="1"/>
      <p:bldP spid="4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Voronoi</a:t>
            </a:r>
            <a:r>
              <a:rPr lang="en-US" dirty="0" smtClean="0"/>
              <a:t> Cells (for Point Objects)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Facilitates NN search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675293"/>
            <a:ext cx="79248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Approximation of multi-dimensional </a:t>
            </a:r>
            <a:r>
              <a:rPr lang="en-US" sz="2800" dirty="0" err="1" smtClean="0">
                <a:solidFill>
                  <a:srgbClr val="FF0000"/>
                </a:solidFill>
              </a:rPr>
              <a:t>Voronoi</a:t>
            </a:r>
            <a:r>
              <a:rPr lang="en-US" sz="2800" dirty="0" smtClean="0">
                <a:solidFill>
                  <a:srgbClr val="FF0000"/>
                </a:solidFill>
              </a:rPr>
              <a:t> cell [ICDE98, IJCGA98]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89514" y="3048000"/>
            <a:ext cx="2473086" cy="2432593"/>
            <a:chOff x="457200" y="3048000"/>
            <a:chExt cx="2473086" cy="2432593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3048000"/>
              <a:ext cx="2473086" cy="181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872886" y="5111261"/>
              <a:ext cx="161733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2D Voronoi cell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2819401"/>
            <a:ext cx="2291632" cy="2655331"/>
            <a:chOff x="3352800" y="2819401"/>
            <a:chExt cx="2291632" cy="2655331"/>
          </a:xfrm>
        </p:grpSpPr>
        <p:pic>
          <p:nvPicPr>
            <p:cNvPr id="23554" name="Picture 2" descr="http://www.cs.wustl.edu/~pless/546/lectures/f16_voronoi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2800" y="2819401"/>
              <a:ext cx="2291632" cy="22860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3505200" y="5105400"/>
              <a:ext cx="206784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2D Voronoi diagram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4600" y="2971800"/>
            <a:ext cx="2333625" cy="2491154"/>
            <a:chOff x="6324600" y="2971800"/>
            <a:chExt cx="2333625" cy="2491154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4600" y="2971800"/>
              <a:ext cx="2333625" cy="1931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6688463" y="5093622"/>
              <a:ext cx="161733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3D Voronoi cell</a:t>
              </a:r>
              <a:endParaRPr lang="en-US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572000" y="3733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4502389" y="40957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03914" y="351686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</a:t>
            </a:r>
            <a:endParaRPr lang="en-US" b="1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7981950" y="39814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7912339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83968" y="3821668"/>
            <a:ext cx="3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17" grpId="0" animBg="1"/>
      <p:bldP spid="4" grpId="0"/>
      <p:bldP spid="20" grpId="0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PV-cell (for Uncertain Objects)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3505145"/>
            <a:ext cx="2476500" cy="2350532"/>
            <a:chOff x="1828800" y="3276600"/>
            <a:chExt cx="2476500" cy="23505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3276600"/>
              <a:ext cx="2476500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2057400" y="5257800"/>
              <a:ext cx="206885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2D PV-cell [ICDE10]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3475" y="3457520"/>
            <a:ext cx="2371725" cy="2409880"/>
            <a:chOff x="4943475" y="3228975"/>
            <a:chExt cx="2371725" cy="240988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3475" y="3228975"/>
              <a:ext cx="2371725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5181600" y="5269523"/>
              <a:ext cx="194634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3D PV-cell (</a:t>
              </a:r>
              <a:r>
                <a:rPr lang="en-US" b="1" dirty="0" smtClean="0"/>
                <a:t>NEW!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2296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Possible Voronoi cell (</a:t>
            </a:r>
            <a:r>
              <a:rPr lang="en-US" dirty="0" smtClean="0">
                <a:solidFill>
                  <a:srgbClr val="FF0000"/>
                </a:solidFill>
              </a:rPr>
              <a:t>PV-cell</a:t>
            </a:r>
            <a:r>
              <a:rPr lang="en-US" dirty="0" smtClean="0"/>
              <a:t>) of object </a:t>
            </a:r>
            <a:r>
              <a:rPr lang="en-US" i="1" dirty="0" smtClean="0"/>
              <a:t>o</a:t>
            </a:r>
            <a:endParaRPr lang="en-US" dirty="0" smtClean="0"/>
          </a:p>
          <a:p>
            <a:pPr lvl="1"/>
            <a:r>
              <a:rPr lang="en-US" dirty="0" smtClean="0"/>
              <a:t>Uncertain version of </a:t>
            </a:r>
            <a:r>
              <a:rPr lang="en-US" dirty="0" err="1" smtClean="0"/>
              <a:t>Voronoi</a:t>
            </a:r>
            <a:r>
              <a:rPr lang="en-US" dirty="0" smtClean="0"/>
              <a:t> cell</a:t>
            </a:r>
          </a:p>
          <a:p>
            <a:pPr lvl="1"/>
            <a:r>
              <a:rPr lang="en-US" dirty="0" smtClean="0"/>
              <a:t>Is a region </a:t>
            </a: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for any point </a:t>
            </a:r>
            <a:r>
              <a:rPr lang="en-US" i="1" dirty="0" smtClean="0"/>
              <a:t>p </a:t>
            </a:r>
            <a:r>
              <a:rPr lang="en-US" dirty="0" smtClean="0"/>
              <a:t>in </a:t>
            </a: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 smtClean="0"/>
              <a:t>),  </a:t>
            </a:r>
            <a:r>
              <a:rPr lang="en-US" i="1" dirty="0"/>
              <a:t>o</a:t>
            </a:r>
            <a:r>
              <a:rPr lang="en-US" dirty="0" smtClean="0"/>
              <a:t> has some chance of being the NN of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0800" y="4038545"/>
            <a:ext cx="362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o</a:t>
            </a:r>
            <a:endParaRPr lang="en-US" altLang="zh-TW" b="1" i="1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  <a:cs typeface="Arial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85525" y="4431213"/>
            <a:ext cx="362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o</a:t>
            </a:r>
            <a:endParaRPr lang="en-US" altLang="zh-TW" b="1" i="1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2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Answering PNNQ with PV-cells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1600145"/>
            <a:ext cx="2476500" cy="2350532"/>
            <a:chOff x="1828800" y="3276600"/>
            <a:chExt cx="2476500" cy="23505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3276600"/>
              <a:ext cx="2476500" cy="196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ctangle 16"/>
            <p:cNvSpPr/>
            <p:nvPr/>
          </p:nvSpPr>
          <p:spPr>
            <a:xfrm>
              <a:off x="2470256" y="5257800"/>
              <a:ext cx="118734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 2D PV-cell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43475" y="1552520"/>
            <a:ext cx="2371725" cy="2409880"/>
            <a:chOff x="4943475" y="3228975"/>
            <a:chExt cx="2371725" cy="240988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3475" y="3228975"/>
              <a:ext cx="2371725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7"/>
            <p:cNvSpPr/>
            <p:nvPr/>
          </p:nvSpPr>
          <p:spPr>
            <a:xfrm>
              <a:off x="5518256" y="5269523"/>
              <a:ext cx="118734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 smtClean="0"/>
                <a:t> 3D PV-cell</a:t>
              </a:r>
              <a:endParaRPr lang="en-US" dirty="0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219200" y="4313237"/>
            <a:ext cx="8229600" cy="1782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 retrieval:</a:t>
            </a:r>
          </a:p>
          <a:p>
            <a:r>
              <a:rPr lang="en-US" dirty="0" smtClean="0"/>
              <a:t>For every </a:t>
            </a: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o</a:t>
            </a:r>
            <a:r>
              <a:rPr lang="en-US" dirty="0" smtClean="0"/>
              <a:t>) of object </a:t>
            </a:r>
            <a:r>
              <a:rPr lang="en-US" i="1" dirty="0" smtClean="0"/>
              <a:t>o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q </a:t>
            </a:r>
            <a:r>
              <a:rPr lang="en-US" dirty="0" smtClean="0"/>
              <a:t>is not in </a:t>
            </a:r>
            <a:r>
              <a:rPr lang="en-US" i="1" dirty="0" smtClean="0"/>
              <a:t>V(o)</a:t>
            </a:r>
            <a:r>
              <a:rPr lang="en-US" dirty="0" smtClean="0"/>
              <a:t>, remove </a:t>
            </a:r>
            <a:r>
              <a:rPr lang="en-US" i="1" dirty="0" smtClean="0"/>
              <a:t>o</a:t>
            </a:r>
          </a:p>
          <a:p>
            <a:r>
              <a:rPr lang="en-US" dirty="0" smtClean="0"/>
              <a:t>Index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 smtClean="0"/>
              <a:t>) for efficient retrieval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270011" y="251454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200400" y="287649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610350" y="259074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6540739" y="295269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0800" y="2133545"/>
            <a:ext cx="362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o</a:t>
            </a:r>
            <a:endParaRPr lang="en-US" altLang="zh-TW" b="1" i="1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  <a:cs typeface="Arial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85525" y="2526213"/>
            <a:ext cx="362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o</a:t>
            </a:r>
            <a:endParaRPr lang="en-US" altLang="zh-TW" b="1" i="1" dirty="0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/>
      <p:bldP spid="16" grpId="0" animBg="1"/>
      <p:bldP spid="22" grpId="0"/>
      <p:bldP spid="23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PV-cells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2433750" cy="184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7320" y="2122712"/>
            <a:ext cx="2318794" cy="18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0520" y="2068285"/>
            <a:ext cx="2219948" cy="197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4343400"/>
            <a:ext cx="52578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Intersection of multi-dim curvilinear edges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Very high computation and storage cost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5486400"/>
            <a:ext cx="76962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Impractical to find the exact PV-cell!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2286000"/>
            <a:ext cx="1600200" cy="1524000"/>
            <a:chOff x="1295400" y="2286000"/>
            <a:chExt cx="1600200" cy="15240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209800" y="2667000"/>
              <a:ext cx="304800" cy="9144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295400" y="2667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75189" y="2286000"/>
              <a:ext cx="543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13389" y="344066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max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  <p:sp>
        <p:nvSpPr>
          <p:cNvPr id="15" name="Line Callout 2 14"/>
          <p:cNvSpPr/>
          <p:nvPr/>
        </p:nvSpPr>
        <p:spPr>
          <a:xfrm>
            <a:off x="1905000" y="1371600"/>
            <a:ext cx="1219200" cy="685800"/>
          </a:xfrm>
          <a:prstGeom prst="borderCallout2">
            <a:avLst>
              <a:gd name="adj1" fmla="val 29135"/>
              <a:gd name="adj2" fmla="val 429"/>
              <a:gd name="adj3" fmla="val 74138"/>
              <a:gd name="adj4" fmla="val -22508"/>
              <a:gd name="adj5" fmla="val 163905"/>
              <a:gd name="adj6" fmla="val 37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Edge of V(o)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MBR of PV-cell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732311"/>
            <a:ext cx="2318794" cy="18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677884"/>
            <a:ext cx="2219948" cy="197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09600" y="5181600"/>
            <a:ext cx="76962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Theorem: </a:t>
            </a:r>
            <a:r>
              <a:rPr lang="en-US" sz="2800" dirty="0" smtClean="0">
                <a:solidFill>
                  <a:srgbClr val="FF0000"/>
                </a:solidFill>
              </a:rPr>
              <a:t>There does not exist any polynomial-time algorithm for finding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o</a:t>
            </a:r>
            <a:r>
              <a:rPr lang="en-US" sz="2800" dirty="0">
                <a:solidFill>
                  <a:srgbClr val="FF0000"/>
                </a:solidFill>
              </a:rPr>
              <a:t>)!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" y="1524000"/>
            <a:ext cx="754380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Can we find the MBR of the PV-cell (</a:t>
            </a:r>
            <a:r>
              <a:rPr lang="en-US" sz="2800" i="1" dirty="0" smtClean="0">
                <a:solidFill>
                  <a:srgbClr val="FF0000"/>
                </a:solidFill>
              </a:rPr>
              <a:t>M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>
                <a:solidFill>
                  <a:srgbClr val="FF0000"/>
                </a:solidFill>
              </a:rPr>
              <a:t>))?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0800" y="2971800"/>
            <a:ext cx="1447800" cy="12954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2667000"/>
            <a:ext cx="1981200" cy="1905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486150" y="3429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416539" y="37909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629400" y="39004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  <a:cs typeface="Arial" charset="0"/>
              </a:rPr>
              <a:t>q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6705600" y="43243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Possible Voronoi Cells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9" grpId="0" animBg="1"/>
      <p:bldP spid="21" grpId="0"/>
      <p:bldP spid="22" grpId="0" animBg="1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12308</TotalTime>
  <Words>2286</Words>
  <Application>Microsoft Macintosh PowerPoint</Application>
  <PresentationFormat>On-screen Show (4:3)</PresentationFormat>
  <Paragraphs>336</Paragraphs>
  <Slides>37</Slides>
  <Notes>4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Visio</vt:lpstr>
      <vt:lpstr>Voronoi-based Nearest Neighbor Search for Multi-Dimensional Uncertain Databases</vt:lpstr>
      <vt:lpstr>Data Uncertainty</vt:lpstr>
      <vt:lpstr>Uncertain Objects [TDRP98, ISSD99, VLDB04]</vt:lpstr>
      <vt:lpstr>Probabilistic NN Query [TKDE04] </vt:lpstr>
      <vt:lpstr>Voronoi Cells (for Point Objects)</vt:lpstr>
      <vt:lpstr>PV-cell (for Uncertain Objects)</vt:lpstr>
      <vt:lpstr>Answering PNNQ with PV-cells</vt:lpstr>
      <vt:lpstr>Problems of PV-cells</vt:lpstr>
      <vt:lpstr>MBR of PV-cell</vt:lpstr>
      <vt:lpstr>UBR of PV-cell</vt:lpstr>
      <vt:lpstr>The SE algorithm</vt:lpstr>
      <vt:lpstr>The SE algorithm</vt:lpstr>
      <vt:lpstr>The SE algorithm</vt:lpstr>
      <vt:lpstr>The SE algorithm</vt:lpstr>
      <vt:lpstr>Dominated regions</vt:lpstr>
      <vt:lpstr>The PV-index</vt:lpstr>
      <vt:lpstr>Querying PV-index</vt:lpstr>
      <vt:lpstr>Updating the PV-index</vt:lpstr>
      <vt:lpstr>Experiments</vt:lpstr>
      <vt:lpstr>Query Performance Improvement</vt:lpstr>
      <vt:lpstr>Query Analysis</vt:lpstr>
      <vt:lpstr>Effect of Dimensionality</vt:lpstr>
      <vt:lpstr>Index Update: Object Deletion</vt:lpstr>
      <vt:lpstr>Index Update: Object Insertion</vt:lpstr>
      <vt:lpstr>Real Datasets</vt:lpstr>
      <vt:lpstr>Query Performance</vt:lpstr>
      <vt:lpstr>Real datasets: other results</vt:lpstr>
      <vt:lpstr>Related Works</vt:lpstr>
      <vt:lpstr>Conclusions</vt:lpstr>
      <vt:lpstr>Future Work</vt:lpstr>
      <vt:lpstr>Reference</vt:lpstr>
      <vt:lpstr>PowerPoint Presentation</vt:lpstr>
      <vt:lpstr>Appendix</vt:lpstr>
      <vt:lpstr>Outline</vt:lpstr>
      <vt:lpstr>Data Uncertainty</vt:lpstr>
      <vt:lpstr>PV-cell (for Uncertain Data)</vt:lpstr>
      <vt:lpstr>I/O Analysis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Voronoi-based Nearest Neighbor Search for Multi-dimensional Uncertain Databases</dc:title>
  <dc:subject/>
  <dc:creator>pwzhang</dc:creator>
  <cp:keywords/>
  <dc:description/>
  <cp:lastModifiedBy>user user</cp:lastModifiedBy>
  <cp:revision>611</cp:revision>
  <dcterms:created xsi:type="dcterms:W3CDTF">2006-08-16T00:00:00Z</dcterms:created>
  <dcterms:modified xsi:type="dcterms:W3CDTF">2013-04-09T04:52:08Z</dcterms:modified>
  <cp:category/>
</cp:coreProperties>
</file>