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81" r:id="rId2"/>
    <p:sldId id="258" r:id="rId3"/>
    <p:sldId id="259" r:id="rId4"/>
    <p:sldId id="260" r:id="rId5"/>
    <p:sldId id="314" r:id="rId6"/>
    <p:sldId id="317" r:id="rId7"/>
    <p:sldId id="315" r:id="rId8"/>
    <p:sldId id="316" r:id="rId9"/>
    <p:sldId id="318" r:id="rId10"/>
    <p:sldId id="319" r:id="rId11"/>
    <p:sldId id="320" r:id="rId12"/>
    <p:sldId id="322" r:id="rId13"/>
    <p:sldId id="323" r:id="rId14"/>
    <p:sldId id="324" r:id="rId15"/>
    <p:sldId id="325" r:id="rId16"/>
    <p:sldId id="269" r:id="rId17"/>
    <p:sldId id="326" r:id="rId18"/>
    <p:sldId id="271" r:id="rId19"/>
    <p:sldId id="272" r:id="rId20"/>
    <p:sldId id="273" r:id="rId21"/>
    <p:sldId id="283" r:id="rId22"/>
    <p:sldId id="297" r:id="rId23"/>
    <p:sldId id="275" r:id="rId24"/>
    <p:sldId id="274" r:id="rId25"/>
    <p:sldId id="276" r:id="rId26"/>
    <p:sldId id="277" r:id="rId27"/>
    <p:sldId id="278" r:id="rId28"/>
    <p:sldId id="309" r:id="rId29"/>
    <p:sldId id="310" r:id="rId30"/>
    <p:sldId id="279" r:id="rId31"/>
    <p:sldId id="311" r:id="rId32"/>
    <p:sldId id="285" r:id="rId33"/>
    <p:sldId id="299" r:id="rId34"/>
    <p:sldId id="298" r:id="rId35"/>
    <p:sldId id="308" r:id="rId36"/>
    <p:sldId id="304" r:id="rId37"/>
    <p:sldId id="295" r:id="rId38"/>
  </p:sldIdLst>
  <p:sldSz cx="9144000" cy="6858000" type="screen4x3"/>
  <p:notesSz cx="67945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2" autoAdjust="0"/>
    <p:restoredTop sz="88927" autoAdjust="0"/>
  </p:normalViewPr>
  <p:slideViewPr>
    <p:cSldViewPr snapToGrid="0" snapToObjects="1">
      <p:cViewPr>
        <p:scale>
          <a:sx n="85" d="100"/>
          <a:sy n="85" d="100"/>
        </p:scale>
        <p:origin x="-44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870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F142-A04A-475E-9109-3E2A4F6FCD6A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FB1E9-012F-4CBE-8134-A1A5E0D93C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469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C3B0F-7BAD-FD46-81B1-E14C887F43B3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B516-8152-4C43-A49B-26A382FC1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99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799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formal definition of incentive-based tagging.</a:t>
            </a:r>
          </a:p>
          <a:p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takes a set of resources, their posts, and a budget as its inputs.</a:t>
            </a:r>
          </a:p>
          <a:p>
            <a:r>
              <a:rPr lang="en-US" baseline="0" dirty="0" smtClean="0"/>
              <a:t>The output will be an incentive assignment over the resources, in order to maximize the quality.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have 3 resources here, each of them has some posts already, and the budget is 7.</a:t>
            </a:r>
          </a:p>
          <a:p>
            <a:r>
              <a:rPr lang="en-US" baseline="0" dirty="0" smtClean="0"/>
              <a:t>One possible incentive assignment is:</a:t>
            </a:r>
          </a:p>
          <a:p>
            <a:r>
              <a:rPr lang="en-US" baseline="0" dirty="0" smtClean="0"/>
              <a:t>2 more posts for r1</a:t>
            </a:r>
          </a:p>
          <a:p>
            <a:r>
              <a:rPr lang="en-US" baseline="0" dirty="0" smtClean="0"/>
              <a:t>1 more for r2</a:t>
            </a:r>
          </a:p>
          <a:p>
            <a:r>
              <a:rPr lang="en-US" baseline="0" dirty="0" smtClean="0"/>
              <a:t>and 4 more for r3.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resources receive the specified number of posts, the new quality of the dataset is what we want to optimized.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121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optimal solution for this problem is based on dynamic programming.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it assumes to know the posts in the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4917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Practical Strategies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0715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intuitive way to realize the choose()</a:t>
            </a:r>
            <a:r>
              <a:rPr lang="en-US" baseline="0" dirty="0" smtClean="0"/>
              <a:t> function is to let the users freely decide which resource they want to tag, so we call it Free Choice.</a:t>
            </a:r>
          </a:p>
          <a:p>
            <a:r>
              <a:rPr lang="en-US" baseline="0" dirty="0" smtClean="0"/>
              <a:t>This is essentially what traditional collaborative tagging is doing, we’ll see that it is not effective in improving tag data quality.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simple way to implement Choose is Round Robin, which gives each resource an equal chance to get posts.</a:t>
            </a:r>
          </a:p>
          <a:p>
            <a:r>
              <a:rPr lang="en-US" baseline="0" dirty="0" smtClean="0"/>
              <a:t>Although it is very simple, it is more effective than Free 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647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introduces 3 more complicated strategies. </a:t>
            </a:r>
          </a:p>
          <a:p>
            <a:r>
              <a:rPr lang="en-US" baseline="0" dirty="0" smtClean="0"/>
              <a:t>The first one is called Fewest Post First, which prioritize the under-tagged resources.</a:t>
            </a:r>
          </a:p>
          <a:p>
            <a:r>
              <a:rPr lang="en-US" baseline="0" dirty="0" smtClean="0"/>
              <a:t>For example if we have 3 resources each of them has 3, 2 and 4 posts now, on the next iteration, the algorithm will present r2 to the taggers.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one is called Most Unstable First.</a:t>
            </a:r>
          </a:p>
          <a:p>
            <a:r>
              <a:rPr lang="en-US" baseline="0" dirty="0" smtClean="0"/>
              <a:t>The intuition is that, the resources with unstable rfds’ need more posts.</a:t>
            </a:r>
          </a:p>
          <a:p>
            <a:r>
              <a:rPr lang="en-US" baseline="0" dirty="0" smtClean="0"/>
              <a:t>Recall that the definition of stability score depends on a parameter \omega as the window-</a:t>
            </a:r>
            <a:r>
              <a:rPr lang="en-US" baseline="0" dirty="0" err="1" smtClean="0"/>
              <a:t>size.and</a:t>
            </a:r>
            <a:r>
              <a:rPr lang="en-US" baseline="0" dirty="0" smtClean="0"/>
              <a:t> the stability score for the resources with less than \omega posts is not defined. </a:t>
            </a:r>
          </a:p>
          <a:p>
            <a:r>
              <a:rPr lang="en-US" baseline="0" dirty="0" smtClean="0"/>
              <a:t>If two resources have the same number of posts,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565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5CEC2-1878-4F69-8BBA-219A00B5364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5CEC2-1878-4F69-8BBA-219A00B536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let’s first look at some collaborative tagging systems,</a:t>
            </a:r>
            <a:r>
              <a:rPr lang="en-US" baseline="0" dirty="0" smtClean="0"/>
              <a:t> such as delicious and </a:t>
            </a:r>
            <a:r>
              <a:rPr lang="en-US" baseline="0" dirty="0" err="1" smtClean="0"/>
              <a:t>flickr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In these systems, users (or</a:t>
            </a:r>
            <a:r>
              <a:rPr lang="en-US" baseline="0" dirty="0" smtClean="0"/>
              <a:t> taggers) can describe resources such as </a:t>
            </a:r>
            <a:r>
              <a:rPr lang="en-US" baseline="0" dirty="0" err="1" smtClean="0"/>
              <a:t>webpages</a:t>
            </a:r>
            <a:r>
              <a:rPr lang="en-US" baseline="0" dirty="0" smtClean="0"/>
              <a:t> and photos with key words which are called tags.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Collaborative tagging data are proven to be useful in many applications,</a:t>
            </a:r>
            <a:r>
              <a:rPr lang="en-US" baseline="0" dirty="0" smtClean="0"/>
              <a:t> such as:</a:t>
            </a:r>
          </a:p>
          <a:p>
            <a:r>
              <a:rPr lang="en-US" dirty="0" smtClean="0"/>
              <a:t>Keyword</a:t>
            </a:r>
            <a:r>
              <a:rPr lang="en-US" baseline="0" dirty="0" smtClean="0"/>
              <a:t> search</a:t>
            </a:r>
          </a:p>
          <a:p>
            <a:r>
              <a:rPr lang="en-US" baseline="0" dirty="0" smtClean="0"/>
              <a:t>Recommendation</a:t>
            </a:r>
          </a:p>
          <a:p>
            <a:r>
              <a:rPr lang="en-US" baseline="0" dirty="0" smtClean="0"/>
              <a:t>Webpage clustering</a:t>
            </a:r>
          </a:p>
          <a:p>
            <a:r>
              <a:rPr lang="en-US" baseline="0" dirty="0" smtClean="0"/>
              <a:t>And concept space learning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823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reasons is that users are free to choose the resources they wish to tag.</a:t>
            </a:r>
          </a:p>
          <a:p>
            <a:r>
              <a:rPr lang="en-US" baseline="0" dirty="0" smtClean="0"/>
              <a:t>So most posts are given to a small number of highly popular resources.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illustrate this, we analyzed a dataset from delicious.</a:t>
            </a:r>
          </a:p>
          <a:p>
            <a:r>
              <a:rPr lang="en-US" baseline="0" dirty="0" smtClean="0"/>
              <a:t>There are over 30 million websites and their tags during the year 2007 in this dataset.</a:t>
            </a:r>
          </a:p>
          <a:p>
            <a:r>
              <a:rPr lang="en-US" baseline="0" dirty="0" smtClean="0"/>
              <a:t>We found that over 10 million of them are just tagged once. </a:t>
            </a:r>
          </a:p>
          <a:p>
            <a:r>
              <a:rPr lang="en-US" baseline="0" dirty="0" smtClean="0"/>
              <a:t>And 39% of all the posts are given to 1% of the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important issues of enhancing tag data quality is studied in a number of works.</a:t>
            </a:r>
          </a:p>
          <a:p>
            <a:r>
              <a:rPr lang="en-US" baseline="0" dirty="0" smtClean="0"/>
              <a:t>One approach is tag recommendation, which makes use of machine learning techniques to automatically assign tags to resources.</a:t>
            </a:r>
          </a:p>
          <a:p>
            <a:r>
              <a:rPr lang="en-US" baseline="0" dirty="0" smtClean="0"/>
              <a:t>The difference between our work and tag recommendation is that ours makes use of human efforts to enhance tag data quality.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74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kind of related</a:t>
            </a:r>
            <a:r>
              <a:rPr lang="en-US" baseline="0" dirty="0" smtClean="0"/>
              <a:t> work is about data cleaning under limited budget, which use human-labor to reduce uncertainty from a database.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both this incentive-based tagging and the work of budget limited data cleansing make use of human-labor to improve data quality,</a:t>
            </a:r>
          </a:p>
          <a:p>
            <a:r>
              <a:rPr lang="en-US" baseline="0" dirty="0" smtClean="0"/>
              <a:t>the approaches are from opposite direction.</a:t>
            </a:r>
          </a:p>
          <a:p>
            <a:r>
              <a:rPr lang="en-US" baseline="0" dirty="0" smtClean="0"/>
              <a:t>The data cleaning work enhances data quality by removing uncertainty, while this work is by enriching the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605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</a:t>
            </a:r>
            <a:r>
              <a:rPr lang="en-US" baseline="0" dirty="0" smtClean="0"/>
              <a:t> to now we have discussed the motivation and main idea of our work. </a:t>
            </a:r>
          </a:p>
          <a:p>
            <a:r>
              <a:rPr lang="en-US" baseline="0" dirty="0" smtClean="0"/>
              <a:t>Now let’s look at the problem definition and solutions.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5CEC2-1878-4F69-8BBA-219A00B5364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our</a:t>
            </a:r>
            <a:r>
              <a:rPr lang="en-US" baseline="0" dirty="0" smtClean="0"/>
              <a:t> quality metric for tag-data is based on the stability of </a:t>
            </a:r>
            <a:r>
              <a:rPr lang="en-US" baseline="0" dirty="0" err="1" smtClean="0"/>
              <a:t>rfds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Let’s look at the figure showing the change of rfds’ again.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 resource </a:t>
            </a:r>
            <a:r>
              <a:rPr lang="en-US" baseline="0" dirty="0" err="1" smtClean="0"/>
              <a:t>r_i</a:t>
            </a:r>
            <a:r>
              <a:rPr lang="en-US" baseline="0" dirty="0" smtClean="0"/>
              <a:t>, we use </a:t>
            </a:r>
            <a:r>
              <a:rPr lang="en-US" baseline="0" dirty="0" err="1" smtClean="0"/>
              <a:t>F_i</a:t>
            </a:r>
            <a:r>
              <a:rPr lang="en-US" baseline="0" dirty="0" smtClean="0"/>
              <a:t>(k) to represent its rfd after it has received k posts.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stability of its rfd after it has got k posts, is essentially the average similarity between the rfds’ within a region [k-w, k]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B516-8152-4C43-A49B-26A382FC132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B5827F7-214A-4E2B-BE3B-12BD62E8032E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22D1-1A52-4759-AD22-1B1125DEC872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FE80134-F558-448A-A55C-07B9AA964129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31B-8332-4D19-AB37-43D117693B1E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6E6A-69ED-4D1F-8771-268035F551D6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09EA14-1D5F-4DD7-8724-D642EE634138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459A99-677B-4536-B9E1-97C64FFBB3E3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24AE-4F60-4DB1-B497-813E015F760E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B96A-B1CD-4443-8C96-E6BCD1BCB485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5549-D828-4E3E-B826-9EF20C8370F0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E07A2DA-A7F7-4C2C-A668-66AB133660B8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0B8A91-5FF1-43BE-AC3B-DFF6EFD804F2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A42DB4-4120-6243-9A28-F8A062A02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physicsla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2.png"/><Relationship Id="rId17" Type="http://schemas.openxmlformats.org/officeDocument/2006/relationships/image" Target="../media/image22.png"/><Relationship Id="rId2" Type="http://schemas.openxmlformats.org/officeDocument/2006/relationships/tags" Target="../tags/tag7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10.xml"/><Relationship Id="rId15" Type="http://schemas.openxmlformats.org/officeDocument/2006/relationships/image" Target="../media/image2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4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physicslab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22.xml"/><Relationship Id="rId7" Type="http://schemas.openxmlformats.org/officeDocument/2006/relationships/image" Target="../media/image39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2264236"/>
            <a:ext cx="6934200" cy="1828800"/>
          </a:xfrm>
        </p:spPr>
        <p:txBody>
          <a:bodyPr/>
          <a:lstStyle/>
          <a:p>
            <a:pPr algn="ctr"/>
            <a:r>
              <a:rPr lang="en-US" dirty="0" smtClean="0"/>
              <a:t>On Incentive-Based Tagging</a:t>
            </a:r>
            <a:endParaRPr lang="en-US" cap="non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09800" y="1524000"/>
            <a:ext cx="4800600" cy="762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85800" y="4648200"/>
            <a:ext cx="7924800" cy="1524000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/>
          <a:p>
            <a:pPr algn="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Xuan S. Yang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Reynold Cheng, Luyi Mo, Ben Kao, David W. Cheung</a:t>
            </a:r>
          </a:p>
          <a:p>
            <a:pPr algn="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{xyang2, ckcheng, lymo, kao, dcheung}@cs.hku.hk</a:t>
            </a:r>
          </a:p>
          <a:p>
            <a:pPr algn="r"/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University of Hong Kong</a:t>
            </a:r>
          </a:p>
        </p:txBody>
      </p:sp>
      <p:pic>
        <p:nvPicPr>
          <p:cNvPr id="1026" name="Picture 2" descr="C:\Users\Admin\APPDATA\LOCAL\TEMP\wz29fb\hkulogo+cslogo (for light color background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4084" y="228600"/>
            <a:ext cx="4950000" cy="953669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" y="0"/>
            <a:ext cx="1981200" cy="210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Incentive-Based Tagging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Limited Budget</a:t>
            </a:r>
          </a:p>
          <a:p>
            <a:r>
              <a:rPr lang="en-US" dirty="0" smtClean="0"/>
              <a:t>Incentive Allocation</a:t>
            </a:r>
          </a:p>
          <a:p>
            <a:r>
              <a:rPr lang="en-US" dirty="0" smtClean="0"/>
              <a:t>Objective: Maximize Quality Improvement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04971" y="3766457"/>
            <a:ext cx="4553027" cy="2450498"/>
            <a:chOff x="2304971" y="3766457"/>
            <a:chExt cx="4553027" cy="2450498"/>
          </a:xfrm>
        </p:grpSpPr>
        <p:pic>
          <p:nvPicPr>
            <p:cNvPr id="6" name="Picture 2" descr="C:\Users\Admin\Desktop\Untitle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04971" y="3766457"/>
              <a:ext cx="4553027" cy="2450498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4312788" y="4531602"/>
              <a:ext cx="78275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latin typeface="Arial"/>
                  <a:cs typeface="Arial"/>
                </a:rPr>
                <a:t>Selected Resource</a:t>
              </a:r>
              <a:endParaRPr lang="en-US" sz="1050" dirty="0">
                <a:latin typeface="Arial"/>
                <a:cs typeface="Arial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43647" y="3766457"/>
            <a:ext cx="1961324" cy="1029661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Quality Metric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 Tag 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7647" y="3736575"/>
            <a:ext cx="1180351" cy="76514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6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Incentive-Based Tagging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Top-10 Most Similar Query</a:t>
            </a:r>
          </a:p>
          <a:p>
            <a:r>
              <a:rPr lang="en-US" dirty="0" smtClean="0"/>
              <a:t>5,000 tagged resources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Simulation for Physics Experiments</a:t>
            </a:r>
          </a:p>
          <a:p>
            <a:pPr lvl="1"/>
            <a:r>
              <a:rPr lang="en-US" dirty="0"/>
              <a:t>Implemented </a:t>
            </a:r>
            <a:r>
              <a:rPr lang="en-US" dirty="0" smtClean="0"/>
              <a:t>in </a:t>
            </a:r>
            <a:r>
              <a:rPr lang="en-US" dirty="0"/>
              <a:t>Java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4863" y="2695571"/>
            <a:ext cx="352848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2"/>
              </a:rPr>
              <a:t>www.myphysicslab.com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1666701"/>
              </p:ext>
            </p:extLst>
          </p:nvPr>
        </p:nvGraphicFramePr>
        <p:xfrm>
          <a:off x="1330425" y="4194281"/>
          <a:ext cx="6455725" cy="2590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319137"/>
                <a:gridCol w="21365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Tag</a:t>
                      </a:r>
                      <a:r>
                        <a:rPr lang="en-US" sz="2000" baseline="0" dirty="0" smtClean="0"/>
                        <a:t> Data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Top-10 Result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Base Case: </a:t>
                      </a:r>
                      <a:r>
                        <a:rPr lang="en-US" sz="2000" b="1" i="1" dirty="0" smtClean="0"/>
                        <a:t>150k</a:t>
                      </a:r>
                      <a:r>
                        <a:rPr lang="en-US" sz="2000" dirty="0" smtClean="0"/>
                        <a:t> Posts From Delicious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 Java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150k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+ </a:t>
                      </a:r>
                      <a:r>
                        <a:rPr lang="en-US" sz="2000" b="1" i="1" dirty="0" smtClean="0"/>
                        <a:t>10k</a:t>
                      </a:r>
                      <a:r>
                        <a:rPr lang="en-US" sz="2000" baseline="0" dirty="0" smtClean="0"/>
                        <a:t> more Posts from Delicious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 Physics</a:t>
                      </a:r>
                    </a:p>
                    <a:p>
                      <a:pPr algn="ctr"/>
                      <a:r>
                        <a:rPr lang="en-US" sz="2000" dirty="0" smtClean="0"/>
                        <a:t>6 Java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150k</a:t>
                      </a:r>
                      <a:r>
                        <a:rPr lang="en-US" sz="2000" dirty="0" smtClean="0"/>
                        <a:t> + </a:t>
                      </a:r>
                      <a:r>
                        <a:rPr lang="en-US" sz="2000" b="1" i="1" dirty="0" smtClean="0"/>
                        <a:t>10</a:t>
                      </a:r>
                      <a:r>
                        <a:rPr lang="en-US" sz="2000" b="1" i="1" baseline="0" dirty="0" smtClean="0"/>
                        <a:t>k</a:t>
                      </a:r>
                      <a:r>
                        <a:rPr lang="en-US" sz="2000" baseline="0" dirty="0" smtClean="0"/>
                        <a:t> more Posts from </a:t>
                      </a:r>
                    </a:p>
                    <a:p>
                      <a:r>
                        <a:rPr lang="en-US" sz="2000" baseline="0" dirty="0" smtClean="0"/>
                        <a:t>incentive-Based Tagging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 Physics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en-US" sz="2000" baseline="0" dirty="0" smtClean="0"/>
                        <a:t> Simulation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/>
                        <a:t>Ideal Case:</a:t>
                      </a:r>
                      <a:r>
                        <a:rPr lang="en-US" sz="2000" b="1" i="1" dirty="0" smtClean="0"/>
                        <a:t> 2m</a:t>
                      </a:r>
                      <a:r>
                        <a:rPr lang="en-US" sz="2000" dirty="0" smtClean="0"/>
                        <a:t> Posts</a:t>
                      </a:r>
                      <a:r>
                        <a:rPr lang="en-US" sz="2000" baseline="0" dirty="0" smtClean="0"/>
                        <a:t> from Delicious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 Physics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0198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Tag Recommendation</a:t>
            </a:r>
            <a:r>
              <a:rPr lang="en-US" baseline="30000" dirty="0" smtClean="0"/>
              <a:t>[7][8][9]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Automatically assign tags to resources</a:t>
            </a:r>
          </a:p>
          <a:p>
            <a:pPr lvl="1"/>
            <a:r>
              <a:rPr lang="en-US" dirty="0" smtClean="0"/>
              <a:t>Differences:</a:t>
            </a:r>
          </a:p>
          <a:p>
            <a:pPr lvl="2"/>
            <a:r>
              <a:rPr lang="en-US" dirty="0" smtClean="0"/>
              <a:t>Machine-Learning Based Methods</a:t>
            </a:r>
          </a:p>
          <a:p>
            <a:pPr lvl="2"/>
            <a:r>
              <a:rPr lang="en-US" dirty="0" smtClean="0"/>
              <a:t>Human Labor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5267916"/>
            <a:ext cx="8461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[7] Social Tag Prediction. P. </a:t>
            </a:r>
            <a:r>
              <a:rPr lang="en-US" sz="1600" dirty="0" err="1" smtClean="0"/>
              <a:t>Heymann</a:t>
            </a:r>
            <a:r>
              <a:rPr lang="en-US" sz="1600" dirty="0" smtClean="0"/>
              <a:t>, SIGIR’08</a:t>
            </a:r>
          </a:p>
          <a:p>
            <a:r>
              <a:rPr lang="en-US" sz="1600" dirty="0" smtClean="0"/>
              <a:t>[8] Latent Dirichlet Allocation for Tag Recommendation, R. </a:t>
            </a:r>
            <a:r>
              <a:rPr lang="en-US" sz="1600" dirty="0" err="1" smtClean="0"/>
              <a:t>Krestel</a:t>
            </a:r>
            <a:r>
              <a:rPr lang="en-US" sz="1600" dirty="0" smtClean="0"/>
              <a:t>, RecSys’09</a:t>
            </a:r>
          </a:p>
          <a:p>
            <a:r>
              <a:rPr lang="en-US" sz="1600" dirty="0" smtClean="0"/>
              <a:t>[9] Learning Optimal Ranking with Tensor Factorization for Tag Recommendation, S. </a:t>
            </a:r>
            <a:r>
              <a:rPr lang="en-US" sz="1600" dirty="0" err="1" smtClean="0"/>
              <a:t>Rendle</a:t>
            </a:r>
            <a:r>
              <a:rPr lang="en-US" sz="1600" dirty="0" smtClean="0"/>
              <a:t>, KDD’09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3744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Cleaning under Limited Budget</a:t>
            </a:r>
            <a:r>
              <a:rPr lang="en-US" baseline="30000" dirty="0" smtClean="0"/>
              <a:t>[10]</a:t>
            </a:r>
            <a:endParaRPr lang="en-US" dirty="0" smtClean="0"/>
          </a:p>
          <a:p>
            <a:pPr lvl="1"/>
            <a:r>
              <a:rPr lang="en-US" dirty="0" smtClean="0"/>
              <a:t>Similarity:</a:t>
            </a:r>
          </a:p>
          <a:p>
            <a:pPr lvl="2"/>
            <a:r>
              <a:rPr lang="en-US" dirty="0" smtClean="0"/>
              <a:t>Improve Data Quality with Human</a:t>
            </a:r>
            <a:r>
              <a:rPr lang="en-US" dirty="0"/>
              <a:t> </a:t>
            </a:r>
            <a:r>
              <a:rPr lang="en-US" dirty="0" smtClean="0"/>
              <a:t>Labor</a:t>
            </a:r>
          </a:p>
          <a:p>
            <a:pPr lvl="1"/>
            <a:r>
              <a:rPr lang="en-US" dirty="0" smtClean="0"/>
              <a:t>Opposite Directions:</a:t>
            </a:r>
          </a:p>
          <a:p>
            <a:pPr lvl="2"/>
            <a:r>
              <a:rPr lang="en-US" b="1" dirty="0" smtClean="0"/>
              <a:t>“-”</a:t>
            </a:r>
            <a:r>
              <a:rPr lang="en-US" dirty="0" smtClean="0"/>
              <a:t> Remove Uncertainty</a:t>
            </a:r>
          </a:p>
          <a:p>
            <a:pPr lvl="2"/>
            <a:r>
              <a:rPr lang="en-US" b="1" dirty="0" smtClean="0"/>
              <a:t>“+”</a:t>
            </a:r>
            <a:r>
              <a:rPr lang="en-US" dirty="0" smtClean="0"/>
              <a:t> Enrich Information</a:t>
            </a:r>
          </a:p>
          <a:p>
            <a:pPr lvl="2"/>
            <a:endParaRPr lang="en-US" dirty="0" smtClean="0"/>
          </a:p>
          <a:p>
            <a:endParaRPr lang="en-US" sz="2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5267916"/>
            <a:ext cx="846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[10] Explore or Exploit? Effective Strategies for Disambiguating Large Databases.  R. Cheng VLDB’10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2948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Problem Definition &amp; Solution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2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 of Resources</a:t>
            </a:r>
          </a:p>
          <a:p>
            <a:r>
              <a:rPr lang="en-US" dirty="0" smtClean="0"/>
              <a:t>For a specific 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i</a:t>
            </a:r>
          </a:p>
          <a:p>
            <a:pPr lvl="1"/>
            <a:r>
              <a:rPr lang="en-US" dirty="0" smtClean="0"/>
              <a:t>Post: a set of tags</a:t>
            </a:r>
          </a:p>
          <a:p>
            <a:pPr lvl="1"/>
            <a:r>
              <a:rPr lang="en-US" dirty="0" smtClean="0"/>
              <a:t>Post Sequence </a:t>
            </a:r>
            <a:r>
              <a:rPr lang="en-US" b="1" i="1" dirty="0" smtClean="0"/>
              <a:t>{p</a:t>
            </a:r>
            <a:r>
              <a:rPr lang="en-US" b="1" i="1" baseline="-25000" dirty="0" smtClean="0"/>
              <a:t>i</a:t>
            </a:r>
            <a:r>
              <a:rPr lang="en-US" b="1" i="1" dirty="0" smtClean="0"/>
              <a:t>(k)}</a:t>
            </a:r>
          </a:p>
          <a:p>
            <a:pPr lvl="1"/>
            <a:r>
              <a:rPr lang="en-US" dirty="0" smtClean="0"/>
              <a:t>Relative Frequency Distribution (</a:t>
            </a:r>
            <a:r>
              <a:rPr lang="en-US" b="1" i="1" dirty="0" smtClean="0"/>
              <a:t>rfd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After 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i</a:t>
            </a:r>
            <a:r>
              <a:rPr lang="en-US" dirty="0" smtClean="0"/>
              <a:t> has </a:t>
            </a:r>
            <a:r>
              <a:rPr lang="en-US" b="1" i="1" dirty="0" smtClean="0"/>
              <a:t>k</a:t>
            </a:r>
            <a:r>
              <a:rPr lang="en-US" dirty="0" smtClean="0"/>
              <a:t> posts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72223" y="1700671"/>
            <a:ext cx="372248" cy="3181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1299" y="4530474"/>
            <a:ext cx="4505525" cy="2044211"/>
            <a:chOff x="111299" y="4530474"/>
            <a:chExt cx="4505525" cy="2044211"/>
          </a:xfrm>
        </p:grpSpPr>
        <p:sp>
          <p:nvSpPr>
            <p:cNvPr id="7" name="TextBox 6"/>
            <p:cNvSpPr txBox="1"/>
            <p:nvPr/>
          </p:nvSpPr>
          <p:spPr>
            <a:xfrm>
              <a:off x="3231698" y="4530474"/>
              <a:ext cx="12805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{maps, education}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80861" y="5286485"/>
              <a:ext cx="15359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{geography, education}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52778" y="6174575"/>
              <a:ext cx="1177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{3dmax}</a:t>
              </a:r>
              <a:endParaRPr lang="en-US" sz="2000" dirty="0"/>
            </a:p>
          </p:txBody>
        </p:sp>
        <p:pic>
          <p:nvPicPr>
            <p:cNvPr id="10" name="Picture 9" descr="GoogleEarth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1299" y="4776971"/>
              <a:ext cx="3017377" cy="1472309"/>
            </a:xfrm>
            <a:prstGeom prst="rect">
              <a:avLst/>
            </a:prstGeom>
          </p:spPr>
        </p:pic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5078168"/>
              </p:ext>
            </p:extLst>
          </p:nvPr>
        </p:nvGraphicFramePr>
        <p:xfrm>
          <a:off x="4616824" y="4459935"/>
          <a:ext cx="4332939" cy="2286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24853"/>
                <a:gridCol w="1285013"/>
                <a:gridCol w="14230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Frequency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Relative Frequency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Maps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Geography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Education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3dmax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976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99527" y="2654405"/>
            <a:ext cx="3895224" cy="3844473"/>
            <a:chOff x="5199527" y="2654405"/>
            <a:chExt cx="3895224" cy="3844473"/>
          </a:xfrm>
        </p:grpSpPr>
        <p:pic>
          <p:nvPicPr>
            <p:cNvPr id="12" name="Picture 11" descr="gearth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9527" y="2654405"/>
              <a:ext cx="3895224" cy="384447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215529" y="2654405"/>
              <a:ext cx="2550519" cy="468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Model: Tagging Stability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2"/>
            <a:ext cx="4586880" cy="4902198"/>
          </a:xfrm>
        </p:spPr>
        <p:txBody>
          <a:bodyPr>
            <a:normAutofit/>
          </a:bodyPr>
          <a:lstStyle/>
          <a:p>
            <a:r>
              <a:rPr lang="en-US" dirty="0" smtClean="0"/>
              <a:t>Stability of rfd</a:t>
            </a:r>
          </a:p>
          <a:p>
            <a:pPr lvl="1"/>
            <a:r>
              <a:rPr lang="en-US" dirty="0" smtClean="0"/>
              <a:t>Average Similarity between </a:t>
            </a:r>
            <a:r>
              <a:rPr lang="en-US" sz="2800" i="1" dirty="0" err="1" smtClean="0">
                <a:latin typeface="Hei"/>
                <a:ea typeface="Hei"/>
                <a:cs typeface="Hei"/>
              </a:rPr>
              <a:t>ω</a:t>
            </a:r>
            <a:r>
              <a:rPr lang="en-US" dirty="0" smtClean="0"/>
              <a:t> </a:t>
            </a:r>
            <a:r>
              <a:rPr lang="en-US" b="1" i="1" dirty="0" err="1" smtClean="0"/>
              <a:t>rfds</a:t>
            </a:r>
            <a:r>
              <a:rPr lang="en-US" b="1" i="1" dirty="0" smtClean="0"/>
              <a:t>’,</a:t>
            </a:r>
            <a:r>
              <a:rPr lang="en-US" i="1" dirty="0" smtClean="0"/>
              <a:t> i.e., </a:t>
            </a:r>
          </a:p>
          <a:p>
            <a:pPr marL="365760" lvl="1" indent="0">
              <a:buNone/>
            </a:pPr>
            <a:r>
              <a:rPr lang="en-US" i="1" dirty="0" smtClean="0"/>
              <a:t>   (k-</a:t>
            </a:r>
            <a:r>
              <a:rPr lang="en-US" sz="2400" i="1" dirty="0" smtClean="0">
                <a:latin typeface="Hei"/>
                <a:ea typeface="Hei"/>
                <a:cs typeface="Hei"/>
              </a:rPr>
              <a:t>ω+1)-th, …, k-</a:t>
            </a:r>
            <a:r>
              <a:rPr lang="en-US" sz="2400" i="1" dirty="0" err="1" smtClean="0">
                <a:latin typeface="Hei"/>
                <a:ea typeface="Hei"/>
                <a:cs typeface="Hei"/>
              </a:rPr>
              <a:t>th</a:t>
            </a:r>
            <a:r>
              <a:rPr lang="en-US" sz="2400" i="1" dirty="0" smtClean="0">
                <a:latin typeface="Hei"/>
                <a:ea typeface="Hei"/>
                <a:cs typeface="Hei"/>
              </a:rPr>
              <a:t> rfd</a:t>
            </a:r>
            <a:endParaRPr lang="en-US" i="1" dirty="0" smtClean="0">
              <a:latin typeface="Hei"/>
              <a:ea typeface="Hei"/>
              <a:cs typeface="Hei"/>
            </a:endParaRPr>
          </a:p>
          <a:p>
            <a:r>
              <a:rPr lang="en-US" dirty="0" smtClean="0"/>
              <a:t>Stable </a:t>
            </a:r>
            <a:r>
              <a:rPr lang="en-US" dirty="0"/>
              <a:t>point</a:t>
            </a:r>
          </a:p>
          <a:p>
            <a:pPr lvl="1"/>
            <a:r>
              <a:rPr lang="en-US" dirty="0" smtClean="0"/>
              <a:t>Threshold</a:t>
            </a:r>
          </a:p>
          <a:p>
            <a:pPr lvl="1"/>
            <a:r>
              <a:rPr lang="en-US" dirty="0" smtClean="0"/>
              <a:t>Stable rfd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1" name="Picture 2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34741" y="4184853"/>
            <a:ext cx="238553" cy="21653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610422" y="2642567"/>
            <a:ext cx="893445" cy="3572962"/>
            <a:chOff x="5610422" y="2642567"/>
            <a:chExt cx="893445" cy="3572962"/>
          </a:xfrm>
        </p:grpSpPr>
        <p:grpSp>
          <p:nvGrpSpPr>
            <p:cNvPr id="13" name="Group 12"/>
            <p:cNvGrpSpPr/>
            <p:nvPr/>
          </p:nvGrpSpPr>
          <p:grpSpPr>
            <a:xfrm>
              <a:off x="5610422" y="2642567"/>
              <a:ext cx="893445" cy="3572962"/>
              <a:chOff x="4938077" y="2851741"/>
              <a:chExt cx="893445" cy="357296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384800" y="3227292"/>
                <a:ext cx="0" cy="319741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16" descr="addin_tmp.pn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4938077" y="2851741"/>
                <a:ext cx="893445" cy="25527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5767295" y="3227294"/>
              <a:ext cx="274909" cy="28388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12470" y="1770902"/>
            <a:ext cx="1078559" cy="3081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4741" y="4557058"/>
            <a:ext cx="1468718" cy="373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14218 -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one resource 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i</a:t>
            </a:r>
            <a:r>
              <a:rPr lang="en-US" dirty="0" smtClean="0"/>
              <a:t> with </a:t>
            </a:r>
            <a:r>
              <a:rPr lang="en-US" b="1" i="1" dirty="0" smtClean="0"/>
              <a:t>k</a:t>
            </a:r>
            <a:r>
              <a:rPr lang="en-US" dirty="0" smtClean="0"/>
              <a:t> posts</a:t>
            </a:r>
          </a:p>
          <a:p>
            <a:pPr lvl="1"/>
            <a:r>
              <a:rPr lang="en-US" dirty="0" smtClean="0"/>
              <a:t>Similarity between its current </a:t>
            </a:r>
            <a:r>
              <a:rPr lang="en-US" b="1" i="1" dirty="0" smtClean="0"/>
              <a:t>rfd</a:t>
            </a:r>
            <a:r>
              <a:rPr lang="en-US" dirty="0" smtClean="0"/>
              <a:t> and its stable </a:t>
            </a:r>
            <a:r>
              <a:rPr lang="en-US" b="1" i="1" dirty="0" smtClean="0"/>
              <a:t>rfd</a:t>
            </a:r>
          </a:p>
          <a:p>
            <a:endParaRPr lang="en-US" dirty="0" smtClean="0"/>
          </a:p>
          <a:p>
            <a:r>
              <a:rPr lang="en-US" dirty="0" smtClean="0"/>
              <a:t>For a set of resources </a:t>
            </a:r>
            <a:r>
              <a:rPr lang="en-US" b="1" i="1" dirty="0" smtClean="0"/>
              <a:t>R</a:t>
            </a:r>
          </a:p>
          <a:p>
            <a:pPr lvl="1"/>
            <a:r>
              <a:rPr lang="en-US" dirty="0" smtClean="0"/>
              <a:t>Average quality of all the resources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36" y="2621878"/>
            <a:ext cx="3151094" cy="47990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19504" y="4228353"/>
            <a:ext cx="3294407" cy="7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507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Incentive-Based Tagging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89981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A set of resources</a:t>
            </a:r>
          </a:p>
          <a:p>
            <a:pPr lvl="1"/>
            <a:r>
              <a:rPr lang="en-US" dirty="0" smtClean="0"/>
              <a:t>Initial posts</a:t>
            </a:r>
          </a:p>
          <a:p>
            <a:pPr lvl="1"/>
            <a:r>
              <a:rPr lang="en-US" dirty="0" smtClean="0"/>
              <a:t>Budget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Incentive assignment</a:t>
            </a:r>
          </a:p>
          <a:p>
            <a:pPr lvl="1"/>
            <a:r>
              <a:rPr lang="en-US" dirty="0" smtClean="0"/>
              <a:t>how many new posts should 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i</a:t>
            </a:r>
            <a:r>
              <a:rPr lang="en-US" dirty="0" smtClean="0"/>
              <a:t> get 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Maximize quality 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2381062" y="2258052"/>
            <a:ext cx="1594944" cy="1033213"/>
            <a:chOff x="2381062" y="2392521"/>
            <a:chExt cx="1594944" cy="1033213"/>
          </a:xfrm>
        </p:grpSpPr>
        <p:pic>
          <p:nvPicPr>
            <p:cNvPr id="5" name="Picture 4" descr="addin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3766456" y="2392521"/>
              <a:ext cx="209550" cy="179070"/>
            </a:xfrm>
            <a:prstGeom prst="rect">
              <a:avLst/>
            </a:prstGeom>
          </p:spPr>
        </p:pic>
        <p:pic>
          <p:nvPicPr>
            <p:cNvPr id="6" name="Picture 5" descr="addin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910431" y="2775140"/>
              <a:ext cx="135255" cy="182880"/>
            </a:xfrm>
            <a:prstGeom prst="rect">
              <a:avLst/>
            </a:prstGeom>
          </p:spPr>
        </p:pic>
        <p:pic>
          <p:nvPicPr>
            <p:cNvPr id="7" name="Picture 6" descr="addin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2381062" y="3250474"/>
              <a:ext cx="182880" cy="175260"/>
            </a:xfrm>
            <a:prstGeom prst="rect">
              <a:avLst/>
            </a:prstGeom>
          </p:spPr>
        </p:pic>
      </p:grp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092783" y="3995487"/>
            <a:ext cx="148590" cy="18288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29279" y="6031393"/>
            <a:ext cx="1175385" cy="255270"/>
          </a:xfrm>
          <a:prstGeom prst="rect">
            <a:avLst/>
          </a:prstGeom>
        </p:spPr>
      </p:pic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6119480" y="4319588"/>
            <a:ext cx="447675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6252830" y="4749800"/>
            <a:ext cx="447675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5995655" y="5118100"/>
            <a:ext cx="447675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560930" y="4429125"/>
            <a:ext cx="6731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6871955" y="4319588"/>
            <a:ext cx="447675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7033880" y="4749800"/>
            <a:ext cx="447675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7605380" y="5118100"/>
            <a:ext cx="447675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814805" y="4225925"/>
            <a:ext cx="68262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Oval 31"/>
          <p:cNvSpPr>
            <a:spLocks noChangeArrowheads="1"/>
          </p:cNvSpPr>
          <p:nvPr/>
        </p:nvSpPr>
        <p:spPr bwMode="auto">
          <a:xfrm>
            <a:off x="7243430" y="4225925"/>
            <a:ext cx="68263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32"/>
          <p:cNvSpPr>
            <a:spLocks noChangeArrowheads="1"/>
          </p:cNvSpPr>
          <p:nvPr/>
        </p:nvSpPr>
        <p:spPr bwMode="auto">
          <a:xfrm>
            <a:off x="7279943" y="4625975"/>
            <a:ext cx="68262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38"/>
          <p:cNvSpPr>
            <a:spLocks noChangeArrowheads="1"/>
          </p:cNvSpPr>
          <p:nvPr/>
        </p:nvSpPr>
        <p:spPr bwMode="auto">
          <a:xfrm>
            <a:off x="6662405" y="5035550"/>
            <a:ext cx="66675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39"/>
          <p:cNvSpPr>
            <a:spLocks noChangeArrowheads="1"/>
          </p:cNvSpPr>
          <p:nvPr/>
        </p:nvSpPr>
        <p:spPr bwMode="auto">
          <a:xfrm>
            <a:off x="6886242" y="5035550"/>
            <a:ext cx="66675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40"/>
          <p:cNvSpPr>
            <a:spLocks noChangeArrowheads="1"/>
          </p:cNvSpPr>
          <p:nvPr/>
        </p:nvSpPr>
        <p:spPr bwMode="auto">
          <a:xfrm>
            <a:off x="7279942" y="5035550"/>
            <a:ext cx="68263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Oval 41"/>
          <p:cNvSpPr>
            <a:spLocks noChangeArrowheads="1"/>
          </p:cNvSpPr>
          <p:nvPr/>
        </p:nvSpPr>
        <p:spPr bwMode="auto">
          <a:xfrm>
            <a:off x="7622843" y="5035550"/>
            <a:ext cx="68262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5043155" y="4114800"/>
            <a:ext cx="228600" cy="1066800"/>
            <a:chOff x="5105400" y="4648200"/>
            <a:chExt cx="228600" cy="1066800"/>
          </a:xfrm>
        </p:grpSpPr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5119688" y="4648200"/>
              <a:ext cx="214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i="1" dirty="0" smtClean="0"/>
                <a:t>r</a:t>
              </a:r>
              <a:r>
                <a:rPr lang="en-US" b="1" i="1" baseline="-25000" dirty="0" smtClean="0"/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5105400" y="5057001"/>
              <a:ext cx="214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i="1" dirty="0" smtClean="0"/>
                <a:t>r</a:t>
              </a:r>
              <a:r>
                <a:rPr lang="en-US" b="1" i="1" baseline="-25000" dirty="0" smtClean="0"/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 Box 21"/>
            <p:cNvSpPr txBox="1">
              <a:spLocks noChangeArrowheads="1"/>
            </p:cNvSpPr>
            <p:nvPr/>
          </p:nvSpPr>
          <p:spPr bwMode="auto">
            <a:xfrm>
              <a:off x="5105400" y="5438001"/>
              <a:ext cx="214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i="1" dirty="0" smtClean="0"/>
                <a:t>r</a:t>
              </a:r>
              <a:r>
                <a:rPr lang="en-US" b="1" i="1" baseline="-25000" dirty="0" smtClean="0"/>
                <a:t>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79" name="Picture 7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5043155" y="3554730"/>
            <a:ext cx="1154430" cy="255270"/>
          </a:xfrm>
          <a:prstGeom prst="rect">
            <a:avLst/>
          </a:prstGeom>
        </p:spPr>
      </p:pic>
      <p:pic>
        <p:nvPicPr>
          <p:cNvPr id="80" name="Picture 7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6262355" y="5459730"/>
            <a:ext cx="1192530" cy="255270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6186155" y="3581400"/>
            <a:ext cx="990600" cy="1700213"/>
            <a:chOff x="6229350" y="4114800"/>
            <a:chExt cx="990600" cy="1700213"/>
          </a:xfrm>
        </p:grpSpPr>
        <p:cxnSp>
          <p:nvCxnSpPr>
            <p:cNvPr id="82" name="AutoShape 42"/>
            <p:cNvCxnSpPr>
              <a:cxnSpLocks noChangeShapeType="1"/>
            </p:cNvCxnSpPr>
            <p:nvPr/>
          </p:nvCxnSpPr>
          <p:spPr bwMode="auto">
            <a:xfrm flipV="1">
              <a:off x="6705600" y="4613275"/>
              <a:ext cx="0" cy="1201738"/>
            </a:xfrm>
            <a:prstGeom prst="straightConnector1">
              <a:avLst/>
            </a:prstGeom>
            <a:noFill/>
            <a:ln w="25400">
              <a:solidFill>
                <a:srgbClr val="FFC000"/>
              </a:solidFill>
              <a:prstDash val="dash"/>
              <a:round/>
              <a:headEnd/>
              <a:tailEnd/>
            </a:ln>
          </p:spPr>
        </p:cxnSp>
        <p:sp>
          <p:nvSpPr>
            <p:cNvPr id="83" name="Rounded Rectangle 82"/>
            <p:cNvSpPr/>
            <p:nvPr/>
          </p:nvSpPr>
          <p:spPr>
            <a:xfrm>
              <a:off x="6229350" y="4114800"/>
              <a:ext cx="990600" cy="5334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Current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Time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214605" y="4114800"/>
            <a:ext cx="3257550" cy="1201738"/>
            <a:chOff x="5257800" y="4648200"/>
            <a:chExt cx="3257550" cy="1201738"/>
          </a:xfrm>
        </p:grpSpPr>
        <p:grpSp>
          <p:nvGrpSpPr>
            <p:cNvPr id="85" name="Group 87"/>
            <p:cNvGrpSpPr/>
            <p:nvPr/>
          </p:nvGrpSpPr>
          <p:grpSpPr>
            <a:xfrm>
              <a:off x="5257800" y="4697413"/>
              <a:ext cx="3257550" cy="990600"/>
              <a:chOff x="5257800" y="4697413"/>
              <a:chExt cx="3257550" cy="9906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5257800" y="4697413"/>
                <a:ext cx="3257550" cy="990600"/>
                <a:chOff x="5257800" y="4697413"/>
                <a:chExt cx="3257550" cy="990600"/>
              </a:xfrm>
            </p:grpSpPr>
            <p:grpSp>
              <p:nvGrpSpPr>
                <p:cNvPr id="89" name="Group 84"/>
                <p:cNvGrpSpPr/>
                <p:nvPr/>
              </p:nvGrpSpPr>
              <p:grpSpPr>
                <a:xfrm>
                  <a:off x="5257800" y="4697413"/>
                  <a:ext cx="3257550" cy="990600"/>
                  <a:chOff x="5257800" y="4697413"/>
                  <a:chExt cx="3257550" cy="990600"/>
                </a:xfrm>
              </p:grpSpPr>
              <p:grpSp>
                <p:nvGrpSpPr>
                  <p:cNvPr id="99" name="Group 83"/>
                  <p:cNvGrpSpPr/>
                  <p:nvPr/>
                </p:nvGrpSpPr>
                <p:grpSpPr>
                  <a:xfrm>
                    <a:off x="8247063" y="4697413"/>
                    <a:ext cx="268287" cy="990600"/>
                    <a:chOff x="8247063" y="4697413"/>
                    <a:chExt cx="268287" cy="990600"/>
                  </a:xfrm>
                </p:grpSpPr>
                <p:sp>
                  <p:nvSpPr>
                    <p:cNvPr id="104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47063" y="4697413"/>
                      <a:ext cx="268287" cy="1603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5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47063" y="5100638"/>
                      <a:ext cx="268287" cy="1603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47063" y="5527675"/>
                      <a:ext cx="268287" cy="1603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00" name="Group 82"/>
                  <p:cNvGrpSpPr/>
                  <p:nvPr/>
                </p:nvGrpSpPr>
                <p:grpSpPr>
                  <a:xfrm>
                    <a:off x="5257800" y="4800600"/>
                    <a:ext cx="2930525" cy="809625"/>
                    <a:chOff x="5257800" y="4800600"/>
                    <a:chExt cx="2930525" cy="809625"/>
                  </a:xfrm>
                </p:grpSpPr>
                <p:cxnSp>
                  <p:nvCxnSpPr>
                    <p:cNvPr id="101" name="AutoShape 2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257800" y="4800600"/>
                      <a:ext cx="293052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2" name="AutoShape 2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257800" y="5200650"/>
                      <a:ext cx="293052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3" name="AutoShape 2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257800" y="5610225"/>
                      <a:ext cx="293052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</p:grpSp>
            <p:grpSp>
              <p:nvGrpSpPr>
                <p:cNvPr id="90" name="Group 85"/>
                <p:cNvGrpSpPr/>
                <p:nvPr/>
              </p:nvGrpSpPr>
              <p:grpSpPr>
                <a:xfrm>
                  <a:off x="5340350" y="4759325"/>
                  <a:ext cx="1085850" cy="884238"/>
                  <a:chOff x="5340350" y="4759325"/>
                  <a:chExt cx="1085850" cy="884238"/>
                </a:xfrm>
              </p:grpSpPr>
              <p:sp>
                <p:nvSpPr>
                  <p:cNvPr id="91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5514975" y="4759325"/>
                    <a:ext cx="69850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5876925" y="4759325"/>
                    <a:ext cx="68263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6165850" y="4759325"/>
                    <a:ext cx="68263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6357938" y="5159375"/>
                    <a:ext cx="68262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5740400" y="5159375"/>
                    <a:ext cx="66675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5340350" y="5568950"/>
                    <a:ext cx="68263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5514975" y="5568950"/>
                    <a:ext cx="69850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5810250" y="5568950"/>
                    <a:ext cx="66675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8" name="Oval 49"/>
              <p:cNvSpPr>
                <a:spLocks noChangeArrowheads="1"/>
              </p:cNvSpPr>
              <p:nvPr/>
            </p:nvSpPr>
            <p:spPr bwMode="auto">
              <a:xfrm>
                <a:off x="6548438" y="5568950"/>
                <a:ext cx="68262" cy="746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6" name="AutoShape 42"/>
            <p:cNvCxnSpPr>
              <a:cxnSpLocks noChangeShapeType="1"/>
            </p:cNvCxnSpPr>
            <p:nvPr/>
          </p:nvCxnSpPr>
          <p:spPr bwMode="auto">
            <a:xfrm flipV="1">
              <a:off x="6705600" y="4648200"/>
              <a:ext cx="0" cy="12017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pic>
        <p:nvPicPr>
          <p:cNvPr id="107" name="Picture 106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5347955" y="5457825"/>
            <a:ext cx="657225" cy="180975"/>
          </a:xfrm>
          <a:prstGeom prst="rect">
            <a:avLst/>
          </a:prstGeom>
        </p:spPr>
      </p:pic>
      <p:pic>
        <p:nvPicPr>
          <p:cNvPr id="108" name="Picture 107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7786355" y="5459730"/>
            <a:ext cx="1175385" cy="255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12083 2.96296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Incentive-Based Tagging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Optimal Solution</a:t>
            </a:r>
          </a:p>
          <a:p>
            <a:pPr lvl="1"/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Best Quality Improvement</a:t>
            </a:r>
          </a:p>
          <a:p>
            <a:pPr lvl="1"/>
            <a:r>
              <a:rPr lang="en-US" dirty="0" smtClean="0"/>
              <a:t>Assumption: know the stable rfd &amp; posts in the future</a:t>
            </a:r>
          </a:p>
          <a:p>
            <a:endParaRPr lang="en-US" dirty="0"/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3778244" y="4512676"/>
            <a:ext cx="68262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4206869" y="4512676"/>
            <a:ext cx="68263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32"/>
          <p:cNvSpPr>
            <a:spLocks noChangeArrowheads="1"/>
          </p:cNvSpPr>
          <p:nvPr/>
        </p:nvSpPr>
        <p:spPr bwMode="auto">
          <a:xfrm>
            <a:off x="4243382" y="4912726"/>
            <a:ext cx="68262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38"/>
          <p:cNvSpPr>
            <a:spLocks noChangeArrowheads="1"/>
          </p:cNvSpPr>
          <p:nvPr/>
        </p:nvSpPr>
        <p:spPr bwMode="auto">
          <a:xfrm>
            <a:off x="3625844" y="5322301"/>
            <a:ext cx="66675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39"/>
          <p:cNvSpPr>
            <a:spLocks noChangeArrowheads="1"/>
          </p:cNvSpPr>
          <p:nvPr/>
        </p:nvSpPr>
        <p:spPr bwMode="auto">
          <a:xfrm>
            <a:off x="3849681" y="5322301"/>
            <a:ext cx="66675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40"/>
          <p:cNvSpPr>
            <a:spLocks noChangeArrowheads="1"/>
          </p:cNvSpPr>
          <p:nvPr/>
        </p:nvSpPr>
        <p:spPr bwMode="auto">
          <a:xfrm>
            <a:off x="4243381" y="5322301"/>
            <a:ext cx="68263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41"/>
          <p:cNvSpPr>
            <a:spLocks noChangeArrowheads="1"/>
          </p:cNvSpPr>
          <p:nvPr/>
        </p:nvSpPr>
        <p:spPr bwMode="auto">
          <a:xfrm>
            <a:off x="4586282" y="5322301"/>
            <a:ext cx="68262" cy="746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006594" y="4401551"/>
            <a:ext cx="228600" cy="1066800"/>
            <a:chOff x="5105400" y="4648200"/>
            <a:chExt cx="228600" cy="1066800"/>
          </a:xfrm>
        </p:grpSpPr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5119688" y="4648200"/>
              <a:ext cx="214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i="1" dirty="0" smtClean="0"/>
                <a:t>r</a:t>
              </a:r>
              <a:r>
                <a:rPr lang="en-US" b="1" i="1" baseline="-25000" dirty="0" smtClean="0"/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5105400" y="5057001"/>
              <a:ext cx="214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i="1" dirty="0" smtClean="0"/>
                <a:t>r</a:t>
              </a:r>
              <a:r>
                <a:rPr lang="en-US" b="1" i="1" baseline="-25000" dirty="0" smtClean="0"/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105400" y="5438001"/>
              <a:ext cx="214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i="1" dirty="0" smtClean="0"/>
                <a:t>r</a:t>
              </a:r>
              <a:r>
                <a:rPr lang="en-US" b="1" i="1" baseline="-25000" dirty="0" smtClean="0"/>
                <a:t>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78044" y="4401551"/>
            <a:ext cx="3257550" cy="1201738"/>
            <a:chOff x="5257800" y="4648200"/>
            <a:chExt cx="3257550" cy="1201738"/>
          </a:xfrm>
        </p:grpSpPr>
        <p:grpSp>
          <p:nvGrpSpPr>
            <p:cNvPr id="17" name="Group 87"/>
            <p:cNvGrpSpPr/>
            <p:nvPr/>
          </p:nvGrpSpPr>
          <p:grpSpPr>
            <a:xfrm>
              <a:off x="5257800" y="4697413"/>
              <a:ext cx="3257550" cy="990600"/>
              <a:chOff x="5257800" y="4697413"/>
              <a:chExt cx="3257550" cy="990600"/>
            </a:xfrm>
          </p:grpSpPr>
          <p:grpSp>
            <p:nvGrpSpPr>
              <p:cNvPr id="19" name="Group 86"/>
              <p:cNvGrpSpPr/>
              <p:nvPr/>
            </p:nvGrpSpPr>
            <p:grpSpPr>
              <a:xfrm>
                <a:off x="5257800" y="4697413"/>
                <a:ext cx="3257550" cy="990600"/>
                <a:chOff x="5257800" y="4697413"/>
                <a:chExt cx="3257550" cy="990600"/>
              </a:xfrm>
            </p:grpSpPr>
            <p:grpSp>
              <p:nvGrpSpPr>
                <p:cNvPr id="21" name="Group 84"/>
                <p:cNvGrpSpPr/>
                <p:nvPr/>
              </p:nvGrpSpPr>
              <p:grpSpPr>
                <a:xfrm>
                  <a:off x="5257800" y="4697413"/>
                  <a:ext cx="3257550" cy="990600"/>
                  <a:chOff x="5257800" y="4697413"/>
                  <a:chExt cx="3257550" cy="990600"/>
                </a:xfrm>
              </p:grpSpPr>
              <p:grpSp>
                <p:nvGrpSpPr>
                  <p:cNvPr id="31" name="Group 83"/>
                  <p:cNvGrpSpPr/>
                  <p:nvPr/>
                </p:nvGrpSpPr>
                <p:grpSpPr>
                  <a:xfrm>
                    <a:off x="8247063" y="4697413"/>
                    <a:ext cx="268287" cy="990600"/>
                    <a:chOff x="8247063" y="4697413"/>
                    <a:chExt cx="268287" cy="990600"/>
                  </a:xfrm>
                </p:grpSpPr>
                <p:sp>
                  <p:nvSpPr>
                    <p:cNvPr id="36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47063" y="4697413"/>
                      <a:ext cx="268287" cy="1603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7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47063" y="5100638"/>
                      <a:ext cx="268287" cy="1603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8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47063" y="5527675"/>
                      <a:ext cx="268287" cy="1603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32" name="Group 82"/>
                  <p:cNvGrpSpPr/>
                  <p:nvPr/>
                </p:nvGrpSpPr>
                <p:grpSpPr>
                  <a:xfrm>
                    <a:off x="5257800" y="4800600"/>
                    <a:ext cx="2930525" cy="809625"/>
                    <a:chOff x="5257800" y="4800600"/>
                    <a:chExt cx="2930525" cy="809625"/>
                  </a:xfrm>
                </p:grpSpPr>
                <p:cxnSp>
                  <p:nvCxnSpPr>
                    <p:cNvPr id="33" name="AutoShape 2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257800" y="4800600"/>
                      <a:ext cx="293052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34" name="AutoShape 2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257800" y="5200650"/>
                      <a:ext cx="293052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35" name="AutoShape 2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257800" y="5610225"/>
                      <a:ext cx="293052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</p:grpSp>
            <p:grpSp>
              <p:nvGrpSpPr>
                <p:cNvPr id="22" name="Group 85"/>
                <p:cNvGrpSpPr/>
                <p:nvPr/>
              </p:nvGrpSpPr>
              <p:grpSpPr>
                <a:xfrm>
                  <a:off x="5340350" y="4759325"/>
                  <a:ext cx="1085850" cy="884238"/>
                  <a:chOff x="5340350" y="4759325"/>
                  <a:chExt cx="1085850" cy="884238"/>
                </a:xfrm>
              </p:grpSpPr>
              <p:sp>
                <p:nvSpPr>
                  <p:cNvPr id="23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5514975" y="4759325"/>
                    <a:ext cx="69850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5876925" y="4759325"/>
                    <a:ext cx="68263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6165850" y="4759325"/>
                    <a:ext cx="68263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6357938" y="5159375"/>
                    <a:ext cx="68262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5740400" y="5159375"/>
                    <a:ext cx="66675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5340350" y="5568950"/>
                    <a:ext cx="68263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5514975" y="5568950"/>
                    <a:ext cx="69850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5810250" y="5568950"/>
                    <a:ext cx="66675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" name="Oval 49"/>
              <p:cNvSpPr>
                <a:spLocks noChangeArrowheads="1"/>
              </p:cNvSpPr>
              <p:nvPr/>
            </p:nvSpPr>
            <p:spPr bwMode="auto">
              <a:xfrm>
                <a:off x="6548438" y="5568950"/>
                <a:ext cx="68262" cy="746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AutoShape 42"/>
            <p:cNvCxnSpPr>
              <a:cxnSpLocks noChangeShapeType="1"/>
            </p:cNvCxnSpPr>
            <p:nvPr/>
          </p:nvCxnSpPr>
          <p:spPr bwMode="auto">
            <a:xfrm flipV="1">
              <a:off x="6705600" y="4648200"/>
              <a:ext cx="0" cy="12017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pic>
        <p:nvPicPr>
          <p:cNvPr id="40" name="Picture 3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683379" y="4146281"/>
            <a:ext cx="1154430" cy="255270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3625844" y="4352021"/>
            <a:ext cx="1146181" cy="11163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154357" y="3828443"/>
            <a:ext cx="990600" cy="1700213"/>
            <a:chOff x="6229350" y="4114800"/>
            <a:chExt cx="990600" cy="1700213"/>
          </a:xfrm>
        </p:grpSpPr>
        <p:cxnSp>
          <p:nvCxnSpPr>
            <p:cNvPr id="43" name="AutoShape 42"/>
            <p:cNvCxnSpPr>
              <a:cxnSpLocks noChangeShapeType="1"/>
            </p:cNvCxnSpPr>
            <p:nvPr/>
          </p:nvCxnSpPr>
          <p:spPr bwMode="auto">
            <a:xfrm flipV="1">
              <a:off x="6705600" y="4613275"/>
              <a:ext cx="0" cy="1201738"/>
            </a:xfrm>
            <a:prstGeom prst="straightConnector1">
              <a:avLst/>
            </a:prstGeom>
            <a:noFill/>
            <a:ln w="25400">
              <a:solidFill>
                <a:srgbClr val="FFC000"/>
              </a:solidFill>
              <a:prstDash val="dash"/>
              <a:round/>
              <a:headEnd/>
              <a:tailEnd/>
            </a:ln>
          </p:spPr>
        </p:cxnSp>
        <p:sp>
          <p:nvSpPr>
            <p:cNvPr id="44" name="Rounded Rectangle 43"/>
            <p:cNvSpPr/>
            <p:nvPr/>
          </p:nvSpPr>
          <p:spPr>
            <a:xfrm>
              <a:off x="6229350" y="4114800"/>
              <a:ext cx="990600" cy="5334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Current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Time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3A912AEE-DBB8-4291-84BB-0880E6DACFC7}" type="slidenum">
              <a:rPr lang="en-US" sz="1200" smtClean="0"/>
              <a:pPr/>
              <a:t>2</a:t>
            </a:fld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Definition &amp; Solution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10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AppData\Roaming\Tencent\Users\446009570\QQ\WinTemp\RichOle\FHNHAP6%HF}9@{5([S[IG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1"/>
            <a:ext cx="8406112" cy="395287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90799" y="3686175"/>
            <a:ext cx="1571625" cy="3429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b="1" i="1" dirty="0" smtClean="0"/>
              <a:t>CHOOSE()</a:t>
            </a:r>
            <a:endParaRPr lang="en-US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912227" cy="4495800"/>
          </a:xfrm>
        </p:spPr>
        <p:txBody>
          <a:bodyPr/>
          <a:lstStyle/>
          <a:p>
            <a:r>
              <a:rPr lang="en-US" b="1" dirty="0" smtClean="0"/>
              <a:t>F</a:t>
            </a:r>
            <a:r>
              <a:rPr lang="en-US" dirty="0" smtClean="0"/>
              <a:t>ree </a:t>
            </a:r>
            <a:r>
              <a:rPr lang="en-US" b="1" dirty="0" smtClean="0"/>
              <a:t>C</a:t>
            </a:r>
            <a:r>
              <a:rPr lang="en-US" dirty="0" smtClean="0"/>
              <a:t>hoice (FC)</a:t>
            </a:r>
          </a:p>
          <a:p>
            <a:pPr lvl="1"/>
            <a:r>
              <a:rPr lang="en-US" dirty="0" smtClean="0"/>
              <a:t>Users freely decide which resource they want to tag. </a:t>
            </a:r>
          </a:p>
          <a:p>
            <a:endParaRPr lang="en-US" b="1" dirty="0" smtClean="0"/>
          </a:p>
          <a:p>
            <a:r>
              <a:rPr lang="en-US" b="1" dirty="0" smtClean="0"/>
              <a:t>R</a:t>
            </a:r>
            <a:r>
              <a:rPr lang="en-US" dirty="0" smtClean="0"/>
              <a:t>ound</a:t>
            </a:r>
            <a:r>
              <a:rPr lang="en-US" b="1" dirty="0" smtClean="0"/>
              <a:t> R</a:t>
            </a:r>
            <a:r>
              <a:rPr lang="en-US" dirty="0" smtClean="0"/>
              <a:t>obin (RR)</a:t>
            </a:r>
          </a:p>
          <a:p>
            <a:pPr lvl="1"/>
            <a:r>
              <a:rPr lang="en-US" dirty="0" smtClean="0"/>
              <a:t>The resources have even chance to get posts.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b="1" i="1" dirty="0" smtClean="0"/>
              <a:t>CHOOSE()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921767" cy="4495800"/>
          </a:xfrm>
        </p:spPr>
        <p:txBody>
          <a:bodyPr/>
          <a:lstStyle/>
          <a:p>
            <a:r>
              <a:rPr lang="en-US" b="1" dirty="0" smtClean="0"/>
              <a:t>F</a:t>
            </a:r>
            <a:r>
              <a:rPr lang="en-US" dirty="0" smtClean="0"/>
              <a:t>ewest </a:t>
            </a:r>
            <a:r>
              <a:rPr lang="en-US" b="1" dirty="0" smtClean="0"/>
              <a:t>P</a:t>
            </a:r>
            <a:r>
              <a:rPr lang="en-US" dirty="0" smtClean="0"/>
              <a:t>ost First (FP)</a:t>
            </a:r>
          </a:p>
          <a:p>
            <a:pPr lvl="1"/>
            <a:r>
              <a:rPr lang="en-US" dirty="0" smtClean="0"/>
              <a:t>Prioritize Under-Tagged Resources</a:t>
            </a:r>
          </a:p>
          <a:p>
            <a:r>
              <a:rPr lang="en-US" b="1" dirty="0" smtClean="0"/>
              <a:t>M</a:t>
            </a:r>
            <a:r>
              <a:rPr lang="en-US" dirty="0" smtClean="0"/>
              <a:t>ost </a:t>
            </a:r>
            <a:r>
              <a:rPr lang="en-US" b="1" dirty="0" smtClean="0"/>
              <a:t>U</a:t>
            </a:r>
            <a:r>
              <a:rPr lang="en-US" dirty="0" smtClean="0"/>
              <a:t>nstable First (MU)</a:t>
            </a:r>
          </a:p>
          <a:p>
            <a:pPr lvl="1"/>
            <a:r>
              <a:rPr lang="en-US" dirty="0" smtClean="0"/>
              <a:t>Resources with unstable rfds’ need more posts</a:t>
            </a:r>
          </a:p>
          <a:p>
            <a:pPr lvl="1"/>
            <a:r>
              <a:rPr lang="en-US" dirty="0" smtClean="0"/>
              <a:t>Window size</a:t>
            </a:r>
          </a:p>
          <a:p>
            <a:r>
              <a:rPr lang="en-US" dirty="0" smtClean="0"/>
              <a:t>Hybrid (FP-MU)</a:t>
            </a:r>
          </a:p>
        </p:txBody>
      </p:sp>
      <p:pic>
        <p:nvPicPr>
          <p:cNvPr id="55" name="Picture 5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57764" y="3769763"/>
            <a:ext cx="622935" cy="17526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600001" y="4887536"/>
            <a:ext cx="3429000" cy="1506538"/>
            <a:chOff x="2600001" y="4887536"/>
            <a:chExt cx="3429000" cy="1506538"/>
          </a:xfrm>
        </p:grpSpPr>
        <p:grpSp>
          <p:nvGrpSpPr>
            <p:cNvPr id="112" name="Group 111"/>
            <p:cNvGrpSpPr/>
            <p:nvPr/>
          </p:nvGrpSpPr>
          <p:grpSpPr>
            <a:xfrm>
              <a:off x="2600001" y="5192336"/>
              <a:ext cx="228600" cy="1066800"/>
              <a:chOff x="5105400" y="4648200"/>
              <a:chExt cx="228600" cy="1066800"/>
            </a:xfrm>
          </p:grpSpPr>
          <p:sp>
            <p:nvSpPr>
              <p:cNvPr id="113" name="Text Box 21"/>
              <p:cNvSpPr txBox="1">
                <a:spLocks noChangeArrowheads="1"/>
              </p:cNvSpPr>
              <p:nvPr/>
            </p:nvSpPr>
            <p:spPr bwMode="auto">
              <a:xfrm>
                <a:off x="5119688" y="4648200"/>
                <a:ext cx="21431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i="1" dirty="0" smtClean="0"/>
                  <a:t>r</a:t>
                </a:r>
                <a:r>
                  <a:rPr lang="en-US" b="1" i="1" baseline="-25000" dirty="0" smtClean="0"/>
                  <a:t>1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Text Box 21"/>
              <p:cNvSpPr txBox="1">
                <a:spLocks noChangeArrowheads="1"/>
              </p:cNvSpPr>
              <p:nvPr/>
            </p:nvSpPr>
            <p:spPr bwMode="auto">
              <a:xfrm>
                <a:off x="5105400" y="5057001"/>
                <a:ext cx="21431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i="1" dirty="0" smtClean="0"/>
                  <a:t>r</a:t>
                </a:r>
                <a:r>
                  <a:rPr lang="en-US" b="1" i="1" baseline="-25000" dirty="0" smtClean="0"/>
                  <a:t>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Text Box 21"/>
              <p:cNvSpPr txBox="1">
                <a:spLocks noChangeArrowheads="1"/>
              </p:cNvSpPr>
              <p:nvPr/>
            </p:nvSpPr>
            <p:spPr bwMode="auto">
              <a:xfrm>
                <a:off x="5105400" y="5438001"/>
                <a:ext cx="21431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i="1" dirty="0" smtClean="0"/>
                  <a:t>r</a:t>
                </a:r>
                <a:r>
                  <a:rPr lang="en-US" b="1" i="1" baseline="-25000" dirty="0" smtClean="0"/>
                  <a:t>3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771451" y="5192336"/>
              <a:ext cx="3257550" cy="1201738"/>
              <a:chOff x="5257800" y="4648200"/>
              <a:chExt cx="3257550" cy="1201738"/>
            </a:xfrm>
          </p:grpSpPr>
          <p:grpSp>
            <p:nvGrpSpPr>
              <p:cNvPr id="117" name="Group 87"/>
              <p:cNvGrpSpPr/>
              <p:nvPr/>
            </p:nvGrpSpPr>
            <p:grpSpPr>
              <a:xfrm>
                <a:off x="5257800" y="4697413"/>
                <a:ext cx="3257550" cy="990600"/>
                <a:chOff x="5257800" y="4697413"/>
                <a:chExt cx="3257550" cy="990600"/>
              </a:xfrm>
            </p:grpSpPr>
            <p:grpSp>
              <p:nvGrpSpPr>
                <p:cNvPr id="119" name="Group 86"/>
                <p:cNvGrpSpPr/>
                <p:nvPr/>
              </p:nvGrpSpPr>
              <p:grpSpPr>
                <a:xfrm>
                  <a:off x="5257800" y="4697413"/>
                  <a:ext cx="3257550" cy="990600"/>
                  <a:chOff x="5257800" y="4697413"/>
                  <a:chExt cx="3257550" cy="990600"/>
                </a:xfrm>
              </p:grpSpPr>
              <p:grpSp>
                <p:nvGrpSpPr>
                  <p:cNvPr id="121" name="Group 84"/>
                  <p:cNvGrpSpPr/>
                  <p:nvPr/>
                </p:nvGrpSpPr>
                <p:grpSpPr>
                  <a:xfrm>
                    <a:off x="5257800" y="4697413"/>
                    <a:ext cx="3257550" cy="990600"/>
                    <a:chOff x="5257800" y="4697413"/>
                    <a:chExt cx="3257550" cy="990600"/>
                  </a:xfrm>
                </p:grpSpPr>
                <p:grpSp>
                  <p:nvGrpSpPr>
                    <p:cNvPr id="131" name="Group 83"/>
                    <p:cNvGrpSpPr/>
                    <p:nvPr/>
                  </p:nvGrpSpPr>
                  <p:grpSpPr>
                    <a:xfrm>
                      <a:off x="8247063" y="4697413"/>
                      <a:ext cx="268287" cy="990600"/>
                      <a:chOff x="8247063" y="4697413"/>
                      <a:chExt cx="268287" cy="990600"/>
                    </a:xfrm>
                  </p:grpSpPr>
                  <p:sp>
                    <p:nvSpPr>
                      <p:cNvPr id="136" name="Text Box 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247063" y="4697413"/>
                        <a:ext cx="268287" cy="160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Arial" pitchFamily="34" charset="0"/>
                          </a:rPr>
                          <a:t>time</a:t>
                        </a:r>
                        <a:endPara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37" name="Text Box 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247063" y="5100638"/>
                        <a:ext cx="268287" cy="160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Arial" pitchFamily="34" charset="0"/>
                          </a:rPr>
                          <a:t>time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38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247063" y="5527675"/>
                        <a:ext cx="268287" cy="160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Arial" pitchFamily="34" charset="0"/>
                          </a:rPr>
                          <a:t>time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132" name="Group 82"/>
                    <p:cNvGrpSpPr/>
                    <p:nvPr/>
                  </p:nvGrpSpPr>
                  <p:grpSpPr>
                    <a:xfrm>
                      <a:off x="5257800" y="4800600"/>
                      <a:ext cx="2930525" cy="809625"/>
                      <a:chOff x="5257800" y="4800600"/>
                      <a:chExt cx="2930525" cy="809625"/>
                    </a:xfrm>
                  </p:grpSpPr>
                  <p:cxnSp>
                    <p:nvCxnSpPr>
                      <p:cNvPr id="133" name="AutoShape 2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5257800" y="4800600"/>
                        <a:ext cx="2930525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34" name="AutoShape 2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5257800" y="5200650"/>
                        <a:ext cx="2930525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35" name="AutoShape 2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5257800" y="5610225"/>
                        <a:ext cx="2930525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</p:grpSp>
              </p:grpSp>
              <p:grpSp>
                <p:nvGrpSpPr>
                  <p:cNvPr id="122" name="Group 85"/>
                  <p:cNvGrpSpPr/>
                  <p:nvPr/>
                </p:nvGrpSpPr>
                <p:grpSpPr>
                  <a:xfrm>
                    <a:off x="5340350" y="4759325"/>
                    <a:ext cx="1085850" cy="884238"/>
                    <a:chOff x="5340350" y="4759325"/>
                    <a:chExt cx="1085850" cy="884238"/>
                  </a:xfrm>
                </p:grpSpPr>
                <p:sp>
                  <p:nvSpPr>
                    <p:cNvPr id="123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4975" y="4759325"/>
                      <a:ext cx="69850" cy="7461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76925" y="4759325"/>
                      <a:ext cx="68263" cy="7461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5850" y="4759325"/>
                      <a:ext cx="68263" cy="7461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6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57938" y="5159375"/>
                      <a:ext cx="68262" cy="7461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7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40400" y="5159375"/>
                      <a:ext cx="66675" cy="7461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40350" y="5568950"/>
                      <a:ext cx="68263" cy="7461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9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4975" y="5568950"/>
                      <a:ext cx="69850" cy="7461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10250" y="5568950"/>
                      <a:ext cx="66675" cy="7461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0" name="Oval 49"/>
                <p:cNvSpPr>
                  <a:spLocks noChangeArrowheads="1"/>
                </p:cNvSpPr>
                <p:nvPr/>
              </p:nvSpPr>
              <p:spPr bwMode="auto">
                <a:xfrm>
                  <a:off x="6548438" y="5568950"/>
                  <a:ext cx="68262" cy="746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18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6705600" y="4648200"/>
                <a:ext cx="0" cy="120173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pic>
          <p:nvPicPr>
            <p:cNvPr id="139" name="Picture 138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/>
            <a:stretch>
              <a:fillRect/>
            </a:stretch>
          </p:blipFill>
          <p:spPr>
            <a:xfrm>
              <a:off x="2904801" y="4887536"/>
              <a:ext cx="1154430" cy="2552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Definition &amp; Solution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10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/>
              <a:t>Delicious</a:t>
            </a:r>
            <a:r>
              <a:rPr lang="en-US" dirty="0" smtClean="0"/>
              <a:t> dataset during year</a:t>
            </a:r>
            <a:r>
              <a:rPr lang="en-US" b="1" i="1" dirty="0" smtClean="0"/>
              <a:t> 2007</a:t>
            </a:r>
          </a:p>
          <a:p>
            <a:r>
              <a:rPr lang="en-US" b="1" i="1" dirty="0" smtClean="0"/>
              <a:t>5000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Passed their stable point</a:t>
            </a:r>
          </a:p>
          <a:p>
            <a:pPr lvl="1"/>
            <a:r>
              <a:rPr lang="en-US" dirty="0" smtClean="0"/>
              <a:t>Know the entire post sequence</a:t>
            </a:r>
          </a:p>
          <a:p>
            <a:r>
              <a:rPr lang="en-US" dirty="0" smtClean="0"/>
              <a:t>Simulation from </a:t>
            </a:r>
            <a:r>
              <a:rPr lang="en-US" b="1" i="1" dirty="0" smtClean="0"/>
              <a:t>Feb. 1 2007</a:t>
            </a:r>
          </a:p>
          <a:p>
            <a:pPr lvl="1"/>
            <a:r>
              <a:rPr lang="en-US" b="1" i="1" dirty="0" smtClean="0"/>
              <a:t>148,471</a:t>
            </a:r>
            <a:r>
              <a:rPr lang="en-US" dirty="0" smtClean="0"/>
              <a:t> Posts in total</a:t>
            </a:r>
          </a:p>
          <a:p>
            <a:pPr lvl="1"/>
            <a:r>
              <a:rPr lang="en-US" b="1" i="1" dirty="0" smtClean="0"/>
              <a:t>7% </a:t>
            </a:r>
            <a:r>
              <a:rPr lang="en-US" dirty="0" smtClean="0"/>
              <a:t>passed stable point</a:t>
            </a:r>
          </a:p>
          <a:p>
            <a:pPr lvl="1"/>
            <a:r>
              <a:rPr lang="en-US" b="1" i="1" dirty="0" smtClean="0"/>
              <a:t>25%</a:t>
            </a:r>
            <a:r>
              <a:rPr lang="en-US" dirty="0" smtClean="0"/>
              <a:t> under-tagged </a:t>
            </a:r>
          </a:p>
          <a:p>
            <a:pPr lvl="1">
              <a:buNone/>
            </a:pPr>
            <a:r>
              <a:rPr lang="en-US" dirty="0" smtClean="0"/>
              <a:t>	(# of Posts &lt; </a:t>
            </a:r>
            <a:r>
              <a:rPr lang="en-US" b="1" i="1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72088" y="4531451"/>
            <a:ext cx="3429000" cy="1066800"/>
            <a:chOff x="5715000" y="1541462"/>
            <a:chExt cx="3429000" cy="1066800"/>
          </a:xfrm>
        </p:grpSpPr>
        <p:grpSp>
          <p:nvGrpSpPr>
            <p:cNvPr id="6" name="Group 24"/>
            <p:cNvGrpSpPr/>
            <p:nvPr/>
          </p:nvGrpSpPr>
          <p:grpSpPr>
            <a:xfrm>
              <a:off x="5715000" y="1541462"/>
              <a:ext cx="228600" cy="1066800"/>
              <a:chOff x="5105400" y="4648200"/>
              <a:chExt cx="228600" cy="1066800"/>
            </a:xfrm>
          </p:grpSpPr>
          <p:sp>
            <p:nvSpPr>
              <p:cNvPr id="35" name="Text Box 21"/>
              <p:cNvSpPr txBox="1">
                <a:spLocks noChangeArrowheads="1"/>
              </p:cNvSpPr>
              <p:nvPr/>
            </p:nvSpPr>
            <p:spPr bwMode="auto">
              <a:xfrm>
                <a:off x="5119688" y="4648200"/>
                <a:ext cx="21431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i="1" dirty="0" smtClean="0"/>
                  <a:t>r</a:t>
                </a:r>
                <a:r>
                  <a:rPr lang="en-US" b="1" i="1" baseline="-25000" dirty="0" smtClean="0"/>
                  <a:t>1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auto">
              <a:xfrm>
                <a:off x="5105400" y="5057001"/>
                <a:ext cx="21431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i="1" dirty="0" smtClean="0"/>
                  <a:t>r</a:t>
                </a:r>
                <a:r>
                  <a:rPr lang="en-US" b="1" i="1" baseline="-25000" dirty="0" smtClean="0"/>
                  <a:t>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Text Box 21"/>
              <p:cNvSpPr txBox="1">
                <a:spLocks noChangeArrowheads="1"/>
              </p:cNvSpPr>
              <p:nvPr/>
            </p:nvSpPr>
            <p:spPr bwMode="auto">
              <a:xfrm>
                <a:off x="5105400" y="5438001"/>
                <a:ext cx="21431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i="1" dirty="0" smtClean="0"/>
                  <a:t>r</a:t>
                </a:r>
                <a:r>
                  <a:rPr lang="en-US" b="1" i="1" baseline="-25000" dirty="0" smtClean="0"/>
                  <a:t>3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Oval 30"/>
            <p:cNvSpPr>
              <a:spLocks noChangeArrowheads="1"/>
            </p:cNvSpPr>
            <p:nvPr/>
          </p:nvSpPr>
          <p:spPr bwMode="auto">
            <a:xfrm>
              <a:off x="7486650" y="1652587"/>
              <a:ext cx="68262" cy="746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31"/>
            <p:cNvSpPr>
              <a:spLocks noChangeArrowheads="1"/>
            </p:cNvSpPr>
            <p:nvPr/>
          </p:nvSpPr>
          <p:spPr bwMode="auto">
            <a:xfrm>
              <a:off x="7915275" y="1652587"/>
              <a:ext cx="68263" cy="746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32"/>
            <p:cNvSpPr>
              <a:spLocks noChangeArrowheads="1"/>
            </p:cNvSpPr>
            <p:nvPr/>
          </p:nvSpPr>
          <p:spPr bwMode="auto">
            <a:xfrm>
              <a:off x="7951788" y="2052637"/>
              <a:ext cx="68262" cy="746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7334250" y="2462212"/>
              <a:ext cx="66675" cy="746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7558087" y="2462212"/>
              <a:ext cx="66675" cy="746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7951787" y="2462212"/>
              <a:ext cx="68263" cy="746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8294688" y="2462212"/>
              <a:ext cx="68262" cy="746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87"/>
            <p:cNvGrpSpPr/>
            <p:nvPr/>
          </p:nvGrpSpPr>
          <p:grpSpPr>
            <a:xfrm>
              <a:off x="5886450" y="1590675"/>
              <a:ext cx="3257550" cy="990600"/>
              <a:chOff x="5257800" y="4697413"/>
              <a:chExt cx="3257550" cy="990600"/>
            </a:xfrm>
          </p:grpSpPr>
          <p:grpSp>
            <p:nvGrpSpPr>
              <p:cNvPr id="15" name="Group 86"/>
              <p:cNvGrpSpPr/>
              <p:nvPr/>
            </p:nvGrpSpPr>
            <p:grpSpPr>
              <a:xfrm>
                <a:off x="5257800" y="4697413"/>
                <a:ext cx="3257550" cy="990600"/>
                <a:chOff x="5257800" y="4697413"/>
                <a:chExt cx="3257550" cy="990600"/>
              </a:xfrm>
            </p:grpSpPr>
            <p:grpSp>
              <p:nvGrpSpPr>
                <p:cNvPr id="17" name="Group 84"/>
                <p:cNvGrpSpPr/>
                <p:nvPr/>
              </p:nvGrpSpPr>
              <p:grpSpPr>
                <a:xfrm>
                  <a:off x="5257800" y="4697413"/>
                  <a:ext cx="3257550" cy="990600"/>
                  <a:chOff x="5257800" y="4697413"/>
                  <a:chExt cx="3257550" cy="990600"/>
                </a:xfrm>
              </p:grpSpPr>
              <p:grpSp>
                <p:nvGrpSpPr>
                  <p:cNvPr id="27" name="Group 83"/>
                  <p:cNvGrpSpPr/>
                  <p:nvPr/>
                </p:nvGrpSpPr>
                <p:grpSpPr>
                  <a:xfrm>
                    <a:off x="8247063" y="4697413"/>
                    <a:ext cx="268287" cy="990600"/>
                    <a:chOff x="8247063" y="4697413"/>
                    <a:chExt cx="268287" cy="990600"/>
                  </a:xfrm>
                </p:grpSpPr>
                <p:sp>
                  <p:nvSpPr>
                    <p:cNvPr id="32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47063" y="4697413"/>
                      <a:ext cx="268287" cy="1603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3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47063" y="5100638"/>
                      <a:ext cx="268287" cy="16033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34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247063" y="5527675"/>
                      <a:ext cx="268287" cy="1603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28" name="Group 82"/>
                  <p:cNvGrpSpPr/>
                  <p:nvPr/>
                </p:nvGrpSpPr>
                <p:grpSpPr>
                  <a:xfrm>
                    <a:off x="5257800" y="4800600"/>
                    <a:ext cx="2930525" cy="809625"/>
                    <a:chOff x="5257800" y="4800600"/>
                    <a:chExt cx="2930525" cy="809625"/>
                  </a:xfrm>
                </p:grpSpPr>
                <p:cxnSp>
                  <p:nvCxnSpPr>
                    <p:cNvPr id="29" name="AutoShape 2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257800" y="4800600"/>
                      <a:ext cx="293052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30" name="AutoShape 2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257800" y="5200650"/>
                      <a:ext cx="293052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31" name="AutoShape 2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257800" y="5610225"/>
                      <a:ext cx="293052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</p:grpSp>
            <p:grpSp>
              <p:nvGrpSpPr>
                <p:cNvPr id="18" name="Group 85"/>
                <p:cNvGrpSpPr/>
                <p:nvPr/>
              </p:nvGrpSpPr>
              <p:grpSpPr>
                <a:xfrm>
                  <a:off x="5340350" y="4759325"/>
                  <a:ext cx="1085850" cy="884238"/>
                  <a:chOff x="5340350" y="4759325"/>
                  <a:chExt cx="1085850" cy="884238"/>
                </a:xfrm>
              </p:grpSpPr>
              <p:sp>
                <p:nvSpPr>
                  <p:cNvPr id="1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5514975" y="4759325"/>
                    <a:ext cx="69850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5876925" y="4759325"/>
                    <a:ext cx="68263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6165850" y="4759325"/>
                    <a:ext cx="68263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6357938" y="5159375"/>
                    <a:ext cx="68262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5740400" y="5159375"/>
                    <a:ext cx="66675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5340350" y="5568950"/>
                    <a:ext cx="68263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5514975" y="5568950"/>
                    <a:ext cx="69850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5810250" y="5568950"/>
                    <a:ext cx="66675" cy="746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" name="Oval 49"/>
              <p:cNvSpPr>
                <a:spLocks noChangeArrowheads="1"/>
              </p:cNvSpPr>
              <p:nvPr/>
            </p:nvSpPr>
            <p:spPr bwMode="auto">
              <a:xfrm>
                <a:off x="6548438" y="5568950"/>
                <a:ext cx="68262" cy="746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8" name="AutoShape 42"/>
          <p:cNvCxnSpPr>
            <a:cxnSpLocks noChangeShapeType="1"/>
          </p:cNvCxnSpPr>
          <p:nvPr/>
        </p:nvCxnSpPr>
        <p:spPr bwMode="auto">
          <a:xfrm flipV="1">
            <a:off x="6891338" y="4531451"/>
            <a:ext cx="0" cy="1201738"/>
          </a:xfrm>
          <a:prstGeom prst="straightConnector1">
            <a:avLst/>
          </a:prstGeom>
          <a:noFill/>
          <a:ln w="28575">
            <a:solidFill>
              <a:srgbClr val="FFC000"/>
            </a:solidFill>
            <a:prstDash val="dash"/>
            <a:round/>
            <a:headEnd/>
            <a:tailEnd/>
          </a:ln>
        </p:spPr>
      </p:cxnSp>
      <p:sp>
        <p:nvSpPr>
          <p:cNvPr id="39" name="Rounded Rectangle 38"/>
          <p:cNvSpPr/>
          <p:nvPr/>
        </p:nvSpPr>
        <p:spPr>
          <a:xfrm>
            <a:off x="6245226" y="3845651"/>
            <a:ext cx="1295400" cy="6858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Simulation Start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vs. 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253266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FP &amp; FP-MU are close to optimal</a:t>
            </a:r>
          </a:p>
          <a:p>
            <a:r>
              <a:rPr lang="en-US" dirty="0" smtClean="0"/>
              <a:t>FC does NOT increase the quality </a:t>
            </a:r>
          </a:p>
          <a:p>
            <a:r>
              <a:rPr lang="en-US" dirty="0" smtClean="0"/>
              <a:t>Budget = </a:t>
            </a:r>
            <a:r>
              <a:rPr lang="en-US" b="1" i="1" dirty="0" smtClean="0"/>
              <a:t>1,000</a:t>
            </a:r>
            <a:endParaRPr lang="en-US" dirty="0" smtClean="0"/>
          </a:p>
          <a:p>
            <a:pPr lvl="1"/>
            <a:r>
              <a:rPr lang="en-US" b="1" i="1" dirty="0" smtClean="0"/>
              <a:t>0.7%</a:t>
            </a:r>
            <a:r>
              <a:rPr lang="en-US" dirty="0" smtClean="0"/>
              <a:t> more posts comparing with initial no.</a:t>
            </a:r>
            <a:endParaRPr lang="en-US" b="1" i="1" dirty="0" smtClean="0"/>
          </a:p>
          <a:p>
            <a:pPr lvl="1"/>
            <a:r>
              <a:rPr lang="en-US" b="1" i="1" dirty="0" smtClean="0"/>
              <a:t>6.7%</a:t>
            </a:r>
            <a:r>
              <a:rPr lang="en-US" dirty="0" smtClean="0"/>
              <a:t> quality improvement</a:t>
            </a:r>
          </a:p>
          <a:p>
            <a:r>
              <a:rPr lang="en-US" dirty="0" smtClean="0"/>
              <a:t>Make all resources reach stable point</a:t>
            </a:r>
          </a:p>
          <a:p>
            <a:pPr lvl="1"/>
            <a:r>
              <a:rPr lang="en-US" dirty="0" smtClean="0"/>
              <a:t>FC: over </a:t>
            </a:r>
            <a:r>
              <a:rPr lang="en-US" b="1" i="1" dirty="0" smtClean="0"/>
              <a:t>2 million</a:t>
            </a:r>
            <a:r>
              <a:rPr lang="en-US" dirty="0" smtClean="0"/>
              <a:t> more posts</a:t>
            </a:r>
          </a:p>
          <a:p>
            <a:pPr lvl="1"/>
            <a:r>
              <a:rPr lang="en-US" dirty="0" smtClean="0"/>
              <a:t>FP &amp; FP-MU: </a:t>
            </a:r>
            <a:r>
              <a:rPr lang="en-US" b="1" i="1" dirty="0" smtClean="0"/>
              <a:t>90%</a:t>
            </a:r>
            <a:r>
              <a:rPr lang="en-US" dirty="0" smtClean="0"/>
              <a:t> saved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6796" y="2362200"/>
            <a:ext cx="4087204" cy="310553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953760" y="2443480"/>
            <a:ext cx="0" cy="2717800"/>
          </a:xfrm>
          <a:prstGeom prst="line">
            <a:avLst/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Over-Tagging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57323" cy="4495800"/>
          </a:xfrm>
        </p:spPr>
        <p:txBody>
          <a:bodyPr/>
          <a:lstStyle/>
          <a:p>
            <a:endParaRPr lang="en-US" b="1" i="1" dirty="0" smtClean="0"/>
          </a:p>
          <a:p>
            <a:endParaRPr lang="en-US" b="1" i="1" dirty="0" smtClean="0"/>
          </a:p>
          <a:p>
            <a:r>
              <a:rPr lang="en-US" dirty="0" smtClean="0"/>
              <a:t>Free Choice: </a:t>
            </a:r>
            <a:r>
              <a:rPr lang="en-US" b="1" i="1" dirty="0" smtClean="0"/>
              <a:t>50%</a:t>
            </a:r>
            <a:r>
              <a:rPr lang="en-US" dirty="0" smtClean="0"/>
              <a:t> posts are over-tagging, </a:t>
            </a:r>
            <a:r>
              <a:rPr lang="en-US" b="1" dirty="0" smtClean="0">
                <a:solidFill>
                  <a:srgbClr val="FF0000"/>
                </a:solidFill>
              </a:rPr>
              <a:t>wasted</a:t>
            </a:r>
          </a:p>
          <a:p>
            <a:endParaRPr lang="en-US" dirty="0" smtClean="0"/>
          </a:p>
          <a:p>
            <a:r>
              <a:rPr lang="en-US" dirty="0" smtClean="0"/>
              <a:t>FP, MU and FP-MU: </a:t>
            </a:r>
            <a:r>
              <a:rPr lang="en-US" b="1" i="1" dirty="0" smtClean="0"/>
              <a:t>0%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2242" y="2438400"/>
            <a:ext cx="4211590" cy="306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Top-10 Similar Sites (Cont’d)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808" y="1600200"/>
            <a:ext cx="4335272" cy="4495800"/>
          </a:xfrm>
        </p:spPr>
        <p:txBody>
          <a:bodyPr/>
          <a:lstStyle/>
          <a:p>
            <a:r>
              <a:rPr lang="en-US" dirty="0" smtClean="0"/>
              <a:t>On </a:t>
            </a:r>
            <a:r>
              <a:rPr lang="en-US" b="1" i="1" dirty="0" smtClean="0"/>
              <a:t>Feb. 1 2007</a:t>
            </a:r>
          </a:p>
          <a:p>
            <a:pPr lvl="1"/>
            <a:r>
              <a:rPr lang="en-US" dirty="0" smtClean="0">
                <a:hlinkClick r:id="rId3"/>
              </a:rPr>
              <a:t>www.myphysicslab.com</a:t>
            </a:r>
            <a:endParaRPr lang="en-US" dirty="0" smtClean="0"/>
          </a:p>
          <a:p>
            <a:pPr lvl="1"/>
            <a:r>
              <a:rPr lang="en-US" b="1" i="1" dirty="0" smtClean="0"/>
              <a:t>3</a:t>
            </a:r>
            <a:r>
              <a:rPr lang="en-US" dirty="0" smtClean="0"/>
              <a:t> posts</a:t>
            </a:r>
          </a:p>
          <a:p>
            <a:pPr lvl="1"/>
            <a:r>
              <a:rPr lang="en-US" dirty="0" smtClean="0"/>
              <a:t>Top-10 all java related</a:t>
            </a:r>
          </a:p>
          <a:p>
            <a:r>
              <a:rPr lang="en-US" b="1" i="1" dirty="0" smtClean="0"/>
              <a:t>10,000</a:t>
            </a:r>
            <a:r>
              <a:rPr lang="en-US" dirty="0" smtClean="0"/>
              <a:t> more posts by FC</a:t>
            </a:r>
          </a:p>
          <a:p>
            <a:pPr lvl="1"/>
            <a:r>
              <a:rPr lang="en-US" dirty="0" smtClean="0"/>
              <a:t>get </a:t>
            </a:r>
            <a:r>
              <a:rPr lang="en-US" b="1" i="1" dirty="0" smtClean="0"/>
              <a:t>4</a:t>
            </a:r>
            <a:r>
              <a:rPr lang="en-US" dirty="0" smtClean="0"/>
              <a:t> more posts</a:t>
            </a:r>
          </a:p>
          <a:p>
            <a:pPr lvl="1"/>
            <a:r>
              <a:rPr lang="en-US" b="1" i="1" dirty="0" smtClean="0"/>
              <a:t>4/10</a:t>
            </a:r>
            <a:r>
              <a:rPr lang="en-US" dirty="0" smtClean="0"/>
              <a:t> physics related </a:t>
            </a:r>
          </a:p>
          <a:p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50258" y="1887594"/>
            <a:ext cx="4309110" cy="4070985"/>
          </a:xfrm>
          <a:prstGeom prst="rect">
            <a:avLst/>
          </a:prstGeom>
        </p:spPr>
      </p:pic>
      <p:pic>
        <p:nvPicPr>
          <p:cNvPr id="11266" name="Picture 2" descr="http://www.psdgraphics.com/file/green-check-ic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9368" y="2219119"/>
            <a:ext cx="364258" cy="291406"/>
          </a:xfrm>
          <a:prstGeom prst="rect">
            <a:avLst/>
          </a:prstGeom>
          <a:noFill/>
        </p:spPr>
      </p:pic>
      <p:pic>
        <p:nvPicPr>
          <p:cNvPr id="12" name="Picture 2" descr="http://www.psdgraphics.com/file/green-check-ic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00008" y="2727119"/>
            <a:ext cx="364258" cy="291406"/>
          </a:xfrm>
          <a:prstGeom prst="rect">
            <a:avLst/>
          </a:prstGeom>
          <a:noFill/>
        </p:spPr>
      </p:pic>
      <p:pic>
        <p:nvPicPr>
          <p:cNvPr id="13" name="Picture 2" descr="http://www.psdgraphics.com/file/green-check-ic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10168" y="3133519"/>
            <a:ext cx="364258" cy="291406"/>
          </a:xfrm>
          <a:prstGeom prst="rect">
            <a:avLst/>
          </a:prstGeom>
          <a:noFill/>
        </p:spPr>
      </p:pic>
      <p:pic>
        <p:nvPicPr>
          <p:cNvPr id="14" name="Picture 2" descr="http://www.psdgraphics.com/file/green-check-ico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30488" y="3570399"/>
            <a:ext cx="364258" cy="291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35482" y="2052320"/>
            <a:ext cx="4795331" cy="4126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Top-10 Similar Sites (Cont’d)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688" y="1600200"/>
            <a:ext cx="4291794" cy="5218488"/>
          </a:xfrm>
        </p:spPr>
        <p:txBody>
          <a:bodyPr/>
          <a:lstStyle/>
          <a:p>
            <a:r>
              <a:rPr lang="en-US" dirty="0" smtClean="0"/>
              <a:t>On </a:t>
            </a:r>
            <a:r>
              <a:rPr lang="en-US" b="1" i="1" dirty="0" smtClean="0"/>
              <a:t>Dec. 31 2007</a:t>
            </a:r>
          </a:p>
          <a:p>
            <a:pPr lvl="1"/>
            <a:r>
              <a:rPr lang="en-US" b="1" i="1" dirty="0" smtClean="0"/>
              <a:t>270</a:t>
            </a:r>
            <a:r>
              <a:rPr lang="en-US" dirty="0" smtClean="0"/>
              <a:t> Posts</a:t>
            </a:r>
          </a:p>
          <a:p>
            <a:pPr lvl="1"/>
            <a:r>
              <a:rPr lang="en-US" dirty="0" smtClean="0"/>
              <a:t>Top-10 all physics related</a:t>
            </a:r>
          </a:p>
          <a:p>
            <a:pPr lvl="1"/>
            <a:r>
              <a:rPr lang="en-US" b="1" i="1" dirty="0" smtClean="0"/>
              <a:t>Perfect Result</a:t>
            </a:r>
          </a:p>
          <a:p>
            <a:r>
              <a:rPr lang="en-US" b="1" i="1" dirty="0" smtClean="0"/>
              <a:t>10,000</a:t>
            </a:r>
            <a:r>
              <a:rPr lang="en-US" dirty="0" smtClean="0"/>
              <a:t> more posts by FP</a:t>
            </a:r>
          </a:p>
          <a:p>
            <a:pPr lvl="1"/>
            <a:r>
              <a:rPr lang="en-US" dirty="0" smtClean="0"/>
              <a:t>get </a:t>
            </a:r>
            <a:r>
              <a:rPr lang="en-US" b="1" i="1" dirty="0" smtClean="0"/>
              <a:t>11</a:t>
            </a:r>
            <a:r>
              <a:rPr lang="en-US" dirty="0" smtClean="0"/>
              <a:t> more posts</a:t>
            </a:r>
          </a:p>
          <a:p>
            <a:pPr lvl="1"/>
            <a:r>
              <a:rPr lang="en-US" dirty="0" smtClean="0"/>
              <a:t>Top </a:t>
            </a:r>
            <a:r>
              <a:rPr lang="en-US" b="1" i="1" dirty="0" smtClean="0"/>
              <a:t>9</a:t>
            </a:r>
            <a:r>
              <a:rPr lang="en-US" dirty="0" smtClean="0"/>
              <a:t> physics related</a:t>
            </a:r>
          </a:p>
          <a:p>
            <a:pPr lvl="1"/>
            <a:r>
              <a:rPr lang="en-US" b="1" i="1" dirty="0"/>
              <a:t>9</a:t>
            </a:r>
            <a:r>
              <a:rPr lang="en-US" dirty="0" smtClean="0"/>
              <a:t> included in Perfect Result</a:t>
            </a:r>
          </a:p>
          <a:p>
            <a:pPr lvl="1"/>
            <a:r>
              <a:rPr lang="en-US" dirty="0" smtClean="0"/>
              <a:t>Top </a:t>
            </a:r>
            <a:r>
              <a:rPr lang="en-US" b="1" i="1" dirty="0" smtClean="0"/>
              <a:t>6</a:t>
            </a:r>
            <a:r>
              <a:rPr lang="en-US" dirty="0" smtClean="0"/>
              <a:t> same order with Perfect Result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335482" y="2280214"/>
            <a:ext cx="745804" cy="3680749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348982" y="2316865"/>
            <a:ext cx="745804" cy="2324584"/>
          </a:xfrm>
          <a:prstGeom prst="roundRect">
            <a:avLst/>
          </a:prstGeom>
          <a:solidFill>
            <a:srgbClr val="00B050">
              <a:alpha val="5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 Tag Data Quality</a:t>
            </a:r>
          </a:p>
          <a:p>
            <a:r>
              <a:rPr lang="en-US" dirty="0" smtClean="0"/>
              <a:t>Problem of Incentive-Based Tagging</a:t>
            </a:r>
          </a:p>
          <a:p>
            <a:r>
              <a:rPr lang="en-US" dirty="0" smtClean="0"/>
              <a:t>Effective Solutions</a:t>
            </a:r>
          </a:p>
          <a:p>
            <a:pPr lvl="1"/>
            <a:r>
              <a:rPr lang="en-US" dirty="0" smtClean="0"/>
              <a:t>Improve Data Quality</a:t>
            </a:r>
          </a:p>
          <a:p>
            <a:pPr lvl="1"/>
            <a:r>
              <a:rPr lang="en-US" dirty="0" smtClean="0"/>
              <a:t>Improve Quality of Application Results</a:t>
            </a:r>
          </a:p>
          <a:p>
            <a:pPr lvl="2"/>
            <a:r>
              <a:rPr lang="en-US" dirty="0" smtClean="0"/>
              <a:t>E.g. Top-k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Tagging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83604"/>
            <a:ext cx="4110959" cy="4972214"/>
          </a:xfrm>
        </p:spPr>
        <p:txBody>
          <a:bodyPr>
            <a:no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Delicious, Flickr </a:t>
            </a:r>
          </a:p>
          <a:p>
            <a:r>
              <a:rPr lang="en-US" dirty="0" smtClean="0"/>
              <a:t>Users / Taggers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Webpages</a:t>
            </a:r>
          </a:p>
          <a:p>
            <a:pPr lvl="1"/>
            <a:r>
              <a:rPr lang="en-US" dirty="0" smtClean="0"/>
              <a:t>Photos</a:t>
            </a:r>
          </a:p>
          <a:p>
            <a:r>
              <a:rPr lang="en-US" dirty="0"/>
              <a:t>Tags</a:t>
            </a:r>
          </a:p>
          <a:p>
            <a:pPr lvl="1"/>
            <a:r>
              <a:rPr lang="en-US" dirty="0"/>
              <a:t>Descriptive keywords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Post</a:t>
            </a:r>
          </a:p>
          <a:p>
            <a:pPr lvl="1"/>
            <a:r>
              <a:rPr lang="en-US" b="1" dirty="0" smtClean="0"/>
              <a:t>Non-empty set of tags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1434" y="2803725"/>
            <a:ext cx="619124" cy="2133600"/>
            <a:chOff x="4867276" y="1828800"/>
            <a:chExt cx="619124" cy="2133600"/>
          </a:xfrm>
        </p:grpSpPr>
        <p:pic>
          <p:nvPicPr>
            <p:cNvPr id="6" name="Picture 2" descr="C:\Users\Admin\Desktop\Us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7276" y="1828800"/>
              <a:ext cx="619124" cy="619124"/>
            </a:xfrm>
            <a:prstGeom prst="rect">
              <a:avLst/>
            </a:prstGeom>
            <a:noFill/>
          </p:spPr>
        </p:pic>
        <p:pic>
          <p:nvPicPr>
            <p:cNvPr id="7" name="Picture 2" descr="C:\Users\Admin\Desktop\Us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7276" y="2590800"/>
              <a:ext cx="619124" cy="619124"/>
            </a:xfrm>
            <a:prstGeom prst="rect">
              <a:avLst/>
            </a:prstGeom>
            <a:noFill/>
          </p:spPr>
        </p:pic>
        <p:pic>
          <p:nvPicPr>
            <p:cNvPr id="8" name="Picture 2" descr="C:\Users\Admin\Desktop\Us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7276" y="3343276"/>
              <a:ext cx="619124" cy="619124"/>
            </a:xfrm>
            <a:prstGeom prst="rect">
              <a:avLst/>
            </a:prstGeom>
            <a:noFill/>
          </p:spPr>
        </p:pic>
      </p:grpSp>
      <p:pic>
        <p:nvPicPr>
          <p:cNvPr id="9" name="Picture 6" descr="C:\Users\Admin\Desktop\Keyword-Word-Cloud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5360" y="3318313"/>
            <a:ext cx="2743200" cy="1542571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7659535" y="3108525"/>
            <a:ext cx="1295400" cy="1752600"/>
            <a:chOff x="7696200" y="3962400"/>
            <a:chExt cx="1295400" cy="1752600"/>
          </a:xfrm>
        </p:grpSpPr>
        <p:pic>
          <p:nvPicPr>
            <p:cNvPr id="11" name="Picture 3" descr="C:\Users\Admin\Desktop\Icon-Document03-Blu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96200" y="4419600"/>
              <a:ext cx="762000" cy="609600"/>
            </a:xfrm>
            <a:prstGeom prst="rect">
              <a:avLst/>
            </a:prstGeom>
            <a:noFill/>
          </p:spPr>
        </p:pic>
        <p:pic>
          <p:nvPicPr>
            <p:cNvPr id="12" name="Picture 3" descr="C:\Users\Admin\Desktop\Icon-Document03-Blu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24800" y="4724400"/>
              <a:ext cx="762000" cy="609600"/>
            </a:xfrm>
            <a:prstGeom prst="rect">
              <a:avLst/>
            </a:prstGeom>
            <a:noFill/>
          </p:spPr>
        </p:pic>
        <p:pic>
          <p:nvPicPr>
            <p:cNvPr id="13" name="Picture 3" descr="C:\Users\Admin\Desktop\Icon-Document03-Blu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29600" y="4953000"/>
              <a:ext cx="762000" cy="609600"/>
            </a:xfrm>
            <a:prstGeom prst="rect">
              <a:avLst/>
            </a:prstGeom>
            <a:noFill/>
          </p:spPr>
        </p:pic>
        <p:sp>
          <p:nvSpPr>
            <p:cNvPr id="14" name="Flowchart: Magnetic Disk 13"/>
            <p:cNvSpPr/>
            <p:nvPr/>
          </p:nvSpPr>
          <p:spPr>
            <a:xfrm>
              <a:off x="7772400" y="3962400"/>
              <a:ext cx="1219200" cy="1752600"/>
            </a:xfrm>
            <a:prstGeom prst="flowChartMagneticDisk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089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costs of tagging operation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User preference in allocation process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System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7079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 smtClean="0"/>
              <a:t>[1] Optimizing web search using social annotations. S. </a:t>
            </a:r>
            <a:r>
              <a:rPr lang="en-US" sz="3200" dirty="0" err="1" smtClean="0"/>
              <a:t>Bao</a:t>
            </a:r>
            <a:r>
              <a:rPr lang="en-US" sz="3200" dirty="0" smtClean="0"/>
              <a:t> et al. WWW’07</a:t>
            </a:r>
          </a:p>
          <a:p>
            <a:r>
              <a:rPr lang="en-US" sz="3200" dirty="0" smtClean="0"/>
              <a:t>[2] Can social bookmarking improve web search? P. </a:t>
            </a:r>
            <a:r>
              <a:rPr lang="en-US" sz="3200" dirty="0" err="1" smtClean="0"/>
              <a:t>Heymann</a:t>
            </a:r>
            <a:r>
              <a:rPr lang="en-US" sz="3200" dirty="0" smtClean="0"/>
              <a:t> et al. WSDM’08</a:t>
            </a:r>
          </a:p>
          <a:p>
            <a:r>
              <a:rPr lang="en-US" sz="3200" dirty="0" smtClean="0"/>
              <a:t>[3] Structured approach to query recommendation with social annotation data. J. </a:t>
            </a:r>
            <a:r>
              <a:rPr lang="en-US" sz="3200" dirty="0" err="1" smtClean="0"/>
              <a:t>Guo</a:t>
            </a:r>
            <a:r>
              <a:rPr lang="en-US" sz="3200" dirty="0" smtClean="0"/>
              <a:t> CIKM’10</a:t>
            </a:r>
          </a:p>
          <a:p>
            <a:r>
              <a:rPr lang="en-US" sz="3200" dirty="0" smtClean="0"/>
              <a:t>[4] Clustering the tagged web. D. </a:t>
            </a:r>
            <a:r>
              <a:rPr lang="en-US" sz="3200" dirty="0" err="1" smtClean="0"/>
              <a:t>Ramage</a:t>
            </a:r>
            <a:r>
              <a:rPr lang="en-US" sz="3200" dirty="0" smtClean="0"/>
              <a:t> et al. WSDM’09 </a:t>
            </a:r>
          </a:p>
          <a:p>
            <a:r>
              <a:rPr lang="en-US" sz="3200" dirty="0" smtClean="0"/>
              <a:t>[5] Exploring the value of </a:t>
            </a:r>
            <a:r>
              <a:rPr lang="en-US" sz="3200" dirty="0" err="1" smtClean="0"/>
              <a:t>folksonomies</a:t>
            </a:r>
            <a:r>
              <a:rPr lang="en-US" sz="3200" dirty="0" smtClean="0"/>
              <a:t> for creating semantic metadata. H. S. Al-Khalifa IJWSIS’07</a:t>
            </a:r>
          </a:p>
          <a:p>
            <a:r>
              <a:rPr lang="en-US" sz="3200" dirty="0"/>
              <a:t>[6] Analyzing Social Bookmarking Systems: A </a:t>
            </a:r>
            <a:r>
              <a:rPr lang="en-US" sz="3200" dirty="0" err="1"/>
              <a:t>del.icio.us</a:t>
            </a:r>
            <a:r>
              <a:rPr lang="en-US" sz="3200" dirty="0"/>
              <a:t> Cookbook. ECAI Mining Social Data Workshop. 2008</a:t>
            </a:r>
          </a:p>
          <a:p>
            <a:r>
              <a:rPr lang="en-US" sz="3200" dirty="0" smtClean="0"/>
              <a:t>[7] Social Tag Prediction. P. </a:t>
            </a:r>
            <a:r>
              <a:rPr lang="en-US" sz="3200" dirty="0" err="1" smtClean="0"/>
              <a:t>Heymann</a:t>
            </a:r>
            <a:r>
              <a:rPr lang="en-US" sz="3200" dirty="0" smtClean="0"/>
              <a:t>, SIGIR’08</a:t>
            </a:r>
          </a:p>
          <a:p>
            <a:r>
              <a:rPr lang="en-US" sz="3200" dirty="0" smtClean="0"/>
              <a:t>[8] Latent Dirichlet Allocation for Tag Recommendation, R. </a:t>
            </a:r>
            <a:r>
              <a:rPr lang="en-US" sz="3200" dirty="0" err="1" smtClean="0"/>
              <a:t>Krestel</a:t>
            </a:r>
            <a:r>
              <a:rPr lang="en-US" sz="3200" dirty="0" smtClean="0"/>
              <a:t>, RecSys’09</a:t>
            </a:r>
          </a:p>
          <a:p>
            <a:r>
              <a:rPr lang="en-US" sz="3200" dirty="0" smtClean="0"/>
              <a:t>[9] Learning Optimal Ranking with Tensor Factorization for Tag Recommendation, S. </a:t>
            </a:r>
            <a:r>
              <a:rPr lang="en-US" sz="3200" dirty="0" err="1" smtClean="0"/>
              <a:t>Rendle</a:t>
            </a:r>
            <a:r>
              <a:rPr lang="en-US" sz="3200" dirty="0" smtClean="0"/>
              <a:t>, KDD’09</a:t>
            </a:r>
          </a:p>
          <a:p>
            <a:r>
              <a:rPr lang="en-US" sz="3200" dirty="0" smtClean="0"/>
              <a:t>[10] Explore or Exploit? Effective Strategies for Disambiguating Large Databases.  R. Cheng VLDB’10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454150" y="2057400"/>
            <a:ext cx="6394450" cy="38227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		</a:t>
            </a:r>
            <a:r>
              <a:rPr lang="en-US" sz="4800" b="1" dirty="0" smtClean="0"/>
              <a:t>Thank you!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600" b="1" dirty="0" smtClean="0"/>
              <a:t>Contact Info: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Xuan Shawn Yang</a:t>
            </a:r>
            <a:br>
              <a:rPr lang="en-US" sz="3600" dirty="0" smtClean="0"/>
            </a:br>
            <a:r>
              <a:rPr lang="en-US" sz="3600" dirty="0" smtClean="0"/>
              <a:t>	University of Hong Kong</a:t>
            </a:r>
            <a:br>
              <a:rPr lang="en-US" sz="3600" dirty="0" smtClean="0"/>
            </a:br>
            <a:r>
              <a:rPr lang="en-US" sz="3600" dirty="0" smtClean="0"/>
              <a:t>	xyang2@cs.hku.hk</a:t>
            </a:r>
            <a:br>
              <a:rPr lang="en-US" sz="3600" dirty="0" smtClean="0"/>
            </a:br>
            <a:r>
              <a:rPr lang="en-US" sz="3600" dirty="0" smtClean="0"/>
              <a:t>	http://www.cs.hku.hk/~xyang2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959E91-D417-455D-AE6C-60189D3C934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2" descr="C:\Users\Admin\APPDATA\LOCAL\TEMP\wz29fb\hkulogo+cslogo (for light color background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8938" y="228601"/>
            <a:ext cx="3955146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Effectiveness of Quality Metric (Backup)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30680"/>
          </a:xfrm>
        </p:spPr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en-US" sz="3200" dirty="0" smtClean="0"/>
              <a:t>All-Pair Similarity</a:t>
            </a:r>
          </a:p>
          <a:p>
            <a:pPr lvl="0">
              <a:defRPr/>
            </a:pPr>
            <a:r>
              <a:rPr lang="en-US" sz="3200" dirty="0" smtClean="0"/>
              <a:t>Represent each resource by their tags</a:t>
            </a:r>
          </a:p>
          <a:p>
            <a:pPr lvl="0">
              <a:defRPr/>
            </a:pPr>
            <a:r>
              <a:rPr lang="en-US" sz="3200" dirty="0" smtClean="0"/>
              <a:t>Calculate the similarity between all pairs of resources</a:t>
            </a:r>
          </a:p>
          <a:p>
            <a:pPr lvl="0">
              <a:defRPr/>
            </a:pPr>
            <a:r>
              <a:rPr lang="en-US" sz="3200" dirty="0" smtClean="0"/>
              <a:t>Compare the similarity result with gold standard</a:t>
            </a:r>
          </a:p>
          <a:p>
            <a:endParaRPr lang="en-US" dirty="0"/>
          </a:p>
        </p:txBody>
      </p:sp>
      <p:pic>
        <p:nvPicPr>
          <p:cNvPr id="6" name="Picture 1" descr="C:\Users\Admin\AppData\Roaming\Tencent\Users\446009570\QQ\WinTemp\RichOle\5V9UMA1256_NSA7$[`M5F~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312708"/>
            <a:ext cx="6781800" cy="28340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Under-Tagged Resources (Backup)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1441" name="Picture 1" descr="C:\Users\Admin\AppData\Roaming\Tencent\Users\446009570\QQ\WinTemp\RichOle\64AD$6Z7%5YO91$QWR~HG(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0880" y="1876358"/>
            <a:ext cx="5689599" cy="4219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Top-10 Similar Sites (Backup)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1" descr="C:\Users\Admin\AppData\Roaming\Tencent\Users\446009570\QQ\WinTemp\RichOle\8VZE6M{PT]@7N%Z}5J4}1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0" y="2842955"/>
            <a:ext cx="89916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of Collaborative Tagging (Backup)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893177" cy="4495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Most</a:t>
            </a:r>
            <a:r>
              <a:rPr lang="en-US" dirty="0" smtClean="0"/>
              <a:t> posts are given to </a:t>
            </a:r>
            <a:r>
              <a:rPr lang="en-US" b="1" dirty="0" smtClean="0"/>
              <a:t>small</a:t>
            </a:r>
            <a:r>
              <a:rPr lang="en-US" dirty="0" smtClean="0"/>
              <a:t> number of highly popular resources</a:t>
            </a:r>
          </a:p>
          <a:p>
            <a:r>
              <a:rPr lang="en-US" dirty="0" smtClean="0"/>
              <a:t>dataset from delicious.com</a:t>
            </a:r>
          </a:p>
          <a:p>
            <a:pPr lvl="1"/>
            <a:r>
              <a:rPr lang="en-US" dirty="0" smtClean="0"/>
              <a:t>All </a:t>
            </a:r>
            <a:r>
              <a:rPr lang="en-US" b="1" i="1" dirty="0" smtClean="0"/>
              <a:t>30m</a:t>
            </a:r>
            <a:r>
              <a:rPr lang="en-US" dirty="0" smtClean="0"/>
              <a:t>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b="1" i="1" dirty="0" smtClean="0"/>
              <a:t>39%</a:t>
            </a:r>
            <a:r>
              <a:rPr lang="en-US" dirty="0" smtClean="0"/>
              <a:t> posts vs. top </a:t>
            </a:r>
            <a:r>
              <a:rPr lang="en-US" b="1" i="1" dirty="0" smtClean="0"/>
              <a:t>1%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Over </a:t>
            </a:r>
            <a:r>
              <a:rPr lang="en-US" b="1" i="1" dirty="0" smtClean="0"/>
              <a:t>10m</a:t>
            </a:r>
            <a:r>
              <a:rPr lang="en-US" dirty="0" smtClean="0"/>
              <a:t> </a:t>
            </a:r>
            <a:r>
              <a:rPr lang="en-US" dirty="0" err="1" smtClean="0"/>
              <a:t>urls</a:t>
            </a:r>
            <a:r>
              <a:rPr lang="en-US" dirty="0" smtClean="0"/>
              <a:t> are just tagged </a:t>
            </a:r>
            <a:r>
              <a:rPr lang="en-US" b="1" i="1" dirty="0" smtClean="0"/>
              <a:t>once</a:t>
            </a:r>
          </a:p>
          <a:p>
            <a:r>
              <a:rPr lang="en-US" dirty="0" smtClean="0"/>
              <a:t>Selected </a:t>
            </a:r>
            <a:r>
              <a:rPr lang="en-US" b="1" i="1" dirty="0" smtClean="0"/>
              <a:t>5000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High Quality Resources</a:t>
            </a:r>
          </a:p>
          <a:p>
            <a:pPr lvl="1"/>
            <a:r>
              <a:rPr lang="en-US" b="1" i="1" dirty="0" smtClean="0"/>
              <a:t>7%</a:t>
            </a:r>
            <a:r>
              <a:rPr lang="en-US" dirty="0" smtClean="0"/>
              <a:t> passed stable points</a:t>
            </a:r>
          </a:p>
          <a:p>
            <a:pPr lvl="2"/>
            <a:r>
              <a:rPr lang="en-US" b="1" i="1" dirty="0" smtClean="0"/>
              <a:t>50%</a:t>
            </a:r>
            <a:r>
              <a:rPr lang="en-US" dirty="0" smtClean="0"/>
              <a:t> over-tagging posts</a:t>
            </a:r>
          </a:p>
          <a:p>
            <a:pPr lvl="1"/>
            <a:r>
              <a:rPr lang="en-US" b="1" i="1" dirty="0" smtClean="0"/>
              <a:t>25%</a:t>
            </a:r>
            <a:r>
              <a:rPr lang="en-US" dirty="0" smtClean="0"/>
              <a:t> under-tagged (&lt; </a:t>
            </a:r>
            <a:r>
              <a:rPr lang="en-US" b="1" i="1" dirty="0" smtClean="0"/>
              <a:t>10</a:t>
            </a:r>
            <a:r>
              <a:rPr lang="en-US" dirty="0" smtClean="0"/>
              <a:t> posts)</a:t>
            </a:r>
          </a:p>
          <a:p>
            <a:endParaRPr lang="en-US" dirty="0" smtClean="0"/>
          </a:p>
        </p:txBody>
      </p:sp>
      <p:pic>
        <p:nvPicPr>
          <p:cNvPr id="25601" name="Picture 1" descr="C:\Users\Admin\AppData\Roaming\Tencent\Users\446009570\QQ\WinTemp\RichOle\80KS~7RK5DTA@}E0@{0M]}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8960" y="3954780"/>
            <a:ext cx="3336798" cy="24193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Stability (Backup)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68209" cy="2481943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Window size </a:t>
            </a:r>
          </a:p>
          <a:p>
            <a:pPr lvl="1"/>
            <a:r>
              <a:rPr lang="en-US" dirty="0" smtClean="0"/>
              <a:t>Threshold</a:t>
            </a:r>
          </a:p>
          <a:p>
            <a:pPr lvl="1"/>
            <a:r>
              <a:rPr lang="en-US" dirty="0" smtClean="0"/>
              <a:t>Stable Point: 100</a:t>
            </a:r>
          </a:p>
          <a:p>
            <a:pPr lvl="1"/>
            <a:r>
              <a:rPr lang="en-US" dirty="0" smtClean="0"/>
              <a:t>Stable rfd: </a:t>
            </a:r>
          </a:p>
          <a:p>
            <a:pPr lvl="1"/>
            <a:endParaRPr lang="en-US" dirty="0"/>
          </a:p>
        </p:txBody>
      </p:sp>
      <p:pic>
        <p:nvPicPr>
          <p:cNvPr id="5" name="Picture 4" descr="C:\Users\Admin\AppData\Roaming\Tencent\Users\446009570\QQ\WinTemp\RichOle\E%_$(X1M$LCDH)QA~Z`GN}W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87155" y="3424009"/>
            <a:ext cx="4684696" cy="3325591"/>
          </a:xfrm>
          <a:prstGeom prst="rect">
            <a:avLst/>
          </a:prstGeom>
          <a:noFill/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86760" y="2284911"/>
            <a:ext cx="746760" cy="17526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29590" y="3619957"/>
            <a:ext cx="1373505" cy="30670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707658" y="2774767"/>
            <a:ext cx="908685" cy="17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with Tag Data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r>
              <a:rPr lang="en-US" baseline="30000" dirty="0" smtClean="0"/>
              <a:t>[1][2]</a:t>
            </a:r>
          </a:p>
          <a:p>
            <a:r>
              <a:rPr lang="en-US" dirty="0" smtClean="0"/>
              <a:t>Recommendation</a:t>
            </a:r>
            <a:r>
              <a:rPr lang="en-US" baseline="30000" dirty="0" smtClean="0"/>
              <a:t>[3]</a:t>
            </a:r>
          </a:p>
          <a:p>
            <a:r>
              <a:rPr lang="en-US" dirty="0" smtClean="0"/>
              <a:t>Clustering</a:t>
            </a:r>
            <a:r>
              <a:rPr lang="en-US" baseline="30000" dirty="0" smtClean="0"/>
              <a:t>[4]</a:t>
            </a:r>
          </a:p>
          <a:p>
            <a:r>
              <a:rPr lang="en-US" dirty="0" smtClean="0"/>
              <a:t>Concept Space Learning</a:t>
            </a:r>
            <a:r>
              <a:rPr lang="en-US" baseline="30000" dirty="0" smtClean="0"/>
              <a:t>[5]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" y="4910312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[1] Optimizing web search using social annotations. S. </a:t>
            </a:r>
            <a:r>
              <a:rPr lang="en-US" sz="1600" dirty="0" err="1" smtClean="0"/>
              <a:t>Bao</a:t>
            </a:r>
            <a:r>
              <a:rPr lang="en-US" sz="1600" dirty="0" smtClean="0"/>
              <a:t> et al. WWW’07</a:t>
            </a:r>
          </a:p>
          <a:p>
            <a:r>
              <a:rPr lang="en-US" sz="1600" dirty="0" smtClean="0"/>
              <a:t>[2] Can social bookmarking improve web search? P. </a:t>
            </a:r>
            <a:r>
              <a:rPr lang="en-US" sz="1600" dirty="0" err="1" smtClean="0"/>
              <a:t>Heymann</a:t>
            </a:r>
            <a:r>
              <a:rPr lang="en-US" sz="1600" dirty="0" smtClean="0"/>
              <a:t> et al. WSDM’08</a:t>
            </a:r>
          </a:p>
          <a:p>
            <a:r>
              <a:rPr lang="en-US" sz="1600" dirty="0" smtClean="0"/>
              <a:t>[3] Structured approach to query recommendation with social annotation data. J. </a:t>
            </a:r>
            <a:r>
              <a:rPr lang="en-US" sz="1600" dirty="0" err="1" smtClean="0"/>
              <a:t>Guo</a:t>
            </a:r>
            <a:r>
              <a:rPr lang="en-US" sz="1600" dirty="0" smtClean="0"/>
              <a:t> CIKM’10</a:t>
            </a:r>
          </a:p>
          <a:p>
            <a:r>
              <a:rPr lang="en-US" sz="1600" dirty="0" smtClean="0"/>
              <a:t>[4] Clustering the tagged web. D. </a:t>
            </a:r>
            <a:r>
              <a:rPr lang="en-US" sz="1600" dirty="0" err="1" smtClean="0"/>
              <a:t>Ramage</a:t>
            </a:r>
            <a:r>
              <a:rPr lang="en-US" sz="1600" dirty="0" smtClean="0"/>
              <a:t> et al. WSDM’09 </a:t>
            </a:r>
          </a:p>
          <a:p>
            <a:r>
              <a:rPr lang="en-US" sz="1600" dirty="0" smtClean="0"/>
              <a:t>[5] Exploring the value of </a:t>
            </a:r>
            <a:r>
              <a:rPr lang="en-US" sz="1600" dirty="0" err="1" smtClean="0"/>
              <a:t>folksonomies</a:t>
            </a:r>
            <a:r>
              <a:rPr lang="en-US" sz="1600" dirty="0" smtClean="0"/>
              <a:t> for creating semantic metadata. H. S. Al-Khalifa IJWSIS’07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Problem of Collaborative Tagging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893177" cy="1111791"/>
          </a:xfrm>
        </p:spPr>
        <p:txBody>
          <a:bodyPr>
            <a:normAutofit/>
          </a:bodyPr>
          <a:lstStyle/>
          <a:p>
            <a:r>
              <a:rPr lang="en-US" b="1" dirty="0" smtClean="0"/>
              <a:t>Most</a:t>
            </a:r>
            <a:r>
              <a:rPr lang="en-US" dirty="0" smtClean="0"/>
              <a:t> posts are given to </a:t>
            </a:r>
            <a:r>
              <a:rPr lang="en-US" b="1" dirty="0" smtClean="0"/>
              <a:t>small</a:t>
            </a:r>
            <a:r>
              <a:rPr lang="en-US" dirty="0" smtClean="0"/>
              <a:t> number of highly popular resources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15796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[6] Analyzing Social Bookmarking Systems: A </a:t>
            </a:r>
            <a:r>
              <a:rPr lang="en-US" sz="1600" dirty="0" err="1" smtClean="0"/>
              <a:t>del.icio.us</a:t>
            </a:r>
            <a:r>
              <a:rPr lang="en-US" sz="1600" dirty="0" smtClean="0"/>
              <a:t> Cookbook. ECAI Mining Social Data Workshop. 2008</a:t>
            </a:r>
            <a:endParaRPr lang="en-US" sz="1600" dirty="0"/>
          </a:p>
        </p:txBody>
      </p:sp>
      <p:pic>
        <p:nvPicPr>
          <p:cNvPr id="6" name="Picture 3" descr="C:\Users\Admin\Desktop\post-ds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287" y="2301097"/>
            <a:ext cx="3857625" cy="34290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2647" y="2539798"/>
            <a:ext cx="4398519" cy="361816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dataset from delicious</a:t>
            </a:r>
            <a:r>
              <a:rPr lang="en-US" sz="3200" baseline="30000" dirty="0"/>
              <a:t>[6]</a:t>
            </a:r>
            <a:endParaRPr lang="en-US" baseline="30000" dirty="0" smtClean="0"/>
          </a:p>
          <a:p>
            <a:pPr lvl="1"/>
            <a:r>
              <a:rPr lang="en-US" dirty="0" smtClean="0"/>
              <a:t>All </a:t>
            </a:r>
            <a:r>
              <a:rPr lang="en-US" b="1" i="1" dirty="0" smtClean="0"/>
              <a:t>30m</a:t>
            </a:r>
            <a:r>
              <a:rPr lang="en-US" dirty="0"/>
              <a:t>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Over </a:t>
            </a:r>
            <a:r>
              <a:rPr lang="en-US" b="1" i="1" dirty="0" smtClean="0"/>
              <a:t>10m</a:t>
            </a:r>
            <a:r>
              <a:rPr lang="en-US" dirty="0" smtClean="0"/>
              <a:t> </a:t>
            </a:r>
            <a:r>
              <a:rPr lang="en-US" dirty="0" err="1" smtClean="0"/>
              <a:t>urls</a:t>
            </a:r>
            <a:r>
              <a:rPr lang="en-US" dirty="0" smtClean="0"/>
              <a:t> are just tagged </a:t>
            </a:r>
            <a:r>
              <a:rPr lang="en-US" b="1" i="1" dirty="0" smtClean="0"/>
              <a:t>once</a:t>
            </a:r>
          </a:p>
          <a:p>
            <a:pPr lvl="2"/>
            <a:r>
              <a:rPr lang="en-US" dirty="0" smtClean="0"/>
              <a:t>Under-Tagging</a:t>
            </a:r>
          </a:p>
          <a:p>
            <a:pPr lvl="1"/>
            <a:r>
              <a:rPr lang="en-US" b="1" i="1" dirty="0" smtClean="0"/>
              <a:t>39%</a:t>
            </a:r>
            <a:r>
              <a:rPr lang="en-US" dirty="0" smtClean="0"/>
              <a:t> posts vs. </a:t>
            </a:r>
            <a:r>
              <a:rPr lang="en-US" b="1" i="1" dirty="0" smtClean="0"/>
              <a:t>1%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2"/>
            <a:r>
              <a:rPr lang="en-US" dirty="0" smtClean="0"/>
              <a:t>Over-Tagging</a:t>
            </a:r>
          </a:p>
        </p:txBody>
      </p:sp>
      <p:sp>
        <p:nvSpPr>
          <p:cNvPr id="14" name="Oval 13"/>
          <p:cNvSpPr/>
          <p:nvPr/>
        </p:nvSpPr>
        <p:spPr>
          <a:xfrm>
            <a:off x="5597271" y="2637763"/>
            <a:ext cx="258335" cy="25833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491729" y="4627603"/>
            <a:ext cx="839591" cy="688759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0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build="p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Under-Tagging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Resources with </a:t>
            </a:r>
            <a:r>
              <a:rPr lang="en-US" b="1" dirty="0" smtClean="0">
                <a:solidFill>
                  <a:srgbClr val="FF0000"/>
                </a:solidFill>
              </a:rPr>
              <a:t>very few</a:t>
            </a:r>
            <a:r>
              <a:rPr lang="en-US" dirty="0" smtClean="0"/>
              <a:t> posts have </a:t>
            </a:r>
            <a:r>
              <a:rPr lang="en-US" b="1" dirty="0" smtClean="0">
                <a:solidFill>
                  <a:srgbClr val="FF0000"/>
                </a:solidFill>
              </a:rPr>
              <a:t>low quality</a:t>
            </a:r>
            <a:r>
              <a:rPr lang="en-US" dirty="0" smtClean="0"/>
              <a:t> tag data</a:t>
            </a:r>
          </a:p>
          <a:p>
            <a:r>
              <a:rPr lang="en-US" dirty="0" smtClean="0"/>
              <a:t>Low quality of one single post</a:t>
            </a:r>
            <a:endParaRPr lang="en-US" dirty="0"/>
          </a:p>
          <a:p>
            <a:pPr lvl="1"/>
            <a:r>
              <a:rPr lang="en-US" dirty="0"/>
              <a:t>Irrelevant to the </a:t>
            </a:r>
            <a:r>
              <a:rPr lang="en-US" dirty="0" smtClean="0"/>
              <a:t>resource</a:t>
            </a:r>
          </a:p>
          <a:p>
            <a:pPr lvl="2"/>
            <a:r>
              <a:rPr lang="en-US" dirty="0" smtClean="0"/>
              <a:t>{3dmax}</a:t>
            </a:r>
          </a:p>
          <a:p>
            <a:pPr lvl="1"/>
            <a:r>
              <a:rPr lang="en-US" dirty="0" smtClean="0"/>
              <a:t>Not cover all the aspects</a:t>
            </a:r>
          </a:p>
          <a:p>
            <a:pPr lvl="2"/>
            <a:r>
              <a:rPr lang="en-US" dirty="0" smtClean="0"/>
              <a:t>{geography, education}</a:t>
            </a:r>
          </a:p>
          <a:p>
            <a:pPr lvl="1"/>
            <a:r>
              <a:rPr lang="en-US" dirty="0" smtClean="0"/>
              <a:t>Don’t know which tag is more important</a:t>
            </a:r>
          </a:p>
          <a:p>
            <a:pPr lvl="2"/>
            <a:r>
              <a:rPr lang="en-US" dirty="0" smtClean="0"/>
              <a:t>{maps, education}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 descr="GoogleEart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8671" y="3119817"/>
            <a:ext cx="3017377" cy="14723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5804631"/>
            <a:ext cx="79248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Improve</a:t>
            </a:r>
            <a:r>
              <a:rPr lang="en-US" sz="2800" dirty="0" smtClean="0"/>
              <a:t> tag data quality for under-tagged resource by </a:t>
            </a:r>
            <a:r>
              <a:rPr lang="en-US" sz="2800" dirty="0"/>
              <a:t>g</a:t>
            </a:r>
            <a:r>
              <a:rPr lang="en-US" sz="2800" dirty="0" smtClean="0"/>
              <a:t>iving it </a:t>
            </a:r>
            <a:r>
              <a:rPr lang="en-US" sz="2800" b="1" dirty="0" smtClean="0">
                <a:solidFill>
                  <a:srgbClr val="FF0000"/>
                </a:solidFill>
              </a:rPr>
              <a:t>sufficient number</a:t>
            </a:r>
            <a:r>
              <a:rPr lang="en-US" sz="2800" dirty="0" smtClean="0"/>
              <a:t> of posts</a:t>
            </a:r>
          </a:p>
        </p:txBody>
      </p:sp>
    </p:spTree>
    <p:extLst>
      <p:ext uri="{BB962C8B-B14F-4D97-AF65-F5344CB8AC3E}">
        <p14:creationId xmlns:p14="http://schemas.microsoft.com/office/powerpoint/2010/main" xmlns="" val="37457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a sufficient No. of Posts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aspects of the resource will </a:t>
            </a:r>
            <a:r>
              <a:rPr lang="en-US" dirty="0"/>
              <a:t>be </a:t>
            </a:r>
            <a:r>
              <a:rPr lang="en-US" dirty="0" smtClean="0"/>
              <a:t>covered</a:t>
            </a:r>
          </a:p>
          <a:p>
            <a:r>
              <a:rPr lang="en-US" dirty="0" smtClean="0"/>
              <a:t>Relative occurrence frequency of tag </a:t>
            </a:r>
            <a:r>
              <a:rPr lang="en-US" b="1" i="1" dirty="0" smtClean="0"/>
              <a:t>t</a:t>
            </a:r>
            <a:r>
              <a:rPr lang="en-US" dirty="0" smtClean="0"/>
              <a:t> can </a:t>
            </a:r>
            <a:r>
              <a:rPr lang="en-US" dirty="0"/>
              <a:t>reflect </a:t>
            </a:r>
            <a:r>
              <a:rPr lang="en-US" dirty="0" smtClean="0"/>
              <a:t>its importance</a:t>
            </a:r>
          </a:p>
          <a:p>
            <a:pPr lvl="1"/>
            <a:r>
              <a:rPr lang="en-US" dirty="0" smtClean="0"/>
              <a:t>Irrelevant Tags rarely appear</a:t>
            </a:r>
          </a:p>
          <a:p>
            <a:pPr lvl="1"/>
            <a:r>
              <a:rPr lang="en-US" dirty="0" smtClean="0"/>
              <a:t>Important tags occur frequently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9600" y="5141893"/>
            <a:ext cx="79248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Can we </a:t>
            </a:r>
            <a:r>
              <a:rPr lang="en-US" sz="2800" b="1" dirty="0" smtClean="0">
                <a:solidFill>
                  <a:srgbClr val="FF0000"/>
                </a:solidFill>
              </a:rPr>
              <a:t>always</a:t>
            </a:r>
            <a:r>
              <a:rPr lang="en-US" sz="2800" dirty="0" smtClean="0"/>
              <a:t> improve tag data quality </a:t>
            </a:r>
          </a:p>
          <a:p>
            <a:pPr algn="ctr"/>
            <a:r>
              <a:rPr lang="en-US" sz="2800" dirty="0" smtClean="0"/>
              <a:t>by giving more posts to a resource?</a:t>
            </a:r>
          </a:p>
        </p:txBody>
      </p:sp>
    </p:spTree>
    <p:extLst>
      <p:ext uri="{BB962C8B-B14F-4D97-AF65-F5344CB8AC3E}">
        <p14:creationId xmlns:p14="http://schemas.microsoft.com/office/powerpoint/2010/main" xmlns="" val="81386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eart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9527" y="2191234"/>
            <a:ext cx="3895224" cy="3844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Over-Tagging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Relative Frequency vs. no. of posts</a:t>
            </a:r>
          </a:p>
          <a:p>
            <a:pPr lvl="1"/>
            <a:r>
              <a:rPr lang="en-US" dirty="0" smtClean="0"/>
              <a:t>&gt;=250, stable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385434" y="2719294"/>
            <a:ext cx="0" cy="296222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385434" y="3974358"/>
            <a:ext cx="1534448" cy="165847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1354" y="3780125"/>
            <a:ext cx="3331823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Tagging Efforts are </a:t>
            </a:r>
            <a:r>
              <a:rPr lang="en-US" sz="3600" b="1" dirty="0" smtClean="0">
                <a:solidFill>
                  <a:srgbClr val="FF0000"/>
                </a:solidFill>
              </a:rPr>
              <a:t>Wasted</a:t>
            </a:r>
            <a:r>
              <a:rPr lang="en-US" sz="28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32388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Incentive-Based Tagging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A42DB4-4120-6243-9A28-F8A062A028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76528" cy="4495800"/>
          </a:xfrm>
        </p:spPr>
        <p:txBody>
          <a:bodyPr/>
          <a:lstStyle/>
          <a:p>
            <a:r>
              <a:rPr lang="en-US" dirty="0" smtClean="0"/>
              <a:t>Guide users’ tagging effort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Reward</a:t>
            </a:r>
            <a:r>
              <a:rPr lang="en-US" dirty="0" smtClean="0"/>
              <a:t> </a:t>
            </a:r>
            <a:r>
              <a:rPr lang="en-US" dirty="0"/>
              <a:t>users for annotating under-tagged resources</a:t>
            </a:r>
          </a:p>
          <a:p>
            <a:r>
              <a:rPr lang="en-US" dirty="0" smtClean="0"/>
              <a:t>Reduce the number of under-tagged resources </a:t>
            </a:r>
            <a:endParaRPr lang="en-US" dirty="0"/>
          </a:p>
          <a:p>
            <a:r>
              <a:rPr lang="en-US" dirty="0" smtClean="0"/>
              <a:t>Save the tagging efforts wasted in over-tagged resources</a:t>
            </a:r>
            <a:endParaRPr lang="en-US" dirty="0"/>
          </a:p>
        </p:txBody>
      </p:sp>
      <p:pic>
        <p:nvPicPr>
          <p:cNvPr id="6" name="Picture 3" descr="C:\Users\Admin\Desktop\post-dst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4206" y="2566789"/>
            <a:ext cx="3857625" cy="342900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5483190" y="2903455"/>
            <a:ext cx="258335" cy="25833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377648" y="4893295"/>
            <a:ext cx="839591" cy="688759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Up Arrow 9"/>
          <p:cNvSpPr/>
          <p:nvPr/>
        </p:nvSpPr>
        <p:spPr>
          <a:xfrm rot="13704117">
            <a:off x="5789992" y="3160151"/>
            <a:ext cx="3019932" cy="1108037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9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cal{R}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%$q(\mathcal{R}, \vec{k})= \frac{1}{n}\sum\limits_{i=1}^{n}{q_i(k_i)}$&#10;$B = 7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%$q(\mathcal{R}, \vec{k})= \frac{1}{n}\sum\limits_{i=1}^{n}{q_i(k_i)}$&#10;%$B = 7$&#10;$q(\mathcal{R}, \vec{c}+\vec{x})$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cal{R}$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{c}$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$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{c} = [3, 2, 4]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mega = 4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{c} = [3, 2, 4]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|c|c|}&#10;\hline&#10;Rank &amp; $3+4$(by FC$_{10000}$) $= 7$ posts \\&#10;\hline&#10;$1$  &amp; physicsclassroom.com \\&#10;\hline&#10;$2$  &amp; hyperphysics.phy-astr.\\&#10;     &amp; gsu.edu/hbas/hframe.html\\&#10;\hline&#10;$3$  &amp; practicalphysics.org \\&#10;\hline&#10;$4$  &amp; hyperphysics.phy-astr.\\&#10;     &amp; gsu.edu/hbas/hframe.html\\&#10;\hline&#10;$5$  &amp; javaranch.com\\&#10;\hline&#10;$6$  &amp; robocode.sourceforge.net\\&#10;\hline&#10;$7$  &amp; www.onjava.com\\&#10;\hline&#10;$8$  &amp; java.sun.com\\&#10;\hline&#10;$9$  &amp; jguru.com\\&#10;\hline&#10;$10$  &amp; kickjava.com\\&#10;\hline&#10;\end{tabular}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|c|c|}&#10;\hline&#10;Rank &amp; $3+11$ (by FP$_{10000}$) $=14$ posts \\&#10;\hline&#10;$1$  &amp; physicsclassroom.com \\&#10;\hline&#10;$2$  &amp; practicalphysics.org \\&#10;\hline&#10;$3$  &amp; hyperphysics.phy-astr.\\&#10;     &amp; gsu.edu/hbas/hframe.html\\&#10;\hline&#10;$4$  &amp; hyperphysics.phy-astr.\\&#10;     &amp; gsu.edu/hbas/hph.html\\&#10;\hline&#10;$5$  &amp; physicsforums.com\\&#10;\hline&#10;$6$  &amp; upscale.utoronto.ca/\\&#10;     &amp; GeneralInterest/Harrison/Flash\\&#10;\hline&#10;$7$  &amp; bethe.cornell.edu\\&#10;\hline&#10;$8$  &amp; grc.nasa.gov/WWW/K-12/Numbers/\\&#10;     &amp; Math/Mathematical$\_$Thinking/index.htm\\&#10;\hline&#10;$9$  &amp; micro.magnet.fsu.edu/primer/\\&#10;     &amp; java/scienceopticsu/powersof10\\&#10;\hline&#10;$10$  &amp; sodaplay.com\\&#10;\hline&#10;\end{tabular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au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mega = 10$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hat{\varphi}_i = \vec{F}_i(100)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au=0.99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_i(\omega, k)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_i(\omega, k)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q(\mathcal{R},\vec{k})=\frac{1}{n}\sum\limits_{i=1}^{n}q_i(k_i)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{x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q(\mathcal{R}, \vec{c}+\vec{x})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{c} = [3, 2, 4]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{x} = [2, 1, 4]$&#10;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6064</TotalTime>
  <Words>2146</Words>
  <Application>Microsoft Office PowerPoint</Application>
  <PresentationFormat>On-screen Show (4:3)</PresentationFormat>
  <Paragraphs>419</Paragraphs>
  <Slides>37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Median</vt:lpstr>
      <vt:lpstr>On Incentive-Based Tagging</vt:lpstr>
      <vt:lpstr>Outline</vt:lpstr>
      <vt:lpstr>Collaborative Tagging Systems</vt:lpstr>
      <vt:lpstr>Applications with Tag Data</vt:lpstr>
      <vt:lpstr>Problem of Collaborative Tagging</vt:lpstr>
      <vt:lpstr>Under-Tagging</vt:lpstr>
      <vt:lpstr>Having a sufficient No. of Posts</vt:lpstr>
      <vt:lpstr>Over-Tagging</vt:lpstr>
      <vt:lpstr>Incentive-Based Tagging</vt:lpstr>
      <vt:lpstr>Incentive-Based Tagging (cont’d)</vt:lpstr>
      <vt:lpstr>Effect of Incentive-Based Tagging</vt:lpstr>
      <vt:lpstr>Related Work</vt:lpstr>
      <vt:lpstr>Related Work (Cont’d)</vt:lpstr>
      <vt:lpstr>Outline</vt:lpstr>
      <vt:lpstr>Data Model</vt:lpstr>
      <vt:lpstr>Quality Model: Tagging Stability</vt:lpstr>
      <vt:lpstr>Quality</vt:lpstr>
      <vt:lpstr>Incentive-Based Tagging</vt:lpstr>
      <vt:lpstr>Incentive-Based Tagging (cont’d)</vt:lpstr>
      <vt:lpstr>Strategy Framework</vt:lpstr>
      <vt:lpstr>Implementing CHOOSE()</vt:lpstr>
      <vt:lpstr>Implementing CHOOSE()</vt:lpstr>
      <vt:lpstr>Outline</vt:lpstr>
      <vt:lpstr>Setup</vt:lpstr>
      <vt:lpstr>Quality vs. Budget</vt:lpstr>
      <vt:lpstr>Over-Tagging</vt:lpstr>
      <vt:lpstr>Top-10 Similar Sites (Cont’d) </vt:lpstr>
      <vt:lpstr>Top-10 Similar Sites (Cont’d) </vt:lpstr>
      <vt:lpstr>Conclusion</vt:lpstr>
      <vt:lpstr>Future Work</vt:lpstr>
      <vt:lpstr>References</vt:lpstr>
      <vt:lpstr>  Thank you!  Contact Info:   Xuan Shawn Yang  University of Hong Kong  xyang2@cs.hku.hk  http://www.cs.hku.hk/~xyang2</vt:lpstr>
      <vt:lpstr>Effectiveness of Quality Metric (Backup)</vt:lpstr>
      <vt:lpstr>Under-Tagged Resources (Backup)</vt:lpstr>
      <vt:lpstr>Other Top-10 Similar Sites (Backup) </vt:lpstr>
      <vt:lpstr>Problem of Collaborative Tagging (Backup)</vt:lpstr>
      <vt:lpstr>Tagging Stability (Backup)</vt:lpstr>
    </vt:vector>
  </TitlesOfParts>
  <Company>HKU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Incentive-Based Tagging</dc:title>
  <dc:creator>Xuan Yang</dc:creator>
  <cp:lastModifiedBy>Admin Account</cp:lastModifiedBy>
  <cp:revision>1975</cp:revision>
  <dcterms:created xsi:type="dcterms:W3CDTF">2013-04-01T14:46:59Z</dcterms:created>
  <dcterms:modified xsi:type="dcterms:W3CDTF">2013-05-06T04:23:20Z</dcterms:modified>
</cp:coreProperties>
</file>