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86" r:id="rId4"/>
    <p:sldId id="287" r:id="rId5"/>
    <p:sldId id="380" r:id="rId6"/>
    <p:sldId id="367" r:id="rId7"/>
    <p:sldId id="342" r:id="rId8"/>
    <p:sldId id="373" r:id="rId9"/>
    <p:sldId id="325" r:id="rId10"/>
    <p:sldId id="289" r:id="rId11"/>
    <p:sldId id="374" r:id="rId12"/>
    <p:sldId id="292" r:id="rId13"/>
    <p:sldId id="363" r:id="rId14"/>
    <p:sldId id="364" r:id="rId15"/>
    <p:sldId id="365" r:id="rId16"/>
    <p:sldId id="345" r:id="rId17"/>
    <p:sldId id="356" r:id="rId18"/>
    <p:sldId id="357" r:id="rId19"/>
    <p:sldId id="360" r:id="rId20"/>
    <p:sldId id="361" r:id="rId21"/>
    <p:sldId id="362" r:id="rId22"/>
    <p:sldId id="300" r:id="rId23"/>
    <p:sldId id="302" r:id="rId24"/>
    <p:sldId id="366" r:id="rId25"/>
    <p:sldId id="308" r:id="rId26"/>
    <p:sldId id="381" r:id="rId27"/>
    <p:sldId id="310" r:id="rId28"/>
    <p:sldId id="359" r:id="rId29"/>
    <p:sldId id="277" r:id="rId30"/>
    <p:sldId id="333" r:id="rId31"/>
    <p:sldId id="378" r:id="rId32"/>
    <p:sldId id="379" r:id="rId33"/>
    <p:sldId id="368" r:id="rId34"/>
    <p:sldId id="369" r:id="rId35"/>
    <p:sldId id="370" r:id="rId36"/>
    <p:sldId id="371" r:id="rId37"/>
    <p:sldId id="372" r:id="rId38"/>
    <p:sldId id="375" r:id="rId39"/>
    <p:sldId id="377" r:id="rId40"/>
    <p:sldId id="376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1273" autoAdjust="0"/>
  </p:normalViewPr>
  <p:slideViewPr>
    <p:cSldViewPr>
      <p:cViewPr>
        <p:scale>
          <a:sx n="105" d="100"/>
          <a:sy n="105" d="100"/>
        </p:scale>
        <p:origin x="-4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1705-3B7C-2144-8DFE-0982B5BCC6B5}" type="datetimeFigureOut">
              <a:rPr lang="en-US" smtClean="0"/>
              <a:pPr/>
              <a:t>30/8/11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0309C-DCF7-934B-A8F1-F1B67C3A20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5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C1A68-C15C-48A4-9689-731975A0C230}" type="datetimeFigureOut">
              <a:rPr lang="en-US" smtClean="0"/>
              <a:pPr/>
              <a:t>30/8/11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C389D-7F13-4856-8066-363711694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9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389D-7F13-4856-8066-3637116942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Strong connection between p2 and q1 -- they not only know each other, but also have two common friends: x, 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389D-7F13-4856-8066-3637116942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ed</a:t>
            </a:r>
            <a:r>
              <a:rPr lang="en-US" dirty="0" smtClean="0"/>
              <a:t>-function???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389D-7F13-4856-8066-3637116942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389D-7F13-4856-8066-3637116942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1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389D-7F13-4856-8066-3637116942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1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389D-7F13-4856-8066-3637116942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1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classical state-space search strategy: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389D-7F13-4856-8066-3637116942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0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Useful to scientists interested in cross-disciplinary work in AI and DB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C389D-7F13-4856-8066-3637116942F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Link Similarity Join</a:t>
            </a:r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L. Sun, R. Cheng, X. Li, D. Cheung, J. Han</a:t>
            </a:r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C1FDC5-F4AC-4B30-8928-F04404CC1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Link Similarity Join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FDC5-F4AC-4B30-8928-F04404CC1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altLang="zh-CN" smtClean="0"/>
              <a:t>Link Similarity Join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9C1FDC5-F4AC-4B30-8928-F04404CC1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C1FDC5-F4AC-4B30-8928-F04404CC14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Link Similarity Join</a:t>
            </a:r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9C1FDC5-F4AC-4B30-8928-F04404CC14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altLang="zh-CN" smtClean="0"/>
              <a:t>Link Similarity Join</a:t>
            </a:r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C1FDC5-F4AC-4B30-8928-F04404CC14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altLang="zh-CN" smtClean="0"/>
              <a:t>L. Sun, R. Cheng, X. Li, D. Cheung, J. Han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altLang="zh-CN" smtClean="0"/>
              <a:t>Link Similarity Join</a:t>
            </a:r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C1FDC5-F4AC-4B30-8928-F04404CC14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altLang="zh-CN" smtClean="0"/>
              <a:t>L. Sun, R. Cheng, X. Li, D. Cheung, J. Han</a:t>
            </a:r>
            <a:endParaRPr lang="zh-CN" alt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Link Similarity Join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C1FDC5-F4AC-4B30-8928-F04404CC1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Link Similarity Join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C1FDC5-F4AC-4B30-8928-F04404CC1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Link Similarity Join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C1FDC5-F4AC-4B30-8928-F04404CC14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altLang="zh-CN" smtClean="0"/>
              <a:t>Link Similarity Join</a:t>
            </a:r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9C1FDC5-F4AC-4B30-8928-F04404CC14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altLang="zh-CN" smtClean="0"/>
              <a:t>L. Sun, R. Cheng, X. Li, D. Cheung, J. Han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Link Similarity Join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L. Sun, R. Cheng, X. Li, D. Cheung, J. Han</a:t>
            </a:r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C1FDC5-F4AC-4B30-8928-F04404CC1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0.png"/><Relationship Id="rId10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0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5" Type="http://schemas.openxmlformats.org/officeDocument/2006/relationships/image" Target="../media/image10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692696"/>
            <a:ext cx="88392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cs typeface="Copperplate Gothic Light"/>
              </a:rPr>
              <a:t>On Link-based Similarity Join</a:t>
            </a:r>
            <a:endParaRPr lang="zh-CN" altLang="en-US" dirty="0">
              <a:cs typeface="Copperplate Gothic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72514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 smtClean="0"/>
              <a:t>A joint work with:</a:t>
            </a:r>
          </a:p>
          <a:p>
            <a:pPr lvl="1" algn="ctr"/>
            <a:r>
              <a:rPr lang="en-US" dirty="0" err="1" smtClean="0"/>
              <a:t>Liwen</a:t>
            </a:r>
            <a:r>
              <a:rPr lang="en-US" dirty="0" smtClean="0"/>
              <a:t> Sun, Xiang Li, David Cheung (University of Hong Kong)</a:t>
            </a:r>
          </a:p>
          <a:p>
            <a:pPr lvl="1" algn="ctr"/>
            <a:r>
              <a:rPr lang="en-US" dirty="0" err="1" smtClean="0"/>
              <a:t>Jiawei</a:t>
            </a:r>
            <a:r>
              <a:rPr lang="en-US" dirty="0" smtClean="0"/>
              <a:t> Han</a:t>
            </a:r>
            <a:r>
              <a:rPr lang="en-US" baseline="30000" dirty="0" smtClean="0"/>
              <a:t> </a:t>
            </a:r>
            <a:r>
              <a:rPr lang="en-US" dirty="0" smtClean="0"/>
              <a:t>(University of Illinois Urbana Champaign)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8965" y="2649686"/>
            <a:ext cx="3229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Presenter: </a:t>
            </a:r>
            <a:r>
              <a:rPr lang="en-US" dirty="0" err="1" smtClean="0"/>
              <a:t>Reynold</a:t>
            </a:r>
            <a:r>
              <a:rPr lang="en-US" dirty="0" smtClean="0"/>
              <a:t> Cheng</a:t>
            </a:r>
          </a:p>
          <a:p>
            <a:pPr algn="ctr"/>
            <a:r>
              <a:rPr lang="en-US" dirty="0" smtClean="0"/>
              <a:t>Department of Computer Science</a:t>
            </a:r>
          </a:p>
          <a:p>
            <a:pPr algn="ctr"/>
            <a:r>
              <a:rPr lang="en-US" dirty="0" smtClean="0"/>
              <a:t>The University of Hong Kong</a:t>
            </a:r>
          </a:p>
          <a:p>
            <a:pPr algn="ctr"/>
            <a:r>
              <a:rPr lang="en-US" dirty="0" err="1" smtClean="0"/>
              <a:t>ckcheng@cs.hku.hk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7030" y="548680"/>
            <a:ext cx="2297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VLDB 2011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e-</a:t>
            </a:r>
            <a:r>
              <a:rPr lang="en-US" dirty="0" smtClean="0"/>
              <a:t>function: A general form of S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841362"/>
            <a:ext cx="8352928" cy="4896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pPr lvl="1"/>
            <a:r>
              <a:rPr lang="en-US" dirty="0" smtClean="0"/>
              <a:t>where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i="1" dirty="0" smtClean="0"/>
              <a:t>a, b</a:t>
            </a:r>
            <a:r>
              <a:rPr lang="en-US" sz="2400" dirty="0" smtClean="0"/>
              <a:t>:</a:t>
            </a:r>
            <a:r>
              <a:rPr lang="en-US" dirty="0" smtClean="0"/>
              <a:t> </a:t>
            </a:r>
            <a:r>
              <a:rPr lang="en-US" sz="2400" dirty="0" smtClean="0"/>
              <a:t>real-valued constants</a:t>
            </a:r>
            <a:r>
              <a:rPr lang="en-US" sz="2400" dirty="0"/>
              <a:t>;</a:t>
            </a:r>
            <a:r>
              <a:rPr lang="en-US" sz="2400" dirty="0" smtClean="0"/>
              <a:t> a&gt;0</a:t>
            </a:r>
            <a:endParaRPr lang="en-US" dirty="0" smtClean="0"/>
          </a:p>
          <a:p>
            <a:pPr lvl="1"/>
            <a:r>
              <a:rPr lang="en-US" dirty="0" smtClean="0"/>
              <a:t>    </a:t>
            </a:r>
            <a:r>
              <a:rPr lang="en-US" sz="2400" dirty="0" smtClean="0"/>
              <a:t>:</a:t>
            </a:r>
            <a:r>
              <a:rPr lang="en-US" dirty="0" smtClean="0"/>
              <a:t> </a:t>
            </a:r>
            <a:r>
              <a:rPr lang="en-US" sz="2400" dirty="0" smtClean="0"/>
              <a:t>decay factor; 0 &lt;   &lt;1 </a:t>
            </a:r>
            <a:endParaRPr lang="en-US" dirty="0" smtClean="0">
              <a:latin typeface="Lao UI"/>
            </a:endParaRPr>
          </a:p>
          <a:p>
            <a:pPr lvl="1"/>
            <a:r>
              <a:rPr lang="en-US" dirty="0" smtClean="0">
                <a:latin typeface="Brush Script MT" pitchFamily="66" charset="0"/>
              </a:rPr>
              <a:t>         </a:t>
            </a:r>
            <a:r>
              <a:rPr lang="en-US" dirty="0">
                <a:latin typeface="Brush Script MT" pitchFamily="66" charset="0"/>
              </a:rPr>
              <a:t> </a:t>
            </a:r>
            <a:r>
              <a:rPr lang="en-US" sz="2400" dirty="0" smtClean="0"/>
              <a:t>: prob. measure</a:t>
            </a:r>
          </a:p>
          <a:p>
            <a:r>
              <a:rPr lang="en-US" sz="2600" dirty="0" smtClean="0"/>
              <a:t>e.g., for PPR: </a:t>
            </a:r>
          </a:p>
          <a:p>
            <a:pPr lvl="1"/>
            <a:r>
              <a:rPr lang="en-US" dirty="0" smtClean="0"/>
              <a:t>          :  prob. a surfer from u </a:t>
            </a:r>
            <a:r>
              <a:rPr lang="en-US" u="sng" dirty="0" smtClean="0"/>
              <a:t>visits</a:t>
            </a:r>
            <a:r>
              <a:rPr lang="en-US" dirty="0" smtClean="0"/>
              <a:t> v at </a:t>
            </a:r>
            <a:r>
              <a:rPr lang="en-US" dirty="0" err="1" smtClean="0"/>
              <a:t>i-th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a = 1-   ; b = 0</a:t>
            </a:r>
          </a:p>
          <a:p>
            <a:endParaRPr lang="en-US" sz="21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396976"/>
              </p:ext>
            </p:extLst>
          </p:nvPr>
        </p:nvGraphicFramePr>
        <p:xfrm>
          <a:off x="1259632" y="4481213"/>
          <a:ext cx="216024" cy="41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98" name="Formula" r:id="rId4" imgW="83127" imgH="157411" progId="">
                  <p:embed/>
                </p:oleObj>
              </mc:Choice>
              <mc:Fallback>
                <p:oleObj name="Formula" r:id="rId4" imgW="83127" imgH="157411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481213"/>
                        <a:ext cx="216024" cy="411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791606"/>
              </p:ext>
            </p:extLst>
          </p:nvPr>
        </p:nvGraphicFramePr>
        <p:xfrm>
          <a:off x="3923928" y="4481213"/>
          <a:ext cx="2159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99" name="Formula" r:id="rId6" imgW="83127" imgH="157411" progId="">
                  <p:embed/>
                </p:oleObj>
              </mc:Choice>
              <mc:Fallback>
                <p:oleObj name="Formula" r:id="rId6" imgW="83127" imgH="157411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481213"/>
                        <a:ext cx="2159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2740940"/>
            <a:ext cx="5184576" cy="133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2057386"/>
            <a:ext cx="3816424" cy="79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Screen shot 2011-07-26 at 下午06.19.20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985269"/>
            <a:ext cx="864096" cy="312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268760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pic>
        <p:nvPicPr>
          <p:cNvPr id="12" name="Picture 11" descr="Screen shot 2011-07-26 at 下午06.19.20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873810"/>
            <a:ext cx="864096" cy="312477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934346"/>
              </p:ext>
            </p:extLst>
          </p:nvPr>
        </p:nvGraphicFramePr>
        <p:xfrm>
          <a:off x="2051720" y="6254824"/>
          <a:ext cx="216024" cy="41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00" name="Formula" r:id="rId10" imgW="83127" imgH="157411" progId="">
                  <p:embed/>
                </p:oleObj>
              </mc:Choice>
              <mc:Fallback>
                <p:oleObj name="Formula" r:id="rId10" imgW="83127" imgH="1574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6254824"/>
                        <a:ext cx="216024" cy="411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2780928"/>
            <a:ext cx="8640960" cy="252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520" y="5297746"/>
            <a:ext cx="8640960" cy="1299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1484784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S(</a:t>
            </a:r>
            <a:r>
              <a:rPr lang="en-US" sz="2800" dirty="0" err="1"/>
              <a:t>u,v</a:t>
            </a:r>
            <a:r>
              <a:rPr lang="en-US" sz="2800" dirty="0"/>
              <a:t>) has a general form called </a:t>
            </a:r>
            <a:r>
              <a:rPr lang="en-US" sz="2800" dirty="0">
                <a:solidFill>
                  <a:srgbClr val="FF0000"/>
                </a:solidFill>
              </a:rPr>
              <a:t>e-</a:t>
            </a:r>
            <a:r>
              <a:rPr lang="en-US" sz="2800" dirty="0" smtClean="0">
                <a:solidFill>
                  <a:srgbClr val="FF0000"/>
                </a:solidFill>
              </a:rPr>
              <a:t>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6732240" y="1988840"/>
            <a:ext cx="1800200" cy="1152128"/>
          </a:xfrm>
          <a:prstGeom prst="borderCallout1">
            <a:avLst>
              <a:gd name="adj1" fmla="val 52228"/>
              <a:gd name="adj2" fmla="val -2497"/>
              <a:gd name="adj3" fmla="val 47081"/>
              <a:gd name="adj4" fmla="val -969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Practically, we approximate S(</a:t>
            </a:r>
            <a:r>
              <a:rPr lang="en-US" b="1" dirty="0" err="1" smtClean="0"/>
              <a:t>u,v</a:t>
            </a:r>
            <a:r>
              <a:rPr lang="en-US" b="1" dirty="0" smtClean="0"/>
              <a:t>) by some d</a:t>
            </a:r>
            <a:endParaRPr lang="en-US" b="1" dirty="0"/>
          </a:p>
        </p:txBody>
      </p:sp>
      <p:sp>
        <p:nvSpPr>
          <p:cNvPr id="19" name="Line Callout 1 18"/>
          <p:cNvSpPr/>
          <p:nvPr/>
        </p:nvSpPr>
        <p:spPr>
          <a:xfrm>
            <a:off x="4427984" y="908720"/>
            <a:ext cx="1008112" cy="576064"/>
          </a:xfrm>
          <a:prstGeom prst="borderCallout1">
            <a:avLst>
              <a:gd name="adj1" fmla="val 115480"/>
              <a:gd name="adj2" fmla="val 46657"/>
              <a:gd name="adj3" fmla="val 250687"/>
              <a:gd name="adj4" fmla="val 5182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depth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4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e-function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208912" cy="468052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where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9" name="Picture 8" descr="Screen shot 2011-07-25 at 下午10.39.2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8880"/>
            <a:ext cx="1872208" cy="794269"/>
          </a:xfrm>
          <a:prstGeom prst="rect">
            <a:avLst/>
          </a:prstGeom>
        </p:spPr>
      </p:pic>
      <p:pic>
        <p:nvPicPr>
          <p:cNvPr id="10" name="Picture 9" descr="Screen shot 2011-07-25 at 下午10.45.0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75" y="1628800"/>
            <a:ext cx="5064781" cy="607553"/>
          </a:xfrm>
          <a:prstGeom prst="rect">
            <a:avLst/>
          </a:prstGeom>
        </p:spPr>
      </p:pic>
      <p:pic>
        <p:nvPicPr>
          <p:cNvPr id="5" name="Picture 4" descr="Screen shot 2011-07-26 at 下午02.49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76"/>
            <a:ext cx="3456384" cy="243587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949474"/>
            <a:ext cx="2667000" cy="365125"/>
          </a:xfrm>
        </p:spPr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09600" y="5949280"/>
            <a:ext cx="5421083" cy="365125"/>
          </a:xfrm>
        </p:spPr>
        <p:txBody>
          <a:bodyPr/>
          <a:lstStyle/>
          <a:p>
            <a:r>
              <a:rPr lang="en-US" altLang="zh-CN" dirty="0" smtClean="0"/>
              <a:t>L. Sun, R. Cheng, X. Li, D. Cheung, J. Han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067944" y="3297758"/>
            <a:ext cx="475252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lvl="1"/>
            <a:r>
              <a:rPr lang="en-US" u="sng" dirty="0" smtClean="0"/>
              <a:t>Observations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This bound </a:t>
            </a:r>
            <a:r>
              <a:rPr lang="en-US" dirty="0"/>
              <a:t>decreases </a:t>
            </a:r>
            <a:r>
              <a:rPr lang="en-US" dirty="0">
                <a:solidFill>
                  <a:srgbClr val="FF0000"/>
                </a:solidFill>
              </a:rPr>
              <a:t>exponentially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i="1" dirty="0" smtClean="0"/>
              <a:t>d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At small d,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d</a:t>
            </a:r>
            <a:r>
              <a:rPr lang="en-US" dirty="0" smtClean="0"/>
              <a:t>(</a:t>
            </a:r>
            <a:r>
              <a:rPr lang="en-US" i="1" dirty="0" err="1" smtClean="0"/>
              <a:t>u,v</a:t>
            </a:r>
            <a:r>
              <a:rPr lang="en-US" dirty="0" smtClean="0"/>
              <a:t>) is cheap to </a:t>
            </a:r>
            <a:r>
              <a:rPr lang="en-US" dirty="0" smtClean="0"/>
              <a:t>compute; it only needs short random walks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8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Iterative Deepening Join (IDJ)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4365104"/>
            <a:ext cx="6912768" cy="223224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/>
            <a:r>
              <a:rPr lang="en-US" sz="2000" dirty="0" smtClean="0"/>
              <a:t>At iteration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,</a:t>
            </a:r>
            <a:r>
              <a:rPr lang="en-US" sz="2000" dirty="0" smtClean="0"/>
              <a:t> compute the </a:t>
            </a:r>
            <a:r>
              <a:rPr lang="en-US" sz="2000" dirty="0" smtClean="0">
                <a:solidFill>
                  <a:srgbClr val="FF0000"/>
                </a:solidFill>
              </a:rPr>
              <a:t>bound</a:t>
            </a:r>
            <a:r>
              <a:rPr lang="en-US" sz="2000" dirty="0" smtClean="0"/>
              <a:t> of </a:t>
            </a: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err="1" smtClean="0"/>
              <a:t>u,v</a:t>
            </a:r>
            <a:r>
              <a:rPr lang="en-US" sz="2000" dirty="0" smtClean="0"/>
              <a:t>), where </a:t>
            </a:r>
            <a:r>
              <a:rPr lang="en-US" sz="2000" i="1" dirty="0" smtClean="0"/>
              <a:t>d</a:t>
            </a:r>
            <a:r>
              <a:rPr lang="en-US" sz="2000" dirty="0" smtClean="0"/>
              <a:t>=2</a:t>
            </a:r>
            <a:r>
              <a:rPr lang="en-US" sz="2000" i="1" baseline="30000" dirty="0" smtClean="0"/>
              <a:t>i</a:t>
            </a:r>
          </a:p>
          <a:p>
            <a:pPr lvl="1"/>
            <a:r>
              <a:rPr lang="en-US" sz="2000" dirty="0" smtClean="0"/>
              <a:t>As </a:t>
            </a:r>
            <a:r>
              <a:rPr lang="en-US" sz="2000" i="1" dirty="0" smtClean="0"/>
              <a:t>d </a:t>
            </a:r>
            <a:r>
              <a:rPr lang="en-US" sz="2000" dirty="0" smtClean="0"/>
              <a:t>increases, the bound shrinks and converges to </a:t>
            </a:r>
            <a:r>
              <a:rPr lang="en-US" sz="2000" i="1" dirty="0" smtClean="0"/>
              <a:t>S</a:t>
            </a:r>
            <a:r>
              <a:rPr lang="en-US" sz="2000" dirty="0" smtClean="0"/>
              <a:t>(</a:t>
            </a:r>
            <a:r>
              <a:rPr lang="en-US" sz="2000" i="1" dirty="0" err="1" smtClean="0"/>
              <a:t>u,v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Compute the bound more frequently at small depths</a:t>
            </a:r>
            <a:endParaRPr lang="en-US" sz="2000" i="1" dirty="0" smtClean="0"/>
          </a:p>
          <a:p>
            <a:pPr lvl="2"/>
            <a:r>
              <a:rPr lang="en-US" sz="1800" dirty="0" smtClean="0"/>
              <a:t>Higher </a:t>
            </a:r>
            <a:r>
              <a:rPr lang="en-US" sz="1800" dirty="0" smtClean="0">
                <a:sym typeface="Wingdings"/>
              </a:rPr>
              <a:t>pruning power</a:t>
            </a:r>
          </a:p>
          <a:p>
            <a:pPr lvl="2"/>
            <a:r>
              <a:rPr lang="en-US" sz="1800" dirty="0" smtClean="0">
                <a:sym typeface="Wingdings"/>
              </a:rPr>
              <a:t>The bound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is cheaper to compute</a:t>
            </a:r>
            <a:endParaRPr lang="en-US" sz="1800" i="1" dirty="0" smtClean="0"/>
          </a:p>
          <a:p>
            <a:pPr lvl="1"/>
            <a:r>
              <a:rPr lang="en-US" sz="2000" dirty="0" smtClean="0"/>
              <a:t>Conversely, spend less effort for large </a:t>
            </a:r>
            <a:r>
              <a:rPr lang="en-US" sz="2000" i="1" dirty="0" smtClean="0"/>
              <a:t>d</a:t>
            </a:r>
            <a:endParaRPr lang="en-US" sz="2000" dirty="0" smtClean="0"/>
          </a:p>
        </p:txBody>
      </p:sp>
      <p:pic>
        <p:nvPicPr>
          <p:cNvPr id="5" name="Picture 4" descr="Screen shot 2011-07-26 at 下午02.49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00808"/>
            <a:ext cx="3672408" cy="258811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1115616" y="3068960"/>
            <a:ext cx="5040560" cy="2880320"/>
          </a:xfrm>
          <a:prstGeom prst="cloud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63888" y="3789040"/>
            <a:ext cx="288032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987824" y="5085184"/>
            <a:ext cx="288032" cy="28803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IDJ Example: find the top-1 pair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555776" y="3356992"/>
            <a:ext cx="720080" cy="720080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83968" y="3789040"/>
            <a:ext cx="720080" cy="720080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03848" y="5013176"/>
            <a:ext cx="720080" cy="720080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>
            <a:off x="4499992" y="4005064"/>
            <a:ext cx="288032" cy="288032"/>
          </a:xfrm>
          <a:prstGeom prst="triangle">
            <a:avLst/>
          </a:prstGeom>
          <a:solidFill>
            <a:srgbClr val="0000F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>
            <a:off x="2771800" y="3573016"/>
            <a:ext cx="288032" cy="288032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Isosceles Triangle 91"/>
          <p:cNvSpPr/>
          <p:nvPr/>
        </p:nvSpPr>
        <p:spPr>
          <a:xfrm>
            <a:off x="3419872" y="5229200"/>
            <a:ext cx="288032" cy="288032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87824" y="3933056"/>
            <a:ext cx="288032" cy="288032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Callout 105"/>
          <p:cNvSpPr/>
          <p:nvPr/>
        </p:nvSpPr>
        <p:spPr>
          <a:xfrm>
            <a:off x="2267744" y="2132856"/>
            <a:ext cx="2448272" cy="108012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S</a:t>
            </a:r>
            <a:r>
              <a:rPr lang="en-US" baseline="-25000" dirty="0" smtClean="0"/>
              <a:t>2</a:t>
            </a:r>
            <a:r>
              <a:rPr lang="en-US" dirty="0" smtClean="0"/>
              <a:t>: Perform 2 steps of random walks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67544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1: d = 2.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43651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space</a:t>
            </a:r>
            <a:endParaRPr lang="en-US" dirty="0"/>
          </a:p>
        </p:txBody>
      </p:sp>
      <p:sp>
        <p:nvSpPr>
          <p:cNvPr id="30" name="Oval Callout 29"/>
          <p:cNvSpPr/>
          <p:nvPr/>
        </p:nvSpPr>
        <p:spPr>
          <a:xfrm>
            <a:off x="5796136" y="4797152"/>
            <a:ext cx="2160240" cy="1080120"/>
          </a:xfrm>
          <a:prstGeom prst="wedgeEllipseCallout">
            <a:avLst>
              <a:gd name="adj1" fmla="val -52768"/>
              <a:gd name="adj2" fmla="val -608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Prune nodes using bounds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12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3" grpId="0" animBg="1"/>
      <p:bldP spid="43" grpId="1" animBg="1"/>
      <p:bldP spid="39" grpId="0" animBg="1"/>
      <p:bldP spid="39" grpId="1" animBg="1"/>
      <p:bldP spid="90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loud 40"/>
          <p:cNvSpPr/>
          <p:nvPr/>
        </p:nvSpPr>
        <p:spPr>
          <a:xfrm>
            <a:off x="1115616" y="3068960"/>
            <a:ext cx="5040560" cy="2880320"/>
          </a:xfrm>
          <a:prstGeom prst="cloud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IDJ </a:t>
            </a:r>
            <a:r>
              <a:rPr lang="en-US" dirty="0" smtClean="0"/>
              <a:t>Example: find the top-1 pair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195736" y="2996952"/>
            <a:ext cx="1440160" cy="1440160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43808" y="4653136"/>
            <a:ext cx="1440160" cy="1440160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95536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2: d = 4.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563888" y="3789040"/>
            <a:ext cx="288032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87824" y="5085184"/>
            <a:ext cx="288032" cy="28803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2771800" y="3573016"/>
            <a:ext cx="288032" cy="288032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3419872" y="5229200"/>
            <a:ext cx="288032" cy="288032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987824" y="3933056"/>
            <a:ext cx="288032" cy="288032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47664" y="43651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space</a:t>
            </a:r>
            <a:endParaRPr lang="en-US" dirty="0"/>
          </a:p>
        </p:txBody>
      </p:sp>
      <p:sp>
        <p:nvSpPr>
          <p:cNvPr id="64" name="Oval Callout 63"/>
          <p:cNvSpPr/>
          <p:nvPr/>
        </p:nvSpPr>
        <p:spPr>
          <a:xfrm>
            <a:off x="2483768" y="1844824"/>
            <a:ext cx="2448272" cy="108012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</a:t>
            </a:r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:</a:t>
            </a:r>
            <a:endParaRPr lang="en-US" dirty="0"/>
          </a:p>
          <a:p>
            <a:pPr algn="ctr"/>
            <a:r>
              <a:rPr lang="en-US" dirty="0" smtClean="0"/>
              <a:t>Perform 4 steps of random walks</a:t>
            </a:r>
            <a:endParaRPr lang="en-US" dirty="0"/>
          </a:p>
        </p:txBody>
      </p:sp>
      <p:sp>
        <p:nvSpPr>
          <p:cNvPr id="65" name="Oval Callout 64"/>
          <p:cNvSpPr/>
          <p:nvPr/>
        </p:nvSpPr>
        <p:spPr>
          <a:xfrm>
            <a:off x="5796136" y="4797152"/>
            <a:ext cx="2160240" cy="1080120"/>
          </a:xfrm>
          <a:prstGeom prst="wedgeEllipseCallout">
            <a:avLst>
              <a:gd name="adj1" fmla="val -52768"/>
              <a:gd name="adj2" fmla="val -608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Prune nodes using bounds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24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7" grpId="0" animBg="1"/>
      <p:bldP spid="37" grpId="1" animBg="1"/>
      <p:bldP spid="57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IDJ </a:t>
            </a:r>
            <a:r>
              <a:rPr lang="en-US" dirty="0" smtClean="0"/>
              <a:t>Example: find the top-1 pair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475656" y="2276872"/>
            <a:ext cx="2880320" cy="2880320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95536" y="17728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3: d = 8.</a:t>
            </a:r>
            <a:endParaRPr lang="en-US" dirty="0"/>
          </a:p>
        </p:txBody>
      </p:sp>
      <p:sp>
        <p:nvSpPr>
          <p:cNvPr id="23" name="Cloud 22"/>
          <p:cNvSpPr/>
          <p:nvPr/>
        </p:nvSpPr>
        <p:spPr>
          <a:xfrm>
            <a:off x="1115616" y="3068960"/>
            <a:ext cx="5040560" cy="2880320"/>
          </a:xfrm>
          <a:prstGeom prst="cloud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63888" y="3789040"/>
            <a:ext cx="288032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2771800" y="3573016"/>
            <a:ext cx="288032" cy="288032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987824" y="3933056"/>
            <a:ext cx="288032" cy="288032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547664" y="43651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space</a:t>
            </a:r>
            <a:endParaRPr lang="en-US" dirty="0"/>
          </a:p>
        </p:txBody>
      </p:sp>
      <p:sp>
        <p:nvSpPr>
          <p:cNvPr id="39" name="Oval Callout 38"/>
          <p:cNvSpPr/>
          <p:nvPr/>
        </p:nvSpPr>
        <p:spPr>
          <a:xfrm>
            <a:off x="4139952" y="4725144"/>
            <a:ext cx="2952328" cy="1080120"/>
          </a:xfrm>
          <a:prstGeom prst="wedgeEllipseCallout">
            <a:avLst>
              <a:gd name="adj1" fmla="val -52768"/>
              <a:gd name="adj2" fmla="val -608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actual s</a:t>
            </a:r>
            <a:r>
              <a:rPr lang="en-US" dirty="0" smtClean="0"/>
              <a:t>core S; </a:t>
            </a:r>
          </a:p>
          <a:p>
            <a:pPr algn="ctr"/>
            <a:r>
              <a:rPr lang="en-US" dirty="0" smtClean="0"/>
              <a:t>Return </a:t>
            </a:r>
            <a:r>
              <a:rPr lang="en-US" dirty="0" smtClean="0"/>
              <a:t>top-1 pair</a:t>
            </a:r>
            <a:endParaRPr lang="en-US" dirty="0"/>
          </a:p>
        </p:txBody>
      </p:sp>
      <p:sp>
        <p:nvSpPr>
          <p:cNvPr id="44" name="Oval Callout 43"/>
          <p:cNvSpPr/>
          <p:nvPr/>
        </p:nvSpPr>
        <p:spPr>
          <a:xfrm>
            <a:off x="3347864" y="1556792"/>
            <a:ext cx="2448272" cy="108012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</a:t>
            </a:r>
            <a:r>
              <a:rPr lang="en-US" dirty="0" smtClean="0"/>
              <a:t>S</a:t>
            </a:r>
            <a:r>
              <a:rPr lang="en-US" baseline="-25000" dirty="0" smtClean="0"/>
              <a:t>8</a:t>
            </a:r>
            <a:r>
              <a:rPr lang="en-US" dirty="0" smtClean="0"/>
              <a:t>:</a:t>
            </a:r>
            <a:endParaRPr lang="en-US" dirty="0"/>
          </a:p>
          <a:p>
            <a:pPr algn="ctr"/>
            <a:r>
              <a:rPr lang="en-US" dirty="0" smtClean="0"/>
              <a:t>Perform 8 steps of random walks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987824" y="5085184"/>
            <a:ext cx="288032" cy="28803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36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 on IDJ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IDJ is inspired by </a:t>
            </a:r>
            <a:r>
              <a:rPr lang="en-US" dirty="0" smtClean="0"/>
              <a:t>the </a:t>
            </a:r>
            <a:r>
              <a:rPr lang="en-US" u="sng" dirty="0" smtClean="0">
                <a:solidFill>
                  <a:srgbClr val="FF0000"/>
                </a:solidFill>
              </a:rPr>
              <a:t>Iterative </a:t>
            </a:r>
            <a:r>
              <a:rPr lang="en-US" u="sng" dirty="0">
                <a:solidFill>
                  <a:srgbClr val="FF0000"/>
                </a:solidFill>
              </a:rPr>
              <a:t>Deepening Depth-First </a:t>
            </a:r>
            <a:r>
              <a:rPr lang="en-US" u="sng" dirty="0" smtClean="0">
                <a:solidFill>
                  <a:srgbClr val="FF0000"/>
                </a:solidFill>
              </a:rPr>
              <a:t>Search</a:t>
            </a:r>
          </a:p>
          <a:p>
            <a:pPr lvl="1"/>
            <a:r>
              <a:rPr lang="en-US" dirty="0" smtClean="0"/>
              <a:t>Search a small scope at early iterations for efficient pruning</a:t>
            </a:r>
          </a:p>
          <a:p>
            <a:pPr lvl="1"/>
            <a:r>
              <a:rPr lang="en-US" u="sng" dirty="0" smtClean="0"/>
              <a:t>Exponentially</a:t>
            </a:r>
            <a:r>
              <a:rPr lang="en-US" dirty="0" smtClean="0"/>
              <a:t> expand the search scope</a:t>
            </a:r>
          </a:p>
          <a:p>
            <a:pPr lvl="1"/>
            <a:r>
              <a:rPr lang="en-US" dirty="0" smtClean="0"/>
              <a:t>Space </a:t>
            </a:r>
            <a:r>
              <a:rPr lang="en-US" dirty="0" smtClean="0"/>
              <a:t>efficient</a:t>
            </a:r>
          </a:p>
          <a:p>
            <a:pPr lvl="2"/>
            <a:r>
              <a:rPr lang="en-US" dirty="0" smtClean="0"/>
              <a:t>only store the states of one random surfer at a time</a:t>
            </a:r>
          </a:p>
          <a:p>
            <a:pPr lvl="2"/>
            <a:r>
              <a:rPr lang="en-US" dirty="0" smtClean="0"/>
              <a:t>Use a small heap to track the top-k candidate pairs</a:t>
            </a:r>
          </a:p>
          <a:p>
            <a:r>
              <a:rPr lang="en-US" dirty="0" smtClean="0"/>
              <a:t>IDJ computes many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)’s, which is expensive when </a:t>
            </a:r>
            <a:r>
              <a:rPr lang="en-US" i="1" dirty="0" smtClean="0"/>
              <a:t>d</a:t>
            </a:r>
            <a:r>
              <a:rPr lang="en-US" dirty="0" smtClean="0"/>
              <a:t> is large.  </a:t>
            </a:r>
          </a:p>
          <a:p>
            <a:pPr lvl="1"/>
            <a:r>
              <a:rPr lang="en-US" dirty="0" smtClean="0"/>
              <a:t>Can we achieve better pruning for PPR and SR?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55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4607424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Customization for PPR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Personalized PageRank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400" dirty="0" smtClean="0"/>
              <a:t>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</a:t>
            </a:r>
            <a:r>
              <a:rPr lang="en-US" sz="2400" dirty="0" err="1" smtClean="0"/>
              <a:t>p,q</a:t>
            </a:r>
            <a:r>
              <a:rPr lang="en-US" sz="2400" dirty="0" smtClean="0"/>
              <a:t>): prob. a </a:t>
            </a:r>
            <a:r>
              <a:rPr lang="en-US" sz="2400" dirty="0"/>
              <a:t>random surfer from p visits q at the </a:t>
            </a:r>
            <a:r>
              <a:rPr lang="en-US" sz="2400" dirty="0" err="1"/>
              <a:t>i-th</a:t>
            </a:r>
            <a:r>
              <a:rPr lang="en-US" sz="2400" dirty="0"/>
              <a:t> step</a:t>
            </a:r>
            <a:r>
              <a:rPr lang="en-US" sz="2400" dirty="0" smtClean="0"/>
              <a:t>.</a:t>
            </a:r>
            <a:endParaRPr lang="en-US" dirty="0" smtClean="0"/>
          </a:p>
          <a:p>
            <a:pPr marL="0" lvl="2" indent="0">
              <a:spcBef>
                <a:spcPts val="700"/>
              </a:spcBef>
              <a:buSzPct val="60000"/>
              <a:buNone/>
            </a:pPr>
            <a:endParaRPr lang="en-US" sz="2400" dirty="0" smtClean="0"/>
          </a:p>
        </p:txBody>
      </p:sp>
      <p:pic>
        <p:nvPicPr>
          <p:cNvPr id="6" name="Picture 5" descr="Screen shot 2011-07-26 at 下午03.55.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04864"/>
            <a:ext cx="4680520" cy="10639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41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4967464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Customization for PPR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Upper-Bound for PPR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): prob. a random surfer from p visits </a:t>
            </a:r>
            <a:r>
              <a:rPr lang="en-US" u="sng" dirty="0" smtClean="0"/>
              <a:t>any node in Q </a:t>
            </a:r>
            <a:r>
              <a:rPr lang="en-US" dirty="0" smtClean="0"/>
              <a:t>at the </a:t>
            </a:r>
            <a:r>
              <a:rPr lang="en-US" dirty="0" err="1" smtClean="0"/>
              <a:t>i-th</a:t>
            </a:r>
            <a:r>
              <a:rPr lang="en-US" dirty="0" smtClean="0"/>
              <a:t> step.</a:t>
            </a:r>
          </a:p>
          <a:p>
            <a:pPr lvl="1"/>
            <a:r>
              <a:rPr lang="en-US" sz="2400" dirty="0" smtClean="0"/>
              <a:t>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</a:t>
            </a:r>
            <a:r>
              <a:rPr lang="en-US" sz="2400" dirty="0" err="1" smtClean="0"/>
              <a:t>p,q</a:t>
            </a:r>
            <a:r>
              <a:rPr lang="en-US" sz="2400" dirty="0" smtClean="0"/>
              <a:t>) ≤ </a:t>
            </a:r>
            <a:r>
              <a:rPr lang="en-US" sz="2400" dirty="0"/>
              <a:t>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</a:t>
            </a:r>
            <a:r>
              <a:rPr lang="en-US" sz="2400" dirty="0" err="1" smtClean="0"/>
              <a:t>p,Q</a:t>
            </a:r>
            <a:r>
              <a:rPr lang="en-US" sz="2400" dirty="0" smtClean="0"/>
              <a:t>)</a:t>
            </a:r>
            <a:r>
              <a:rPr lang="en-US" dirty="0" smtClean="0"/>
              <a:t>, since         .</a:t>
            </a:r>
            <a:endParaRPr lang="en-US" dirty="0"/>
          </a:p>
          <a:p>
            <a:pPr lvl="2"/>
            <a:r>
              <a:rPr lang="en-US" dirty="0" smtClean="0"/>
              <a:t>Replace V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 with V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 and obtain an upper-bound of </a:t>
            </a:r>
            <a:br>
              <a:rPr lang="en-US" dirty="0" smtClean="0"/>
            </a:br>
            <a:r>
              <a:rPr lang="en-US" dirty="0" err="1" smtClean="0"/>
              <a:t>S</a:t>
            </a:r>
            <a:r>
              <a:rPr lang="en-US" baseline="-25000" dirty="0" err="1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How to obtain V</a:t>
            </a:r>
            <a:r>
              <a:rPr lang="en-US" baseline="-25000" dirty="0" smtClean="0"/>
              <a:t>i</a:t>
            </a:r>
            <a:r>
              <a:rPr lang="en-US" dirty="0" smtClean="0"/>
              <a:t>(p, Q) efficiently? </a:t>
            </a:r>
          </a:p>
          <a:p>
            <a:pPr lvl="2"/>
            <a:r>
              <a:rPr lang="en-US" dirty="0" smtClean="0"/>
              <a:t>Take </a:t>
            </a:r>
            <a:r>
              <a:rPr lang="en-US" dirty="0"/>
              <a:t>nodes in Q as start points, and perform </a:t>
            </a:r>
            <a:r>
              <a:rPr lang="en-US" u="sng" dirty="0" smtClean="0"/>
              <a:t>backward random walks</a:t>
            </a:r>
            <a:endParaRPr lang="en-US" dirty="0"/>
          </a:p>
        </p:txBody>
      </p:sp>
      <p:pic>
        <p:nvPicPr>
          <p:cNvPr id="5" name="Picture 4" descr="Screen shot 2011-07-26 at 下午03.55.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94661"/>
            <a:ext cx="3528392" cy="80209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644008" y="908720"/>
            <a:ext cx="3240360" cy="266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356151"/>
              </p:ext>
            </p:extLst>
          </p:nvPr>
        </p:nvGraphicFramePr>
        <p:xfrm>
          <a:off x="4211439" y="3068960"/>
          <a:ext cx="792609" cy="37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0" name="Equation" r:id="rId4" imgW="406400" imgH="190500" progId="Equation.3">
                  <p:embed/>
                </p:oleObj>
              </mc:Choice>
              <mc:Fallback>
                <p:oleObj name="Equation" r:id="rId4" imgW="406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1439" y="3068960"/>
                        <a:ext cx="792609" cy="37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4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Compute V</a:t>
            </a:r>
            <a:r>
              <a:rPr lang="en-US" baseline="-25000" dirty="0" smtClean="0"/>
              <a:t>2</a:t>
            </a:r>
            <a:r>
              <a:rPr lang="en-US" dirty="0" smtClean="0"/>
              <a:t>(p, Q)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5816" y="2492896"/>
            <a:ext cx="288032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475656" y="4509120"/>
            <a:ext cx="288032" cy="288032"/>
          </a:xfrm>
          <a:prstGeom prst="triangle">
            <a:avLst/>
          </a:prstGeom>
          <a:solidFill>
            <a:srgbClr val="0000F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475656" y="2924944"/>
            <a:ext cx="288032" cy="288032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87824" y="4365104"/>
            <a:ext cx="288032" cy="288032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5"/>
            <a:endCxn id="5" idx="1"/>
          </p:cNvCxnSpPr>
          <p:nvPr/>
        </p:nvCxnSpPr>
        <p:spPr>
          <a:xfrm flipV="1">
            <a:off x="1691680" y="2636912"/>
            <a:ext cx="122413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123728" y="37170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8" idx="3"/>
            <a:endCxn id="20" idx="1"/>
          </p:cNvCxnSpPr>
          <p:nvPr/>
        </p:nvCxnSpPr>
        <p:spPr>
          <a:xfrm>
            <a:off x="1619672" y="3212976"/>
            <a:ext cx="525147" cy="525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5"/>
            <a:endCxn id="10" idx="1"/>
          </p:cNvCxnSpPr>
          <p:nvPr/>
        </p:nvCxnSpPr>
        <p:spPr>
          <a:xfrm>
            <a:off x="2246653" y="3839957"/>
            <a:ext cx="741171" cy="66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7"/>
            <a:endCxn id="58" idx="2"/>
          </p:cNvCxnSpPr>
          <p:nvPr/>
        </p:nvCxnSpPr>
        <p:spPr>
          <a:xfrm flipV="1">
            <a:off x="2246653" y="3645024"/>
            <a:ext cx="813179" cy="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3"/>
            <a:endCxn id="7" idx="5"/>
          </p:cNvCxnSpPr>
          <p:nvPr/>
        </p:nvCxnSpPr>
        <p:spPr>
          <a:xfrm flipH="1">
            <a:off x="1691680" y="3839957"/>
            <a:ext cx="453139" cy="8131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</p:cNvCxnSpPr>
          <p:nvPr/>
        </p:nvCxnSpPr>
        <p:spPr>
          <a:xfrm flipV="1">
            <a:off x="2195736" y="2789312"/>
            <a:ext cx="872480" cy="927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059832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1691680" y="2636912"/>
            <a:ext cx="1224136" cy="432048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0" idx="1"/>
            <a:endCxn id="8" idx="3"/>
          </p:cNvCxnSpPr>
          <p:nvPr/>
        </p:nvCxnSpPr>
        <p:spPr>
          <a:xfrm flipH="1" flipV="1">
            <a:off x="1619672" y="3212976"/>
            <a:ext cx="525147" cy="525147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07704" y="249289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1/2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475656" y="342900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1/2</a:t>
            </a:r>
            <a:endParaRPr lang="en-US" sz="1200" dirty="0"/>
          </a:p>
        </p:txBody>
      </p:sp>
      <p:cxnSp>
        <p:nvCxnSpPr>
          <p:cNvPr id="77" name="Straight Connector 76"/>
          <p:cNvCxnSpPr>
            <a:endCxn id="20" idx="0"/>
          </p:cNvCxnSpPr>
          <p:nvPr/>
        </p:nvCxnSpPr>
        <p:spPr>
          <a:xfrm flipH="1">
            <a:off x="2195736" y="2789312"/>
            <a:ext cx="872480" cy="927720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2"/>
            <a:endCxn id="20" idx="7"/>
          </p:cNvCxnSpPr>
          <p:nvPr/>
        </p:nvCxnSpPr>
        <p:spPr>
          <a:xfrm flipH="1">
            <a:off x="2246653" y="3645024"/>
            <a:ext cx="813179" cy="93099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1"/>
            <a:endCxn id="20" idx="5"/>
          </p:cNvCxnSpPr>
          <p:nvPr/>
        </p:nvCxnSpPr>
        <p:spPr>
          <a:xfrm flipH="1" flipV="1">
            <a:off x="2246653" y="3839957"/>
            <a:ext cx="741171" cy="669163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627784" y="3068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2555776" y="371703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267744" y="422108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475656" y="350100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3203848" y="227687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03848" y="458112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1/10</a:t>
            </a:r>
          </a:p>
        </p:txBody>
      </p:sp>
      <p:cxnSp>
        <p:nvCxnSpPr>
          <p:cNvPr id="33" name="Straight Connector 32"/>
          <p:cNvCxnSpPr>
            <a:stCxn id="7" idx="5"/>
            <a:endCxn id="20" idx="3"/>
          </p:cNvCxnSpPr>
          <p:nvPr/>
        </p:nvCxnSpPr>
        <p:spPr>
          <a:xfrm flipV="1">
            <a:off x="1691680" y="3839957"/>
            <a:ext cx="453139" cy="813179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31640" y="422108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71600" y="16288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(forward) random walk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79712" y="335699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1/2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403648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15816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27584" y="5373216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V2(     , Q ) = 1/10 + 1/10 = 1/5</a:t>
            </a:r>
            <a:endParaRPr lang="en-US" sz="1600" dirty="0"/>
          </a:p>
        </p:txBody>
      </p:sp>
      <p:sp>
        <p:nvSpPr>
          <p:cNvPr id="59" name="Isosceles Triangle 58"/>
          <p:cNvSpPr/>
          <p:nvPr/>
        </p:nvSpPr>
        <p:spPr>
          <a:xfrm>
            <a:off x="1259632" y="5517232"/>
            <a:ext cx="144016" cy="144016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5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6" grpId="0"/>
      <p:bldP spid="76" grpId="1"/>
      <p:bldP spid="86" grpId="0"/>
      <p:bldP spid="87" grpId="0"/>
      <p:bldP spid="88" grpId="0"/>
      <p:bldP spid="91" grpId="0"/>
      <p:bldP spid="91" grpId="1"/>
      <p:bldP spid="91" grpId="2"/>
      <p:bldP spid="93" grpId="0"/>
      <p:bldP spid="94" grpId="0"/>
      <p:bldP spid="36" grpId="0"/>
      <p:bldP spid="44" grpId="0"/>
      <p:bldP spid="57" grpId="0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663208" cy="3556992"/>
          </a:xfrm>
        </p:spPr>
        <p:txBody>
          <a:bodyPr>
            <a:normAutofit lnSpcReduction="10000"/>
          </a:bodyPr>
          <a:lstStyle/>
          <a:p>
            <a:r>
              <a:rPr lang="en-US" altLang="zh-CN" sz="2200" dirty="0" smtClean="0"/>
              <a:t>Social networks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685800" lvl="2" indent="0">
              <a:buNone/>
            </a:pPr>
            <a:r>
              <a:rPr lang="en-US" altLang="zh-CN" dirty="0" smtClean="0"/>
              <a:t>  </a:t>
            </a:r>
          </a:p>
          <a:p>
            <a:pPr marL="685800" lvl="2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L. Sun, R. Cheng, X. Li, D. Cheung, J. Han</a:t>
            </a:r>
            <a:endParaRPr lang="zh-CN" alt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35896" y="1700808"/>
            <a:ext cx="2663208" cy="355699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Bibliographic networks</a:t>
            </a:r>
          </a:p>
          <a:p>
            <a:pPr lvl="1"/>
            <a:r>
              <a:rPr lang="en-US" altLang="zh-CN" sz="2900" dirty="0" smtClean="0"/>
              <a:t>Coauthor/citation relationships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28184" y="1700808"/>
            <a:ext cx="2736304" cy="355699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/>
              <a:t>Biological databases</a:t>
            </a:r>
          </a:p>
          <a:p>
            <a:pPr lvl="1"/>
            <a:r>
              <a:rPr lang="en-US" altLang="zh-CN" dirty="0"/>
              <a:t>Protein-protein interaction</a:t>
            </a:r>
          </a:p>
          <a:p>
            <a:pPr marL="685800" lvl="2" indent="0">
              <a:buNone/>
            </a:pPr>
            <a:endParaRPr lang="en-US" altLang="zh-CN" dirty="0" smtClean="0"/>
          </a:p>
          <a:p>
            <a:pPr marL="685800" lvl="2" indent="0">
              <a:buNone/>
            </a:pPr>
            <a:endParaRPr lang="en-US" altLang="zh-CN" dirty="0"/>
          </a:p>
          <a:p>
            <a:pPr marL="685800" lvl="2" indent="0">
              <a:buNone/>
            </a:pPr>
            <a:endParaRPr lang="en-US" altLang="zh-CN" dirty="0" smtClean="0"/>
          </a:p>
          <a:p>
            <a:pPr marL="685800" lvl="2" indent="0">
              <a:buNone/>
            </a:pPr>
            <a:endParaRPr lang="en-US" altLang="zh-CN" dirty="0"/>
          </a:p>
          <a:p>
            <a:pPr marL="685800" lvl="2" indent="0">
              <a:buNone/>
            </a:pP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685800" lvl="2" indent="0">
              <a:buNone/>
            </a:pP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6" name="Picture 5" descr="google+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32856"/>
            <a:ext cx="864096" cy="864096"/>
          </a:xfrm>
          <a:prstGeom prst="rect">
            <a:avLst/>
          </a:prstGeom>
        </p:spPr>
      </p:pic>
      <p:pic>
        <p:nvPicPr>
          <p:cNvPr id="12" name="Picture 11" descr="Facebook_icon_ve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1008112" cy="1008112"/>
          </a:xfrm>
          <a:prstGeom prst="rect">
            <a:avLst/>
          </a:prstGeom>
        </p:spPr>
      </p:pic>
      <p:pic>
        <p:nvPicPr>
          <p:cNvPr id="13" name="Picture 12" descr="twitter_newbird_boxed_whiteon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76872"/>
            <a:ext cx="648072" cy="648072"/>
          </a:xfrm>
          <a:prstGeom prst="rect">
            <a:avLst/>
          </a:prstGeom>
        </p:spPr>
      </p:pic>
      <p:pic>
        <p:nvPicPr>
          <p:cNvPr id="14" name="Picture 13" descr="5732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2657426" cy="2016224"/>
          </a:xfrm>
          <a:prstGeom prst="rect">
            <a:avLst/>
          </a:prstGeom>
        </p:spPr>
      </p:pic>
      <p:pic>
        <p:nvPicPr>
          <p:cNvPr id="17" name="Picture 16" descr="549567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49" y="3284984"/>
            <a:ext cx="2996019" cy="2366282"/>
          </a:xfrm>
          <a:prstGeom prst="rect">
            <a:avLst/>
          </a:prstGeom>
        </p:spPr>
      </p:pic>
      <p:pic>
        <p:nvPicPr>
          <p:cNvPr id="18" name="Picture 17" descr="Screen shot 2011-08-30 at 下午02.05.1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429000"/>
            <a:ext cx="2539279" cy="1944216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>
          <a:xfrm>
            <a:off x="2915816" y="2636912"/>
            <a:ext cx="3744416" cy="2160240"/>
          </a:xfrm>
          <a:prstGeom prst="cloud">
            <a:avLst/>
          </a:prstGeom>
          <a:solidFill>
            <a:schemeClr val="accent2">
              <a:alpha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link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prediction, </a:t>
            </a:r>
            <a:r>
              <a:rPr lang="en-US" sz="2400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recommendation,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spam detection,...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Compute V</a:t>
            </a:r>
            <a:r>
              <a:rPr lang="en-US" baseline="-25000" dirty="0" smtClean="0"/>
              <a:t>2</a:t>
            </a:r>
            <a:r>
              <a:rPr lang="en-US" dirty="0" smtClean="0"/>
              <a:t>(p, Q)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5816" y="2492896"/>
            <a:ext cx="288032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475656" y="4509120"/>
            <a:ext cx="288032" cy="288032"/>
          </a:xfrm>
          <a:prstGeom prst="triangle">
            <a:avLst/>
          </a:prstGeom>
          <a:solidFill>
            <a:srgbClr val="0000F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475656" y="2924944"/>
            <a:ext cx="288032" cy="288032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87824" y="4365104"/>
            <a:ext cx="288032" cy="288032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5"/>
            <a:endCxn id="5" idx="1"/>
          </p:cNvCxnSpPr>
          <p:nvPr/>
        </p:nvCxnSpPr>
        <p:spPr>
          <a:xfrm flipV="1">
            <a:off x="1691680" y="2636912"/>
            <a:ext cx="122413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123728" y="37170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8" idx="3"/>
            <a:endCxn id="20" idx="1"/>
          </p:cNvCxnSpPr>
          <p:nvPr/>
        </p:nvCxnSpPr>
        <p:spPr>
          <a:xfrm>
            <a:off x="1619672" y="3212976"/>
            <a:ext cx="525147" cy="525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5"/>
            <a:endCxn id="10" idx="1"/>
          </p:cNvCxnSpPr>
          <p:nvPr/>
        </p:nvCxnSpPr>
        <p:spPr>
          <a:xfrm>
            <a:off x="2246653" y="3839957"/>
            <a:ext cx="741171" cy="66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7"/>
            <a:endCxn id="58" idx="2"/>
          </p:cNvCxnSpPr>
          <p:nvPr/>
        </p:nvCxnSpPr>
        <p:spPr>
          <a:xfrm flipV="1">
            <a:off x="2246653" y="3645024"/>
            <a:ext cx="813179" cy="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3"/>
            <a:endCxn id="7" idx="5"/>
          </p:cNvCxnSpPr>
          <p:nvPr/>
        </p:nvCxnSpPr>
        <p:spPr>
          <a:xfrm flipH="1">
            <a:off x="1691680" y="3839957"/>
            <a:ext cx="453139" cy="8131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</p:cNvCxnSpPr>
          <p:nvPr/>
        </p:nvCxnSpPr>
        <p:spPr>
          <a:xfrm flipV="1">
            <a:off x="2195736" y="2789312"/>
            <a:ext cx="872480" cy="927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059832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20" idx="1"/>
            <a:endCxn id="8" idx="3"/>
          </p:cNvCxnSpPr>
          <p:nvPr/>
        </p:nvCxnSpPr>
        <p:spPr>
          <a:xfrm flipH="1" flipV="1">
            <a:off x="1619672" y="3212976"/>
            <a:ext cx="525147" cy="525147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63688" y="393305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77" name="Straight Connector 76"/>
          <p:cNvCxnSpPr>
            <a:endCxn id="20" idx="0"/>
          </p:cNvCxnSpPr>
          <p:nvPr/>
        </p:nvCxnSpPr>
        <p:spPr>
          <a:xfrm flipH="1">
            <a:off x="2195736" y="2789312"/>
            <a:ext cx="872480" cy="927720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2"/>
            <a:endCxn id="20" idx="7"/>
          </p:cNvCxnSpPr>
          <p:nvPr/>
        </p:nvCxnSpPr>
        <p:spPr>
          <a:xfrm flipH="1">
            <a:off x="2246653" y="3645024"/>
            <a:ext cx="813179" cy="93099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1"/>
            <a:endCxn id="20" idx="5"/>
          </p:cNvCxnSpPr>
          <p:nvPr/>
        </p:nvCxnSpPr>
        <p:spPr>
          <a:xfrm flipH="1" flipV="1">
            <a:off x="2246653" y="3839957"/>
            <a:ext cx="741171" cy="669163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627784" y="3068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2555776" y="371703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267744" y="422108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475656" y="350100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3203848" y="227687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03848" y="458112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</a:t>
            </a:r>
            <a:r>
              <a:rPr lang="en-US" sz="1200" dirty="0"/>
              <a:t>5</a:t>
            </a:r>
            <a:endParaRPr lang="en-US" sz="1200" dirty="0" smtClean="0"/>
          </a:p>
        </p:txBody>
      </p:sp>
      <p:cxnSp>
        <p:nvCxnSpPr>
          <p:cNvPr id="33" name="Straight Connector 32"/>
          <p:cNvCxnSpPr>
            <a:stCxn id="7" idx="5"/>
            <a:endCxn id="20" idx="3"/>
          </p:cNvCxnSpPr>
          <p:nvPr/>
        </p:nvCxnSpPr>
        <p:spPr>
          <a:xfrm flipV="1">
            <a:off x="1691680" y="3839957"/>
            <a:ext cx="453139" cy="813179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31640" y="422108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6288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(forward) random walk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051720" y="3356992"/>
            <a:ext cx="279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915816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27584" y="5373216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V2(     , Q ) = 1/10 + 1/10 = 1/5</a:t>
            </a:r>
            <a:endParaRPr lang="en-US" sz="1600" dirty="0"/>
          </a:p>
        </p:txBody>
      </p:sp>
      <p:sp>
        <p:nvSpPr>
          <p:cNvPr id="115" name="Isosceles Triangle 114"/>
          <p:cNvSpPr/>
          <p:nvPr/>
        </p:nvSpPr>
        <p:spPr>
          <a:xfrm>
            <a:off x="1259632" y="5517232"/>
            <a:ext cx="144016" cy="144016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27584" y="580526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V2(     , Q ) = </a:t>
            </a:r>
            <a:r>
              <a:rPr lang="en-US" sz="1600" dirty="0"/>
              <a:t>1</a:t>
            </a:r>
            <a:r>
              <a:rPr lang="en-US" sz="1600" dirty="0" smtClean="0"/>
              <a:t>/5 + 1/5 = 2/5</a:t>
            </a:r>
            <a:endParaRPr lang="en-US" sz="1600" dirty="0"/>
          </a:p>
        </p:txBody>
      </p:sp>
      <p:sp>
        <p:nvSpPr>
          <p:cNvPr id="117" name="Isosceles Triangle 116"/>
          <p:cNvSpPr/>
          <p:nvPr/>
        </p:nvSpPr>
        <p:spPr>
          <a:xfrm>
            <a:off x="1259632" y="5949280"/>
            <a:ext cx="135632" cy="135632"/>
          </a:xfrm>
          <a:prstGeom prst="triangle">
            <a:avLst/>
          </a:prstGeom>
          <a:solidFill>
            <a:srgbClr val="0000F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9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86" grpId="0"/>
      <p:bldP spid="87" grpId="0"/>
      <p:bldP spid="88" grpId="0"/>
      <p:bldP spid="91" grpId="0"/>
      <p:bldP spid="93" grpId="0"/>
      <p:bldP spid="94" grpId="0"/>
      <p:bldP spid="36" grpId="0"/>
      <p:bldP spid="112" grpId="0"/>
      <p:bldP spid="116" grpId="0"/>
      <p:bldP spid="1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Compute V</a:t>
            </a:r>
            <a:r>
              <a:rPr lang="en-US" baseline="-25000" dirty="0" smtClean="0"/>
              <a:t>2</a:t>
            </a:r>
            <a:r>
              <a:rPr lang="en-US" dirty="0" smtClean="0"/>
              <a:t>(p, Q)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5816" y="2492896"/>
            <a:ext cx="288032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475656" y="4509120"/>
            <a:ext cx="288032" cy="288032"/>
          </a:xfrm>
          <a:prstGeom prst="triangle">
            <a:avLst/>
          </a:prstGeom>
          <a:solidFill>
            <a:srgbClr val="0000F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475656" y="2924944"/>
            <a:ext cx="288032" cy="288032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87824" y="4365104"/>
            <a:ext cx="288032" cy="288032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8" idx="5"/>
            <a:endCxn id="5" idx="1"/>
          </p:cNvCxnSpPr>
          <p:nvPr/>
        </p:nvCxnSpPr>
        <p:spPr>
          <a:xfrm flipV="1">
            <a:off x="1691680" y="2636912"/>
            <a:ext cx="122413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123728" y="37170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8" idx="3"/>
            <a:endCxn id="20" idx="1"/>
          </p:cNvCxnSpPr>
          <p:nvPr/>
        </p:nvCxnSpPr>
        <p:spPr>
          <a:xfrm>
            <a:off x="1619672" y="3212976"/>
            <a:ext cx="525147" cy="525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5"/>
            <a:endCxn id="10" idx="1"/>
          </p:cNvCxnSpPr>
          <p:nvPr/>
        </p:nvCxnSpPr>
        <p:spPr>
          <a:xfrm>
            <a:off x="2246653" y="3839957"/>
            <a:ext cx="741171" cy="66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7"/>
            <a:endCxn id="58" idx="2"/>
          </p:cNvCxnSpPr>
          <p:nvPr/>
        </p:nvCxnSpPr>
        <p:spPr>
          <a:xfrm flipV="1">
            <a:off x="2246653" y="3645024"/>
            <a:ext cx="813179" cy="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3"/>
            <a:endCxn id="7" idx="5"/>
          </p:cNvCxnSpPr>
          <p:nvPr/>
        </p:nvCxnSpPr>
        <p:spPr>
          <a:xfrm flipH="1">
            <a:off x="1691680" y="3839957"/>
            <a:ext cx="453139" cy="8131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</p:cNvCxnSpPr>
          <p:nvPr/>
        </p:nvCxnSpPr>
        <p:spPr>
          <a:xfrm flipV="1">
            <a:off x="2195736" y="2789312"/>
            <a:ext cx="872480" cy="927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059832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5373216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V2(     , Q ) = 1/10 + 1/10 = 1/5</a:t>
            </a:r>
            <a:endParaRPr lang="en-US" sz="1600" dirty="0"/>
          </a:p>
        </p:txBody>
      </p:sp>
      <p:sp>
        <p:nvSpPr>
          <p:cNvPr id="38" name="Isosceles Triangle 37"/>
          <p:cNvSpPr/>
          <p:nvPr/>
        </p:nvSpPr>
        <p:spPr>
          <a:xfrm>
            <a:off x="1259632" y="5517232"/>
            <a:ext cx="144016" cy="144016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27584" y="580526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V2(     , Q ) = </a:t>
            </a:r>
            <a:r>
              <a:rPr lang="en-US" sz="1600" dirty="0"/>
              <a:t>1</a:t>
            </a:r>
            <a:r>
              <a:rPr lang="en-US" sz="1600" dirty="0" smtClean="0"/>
              <a:t>/5 + 1/5 = 2/5</a:t>
            </a:r>
            <a:endParaRPr lang="en-US" sz="1600" dirty="0"/>
          </a:p>
        </p:txBody>
      </p:sp>
      <p:sp>
        <p:nvSpPr>
          <p:cNvPr id="45" name="Isosceles Triangle 44"/>
          <p:cNvSpPr/>
          <p:nvPr/>
        </p:nvSpPr>
        <p:spPr>
          <a:xfrm>
            <a:off x="1259632" y="5949280"/>
            <a:ext cx="135632" cy="135632"/>
          </a:xfrm>
          <a:prstGeom prst="triangle">
            <a:avLst/>
          </a:prstGeom>
          <a:solidFill>
            <a:srgbClr val="0000F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16288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(forward) random walk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16288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backward random walk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948264" y="2492896"/>
            <a:ext cx="288032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5508104" y="4509120"/>
            <a:ext cx="288032" cy="288032"/>
          </a:xfrm>
          <a:prstGeom prst="triangle">
            <a:avLst/>
          </a:prstGeom>
          <a:solidFill>
            <a:srgbClr val="0000F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5508104" y="2924944"/>
            <a:ext cx="288032" cy="288032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020272" y="4365104"/>
            <a:ext cx="288032" cy="288032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5"/>
            <a:endCxn id="42" idx="1"/>
          </p:cNvCxnSpPr>
          <p:nvPr/>
        </p:nvCxnSpPr>
        <p:spPr>
          <a:xfrm flipV="1">
            <a:off x="5724128" y="2636912"/>
            <a:ext cx="122413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156176" y="37170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3"/>
            <a:endCxn id="51" idx="1"/>
          </p:cNvCxnSpPr>
          <p:nvPr/>
        </p:nvCxnSpPr>
        <p:spPr>
          <a:xfrm>
            <a:off x="5652120" y="3212976"/>
            <a:ext cx="525147" cy="525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5"/>
            <a:endCxn id="49" idx="1"/>
          </p:cNvCxnSpPr>
          <p:nvPr/>
        </p:nvCxnSpPr>
        <p:spPr>
          <a:xfrm>
            <a:off x="6279101" y="3839957"/>
            <a:ext cx="741171" cy="66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7"/>
            <a:endCxn id="59" idx="2"/>
          </p:cNvCxnSpPr>
          <p:nvPr/>
        </p:nvCxnSpPr>
        <p:spPr>
          <a:xfrm flipV="1">
            <a:off x="6279101" y="3645024"/>
            <a:ext cx="813179" cy="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3"/>
            <a:endCxn id="47" idx="5"/>
          </p:cNvCxnSpPr>
          <p:nvPr/>
        </p:nvCxnSpPr>
        <p:spPr>
          <a:xfrm flipH="1">
            <a:off x="5724128" y="3839957"/>
            <a:ext cx="453139" cy="8131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0"/>
          </p:cNvCxnSpPr>
          <p:nvPr/>
        </p:nvCxnSpPr>
        <p:spPr>
          <a:xfrm flipV="1">
            <a:off x="6228184" y="2789312"/>
            <a:ext cx="872480" cy="927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092280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1" idx="1"/>
            <a:endCxn id="48" idx="3"/>
          </p:cNvCxnSpPr>
          <p:nvPr/>
        </p:nvCxnSpPr>
        <p:spPr>
          <a:xfrm flipH="1" flipV="1">
            <a:off x="5652120" y="3212976"/>
            <a:ext cx="525147" cy="525147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96136" y="393305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62" name="Straight Connector 61"/>
          <p:cNvCxnSpPr>
            <a:endCxn id="51" idx="0"/>
          </p:cNvCxnSpPr>
          <p:nvPr/>
        </p:nvCxnSpPr>
        <p:spPr>
          <a:xfrm flipH="1">
            <a:off x="6228184" y="2789312"/>
            <a:ext cx="872480" cy="927720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9" idx="2"/>
            <a:endCxn id="51" idx="7"/>
          </p:cNvCxnSpPr>
          <p:nvPr/>
        </p:nvCxnSpPr>
        <p:spPr>
          <a:xfrm flipH="1">
            <a:off x="6279101" y="3645024"/>
            <a:ext cx="813179" cy="93099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1"/>
            <a:endCxn id="51" idx="5"/>
          </p:cNvCxnSpPr>
          <p:nvPr/>
        </p:nvCxnSpPr>
        <p:spPr>
          <a:xfrm flipH="1" flipV="1">
            <a:off x="6279101" y="3839957"/>
            <a:ext cx="741171" cy="669163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60232" y="3068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588224" y="371703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300192" y="422108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80112" y="344003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1/2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004048" y="278092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932040" y="458112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/</a:t>
            </a:r>
            <a:r>
              <a:rPr lang="en-US" sz="1200" dirty="0"/>
              <a:t>5</a:t>
            </a:r>
            <a:endParaRPr lang="en-US" sz="1200" dirty="0" smtClean="0"/>
          </a:p>
        </p:txBody>
      </p:sp>
      <p:cxnSp>
        <p:nvCxnSpPr>
          <p:cNvPr id="71" name="Straight Connector 70"/>
          <p:cNvCxnSpPr>
            <a:stCxn id="47" idx="5"/>
            <a:endCxn id="51" idx="3"/>
          </p:cNvCxnSpPr>
          <p:nvPr/>
        </p:nvCxnSpPr>
        <p:spPr>
          <a:xfrm flipV="1">
            <a:off x="5724128" y="3839957"/>
            <a:ext cx="453139" cy="813179"/>
          </a:xfrm>
          <a:prstGeom prst="line">
            <a:avLst/>
          </a:prstGeom>
          <a:ln w="5715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12160" y="335699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/5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403648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5816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36096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48264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072" y="5373216"/>
            <a:ext cx="3600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2000" b="1" dirty="0" smtClean="0"/>
              <a:t>Benefit  </a:t>
            </a:r>
          </a:p>
          <a:p>
            <a:r>
              <a:rPr lang="en-US" dirty="0"/>
              <a:t>C</a:t>
            </a:r>
            <a:r>
              <a:rPr lang="en-US" dirty="0" smtClean="0"/>
              <a:t>ompute V</a:t>
            </a:r>
            <a:r>
              <a:rPr lang="en-US" baseline="-25000" dirty="0" smtClean="0"/>
              <a:t>2</a:t>
            </a:r>
            <a:r>
              <a:rPr lang="en-US" dirty="0" smtClean="0"/>
              <a:t>(p, Q) for all p in P by </a:t>
            </a:r>
          </a:p>
          <a:p>
            <a:r>
              <a:rPr lang="en-US" dirty="0" smtClean="0"/>
              <a:t>ONE ROUND of random walks</a:t>
            </a:r>
          </a:p>
          <a:p>
            <a:r>
              <a:rPr lang="en-US" dirty="0" smtClean="0"/>
              <a:t>– O(|P|) improvement!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5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66" grpId="0"/>
      <p:bldP spid="67" grpId="0"/>
      <p:bldP spid="68" grpId="0"/>
      <p:bldP spid="69" grpId="0"/>
      <p:bldP spid="70" grpId="0"/>
      <p:bldP spid="74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07824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SR is more difficult to handle than PPR</a:t>
            </a:r>
          </a:p>
          <a:p>
            <a:pPr lvl="1"/>
            <a:r>
              <a:rPr lang="en-US" dirty="0" smtClean="0"/>
              <a:t>SR involves computing prob. that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</a:t>
            </a:r>
            <a:r>
              <a:rPr lang="en-US" dirty="0" smtClean="0"/>
              <a:t>random surfers first </a:t>
            </a:r>
            <a:r>
              <a:rPr lang="en-US" dirty="0"/>
              <a:t>meet at the </a:t>
            </a:r>
            <a:r>
              <a:rPr lang="en-US" dirty="0" err="1"/>
              <a:t>i-th</a:t>
            </a:r>
            <a:r>
              <a:rPr lang="en-US" dirty="0"/>
              <a:t> </a:t>
            </a:r>
            <a:r>
              <a:rPr lang="en-US" dirty="0" smtClean="0"/>
              <a:t>iteration</a:t>
            </a:r>
            <a:endParaRPr lang="en-US" dirty="0"/>
          </a:p>
          <a:p>
            <a:pPr lvl="1"/>
            <a:r>
              <a:rPr lang="en-US" dirty="0"/>
              <a:t>Computing </a:t>
            </a:r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 and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can be very costly</a:t>
            </a:r>
            <a:endParaRPr lang="en-US" dirty="0"/>
          </a:p>
          <a:p>
            <a:r>
              <a:rPr lang="en-US" sz="3100" dirty="0" smtClean="0"/>
              <a:t>Idea: </a:t>
            </a:r>
            <a:r>
              <a:rPr lang="en-US" sz="3100" dirty="0"/>
              <a:t>prune node pairs </a:t>
            </a:r>
            <a:r>
              <a:rPr lang="en-US" sz="3100" dirty="0" smtClean="0"/>
              <a:t>without evaluating P</a:t>
            </a:r>
            <a:r>
              <a:rPr lang="en-US" sz="3100" baseline="-25000" dirty="0" smtClean="0"/>
              <a:t>i</a:t>
            </a:r>
            <a:r>
              <a:rPr lang="en-US" sz="3100" dirty="0" smtClean="0"/>
              <a:t>.</a:t>
            </a:r>
            <a:endParaRPr lang="en-US" dirty="0"/>
          </a:p>
          <a:p>
            <a:r>
              <a:rPr lang="en-US" dirty="0" err="1" smtClean="0"/>
              <a:t>Pr</a:t>
            </a:r>
            <a:r>
              <a:rPr lang="en-US" dirty="0" smtClean="0"/>
              <a:t>(“first meet”) ≤ Pr(“meet”)</a:t>
            </a:r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(“meet”) is much cheaper to derive</a:t>
            </a:r>
          </a:p>
          <a:p>
            <a:pPr lvl="1"/>
            <a:r>
              <a:rPr lang="en-US" dirty="0" smtClean="0"/>
              <a:t>Further speed up by backward random walk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2648" y="228600"/>
            <a:ext cx="6335616" cy="990600"/>
          </a:xfrm>
          <a:prstGeom prst="rect">
            <a:avLst/>
          </a:prstGeom>
        </p:spPr>
        <p:txBody>
          <a:bodyPr vert="horz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Customization for SR (Sketch)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set</a:t>
            </a:r>
          </a:p>
          <a:p>
            <a:pPr lvl="1"/>
            <a:r>
              <a:rPr lang="en-US" dirty="0" smtClean="0"/>
              <a:t>Yeast: protein-protein interaction graph</a:t>
            </a:r>
          </a:p>
          <a:p>
            <a:pPr lvl="1"/>
            <a:r>
              <a:rPr lang="en-US" dirty="0" smtClean="0"/>
              <a:t>Coauthor: graph extracted from DBLP</a:t>
            </a:r>
          </a:p>
          <a:p>
            <a:pPr lvl="1"/>
            <a:r>
              <a:rPr lang="en-US" dirty="0" smtClean="0"/>
              <a:t>Cora: citation graph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Default value</a:t>
            </a:r>
          </a:p>
          <a:p>
            <a:pPr lvl="1"/>
            <a:r>
              <a:rPr lang="en-US" dirty="0" smtClean="0"/>
              <a:t>k = 50</a:t>
            </a:r>
          </a:p>
          <a:p>
            <a:pPr lvl="1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284984"/>
            <a:ext cx="503579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12870"/>
              </p:ext>
            </p:extLst>
          </p:nvPr>
        </p:nvGraphicFramePr>
        <p:xfrm>
          <a:off x="1259632" y="5373216"/>
          <a:ext cx="9382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8" name="Formula" r:id="rId4" imgW="473087" imgH="157107" progId="">
                  <p:embed/>
                </p:oleObj>
              </mc:Choice>
              <mc:Fallback>
                <p:oleObj name="Formula" r:id="rId4" imgW="473087" imgH="1571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373216"/>
                        <a:ext cx="93821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PPR on Yeast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20888"/>
            <a:ext cx="784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16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PPR on </a:t>
            </a:r>
            <a:r>
              <a:rPr lang="en-US" dirty="0" smtClean="0"/>
              <a:t>Coauthor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76962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PPR </a:t>
            </a:r>
            <a:r>
              <a:rPr lang="en-US" dirty="0" smtClean="0"/>
              <a:t>on </a:t>
            </a:r>
            <a:r>
              <a:rPr lang="en-US" dirty="0"/>
              <a:t>Coauthor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564904"/>
            <a:ext cx="38481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63888" y="54452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50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 on </a:t>
            </a:r>
            <a:r>
              <a:rPr lang="en-US" dirty="0" smtClean="0"/>
              <a:t>Cora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77628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204864"/>
            <a:ext cx="4108277" cy="307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23928" y="52292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 in Cora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SR on Cora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44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LS-join is </a:t>
            </a:r>
            <a:r>
              <a:rPr lang="en-US" dirty="0"/>
              <a:t>a</a:t>
            </a:r>
            <a:r>
              <a:rPr lang="en-US" dirty="0" smtClean="0"/>
              <a:t> similarity join for graph applications</a:t>
            </a:r>
          </a:p>
          <a:p>
            <a:r>
              <a:rPr lang="en-US" dirty="0" smtClean="0"/>
              <a:t>The e-function captures random-walk LS measures</a:t>
            </a:r>
          </a:p>
          <a:p>
            <a:r>
              <a:rPr lang="en-US" dirty="0" smtClean="0"/>
              <a:t>We develop two LS-join algorithms</a:t>
            </a:r>
          </a:p>
          <a:p>
            <a:pPr lvl="1"/>
            <a:r>
              <a:rPr lang="en-US" dirty="0" smtClean="0"/>
              <a:t>IDJ for any e-function</a:t>
            </a:r>
          </a:p>
          <a:p>
            <a:pPr lvl="1"/>
            <a:r>
              <a:rPr lang="en-US" dirty="0" smtClean="0"/>
              <a:t>Customized and faster algorithms for PPR and SR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Link-based </a:t>
            </a:r>
            <a:r>
              <a:rPr lang="en-US" dirty="0" smtClean="0"/>
              <a:t>Similarity (LS)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624" y="1741512"/>
            <a:ext cx="8351840" cy="44958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imilarity between a node pair based on </a:t>
            </a:r>
            <a:r>
              <a:rPr lang="en-US" dirty="0" smtClean="0">
                <a:solidFill>
                  <a:srgbClr val="FF0000"/>
                </a:solidFill>
              </a:rPr>
              <a:t>links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Personalized </a:t>
            </a:r>
            <a:r>
              <a:rPr lang="en-US" dirty="0" smtClean="0"/>
              <a:t>PageRank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Widom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WWW’03][</a:t>
            </a:r>
            <a:r>
              <a:rPr lang="en-US" dirty="0" err="1" smtClean="0"/>
              <a:t>Fogara</a:t>
            </a:r>
            <a:r>
              <a:rPr lang="en-US" dirty="0" smtClean="0"/>
              <a:t>, Inter</a:t>
            </a:r>
            <a:r>
              <a:rPr lang="en-US" dirty="0"/>
              <a:t>. Math’05]</a:t>
            </a:r>
          </a:p>
          <a:p>
            <a:r>
              <a:rPr lang="en-US" dirty="0" err="1" smtClean="0"/>
              <a:t>SimRank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Lizorkin</a:t>
            </a:r>
            <a:r>
              <a:rPr lang="en-US" dirty="0" smtClean="0"/>
              <a:t>, </a:t>
            </a:r>
            <a:r>
              <a:rPr lang="en-US" dirty="0"/>
              <a:t>VLDBJ’10] [</a:t>
            </a:r>
            <a:r>
              <a:rPr lang="en-US" dirty="0" smtClean="0"/>
              <a:t>Li, SDM</a:t>
            </a:r>
            <a:r>
              <a:rPr lang="en-US" dirty="0"/>
              <a:t>’10</a:t>
            </a:r>
            <a:r>
              <a:rPr lang="en-US" dirty="0" smtClean="0"/>
              <a:t>]</a:t>
            </a:r>
          </a:p>
          <a:p>
            <a:r>
              <a:rPr lang="en-US" dirty="0"/>
              <a:t>Discounted Hitting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Sarkar</a:t>
            </a:r>
            <a:r>
              <a:rPr lang="en-US" dirty="0" smtClean="0"/>
              <a:t>, KDD’10]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132856"/>
            <a:ext cx="5220072" cy="33123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 err="1" smtClean="0"/>
              <a:t>Reynold</a:t>
            </a:r>
            <a:r>
              <a:rPr lang="en-US" sz="2200" dirty="0" smtClean="0"/>
              <a:t> Cheng</a:t>
            </a:r>
            <a:br>
              <a:rPr lang="en-US" sz="2200" dirty="0" smtClean="0"/>
            </a:br>
            <a:r>
              <a:rPr lang="en-US" sz="2200" dirty="0" smtClean="0"/>
              <a:t>University of Hong Kong</a:t>
            </a:r>
            <a:br>
              <a:rPr lang="en-US" sz="2200" dirty="0" smtClean="0"/>
            </a:br>
            <a:r>
              <a:rPr lang="en-US" sz="2200" dirty="0" err="1" smtClean="0"/>
              <a:t>ckcheng@cs.hku.hk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http://</a:t>
            </a:r>
            <a:r>
              <a:rPr lang="en-US" sz="2200" dirty="0" err="1" smtClean="0"/>
              <a:t>www.cs.hku.hk</a:t>
            </a:r>
            <a:r>
              <a:rPr lang="en-US" sz="2200" dirty="0" smtClean="0"/>
              <a:t>/~</a:t>
            </a:r>
            <a:r>
              <a:rPr lang="en-US" sz="2200" dirty="0" err="1" smtClean="0"/>
              <a:t>ckcheng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637112"/>
          </a:xfrm>
        </p:spPr>
        <p:txBody>
          <a:bodyPr>
            <a:normAutofit/>
          </a:bodyPr>
          <a:lstStyle/>
          <a:p>
            <a:r>
              <a:rPr lang="en-US" dirty="0" smtClean="0"/>
              <a:t>Examine other link-based similarity measures</a:t>
            </a:r>
          </a:p>
          <a:p>
            <a:r>
              <a:rPr lang="en-US" dirty="0" smtClean="0"/>
              <a:t>Consider content- and link- similarity together</a:t>
            </a:r>
          </a:p>
          <a:p>
            <a:r>
              <a:rPr lang="en-US" dirty="0" smtClean="0"/>
              <a:t>Develop indexes and distributed algorithms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85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J. </a:t>
            </a:r>
            <a:r>
              <a:rPr lang="en-US" dirty="0" err="1"/>
              <a:t>Sankaranarayanan</a:t>
            </a:r>
            <a:r>
              <a:rPr lang="en-US" dirty="0"/>
              <a:t> et al. Distance join queries </a:t>
            </a:r>
            <a:r>
              <a:rPr lang="en-US" dirty="0" smtClean="0"/>
              <a:t>on spatial </a:t>
            </a:r>
            <a:r>
              <a:rPr lang="en-US" dirty="0"/>
              <a:t>networks. In GIS, pages 211–218, 2006</a:t>
            </a:r>
            <a:r>
              <a:rPr lang="en-US" dirty="0" smtClean="0"/>
              <a:t>.</a:t>
            </a:r>
          </a:p>
          <a:p>
            <a:r>
              <a:rPr lang="en-US" dirty="0"/>
              <a:t>L. </a:t>
            </a:r>
            <a:r>
              <a:rPr lang="en-US" dirty="0" err="1"/>
              <a:t>Zou</a:t>
            </a:r>
            <a:r>
              <a:rPr lang="en-US" dirty="0"/>
              <a:t> et al. Distance-join: pattern match query in </a:t>
            </a:r>
            <a:r>
              <a:rPr lang="en-US" dirty="0" smtClean="0"/>
              <a:t>a large </a:t>
            </a:r>
            <a:r>
              <a:rPr lang="en-US" dirty="0"/>
              <a:t>graph database. PVLDB, 2(1):886–897, 2009</a:t>
            </a:r>
            <a:r>
              <a:rPr lang="en-US" dirty="0" smtClean="0"/>
              <a:t>.</a:t>
            </a:r>
          </a:p>
          <a:p>
            <a:r>
              <a:rPr lang="en-US" dirty="0" smtClean="0"/>
              <a:t>J</a:t>
            </a:r>
            <a:r>
              <a:rPr lang="en-US" dirty="0"/>
              <a:t>. </a:t>
            </a:r>
            <a:r>
              <a:rPr lang="en-US" dirty="0" err="1"/>
              <a:t>Dittrich</a:t>
            </a:r>
            <a:r>
              <a:rPr lang="en-US" dirty="0"/>
              <a:t> et al. GESS: a scalable similarity-</a:t>
            </a:r>
            <a:r>
              <a:rPr lang="en-US" dirty="0" smtClean="0"/>
              <a:t>join algorithm </a:t>
            </a:r>
            <a:r>
              <a:rPr lang="en-US" dirty="0"/>
              <a:t>for mining large data sets in </a:t>
            </a:r>
            <a:r>
              <a:rPr lang="en-US" dirty="0" smtClean="0"/>
              <a:t>high dimensional </a:t>
            </a:r>
            <a:r>
              <a:rPr lang="en-US" dirty="0"/>
              <a:t>spaces. In KDD, pages 47–56, 2001</a:t>
            </a:r>
            <a:r>
              <a:rPr lang="en-US" dirty="0" smtClean="0"/>
              <a:t>.</a:t>
            </a:r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Arasu</a:t>
            </a:r>
            <a:r>
              <a:rPr lang="en-US" dirty="0"/>
              <a:t>, V. </a:t>
            </a:r>
            <a:r>
              <a:rPr lang="en-US" dirty="0" err="1"/>
              <a:t>Ganti</a:t>
            </a:r>
            <a:r>
              <a:rPr lang="en-US" dirty="0"/>
              <a:t>, and R. </a:t>
            </a:r>
            <a:r>
              <a:rPr lang="en-US" dirty="0" err="1"/>
              <a:t>Kaushik</a:t>
            </a:r>
            <a:r>
              <a:rPr lang="en-US" dirty="0"/>
              <a:t>. Efficient </a:t>
            </a:r>
            <a:r>
              <a:rPr lang="en-US" dirty="0" smtClean="0"/>
              <a:t>exact set</a:t>
            </a:r>
            <a:r>
              <a:rPr lang="en-US" dirty="0"/>
              <a:t>-similarity joins. In VLDB, pages 918–929, 2006.</a:t>
            </a:r>
          </a:p>
          <a:p>
            <a:r>
              <a:rPr lang="en-US" dirty="0" smtClean="0"/>
              <a:t>C</a:t>
            </a:r>
            <a:r>
              <a:rPr lang="en-US" dirty="0"/>
              <a:t>. Boehm et al. Epsilon grid order: An algorithm </a:t>
            </a:r>
            <a:r>
              <a:rPr lang="en-US" dirty="0" smtClean="0"/>
              <a:t>for the </a:t>
            </a:r>
            <a:r>
              <a:rPr lang="en-US" dirty="0"/>
              <a:t>similarity join on massive high-dimensional </a:t>
            </a:r>
            <a:r>
              <a:rPr lang="en-US" dirty="0" smtClean="0"/>
              <a:t>data. </a:t>
            </a:r>
            <a:r>
              <a:rPr lang="de-DE" dirty="0" smtClean="0"/>
              <a:t>In </a:t>
            </a:r>
            <a:r>
              <a:rPr lang="de-DE" dirty="0"/>
              <a:t>SIGMOD, </a:t>
            </a:r>
            <a:r>
              <a:rPr lang="de-DE" dirty="0" err="1"/>
              <a:t>pages</a:t>
            </a:r>
            <a:r>
              <a:rPr lang="de-DE" dirty="0"/>
              <a:t> 379–388, 2001</a:t>
            </a:r>
            <a:r>
              <a:rPr lang="de-DE" dirty="0" smtClean="0"/>
              <a:t>.</a:t>
            </a:r>
          </a:p>
          <a:p>
            <a:r>
              <a:rPr lang="en-US" dirty="0"/>
              <a:t>C. Xiao et al. Efficient similarity joins for </a:t>
            </a:r>
            <a:r>
              <a:rPr lang="en-US" dirty="0" smtClean="0"/>
              <a:t>near duplicate </a:t>
            </a:r>
            <a:r>
              <a:rPr lang="en-US" dirty="0"/>
              <a:t>detection. In WWW, pages 131–140, 2008</a:t>
            </a:r>
            <a:r>
              <a:rPr lang="en-US" dirty="0" smtClean="0"/>
              <a:t>.</a:t>
            </a:r>
          </a:p>
          <a:p>
            <a:r>
              <a:rPr lang="en-US" dirty="0"/>
              <a:t>G. </a:t>
            </a:r>
            <a:r>
              <a:rPr lang="en-US" dirty="0" err="1"/>
              <a:t>Jeh</a:t>
            </a:r>
            <a:r>
              <a:rPr lang="en-US" dirty="0"/>
              <a:t> and J. </a:t>
            </a:r>
            <a:r>
              <a:rPr lang="en-US" dirty="0" err="1"/>
              <a:t>Widom</a:t>
            </a:r>
            <a:r>
              <a:rPr lang="en-US" dirty="0"/>
              <a:t>. Scaling personalized </a:t>
            </a:r>
            <a:r>
              <a:rPr lang="en-US" dirty="0" smtClean="0"/>
              <a:t>web search</a:t>
            </a:r>
            <a:r>
              <a:rPr lang="en-US" dirty="0"/>
              <a:t>. In WWW, pages 271–279, 2003</a:t>
            </a:r>
            <a:r>
              <a:rPr lang="en-US" dirty="0" smtClean="0"/>
              <a:t>.</a:t>
            </a:r>
          </a:p>
          <a:p>
            <a:r>
              <a:rPr lang="en-US" dirty="0"/>
              <a:t>D. </a:t>
            </a:r>
            <a:r>
              <a:rPr lang="en-US" dirty="0" err="1"/>
              <a:t>Lizorkin</a:t>
            </a:r>
            <a:r>
              <a:rPr lang="en-US" dirty="0"/>
              <a:t>, P. </a:t>
            </a:r>
            <a:r>
              <a:rPr lang="en-US" dirty="0" err="1"/>
              <a:t>Velikhov</a:t>
            </a:r>
            <a:r>
              <a:rPr lang="en-US" dirty="0"/>
              <a:t>, M. </a:t>
            </a:r>
            <a:r>
              <a:rPr lang="en-US" dirty="0" err="1"/>
              <a:t>Grinev</a:t>
            </a:r>
            <a:r>
              <a:rPr lang="en-US" dirty="0"/>
              <a:t>, and D. </a:t>
            </a:r>
            <a:r>
              <a:rPr lang="en-US" dirty="0" err="1" smtClean="0"/>
              <a:t>Turdakov</a:t>
            </a:r>
            <a:r>
              <a:rPr lang="en-US" dirty="0" smtClean="0"/>
              <a:t>. Accuracy </a:t>
            </a:r>
            <a:r>
              <a:rPr lang="en-US" dirty="0"/>
              <a:t>estimate and optimization techniques </a:t>
            </a:r>
            <a:r>
              <a:rPr lang="en-US" dirty="0" smtClean="0"/>
              <a:t>for </a:t>
            </a:r>
            <a:r>
              <a:rPr lang="en-US" dirty="0" err="1" smtClean="0"/>
              <a:t>simrank</a:t>
            </a:r>
            <a:r>
              <a:rPr lang="en-US" dirty="0" smtClean="0"/>
              <a:t> </a:t>
            </a:r>
            <a:r>
              <a:rPr lang="en-US" dirty="0"/>
              <a:t>computation. VLDBJ, 19:45–66, 2010.</a:t>
            </a:r>
          </a:p>
          <a:p>
            <a:r>
              <a:rPr lang="en-US" dirty="0" smtClean="0"/>
              <a:t>P</a:t>
            </a:r>
            <a:r>
              <a:rPr lang="en-US" dirty="0"/>
              <a:t>. Li et al. Fast single-pair </a:t>
            </a:r>
            <a:r>
              <a:rPr lang="en-US" dirty="0" err="1"/>
              <a:t>simrank</a:t>
            </a:r>
            <a:r>
              <a:rPr lang="en-US" dirty="0"/>
              <a:t> computation. </a:t>
            </a:r>
            <a:r>
              <a:rPr lang="en-US" dirty="0" smtClean="0"/>
              <a:t>In </a:t>
            </a:r>
            <a:r>
              <a:rPr lang="da-DK" dirty="0" smtClean="0"/>
              <a:t>SDM</a:t>
            </a:r>
            <a:r>
              <a:rPr lang="da-DK" dirty="0"/>
              <a:t>, pages 571–582, 2010</a:t>
            </a:r>
            <a:r>
              <a:rPr lang="da-DK" dirty="0" smtClean="0"/>
              <a:t>.</a:t>
            </a:r>
          </a:p>
          <a:p>
            <a:r>
              <a:rPr lang="en-US" dirty="0"/>
              <a:t>D. </a:t>
            </a:r>
            <a:r>
              <a:rPr lang="en-US" dirty="0" err="1"/>
              <a:t>Fogaras</a:t>
            </a:r>
            <a:r>
              <a:rPr lang="en-US" dirty="0"/>
              <a:t> and B. </a:t>
            </a:r>
            <a:r>
              <a:rPr lang="en-US" dirty="0" err="1"/>
              <a:t>R´acz</a:t>
            </a:r>
            <a:r>
              <a:rPr lang="en-US" dirty="0"/>
              <a:t>. Scaling link-based </a:t>
            </a:r>
            <a:r>
              <a:rPr lang="en-US" dirty="0" smtClean="0"/>
              <a:t>similarity search</a:t>
            </a:r>
            <a:r>
              <a:rPr lang="en-US" dirty="0"/>
              <a:t>. In WWW, pages 641–650, 2005</a:t>
            </a:r>
            <a:r>
              <a:rPr lang="en-US" dirty="0" smtClean="0"/>
              <a:t>.</a:t>
            </a:r>
          </a:p>
          <a:p>
            <a:r>
              <a:rPr lang="en-US" dirty="0"/>
              <a:t>P. </a:t>
            </a:r>
            <a:r>
              <a:rPr lang="en-US" dirty="0" err="1"/>
              <a:t>Sarkar</a:t>
            </a:r>
            <a:r>
              <a:rPr lang="en-US" dirty="0"/>
              <a:t> and A. Moore. Fast nearest neighbor </a:t>
            </a:r>
            <a:r>
              <a:rPr lang="en-US" dirty="0" smtClean="0"/>
              <a:t>search in </a:t>
            </a:r>
            <a:r>
              <a:rPr lang="en-US" dirty="0"/>
              <a:t>disk-resident graphs. In KDD, </a:t>
            </a:r>
            <a:r>
              <a:rPr lang="en-US" dirty="0" smtClean="0"/>
              <a:t>pp. 513</a:t>
            </a:r>
            <a:r>
              <a:rPr lang="en-US" dirty="0"/>
              <a:t>–522, </a:t>
            </a:r>
            <a:r>
              <a:rPr lang="en-US" dirty="0" smtClean="0"/>
              <a:t>2010.</a:t>
            </a:r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Similarity Join</a:t>
            </a:r>
          </a:p>
          <a:p>
            <a:pPr lvl="1"/>
            <a:r>
              <a:rPr lang="en-US" dirty="0" smtClean="0"/>
              <a:t>Finds relationship among 2 sets of objects</a:t>
            </a:r>
          </a:p>
          <a:p>
            <a:pPr lvl="1"/>
            <a:r>
              <a:rPr lang="en-US" dirty="0"/>
              <a:t>Set/string data</a:t>
            </a:r>
          </a:p>
          <a:p>
            <a:pPr lvl="2"/>
            <a:r>
              <a:rPr lang="en-US" dirty="0"/>
              <a:t>[</a:t>
            </a:r>
            <a:r>
              <a:rPr lang="en-US" dirty="0" err="1"/>
              <a:t>Arasu</a:t>
            </a:r>
            <a:r>
              <a:rPr lang="en-US" dirty="0"/>
              <a:t> et al. VLDB’06] [Xiao et al. WWW’08]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dimensional </a:t>
            </a:r>
            <a:r>
              <a:rPr lang="en-US" dirty="0" smtClean="0"/>
              <a:t>database</a:t>
            </a:r>
            <a:endParaRPr lang="en-US" dirty="0"/>
          </a:p>
          <a:p>
            <a:pPr lvl="2"/>
            <a:r>
              <a:rPr lang="en-US" dirty="0" smtClean="0"/>
              <a:t>[</a:t>
            </a:r>
            <a:r>
              <a:rPr lang="en-US" dirty="0"/>
              <a:t>Boehm et al. SIGMOD’01] [</a:t>
            </a:r>
            <a:r>
              <a:rPr lang="en-US" dirty="0" err="1"/>
              <a:t>Dittrich</a:t>
            </a:r>
            <a:r>
              <a:rPr lang="en-US" dirty="0"/>
              <a:t> et al. KDD’01]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42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Link-based Similarity Join (LS</a:t>
            </a:r>
            <a:r>
              <a:rPr lang="en-US" dirty="0" smtClean="0"/>
              <a:t>-Join)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813520"/>
            <a:ext cx="8153400" cy="44958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i="1" dirty="0" smtClean="0"/>
              <a:t>Given </a:t>
            </a:r>
            <a:r>
              <a:rPr lang="en-US" i="1" dirty="0" smtClean="0">
                <a:solidFill>
                  <a:srgbClr val="FF0000"/>
                </a:solidFill>
              </a:rPr>
              <a:t>two subsets</a:t>
            </a:r>
            <a:r>
              <a:rPr lang="en-US" i="1" dirty="0" smtClean="0"/>
              <a:t> of nodes P and Q in a graph and a link-based similarity measure S (e.g., </a:t>
            </a:r>
            <a:r>
              <a:rPr lang="en-US" i="1" dirty="0" err="1" smtClean="0"/>
              <a:t>SimRank</a:t>
            </a:r>
            <a:r>
              <a:rPr lang="en-US" i="1" dirty="0" smtClean="0"/>
              <a:t>), return k pairs of nodes, one from each set,  with the highest </a:t>
            </a:r>
            <a:r>
              <a:rPr lang="en-US" i="1" dirty="0"/>
              <a:t>S</a:t>
            </a:r>
            <a:r>
              <a:rPr lang="en-US" i="1" dirty="0" smtClean="0"/>
              <a:t> scores.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13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Applications of LS-Join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Citation network analysis</a:t>
            </a:r>
          </a:p>
          <a:p>
            <a:pPr lvl="1"/>
            <a:r>
              <a:rPr lang="en-US" altLang="zh-CN" dirty="0" smtClean="0"/>
              <a:t>In the citation network, find top-k similar pairs of papers from AI &amp; DB</a:t>
            </a:r>
          </a:p>
          <a:p>
            <a:r>
              <a:rPr lang="en-US" altLang="zh-CN" dirty="0" smtClean="0"/>
              <a:t>Link prediction</a:t>
            </a:r>
          </a:p>
          <a:p>
            <a:pPr lvl="1"/>
            <a:r>
              <a:rPr lang="en-US" altLang="zh-CN" dirty="0" smtClean="0"/>
              <a:t>Predict future friendships between individuals from two communities, </a:t>
            </a:r>
            <a:r>
              <a:rPr lang="en-US" altLang="zh-CN" dirty="0" err="1" smtClean="0"/>
              <a:t>e.g.,CS-Dept@HKU</a:t>
            </a:r>
            <a:r>
              <a:rPr lang="en-US" altLang="zh-CN" dirty="0" smtClean="0"/>
              <a:t> and CS-</a:t>
            </a:r>
            <a:r>
              <a:rPr lang="en-US" altLang="zh-CN" dirty="0" err="1" smtClean="0"/>
              <a:t>Dept@UIUC</a:t>
            </a:r>
            <a:r>
              <a:rPr lang="en-US" altLang="zh-CN" dirty="0" smtClean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92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e</a:t>
            </a:r>
            <a:r>
              <a:rPr lang="en-US" baseline="-25000" dirty="0" err="1"/>
              <a:t>d</a:t>
            </a:r>
            <a:r>
              <a:rPr lang="en-US" dirty="0"/>
              <a:t>-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352928" cy="489654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 </a:t>
            </a:r>
            <a:r>
              <a:rPr lang="en-US" sz="2600" dirty="0" smtClean="0">
                <a:solidFill>
                  <a:srgbClr val="FF0000"/>
                </a:solidFill>
              </a:rPr>
              <a:t>unified </a:t>
            </a:r>
            <a:r>
              <a:rPr lang="en-US" sz="2600" dirty="0" smtClean="0"/>
              <a:t>function for a broad class of </a:t>
            </a:r>
            <a:r>
              <a:rPr lang="en-US" sz="2600" i="1" dirty="0" smtClean="0">
                <a:solidFill>
                  <a:srgbClr val="FF0000"/>
                </a:solidFill>
              </a:rPr>
              <a:t>random-walk-based</a:t>
            </a:r>
            <a:r>
              <a:rPr lang="en-US" sz="2600" i="1" dirty="0" smtClean="0"/>
              <a:t> </a:t>
            </a:r>
            <a:r>
              <a:rPr lang="en-US" sz="2600" dirty="0" smtClean="0"/>
              <a:t>similarity metrics</a:t>
            </a:r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i="1" dirty="0" smtClean="0"/>
              <a:t>a, b</a:t>
            </a:r>
            <a:r>
              <a:rPr lang="en-US" sz="2400" dirty="0" smtClean="0"/>
              <a:t>:</a:t>
            </a:r>
            <a:r>
              <a:rPr lang="en-US" dirty="0" smtClean="0"/>
              <a:t> </a:t>
            </a:r>
            <a:r>
              <a:rPr lang="en-US" sz="2400" dirty="0" smtClean="0"/>
              <a:t>real-valued constants, with a&gt;0</a:t>
            </a:r>
            <a:endParaRPr lang="en-US" dirty="0" smtClean="0"/>
          </a:p>
          <a:p>
            <a:pPr lvl="1"/>
            <a:r>
              <a:rPr lang="en-US" dirty="0" smtClean="0"/>
              <a:t>    </a:t>
            </a:r>
            <a:r>
              <a:rPr lang="en-US" sz="2400" dirty="0" smtClean="0"/>
              <a:t>:</a:t>
            </a:r>
            <a:r>
              <a:rPr lang="en-US" dirty="0" smtClean="0"/>
              <a:t> </a:t>
            </a:r>
            <a:r>
              <a:rPr lang="en-US" sz="2400" dirty="0" smtClean="0"/>
              <a:t>decay factor; 0 &lt;   &lt;1 </a:t>
            </a:r>
            <a:endParaRPr lang="en-US" dirty="0" smtClean="0">
              <a:latin typeface="Lao UI"/>
            </a:endParaRPr>
          </a:p>
          <a:p>
            <a:pPr lvl="1"/>
            <a:r>
              <a:rPr lang="en-US" dirty="0" smtClean="0">
                <a:latin typeface="Brush Script MT" pitchFamily="66" charset="0"/>
              </a:rPr>
              <a:t>         </a:t>
            </a:r>
            <a:r>
              <a:rPr lang="en-US" dirty="0">
                <a:latin typeface="Brush Script MT" pitchFamily="66" charset="0"/>
              </a:rPr>
              <a:t> </a:t>
            </a:r>
            <a:r>
              <a:rPr lang="en-US" sz="2400" dirty="0" smtClean="0"/>
              <a:t>:</a:t>
            </a:r>
            <a:r>
              <a:rPr lang="en-US" dirty="0" smtClean="0"/>
              <a:t> </a:t>
            </a:r>
            <a:r>
              <a:rPr lang="en-US" sz="2400" dirty="0" smtClean="0"/>
              <a:t>a random walk based probability of the </a:t>
            </a:r>
            <a:r>
              <a:rPr lang="en-US" sz="2400" dirty="0" err="1" smtClean="0"/>
              <a:t>i-th</a:t>
            </a:r>
            <a:r>
              <a:rPr lang="en-US" sz="2400" dirty="0" smtClean="0"/>
              <a:t> step</a:t>
            </a:r>
            <a:endParaRPr lang="en-US" sz="1800" dirty="0" smtClean="0"/>
          </a:p>
          <a:p>
            <a:r>
              <a:rPr lang="en-US" sz="2800" dirty="0" smtClean="0"/>
              <a:t>e-Function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59632" y="4437112"/>
          <a:ext cx="216024" cy="41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8" name="Formula" r:id="rId3" imgW="83127" imgH="157411" progId="">
                  <p:embed/>
                </p:oleObj>
              </mc:Choice>
              <mc:Fallback>
                <p:oleObj name="Formula" r:id="rId3" imgW="83127" imgH="1574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437112"/>
                        <a:ext cx="216024" cy="411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3923928" y="4437112"/>
          <a:ext cx="2159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9" name="Formula" r:id="rId5" imgW="83127" imgH="157411" progId="">
                  <p:embed/>
                </p:oleObj>
              </mc:Choice>
              <mc:Fallback>
                <p:oleObj name="Formula" r:id="rId5" imgW="83127" imgH="1574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437112"/>
                        <a:ext cx="2159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2564904"/>
            <a:ext cx="5184576" cy="133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11760" y="5661248"/>
            <a:ext cx="3816424" cy="79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Screen shot 2011-07-26 at 下午06.19.20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941168"/>
            <a:ext cx="864096" cy="312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9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e-function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44824"/>
            <a:ext cx="8784976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Personalized </a:t>
            </a:r>
            <a:r>
              <a:rPr lang="en-US" dirty="0" err="1" smtClean="0">
                <a:solidFill>
                  <a:srgbClr val="FF0000"/>
                </a:solidFill>
              </a:rPr>
              <a:t>PageRank</a:t>
            </a:r>
            <a:r>
              <a:rPr lang="en-US" dirty="0" smtClean="0">
                <a:solidFill>
                  <a:srgbClr val="FF0000"/>
                </a:solidFill>
              </a:rPr>
              <a:t> (PPR)</a:t>
            </a:r>
          </a:p>
          <a:p>
            <a:pPr lvl="1"/>
            <a:r>
              <a:rPr lang="en-US" dirty="0" smtClean="0"/>
              <a:t>           : prob. A surfer from u </a:t>
            </a:r>
            <a:r>
              <a:rPr lang="en-US" u="sng" dirty="0" smtClean="0"/>
              <a:t>visits</a:t>
            </a:r>
            <a:r>
              <a:rPr lang="en-US" dirty="0" smtClean="0"/>
              <a:t> v at </a:t>
            </a:r>
            <a:r>
              <a:rPr lang="en-US" dirty="0" err="1" smtClean="0"/>
              <a:t>i-th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a = 1-   ; b = 0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SimRank</a:t>
            </a:r>
            <a:r>
              <a:rPr lang="en-US" dirty="0" smtClean="0">
                <a:solidFill>
                  <a:srgbClr val="FF0000"/>
                </a:solidFill>
              </a:rPr>
              <a:t> (SR)</a:t>
            </a:r>
          </a:p>
          <a:p>
            <a:pPr lvl="1"/>
            <a:r>
              <a:rPr lang="en-US" dirty="0" smtClean="0"/>
              <a:t>           : prob. 2 surfers from u and v </a:t>
            </a:r>
            <a:r>
              <a:rPr lang="en-US" u="sng" dirty="0" smtClean="0"/>
              <a:t>first meet</a:t>
            </a:r>
            <a:r>
              <a:rPr lang="en-US" dirty="0" smtClean="0"/>
              <a:t> at </a:t>
            </a:r>
            <a:r>
              <a:rPr lang="en-US" dirty="0" err="1" smtClean="0"/>
              <a:t>i-th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a = 1; b =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Discounted Hitting Time (DHT)</a:t>
            </a:r>
          </a:p>
          <a:p>
            <a:pPr lvl="1"/>
            <a:r>
              <a:rPr lang="en-US" dirty="0" smtClean="0"/>
              <a:t>           : prob. a surfer from u </a:t>
            </a:r>
            <a:r>
              <a:rPr lang="en-US" u="sng" dirty="0" smtClean="0"/>
              <a:t>first visits</a:t>
            </a:r>
            <a:r>
              <a:rPr lang="en-US" dirty="0" smtClean="0"/>
              <a:t> v at </a:t>
            </a:r>
            <a:r>
              <a:rPr lang="en-US" dirty="0" err="1" smtClean="0"/>
              <a:t>i-th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a = 1; b = 1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62600" y="2953544"/>
          <a:ext cx="144016" cy="339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5" name="Formula" r:id="rId3" imgW="83127" imgH="157411" progId="">
                  <p:embed/>
                </p:oleObj>
              </mc:Choice>
              <mc:Fallback>
                <p:oleObj name="Formula" r:id="rId3" imgW="83127" imgH="1574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600" y="2953544"/>
                        <a:ext cx="144016" cy="339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Screen shot 2011-07-26 at 下午06.19.20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864096" cy="312477"/>
          </a:xfrm>
          <a:prstGeom prst="rect">
            <a:avLst/>
          </a:prstGeom>
        </p:spPr>
      </p:pic>
      <p:pic>
        <p:nvPicPr>
          <p:cNvPr id="11" name="Picture 10" descr="Screen shot 2011-07-26 at 下午06.19.20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12" y="5473824"/>
            <a:ext cx="864096" cy="312477"/>
          </a:xfrm>
          <a:prstGeom prst="rect">
            <a:avLst/>
          </a:prstGeom>
        </p:spPr>
      </p:pic>
      <p:pic>
        <p:nvPicPr>
          <p:cNvPr id="12" name="Picture 11" descr="Screen shot 2011-07-26 at 下午06.19.20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933056"/>
            <a:ext cx="864096" cy="31247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64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IDJ is inspired by the classical search strategy: </a:t>
            </a:r>
            <a:r>
              <a:rPr lang="en-US" u="sng" dirty="0" smtClean="0"/>
              <a:t>Iterative Deepening Depth-First Search</a:t>
            </a:r>
          </a:p>
          <a:p>
            <a:pPr lvl="1"/>
            <a:r>
              <a:rPr lang="en-US" dirty="0" smtClean="0"/>
              <a:t>Only search a small scope at early iterations</a:t>
            </a:r>
          </a:p>
          <a:p>
            <a:pPr lvl="2"/>
            <a:r>
              <a:rPr lang="en-US" dirty="0" smtClean="0"/>
              <a:t>Prune nodes quickly</a:t>
            </a:r>
          </a:p>
          <a:p>
            <a:pPr lvl="1"/>
            <a:r>
              <a:rPr lang="en-US" dirty="0" smtClean="0"/>
              <a:t>Exponentially expand the search scope</a:t>
            </a:r>
          </a:p>
          <a:p>
            <a:pPr lvl="2"/>
            <a:r>
              <a:rPr lang="en-US" dirty="0" smtClean="0"/>
              <a:t>The bounds are refined and more nodes can be pruned</a:t>
            </a:r>
          </a:p>
          <a:p>
            <a:pPr lvl="1"/>
            <a:r>
              <a:rPr lang="en-US" dirty="0" smtClean="0"/>
              <a:t>Space efficient</a:t>
            </a:r>
          </a:p>
          <a:p>
            <a:pPr lvl="2"/>
            <a:r>
              <a:rPr lang="en-US" dirty="0" smtClean="0"/>
              <a:t>only store the states of one random surfer at a time</a:t>
            </a:r>
          </a:p>
          <a:p>
            <a:pPr lvl="2"/>
            <a:r>
              <a:rPr lang="en-US" dirty="0" smtClean="0"/>
              <a:t>Use a small heap to track the top-k candidate pairs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55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775776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Customization for </a:t>
            </a:r>
            <a:r>
              <a:rPr lang="en-US" dirty="0" err="1" smtClean="0"/>
              <a:t>SimRank</a:t>
            </a:r>
            <a:r>
              <a:rPr lang="en-US" dirty="0" smtClean="0"/>
              <a:t> (SR)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SimRank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): the probability that two random surfers first meet at the </a:t>
            </a:r>
            <a:r>
              <a:rPr lang="en-US" dirty="0" err="1" smtClean="0"/>
              <a:t>i-th</a:t>
            </a:r>
            <a:r>
              <a:rPr lang="en-US" dirty="0" smtClean="0"/>
              <a:t> step.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Screen shot 2011-07-26 at 下午04.59.5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69418"/>
            <a:ext cx="4104456" cy="119954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19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813520"/>
            <a:ext cx="8424936" cy="4495800"/>
          </a:xfrm>
        </p:spPr>
        <p:txBody>
          <a:bodyPr>
            <a:normAutofit/>
          </a:bodyPr>
          <a:lstStyle/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900" dirty="0">
                <a:solidFill>
                  <a:srgbClr val="FF0000"/>
                </a:solidFill>
              </a:rPr>
              <a:t>Similarity </a:t>
            </a:r>
            <a:r>
              <a:rPr lang="en-US" sz="2900" dirty="0" smtClean="0">
                <a:solidFill>
                  <a:srgbClr val="FF0000"/>
                </a:solidFill>
              </a:rPr>
              <a:t>join</a:t>
            </a:r>
            <a:r>
              <a:rPr lang="en-US" sz="2900" dirty="0" smtClean="0"/>
              <a:t>: discovers relationship between two sets of objects based on some similarity function </a:t>
            </a: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900" dirty="0" smtClean="0"/>
              <a:t>Extensively</a:t>
            </a:r>
            <a:r>
              <a:rPr lang="en-US" sz="2900" dirty="0" smtClean="0"/>
              <a:t> studied </a:t>
            </a:r>
            <a:r>
              <a:rPr lang="en-US" sz="2900" dirty="0" smtClean="0"/>
              <a:t>in: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600" dirty="0" smtClean="0"/>
              <a:t>high dim. </a:t>
            </a:r>
            <a:r>
              <a:rPr lang="en-US" sz="2600" dirty="0" smtClean="0"/>
              <a:t>data </a:t>
            </a:r>
            <a:r>
              <a:rPr lang="en-US" sz="2600" dirty="0"/>
              <a:t>[</a:t>
            </a:r>
            <a:r>
              <a:rPr lang="en-US" sz="2600" dirty="0" smtClean="0"/>
              <a:t>Boehm, </a:t>
            </a:r>
            <a:r>
              <a:rPr lang="en-US" sz="2600" dirty="0"/>
              <a:t>SIGMOD’01] [</a:t>
            </a:r>
            <a:r>
              <a:rPr lang="en-US" sz="2600" dirty="0" err="1" smtClean="0"/>
              <a:t>Dittrich</a:t>
            </a:r>
            <a:r>
              <a:rPr lang="en-US" sz="2600" dirty="0" smtClean="0"/>
              <a:t>, </a:t>
            </a:r>
            <a:r>
              <a:rPr lang="en-US" sz="2600" dirty="0"/>
              <a:t>KDD’01</a:t>
            </a:r>
            <a:r>
              <a:rPr lang="en-US" sz="2600" dirty="0" smtClean="0"/>
              <a:t>] 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600" dirty="0" smtClean="0"/>
              <a:t>sets/strings [</a:t>
            </a:r>
            <a:r>
              <a:rPr lang="en-US" sz="2600" dirty="0" err="1" smtClean="0"/>
              <a:t>Arasu</a:t>
            </a:r>
            <a:r>
              <a:rPr lang="en-US" sz="2600" dirty="0" smtClean="0"/>
              <a:t>, </a:t>
            </a:r>
            <a:r>
              <a:rPr lang="en-US" sz="2600" dirty="0"/>
              <a:t>VLDB’06] [</a:t>
            </a:r>
            <a:r>
              <a:rPr lang="en-US" sz="2600" dirty="0" smtClean="0"/>
              <a:t>Xiao,  </a:t>
            </a:r>
            <a:r>
              <a:rPr lang="en-US" sz="2600" dirty="0"/>
              <a:t>WWW’08] </a:t>
            </a:r>
            <a:endParaRPr lang="en-US" sz="2600" dirty="0" smtClean="0"/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900" dirty="0" smtClean="0">
                <a:solidFill>
                  <a:srgbClr val="FF0000"/>
                </a:solidFill>
              </a:rPr>
              <a:t>Similarity join for graphs</a:t>
            </a:r>
            <a:r>
              <a:rPr lang="en-US" sz="2900" dirty="0" smtClean="0"/>
              <a:t>: use </a:t>
            </a:r>
            <a:r>
              <a:rPr lang="en-US" sz="2900" u="sng" dirty="0" smtClean="0"/>
              <a:t>shortest-path distance</a:t>
            </a:r>
            <a:r>
              <a:rPr lang="en-US" sz="2900" dirty="0" smtClean="0"/>
              <a:t> for road network and graph pattern matching [</a:t>
            </a:r>
            <a:r>
              <a:rPr lang="en-US" sz="2900" dirty="0" err="1" smtClean="0"/>
              <a:t>Sankaranarayanan</a:t>
            </a:r>
            <a:r>
              <a:rPr lang="en-US" sz="2900" dirty="0" smtClean="0"/>
              <a:t>, GIS’06; </a:t>
            </a:r>
            <a:r>
              <a:rPr lang="en-US" sz="2900" dirty="0" err="1" smtClean="0"/>
              <a:t>Zou</a:t>
            </a:r>
            <a:r>
              <a:rPr lang="en-US" sz="2900" dirty="0" smtClean="0"/>
              <a:t>, VLDB’09]</a:t>
            </a:r>
            <a:endParaRPr lang="en-US" sz="2900" dirty="0" smtClean="0"/>
          </a:p>
          <a:p>
            <a:endParaRPr lang="en-US" dirty="0" smtClean="0"/>
          </a:p>
          <a:p>
            <a:pPr marL="365760" lvl="1" indent="0">
              <a:buNone/>
            </a:pPr>
            <a:endParaRPr lang="en-US" i="1" dirty="0"/>
          </a:p>
          <a:p>
            <a:pPr marL="365760" lvl="1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07824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SR is more difficult to handle than PPR</a:t>
            </a:r>
          </a:p>
          <a:p>
            <a:pPr lvl="1"/>
            <a:r>
              <a:rPr lang="en-US" dirty="0" smtClean="0"/>
              <a:t>SR involves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</a:t>
            </a:r>
            <a:r>
              <a:rPr lang="en-US" dirty="0" smtClean="0"/>
              <a:t>random surfers.</a:t>
            </a:r>
            <a:endParaRPr lang="en-US" dirty="0"/>
          </a:p>
          <a:p>
            <a:pPr lvl="1"/>
            <a:r>
              <a:rPr lang="en-US" dirty="0"/>
              <a:t>Computing F</a:t>
            </a:r>
            <a:r>
              <a:rPr lang="en-US" baseline="-25000" dirty="0"/>
              <a:t>i</a:t>
            </a:r>
            <a:r>
              <a:rPr lang="en-US" dirty="0"/>
              <a:t>(</a:t>
            </a:r>
            <a:r>
              <a:rPr lang="en-US" dirty="0" err="1"/>
              <a:t>p,q</a:t>
            </a:r>
            <a:r>
              <a:rPr lang="en-US" dirty="0"/>
              <a:t>) </a:t>
            </a:r>
            <a:r>
              <a:rPr lang="en-US" dirty="0" smtClean="0"/>
              <a:t>is even more costly!</a:t>
            </a:r>
            <a:endParaRPr lang="en-US" dirty="0"/>
          </a:p>
          <a:p>
            <a:r>
              <a:rPr lang="en-US" sz="3100" dirty="0" smtClean="0"/>
              <a:t>We try </a:t>
            </a:r>
            <a:r>
              <a:rPr lang="en-US" sz="3100" dirty="0"/>
              <a:t>to prune node pairs </a:t>
            </a:r>
            <a:r>
              <a:rPr lang="en-US" sz="3100" dirty="0" smtClean="0"/>
              <a:t>without evaluating F</a:t>
            </a:r>
            <a:r>
              <a:rPr lang="en-US" sz="3100" baseline="-25000" dirty="0" smtClean="0"/>
              <a:t>i</a:t>
            </a:r>
            <a:r>
              <a:rPr lang="en-US" sz="3100" dirty="0" smtClean="0"/>
              <a:t>.</a:t>
            </a:r>
            <a:endParaRPr lang="en-US" dirty="0"/>
          </a:p>
          <a:p>
            <a:r>
              <a:rPr lang="en-US" sz="3000" dirty="0"/>
              <a:t>U</a:t>
            </a:r>
            <a:r>
              <a:rPr lang="en-US" sz="3000" dirty="0" smtClean="0"/>
              <a:t>pper bound</a:t>
            </a:r>
          </a:p>
          <a:p>
            <a:pPr lvl="2"/>
            <a:r>
              <a:rPr lang="en-US" dirty="0" smtClean="0"/>
              <a:t>Idea: </a:t>
            </a:r>
            <a:r>
              <a:rPr lang="en-US" dirty="0" err="1" smtClean="0"/>
              <a:t>Pr</a:t>
            </a:r>
            <a:r>
              <a:rPr lang="en-US" dirty="0" smtClean="0"/>
              <a:t>(“first meet”) &lt;= Pr(“meet”)</a:t>
            </a:r>
          </a:p>
          <a:p>
            <a:pPr lvl="3"/>
            <a:r>
              <a:rPr lang="en-US" dirty="0" smtClean="0"/>
              <a:t>And </a:t>
            </a:r>
            <a:r>
              <a:rPr lang="en-US" dirty="0" err="1" smtClean="0"/>
              <a:t>Pr</a:t>
            </a:r>
            <a:r>
              <a:rPr lang="en-US" dirty="0" smtClean="0"/>
              <a:t>(“meet”) can be much cheaper to derive</a:t>
            </a:r>
          </a:p>
          <a:p>
            <a:pPr lvl="3"/>
            <a:r>
              <a:rPr lang="en-US" dirty="0" smtClean="0"/>
              <a:t>Further speed up…</a:t>
            </a:r>
          </a:p>
          <a:p>
            <a:pPr lvl="4"/>
            <a:r>
              <a:rPr lang="en-US" dirty="0" smtClean="0"/>
              <a:t>Using backward random walk!</a:t>
            </a:r>
          </a:p>
        </p:txBody>
      </p:sp>
      <p:pic>
        <p:nvPicPr>
          <p:cNvPr id="7" name="Picture 6" descr="Screen shot 2011-07-26 at 下午04.59.5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0648"/>
            <a:ext cx="3528392" cy="103118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2648" y="228600"/>
            <a:ext cx="4391400" cy="990600"/>
          </a:xfrm>
          <a:prstGeom prst="rect">
            <a:avLst/>
          </a:prstGeom>
        </p:spPr>
        <p:txBody>
          <a:bodyPr vert="horz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Customization for 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9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Link-based Similarity Join (LS</a:t>
            </a:r>
            <a:r>
              <a:rPr lang="en-US" dirty="0" smtClean="0"/>
              <a:t>-Join)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813520"/>
            <a:ext cx="8424936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LS</a:t>
            </a:r>
            <a:r>
              <a:rPr lang="en-US" dirty="0" smtClean="0">
                <a:solidFill>
                  <a:srgbClr val="FF0000"/>
                </a:solidFill>
              </a:rPr>
              <a:t>-Join: </a:t>
            </a:r>
            <a:r>
              <a:rPr lang="en-US" dirty="0" smtClean="0"/>
              <a:t>Given </a:t>
            </a:r>
            <a:r>
              <a:rPr lang="en-US" dirty="0" smtClean="0">
                <a:solidFill>
                  <a:srgbClr val="FF0000"/>
                </a:solidFill>
              </a:rPr>
              <a:t>two subsets</a:t>
            </a:r>
            <a:r>
              <a:rPr lang="en-US" dirty="0" smtClean="0"/>
              <a:t> of nodes P and Q in a graph and a </a:t>
            </a:r>
            <a:r>
              <a:rPr lang="en-US" dirty="0" smtClean="0">
                <a:solidFill>
                  <a:srgbClr val="FF0000"/>
                </a:solidFill>
              </a:rPr>
              <a:t>LS </a:t>
            </a:r>
            <a:r>
              <a:rPr lang="en-US" dirty="0" smtClean="0">
                <a:solidFill>
                  <a:srgbClr val="FF0000"/>
                </a:solidFill>
              </a:rPr>
              <a:t>measure S</a:t>
            </a:r>
            <a:r>
              <a:rPr lang="en-US" dirty="0" smtClean="0"/>
              <a:t>, </a:t>
            </a:r>
            <a:r>
              <a:rPr lang="en-US" dirty="0" smtClean="0"/>
              <a:t>return 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pairs of nodes, with the highest values of 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65760" lvl="1" indent="0">
              <a:buNone/>
            </a:pPr>
            <a:endParaRPr lang="en-US" i="1" dirty="0"/>
          </a:p>
          <a:p>
            <a:pPr marL="365760" lvl="1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88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LS-Join and Promotion Strategies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772816"/>
            <a:ext cx="8352928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>
              <a:spcBef>
                <a:spcPct val="20000"/>
              </a:spcBef>
              <a:defRPr/>
            </a:pPr>
            <a:endParaRPr lang="en-US" sz="36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Find the top-k closest (Sales, Customer) from a social network, using PageRank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/>
              <a:t>In </a:t>
            </a:r>
            <a:r>
              <a:rPr lang="en-US" altLang="zh-CN" sz="2400" dirty="0" smtClean="0"/>
              <a:t>a citation </a:t>
            </a:r>
            <a:r>
              <a:rPr lang="en-US" altLang="zh-CN" sz="2400" dirty="0"/>
              <a:t>network, find top-k similar pairs of papers </a:t>
            </a:r>
            <a:r>
              <a:rPr lang="en-US" altLang="zh-CN" sz="2400" dirty="0" smtClean="0"/>
              <a:t>from the  DB and AI communities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600" dirty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600" dirty="0" smtClean="0"/>
          </a:p>
        </p:txBody>
      </p:sp>
      <p:pic>
        <p:nvPicPr>
          <p:cNvPr id="8" name="Picture 7" descr="Screen shot 2011-07-26 at 上午01.23.5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56793"/>
            <a:ext cx="4113428" cy="244827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3131840" y="2204864"/>
            <a:ext cx="1080120" cy="792088"/>
          </a:xfrm>
          <a:prstGeom prst="line">
            <a:avLst/>
          </a:prstGeom>
          <a:ln w="57150" cmpd="sng">
            <a:solidFill>
              <a:srgbClr val="3366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55976" y="2276872"/>
            <a:ext cx="0" cy="1008112"/>
          </a:xfrm>
          <a:prstGeom prst="line">
            <a:avLst/>
          </a:prstGeom>
          <a:ln w="57150" cmpd="sng">
            <a:solidFill>
              <a:srgbClr val="3366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995936" y="2276872"/>
            <a:ext cx="288032" cy="648072"/>
          </a:xfrm>
          <a:prstGeom prst="line">
            <a:avLst/>
          </a:prstGeom>
          <a:ln w="57150" cmpd="sng">
            <a:solidFill>
              <a:srgbClr val="3366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131840" y="2996952"/>
            <a:ext cx="1080120" cy="576064"/>
          </a:xfrm>
          <a:prstGeom prst="line">
            <a:avLst/>
          </a:prstGeom>
          <a:ln w="57150" cmpd="sng">
            <a:solidFill>
              <a:srgbClr val="3366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131840" y="2996952"/>
            <a:ext cx="504056" cy="0"/>
          </a:xfrm>
          <a:prstGeom prst="line">
            <a:avLst/>
          </a:prstGeom>
          <a:ln w="57150" cmpd="sng">
            <a:solidFill>
              <a:srgbClr val="3366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2339752" y="2420888"/>
            <a:ext cx="936104" cy="93610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67944" y="1484784"/>
            <a:ext cx="1008112" cy="8640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11560" y="3501008"/>
            <a:ext cx="1728192" cy="864096"/>
          </a:xfrm>
          <a:prstGeom prst="wedgeRoundRectCallout">
            <a:avLst>
              <a:gd name="adj1" fmla="val 75991"/>
              <a:gd name="adj2" fmla="val -681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Top-1 LS-Join on Sales,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6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LS </a:t>
            </a:r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84976" cy="4927848"/>
          </a:xfrm>
        </p:spPr>
        <p:txBody>
          <a:bodyPr>
            <a:normAutofit/>
          </a:bodyPr>
          <a:lstStyle/>
          <a:p>
            <a:r>
              <a:rPr lang="en-US" dirty="0" smtClean="0"/>
              <a:t>A LS measure often involves </a:t>
            </a:r>
            <a:r>
              <a:rPr lang="en-US" dirty="0" smtClean="0">
                <a:solidFill>
                  <a:srgbClr val="FF0000"/>
                </a:solidFill>
              </a:rPr>
              <a:t>random walk</a:t>
            </a:r>
            <a:endParaRPr lang="en-US" dirty="0" smtClean="0"/>
          </a:p>
          <a:p>
            <a:r>
              <a:rPr lang="en-US" dirty="0" smtClean="0"/>
              <a:t>Let          </a:t>
            </a:r>
            <a:r>
              <a:rPr lang="en-US" dirty="0" smtClean="0"/>
              <a:t>be a probabilistic measure between u and v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Personalized PageRank (PPR)</a:t>
            </a:r>
          </a:p>
          <a:p>
            <a:pPr lvl="1"/>
            <a:r>
              <a:rPr lang="en-US" dirty="0" smtClean="0"/>
              <a:t>          : prob. a surfer from u </a:t>
            </a:r>
            <a:r>
              <a:rPr lang="en-US" u="sng" dirty="0" smtClean="0"/>
              <a:t>visits</a:t>
            </a:r>
            <a:r>
              <a:rPr lang="en-US" dirty="0" smtClean="0"/>
              <a:t> v at </a:t>
            </a:r>
            <a:r>
              <a:rPr lang="en-US" dirty="0" err="1" smtClean="0"/>
              <a:t>i-th</a:t>
            </a:r>
            <a:r>
              <a:rPr lang="en-US" dirty="0" smtClean="0"/>
              <a:t> step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SimRank</a:t>
            </a:r>
            <a:r>
              <a:rPr lang="en-US" dirty="0" smtClean="0">
                <a:solidFill>
                  <a:srgbClr val="FF0000"/>
                </a:solidFill>
              </a:rPr>
              <a:t> (SR)</a:t>
            </a:r>
          </a:p>
          <a:p>
            <a:pPr lvl="1"/>
            <a:r>
              <a:rPr lang="en-US" dirty="0" smtClean="0"/>
              <a:t>           : prob. 2 surfers from u and v </a:t>
            </a:r>
            <a:r>
              <a:rPr lang="en-US" u="sng" dirty="0" smtClean="0"/>
              <a:t>first meet</a:t>
            </a:r>
            <a:r>
              <a:rPr lang="en-US" dirty="0" smtClean="0"/>
              <a:t> at </a:t>
            </a:r>
            <a:r>
              <a:rPr lang="en-US" dirty="0" err="1" smtClean="0"/>
              <a:t>i-th</a:t>
            </a:r>
            <a:r>
              <a:rPr lang="en-US" dirty="0" smtClean="0"/>
              <a:t> step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Discounted Hitting Time (DHT)</a:t>
            </a:r>
          </a:p>
          <a:p>
            <a:pPr lvl="1"/>
            <a:r>
              <a:rPr lang="en-US" dirty="0" smtClean="0"/>
              <a:t>           : prob. a surfer from u </a:t>
            </a:r>
            <a:r>
              <a:rPr lang="en-US" u="sng" dirty="0" smtClean="0"/>
              <a:t>first visits</a:t>
            </a:r>
            <a:r>
              <a:rPr lang="en-US" dirty="0" smtClean="0"/>
              <a:t> v at </a:t>
            </a:r>
            <a:r>
              <a:rPr lang="en-US" dirty="0" err="1" smtClean="0"/>
              <a:t>i-th</a:t>
            </a:r>
            <a:r>
              <a:rPr lang="en-US" dirty="0" smtClean="0"/>
              <a:t> </a:t>
            </a:r>
            <a:r>
              <a:rPr lang="en-US" dirty="0" smtClean="0"/>
              <a:t>step</a:t>
            </a:r>
          </a:p>
          <a:p>
            <a:r>
              <a:rPr lang="en-US" dirty="0"/>
              <a:t> </a:t>
            </a:r>
            <a:r>
              <a:rPr lang="en-US" dirty="0" smtClean="0"/>
              <a:t>          can be expensive to compute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Screen shot 2011-07-26 at 下午06.19.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60539"/>
            <a:ext cx="864096" cy="312477"/>
          </a:xfrm>
          <a:prstGeom prst="rect">
            <a:avLst/>
          </a:prstGeom>
        </p:spPr>
      </p:pic>
      <p:pic>
        <p:nvPicPr>
          <p:cNvPr id="12" name="Picture 11" descr="Screen shot 2011-07-26 at 下午06.19.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45533"/>
            <a:ext cx="864096" cy="31247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  <p:pic>
        <p:nvPicPr>
          <p:cNvPr id="14" name="Picture 13" descr="Screen shot 2011-07-26 at 下午06.19.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52427"/>
            <a:ext cx="864096" cy="312477"/>
          </a:xfrm>
          <a:prstGeom prst="rect">
            <a:avLst/>
          </a:prstGeom>
        </p:spPr>
      </p:pic>
      <p:pic>
        <p:nvPicPr>
          <p:cNvPr id="15" name="Picture 14" descr="Screen shot 2011-07-26 at 下午06.19.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276763"/>
            <a:ext cx="864096" cy="312477"/>
          </a:xfrm>
          <a:prstGeom prst="rect">
            <a:avLst/>
          </a:prstGeom>
        </p:spPr>
      </p:pic>
      <p:pic>
        <p:nvPicPr>
          <p:cNvPr id="11" name="Picture 10" descr="Screen shot 2011-07-26 at 下午06.19.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780819"/>
            <a:ext cx="864096" cy="312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of Evaluating LS-Join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S(</a:t>
            </a:r>
            <a:r>
              <a:rPr lang="en-US" dirty="0" err="1"/>
              <a:t>u,v</a:t>
            </a:r>
            <a:r>
              <a:rPr lang="en-US" dirty="0"/>
              <a:t>) be the similarity between u and v based on a LS </a:t>
            </a:r>
            <a:r>
              <a:rPr lang="en-US" dirty="0" smtClean="0"/>
              <a:t>measure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simple </a:t>
            </a:r>
            <a:r>
              <a:rPr lang="en-US" dirty="0" smtClean="0"/>
              <a:t>algorithm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For each node pair          and </a:t>
            </a: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/>
              <a:t>, </a:t>
            </a:r>
            <a:r>
              <a:rPr lang="en-US" dirty="0" smtClean="0"/>
              <a:t>compute S(</a:t>
            </a:r>
            <a:r>
              <a:rPr lang="en-US" i="1" dirty="0" smtClean="0"/>
              <a:t>p, q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Return </a:t>
            </a:r>
            <a:r>
              <a:rPr lang="en-US" dirty="0" smtClean="0"/>
              <a:t>the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pairs with the </a:t>
            </a:r>
            <a:r>
              <a:rPr lang="en-US" dirty="0" smtClean="0"/>
              <a:t>highest </a:t>
            </a:r>
            <a:r>
              <a:rPr lang="en-US" dirty="0" smtClean="0"/>
              <a:t>S(</a:t>
            </a:r>
            <a:r>
              <a:rPr lang="en-US" i="1" dirty="0" err="1" smtClean="0"/>
              <a:t>p,q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Drawback: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(</a:t>
            </a:r>
            <a:r>
              <a:rPr lang="en-US" i="1" dirty="0" err="1" smtClean="0"/>
              <a:t>p,q</a:t>
            </a:r>
            <a:r>
              <a:rPr lang="en-US" dirty="0" smtClean="0"/>
              <a:t>) is </a:t>
            </a:r>
            <a:r>
              <a:rPr lang="en-US" dirty="0" smtClean="0"/>
              <a:t>expensive to compute</a:t>
            </a:r>
          </a:p>
          <a:p>
            <a:pPr lvl="1"/>
            <a:r>
              <a:rPr lang="en-US" i="1" dirty="0" smtClean="0"/>
              <a:t>S(</a:t>
            </a:r>
            <a:r>
              <a:rPr lang="en-US" i="1" dirty="0" err="1" smtClean="0"/>
              <a:t>p,q</a:t>
            </a:r>
            <a:r>
              <a:rPr lang="en-US" i="1" dirty="0" smtClean="0"/>
              <a:t>)</a:t>
            </a:r>
            <a:r>
              <a:rPr lang="en-US" dirty="0" smtClean="0"/>
              <a:t> of a non-answer pair is also evaluated</a:t>
            </a:r>
          </a:p>
          <a:p>
            <a:r>
              <a:rPr lang="en-US" dirty="0" smtClean="0"/>
              <a:t>Can we have a better solution?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699653"/>
              </p:ext>
            </p:extLst>
          </p:nvPr>
        </p:nvGraphicFramePr>
        <p:xfrm>
          <a:off x="3967133" y="3199884"/>
          <a:ext cx="820891" cy="37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4" name="Equation" r:id="rId3" imgW="419100" imgH="190500" progId="Equation.3">
                  <p:embed/>
                </p:oleObj>
              </mc:Choice>
              <mc:Fallback>
                <p:oleObj name="Equation" r:id="rId3" imgW="4191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7133" y="3199884"/>
                        <a:ext cx="820891" cy="37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839197"/>
              </p:ext>
            </p:extLst>
          </p:nvPr>
        </p:nvGraphicFramePr>
        <p:xfrm>
          <a:off x="5349875" y="3195756"/>
          <a:ext cx="806301" cy="37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5" name="Equation" r:id="rId5" imgW="406400" imgH="190500" progId="Equation.3">
                  <p:embed/>
                </p:oleObj>
              </mc:Choice>
              <mc:Fallback>
                <p:oleObj name="Equation" r:id="rId5" imgW="406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9875" y="3195756"/>
                        <a:ext cx="806301" cy="37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94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LS-Join Algorithms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844824"/>
            <a:ext cx="8820472" cy="4495800"/>
          </a:xfrm>
        </p:spPr>
        <p:txBody>
          <a:bodyPr/>
          <a:lstStyle/>
          <a:p>
            <a:r>
              <a:rPr lang="en-US" dirty="0" smtClean="0"/>
              <a:t>Iterative </a:t>
            </a:r>
            <a:r>
              <a:rPr lang="en-US" dirty="0"/>
              <a:t>Deepening Join (IDJ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algorithm for </a:t>
            </a:r>
            <a:r>
              <a:rPr lang="en-US" dirty="0" smtClean="0"/>
              <a:t>computing </a:t>
            </a:r>
            <a:r>
              <a:rPr lang="en-US" i="1" dirty="0" smtClean="0"/>
              <a:t>any</a:t>
            </a:r>
            <a:r>
              <a:rPr lang="en-US" dirty="0" smtClean="0"/>
              <a:t> given </a:t>
            </a:r>
            <a:r>
              <a:rPr lang="en-US" dirty="0" smtClean="0"/>
              <a:t>LS measure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ustomization </a:t>
            </a:r>
            <a:r>
              <a:rPr lang="en-US" dirty="0" smtClean="0"/>
              <a:t>of IDJ for:</a:t>
            </a:r>
          </a:p>
          <a:p>
            <a:pPr lvl="1"/>
            <a:r>
              <a:rPr lang="en-US" dirty="0" smtClean="0"/>
              <a:t>Personalized </a:t>
            </a:r>
            <a:r>
              <a:rPr lang="en-US" dirty="0" err="1" smtClean="0"/>
              <a:t>PageRank</a:t>
            </a:r>
            <a:r>
              <a:rPr lang="en-US" dirty="0" smtClean="0"/>
              <a:t> (PPR)</a:t>
            </a:r>
          </a:p>
          <a:p>
            <a:pPr lvl="1"/>
            <a:r>
              <a:rPr lang="en-US" dirty="0" err="1" smtClean="0"/>
              <a:t>SimRank</a:t>
            </a:r>
            <a:r>
              <a:rPr lang="en-US" dirty="0" smtClean="0"/>
              <a:t> (SR)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C1FDC5-F4AC-4B30-8928-F04404CC1482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altLang="zh-CN" smtClean="0"/>
              <a:t>Link Similarity Join</a:t>
            </a:r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L. Sun, R. Cheng, X. Li, D. Cheung, J. Han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4949</TotalTime>
  <Words>3115</Words>
  <Application>Microsoft Macintosh PowerPoint</Application>
  <PresentationFormat>On-screen Show (4:3)</PresentationFormat>
  <Paragraphs>447</Paragraphs>
  <Slides>40</Slides>
  <Notes>8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Median</vt:lpstr>
      <vt:lpstr>Equation</vt:lpstr>
      <vt:lpstr>Formula</vt:lpstr>
      <vt:lpstr>On Link-based Similarity Join</vt:lpstr>
      <vt:lpstr>Graph applications</vt:lpstr>
      <vt:lpstr>Link-based Similarity (LS)</vt:lpstr>
      <vt:lpstr>Similarity Join</vt:lpstr>
      <vt:lpstr>Link-based Similarity Join (LS-Join)</vt:lpstr>
      <vt:lpstr>LS-Join and Promotion Strategies</vt:lpstr>
      <vt:lpstr>More about LS measures</vt:lpstr>
      <vt:lpstr>Challenge of Evaluating LS-Join</vt:lpstr>
      <vt:lpstr>LS-Join Algorithms</vt:lpstr>
      <vt:lpstr>e-function: A general form of S(u,v)</vt:lpstr>
      <vt:lpstr>Properties of e-function</vt:lpstr>
      <vt:lpstr>Iterative Deepening Join (IDJ)</vt:lpstr>
      <vt:lpstr>IDJ Example: find the top-1 pair</vt:lpstr>
      <vt:lpstr>IDJ Example: find the top-1 pair</vt:lpstr>
      <vt:lpstr>IDJ Example: find the top-1 pair</vt:lpstr>
      <vt:lpstr>Remarks on IDJ</vt:lpstr>
      <vt:lpstr>Customization for PPR</vt:lpstr>
      <vt:lpstr>Customization for PPR</vt:lpstr>
      <vt:lpstr>Example: Compute V2(p, Q)</vt:lpstr>
      <vt:lpstr>Example: Compute V2(p, Q)</vt:lpstr>
      <vt:lpstr>Example: Compute V2(p, Q)</vt:lpstr>
      <vt:lpstr>PowerPoint Presentation</vt:lpstr>
      <vt:lpstr>Experiments</vt:lpstr>
      <vt:lpstr>PPR on Yeast </vt:lpstr>
      <vt:lpstr>PPR on Coauthor</vt:lpstr>
      <vt:lpstr>Performance Analysis</vt:lpstr>
      <vt:lpstr>SR on Cora</vt:lpstr>
      <vt:lpstr>Performance Analysis</vt:lpstr>
      <vt:lpstr>Conclusions</vt:lpstr>
      <vt:lpstr>Thank you!  Reynold Cheng University of Hong Kong ckcheng@cs.hku.hk http://www.cs.hku.hk/~ckcheng</vt:lpstr>
      <vt:lpstr>Future Work</vt:lpstr>
      <vt:lpstr>References</vt:lpstr>
      <vt:lpstr>Related works</vt:lpstr>
      <vt:lpstr>Link-based Similarity Join (LS-Join)</vt:lpstr>
      <vt:lpstr>Other Applications of LS-Join</vt:lpstr>
      <vt:lpstr>The ed-Function</vt:lpstr>
      <vt:lpstr>Examples of e-function</vt:lpstr>
      <vt:lpstr>Remarks</vt:lpstr>
      <vt:lpstr>Customization for SimRank (SR)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Link-based Similarity Join</dc:title>
  <dc:creator>thinking</dc:creator>
  <cp:lastModifiedBy>user user</cp:lastModifiedBy>
  <cp:revision>936</cp:revision>
  <dcterms:created xsi:type="dcterms:W3CDTF">2011-07-25T17:52:22Z</dcterms:created>
  <dcterms:modified xsi:type="dcterms:W3CDTF">2011-09-01T17:00:01Z</dcterms:modified>
</cp:coreProperties>
</file>