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2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8" r:id="rId14"/>
    <p:sldId id="267" r:id="rId15"/>
    <p:sldId id="269" r:id="rId16"/>
    <p:sldId id="270" r:id="rId17"/>
    <p:sldId id="274" r:id="rId18"/>
    <p:sldId id="275" r:id="rId19"/>
    <p:sldId id="285" r:id="rId20"/>
    <p:sldId id="278" r:id="rId21"/>
    <p:sldId id="282" r:id="rId22"/>
    <p:sldId id="283" r:id="rId23"/>
    <p:sldId id="284" r:id="rId24"/>
    <p:sldId id="281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9AAD-C794-468F-AB3C-00EFE6B94FE4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E17B0-D95F-4281-BF4E-065DFEE8E6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737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5CEC2-1878-4F69-8BBA-219A00B536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218E88-F644-4D73-A3F3-D4FE0346C853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1DB422-DBD1-401B-9FEA-894B53E39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620000" cy="1828800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Optimizing Plurality for Human Intelligence Tasks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4885"/>
            <a:ext cx="7848600" cy="2516073"/>
          </a:xfrm>
        </p:spPr>
        <p:txBody>
          <a:bodyPr wrap="square">
            <a:spAutoFit/>
          </a:bodyPr>
          <a:lstStyle/>
          <a:p>
            <a:pPr algn="ctr" defTabSz="457200"/>
            <a:r>
              <a:rPr lang="en-US" sz="2800" b="1" dirty="0" err="1" smtClean="0">
                <a:solidFill>
                  <a:schemeClr val="tx1"/>
                </a:solidFill>
              </a:rPr>
              <a:t>Luyi</a:t>
            </a:r>
            <a:r>
              <a:rPr lang="en-US" sz="2800" b="1" dirty="0" smtClean="0">
                <a:solidFill>
                  <a:schemeClr val="tx1"/>
                </a:solidFill>
              </a:rPr>
              <a:t> Mo</a:t>
            </a:r>
          </a:p>
          <a:p>
            <a:pPr algn="ctr" defTabSz="457200"/>
            <a:r>
              <a:rPr lang="en-US" sz="2800" b="1" dirty="0" smtClean="0">
                <a:solidFill>
                  <a:schemeClr val="tx1"/>
                </a:solidFill>
              </a:rPr>
              <a:t>University of Hong Kong</a:t>
            </a:r>
          </a:p>
          <a:p>
            <a:pPr algn="ctr" defTabSz="457200"/>
            <a:r>
              <a:rPr lang="en-US" sz="2800" dirty="0" smtClean="0">
                <a:solidFill>
                  <a:schemeClr val="tx1"/>
                </a:solidFill>
              </a:rPr>
              <a:t>Joint work with</a:t>
            </a:r>
          </a:p>
          <a:p>
            <a:pPr algn="ctr" defTabSz="457200"/>
            <a:r>
              <a:rPr lang="en-US" sz="2800" dirty="0" err="1" smtClean="0">
                <a:solidFill>
                  <a:schemeClr val="tx1"/>
                </a:solidFill>
              </a:rPr>
              <a:t>Reynold</a:t>
            </a:r>
            <a:r>
              <a:rPr lang="en-US" sz="2800" dirty="0" smtClean="0">
                <a:solidFill>
                  <a:schemeClr val="tx1"/>
                </a:solidFill>
              </a:rPr>
              <a:t> Cheng, Ben Kao, </a:t>
            </a:r>
            <a:r>
              <a:rPr lang="en-US" sz="2800" dirty="0" err="1" smtClean="0">
                <a:solidFill>
                  <a:schemeClr val="tx1"/>
                </a:solidFill>
              </a:rPr>
              <a:t>Xuan</a:t>
            </a:r>
            <a:r>
              <a:rPr lang="en-US" sz="2800" dirty="0" smtClean="0">
                <a:solidFill>
                  <a:schemeClr val="tx1"/>
                </a:solidFill>
              </a:rPr>
              <a:t> Yang, </a:t>
            </a:r>
            <a:r>
              <a:rPr lang="en-US" sz="2800" dirty="0" err="1" smtClean="0">
                <a:solidFill>
                  <a:schemeClr val="tx1"/>
                </a:solidFill>
              </a:rPr>
              <a:t>Chenghui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Ren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Siyu</a:t>
            </a:r>
            <a:r>
              <a:rPr lang="en-US" sz="2800" dirty="0" smtClean="0">
                <a:solidFill>
                  <a:schemeClr val="tx1"/>
                </a:solidFill>
              </a:rPr>
              <a:t> Lei, David Cheung, and Eric Lo</a:t>
            </a:r>
          </a:p>
        </p:txBody>
      </p:sp>
      <p:pic>
        <p:nvPicPr>
          <p:cNvPr id="4" name="Picture 2" descr="C:\Users\Admin\APPDATA\LOCAL\TEMP\wz29fb\hkulogo+cslogo (for light color background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084" y="228600"/>
            <a:ext cx="4950000" cy="953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r>
              <a:rPr lang="en-US" dirty="0" smtClean="0"/>
              <a:t>Set of HITs </a:t>
            </a:r>
          </a:p>
          <a:p>
            <a:r>
              <a:rPr lang="en-US" dirty="0" smtClean="0"/>
              <a:t>For each HIT</a:t>
            </a:r>
          </a:p>
          <a:p>
            <a:pPr lvl="1"/>
            <a:r>
              <a:rPr lang="en-US" dirty="0" smtClean="0"/>
              <a:t>contains a single MCQ</a:t>
            </a:r>
          </a:p>
          <a:p>
            <a:pPr lvl="1"/>
            <a:r>
              <a:rPr lang="en-US" dirty="0" smtClean="0"/>
              <a:t>plurality    (i.e.,     workers are needed)</a:t>
            </a:r>
          </a:p>
          <a:p>
            <a:pPr lvl="1"/>
            <a:r>
              <a:rPr lang="en-US" dirty="0" smtClean="0"/>
              <a:t>cost     (i.e.,    units of reward are given for completing   )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4202" y="2296633"/>
          <a:ext cx="180975" cy="300037"/>
        </p:xfrm>
        <a:graphic>
          <a:graphicData uri="http://schemas.openxmlformats.org/presentationml/2006/ole">
            <p:oleObj spid="_x0000_s5144" name="Formula" r:id="rId3" imgW="91440" imgH="151228" progId="Equation.Ribbit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78637" y="1733070"/>
          <a:ext cx="2255837" cy="334963"/>
        </p:xfrm>
        <a:graphic>
          <a:graphicData uri="http://schemas.openxmlformats.org/presentationml/2006/ole">
            <p:oleObj spid="_x0000_s5145" name="Formula" r:id="rId4" imgW="1143883" imgH="167699" progId="Equation.Ribbit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495401" y="3253565"/>
          <a:ext cx="215900" cy="319088"/>
        </p:xfrm>
        <a:graphic>
          <a:graphicData uri="http://schemas.openxmlformats.org/presentationml/2006/ole">
            <p:oleObj spid="_x0000_s5146" name="Formula" r:id="rId5" imgW="109235" imgH="160328" progId="Equation.Ribbit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460899" y="3241047"/>
          <a:ext cx="215900" cy="319087"/>
        </p:xfrm>
        <a:graphic>
          <a:graphicData uri="http://schemas.openxmlformats.org/presentationml/2006/ole">
            <p:oleObj spid="_x0000_s5147" name="Formula" r:id="rId6" imgW="109235" imgH="160328" progId="Equation.Ribbit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936899" y="3776332"/>
          <a:ext cx="198437" cy="249238"/>
        </p:xfrm>
        <a:graphic>
          <a:graphicData uri="http://schemas.openxmlformats.org/presentationml/2006/ole">
            <p:oleObj spid="_x0000_s5148" name="Formula" r:id="rId7" imgW="99430" imgH="126063" progId="Equation.Ribbit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8534400" y="3733800"/>
          <a:ext cx="180975" cy="300038"/>
        </p:xfrm>
        <a:graphic>
          <a:graphicData uri="http://schemas.openxmlformats.org/presentationml/2006/ole">
            <p:oleObj spid="_x0000_s5149" name="Formula" r:id="rId8" imgW="91440" imgH="151228" progId="Equation.Ribbit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895600" y="3765699"/>
          <a:ext cx="198438" cy="249238"/>
        </p:xfrm>
        <a:graphic>
          <a:graphicData uri="http://schemas.openxmlformats.org/presentationml/2006/ole">
            <p:oleObj spid="_x0000_s5150" name="Formula" r:id="rId9" imgW="99430" imgH="126063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Capture the goodness of HIT result’s for</a:t>
            </a:r>
          </a:p>
          <a:p>
            <a:r>
              <a:rPr lang="en-US" dirty="0" smtClean="0"/>
              <a:t>MCQ quality</a:t>
            </a:r>
          </a:p>
          <a:p>
            <a:pPr lvl="1"/>
            <a:r>
              <a:rPr lang="en-US" dirty="0" smtClean="0"/>
              <a:t>likelihood that the result is correct after it has been performed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</a:t>
            </a:r>
            <a:r>
              <a:rPr lang="en-US" dirty="0" smtClean="0"/>
              <a:t>workers</a:t>
            </a:r>
          </a:p>
          <a:p>
            <a:r>
              <a:rPr lang="en-US" dirty="0" smtClean="0"/>
              <a:t>Factors that affect MCQ quality</a:t>
            </a:r>
          </a:p>
          <a:p>
            <a:pPr lvl="1"/>
            <a:r>
              <a:rPr lang="en-US" dirty="0" smtClean="0"/>
              <a:t>plurality: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/>
            <a:r>
              <a:rPr lang="en-US" dirty="0" smtClean="0"/>
              <a:t>Worker’s accuracy (or accuracy): </a:t>
            </a:r>
          </a:p>
          <a:p>
            <a:pPr lvl="2"/>
            <a:r>
              <a:rPr lang="en-US" dirty="0" smtClean="0"/>
              <a:t>probability </a:t>
            </a:r>
            <a:r>
              <a:rPr lang="en-US" dirty="0" smtClean="0"/>
              <a:t>that a randomly-chosen worker provides a correct answer for </a:t>
            </a:r>
          </a:p>
          <a:p>
            <a:pPr lvl="2"/>
            <a:r>
              <a:rPr lang="en-US" dirty="0" smtClean="0"/>
              <a:t>estimated from similar HITs whose true answer is known</a:t>
            </a:r>
          </a:p>
          <a:p>
            <a:endParaRPr lang="en-US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934200" y="1731334"/>
          <a:ext cx="182562" cy="300038"/>
        </p:xfrm>
        <a:graphic>
          <a:graphicData uri="http://schemas.openxmlformats.org/presentationml/2006/ole">
            <p:oleObj spid="_x0000_s6161" name="Formula" r:id="rId3" imgW="91440" imgH="151228" progId="Equation.Ribbit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791200" y="4343400"/>
          <a:ext cx="1530350" cy="320675"/>
        </p:xfrm>
        <a:graphic>
          <a:graphicData uri="http://schemas.openxmlformats.org/presentationml/2006/ole">
            <p:oleObj spid="_x0000_s6162" name="Formula" r:id="rId4" imgW="771138" imgH="160949" progId="Equation.Ribbit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819400" y="4953000"/>
          <a:ext cx="3305175" cy="871618"/>
        </p:xfrm>
        <a:graphic>
          <a:graphicData uri="http://schemas.openxmlformats.org/presentationml/2006/ole">
            <p:oleObj spid="_x0000_s6164" name="Formula" r:id="rId5" imgW="1899410" imgH="497801" progId="Equation.Ribbit">
              <p:embed/>
            </p:oleObj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3810000" y="5088896"/>
          <a:ext cx="182563" cy="300038"/>
        </p:xfrm>
        <a:graphic>
          <a:graphicData uri="http://schemas.openxmlformats.org/presentationml/2006/ole">
            <p:oleObj spid="_x0000_s6165" name="Formula" r:id="rId6" imgW="91440" imgH="151228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Set of HITs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pluralities for every HITs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maximize overall average quality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417134" y="2241699"/>
          <a:ext cx="225425" cy="307975"/>
        </p:xfrm>
        <a:graphic>
          <a:graphicData uri="http://schemas.openxmlformats.org/presentationml/2006/ole">
            <p:oleObj spid="_x0000_s7183" name="Formula" r:id="rId3" imgW="111211" imgH="157107" progId="Equation.Ribbit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869092" y="2685901"/>
          <a:ext cx="3140075" cy="330200"/>
        </p:xfrm>
        <a:graphic>
          <a:graphicData uri="http://schemas.openxmlformats.org/presentationml/2006/ole">
            <p:oleObj spid="_x0000_s7184" name="Formula" r:id="rId4" imgW="1585080" imgH="167760" progId="Equation.Ribbit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669466" y="3641725"/>
          <a:ext cx="2346325" cy="396875"/>
        </p:xfrm>
        <a:graphic>
          <a:graphicData uri="http://schemas.openxmlformats.org/presentationml/2006/ole">
            <p:oleObj spid="_x0000_s7185" name="Formula" r:id="rId5" imgW="1172127" imgH="199473" progId="Equation.Ribbit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362200" y="5135562"/>
          <a:ext cx="2647950" cy="808038"/>
        </p:xfrm>
        <a:graphic>
          <a:graphicData uri="http://schemas.openxmlformats.org/presentationml/2006/ole">
            <p:oleObj spid="_x0000_s7186" name="Formula" r:id="rId6" imgW="1323938" imgH="407773" progId="Equation.Ribbi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Optimal Solution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Not efficient for HIT sets that contain thousands of HITs</a:t>
            </a:r>
          </a:p>
          <a:p>
            <a:pPr lvl="2"/>
            <a:r>
              <a:rPr lang="en-US" dirty="0" smtClean="0"/>
              <a:t>60,000 HITs extracted from AMT</a:t>
            </a:r>
          </a:p>
          <a:p>
            <a:pPr lvl="2"/>
            <a:r>
              <a:rPr lang="en-US" dirty="0" smtClean="0"/>
              <a:t>Execution time: 10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2000" y="3657600"/>
            <a:ext cx="7450329" cy="2971800"/>
            <a:chOff x="899012" y="3352800"/>
            <a:chExt cx="7450329" cy="2971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3352800"/>
              <a:ext cx="7358741" cy="2971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653948" y="4553186"/>
              <a:ext cx="89023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quality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4226456" y="4549277"/>
              <a:ext cx="16933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</a:t>
              </a:r>
              <a:r>
                <a:rPr lang="en-US" sz="2000" dirty="0" smtClean="0"/>
                <a:t>ncreasing rate</a:t>
              </a:r>
              <a:endParaRPr lang="en-US" sz="20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724400" y="3505200"/>
            <a:ext cx="36576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of MCQ quality function</a:t>
            </a:r>
          </a:p>
          <a:p>
            <a:pPr lvl="1"/>
            <a:r>
              <a:rPr lang="en-US" dirty="0" smtClean="0"/>
              <a:t>Monotonicity</a:t>
            </a:r>
          </a:p>
          <a:p>
            <a:pPr lvl="1"/>
            <a:r>
              <a:rPr lang="en-US" dirty="0" smtClean="0"/>
              <a:t>Diminishing return</a:t>
            </a:r>
          </a:p>
          <a:p>
            <a:pPr lvl="1"/>
            <a:r>
              <a:rPr lang="en-US" dirty="0" smtClean="0"/>
              <a:t>PAP is </a:t>
            </a:r>
            <a:r>
              <a:rPr lang="en-US" dirty="0" err="1" smtClean="0"/>
              <a:t>approximable</a:t>
            </a:r>
            <a:r>
              <a:rPr lang="en-US" dirty="0" smtClean="0"/>
              <a:t> for HITs with these two properties</a:t>
            </a:r>
          </a:p>
          <a:p>
            <a:r>
              <a:rPr lang="en-US" dirty="0" smtClean="0"/>
              <a:t>Greedy</a:t>
            </a:r>
          </a:p>
          <a:p>
            <a:pPr lvl="1"/>
            <a:r>
              <a:rPr lang="en-US" dirty="0" smtClean="0"/>
              <a:t>Select the “best” HIT and increase its plurality until budget is exhausted</a:t>
            </a:r>
          </a:p>
          <a:p>
            <a:pPr lvl="1"/>
            <a:r>
              <a:rPr lang="en-US" dirty="0" smtClean="0"/>
              <a:t>Selection criteria: the one with largest </a:t>
            </a:r>
            <a:r>
              <a:rPr lang="en-US" i="1" dirty="0" smtClean="0"/>
              <a:t>marginal gain</a:t>
            </a:r>
          </a:p>
          <a:p>
            <a:pPr lvl="1"/>
            <a:r>
              <a:rPr lang="en-US" dirty="0" smtClean="0"/>
              <a:t>Theoretical approximation ratio = 2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2-approximate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Many HITs submitted by the same requesters are given the same cost and of very similar nature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Group HITs of the same cost and quality function</a:t>
            </a:r>
          </a:p>
          <a:p>
            <a:pPr lvl="1"/>
            <a:r>
              <a:rPr lang="en-US" dirty="0" smtClean="0"/>
              <a:t>More or less the same plurality for HITs in one group</a:t>
            </a:r>
          </a:p>
          <a:p>
            <a:r>
              <a:rPr lang="en-US" dirty="0" smtClean="0"/>
              <a:t>Main idea</a:t>
            </a:r>
          </a:p>
          <a:p>
            <a:pPr lvl="1"/>
            <a:r>
              <a:rPr lang="en-US" dirty="0" smtClean="0"/>
              <a:t>Select a “representative HIT” from each group</a:t>
            </a:r>
          </a:p>
          <a:p>
            <a:pPr lvl="1"/>
            <a:r>
              <a:rPr lang="en-US" dirty="0" smtClean="0"/>
              <a:t>Evaluate its plurality by </a:t>
            </a:r>
            <a:r>
              <a:rPr lang="en-US" b="1" dirty="0" smtClean="0">
                <a:solidFill>
                  <a:srgbClr val="00B0F0"/>
                </a:solidFill>
              </a:rPr>
              <a:t>DP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B0F0"/>
                </a:solidFill>
              </a:rPr>
              <a:t>Greedy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educe each HIT’s plurality from the representative HIT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Synthetic</a:t>
            </a:r>
          </a:p>
          <a:p>
            <a:pPr lvl="1"/>
            <a:r>
              <a:rPr lang="en-US" dirty="0" smtClean="0"/>
              <a:t>Generated based on the extraction of an AMT requester’s HITs information on Oct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</a:p>
          <a:p>
            <a:pPr lvl="1"/>
            <a:r>
              <a:rPr lang="en-US" dirty="0" smtClean="0"/>
              <a:t>Statistics</a:t>
            </a:r>
          </a:p>
          <a:p>
            <a:pPr lvl="2"/>
            <a:r>
              <a:rPr lang="en-US" dirty="0" smtClean="0"/>
              <a:t>67,075 HITs</a:t>
            </a:r>
          </a:p>
          <a:p>
            <a:pPr lvl="2"/>
            <a:r>
              <a:rPr lang="en-US" dirty="0" smtClean="0"/>
              <a:t>12 groups (same cost and accuracy)</a:t>
            </a:r>
          </a:p>
          <a:p>
            <a:pPr lvl="2"/>
            <a:r>
              <a:rPr lang="en-US" dirty="0" smtClean="0"/>
              <a:t>Costs vary from $0.08 to $0.24</a:t>
            </a:r>
          </a:p>
          <a:p>
            <a:pPr lvl="2"/>
            <a:r>
              <a:rPr lang="en-US" dirty="0" smtClean="0"/>
              <a:t>Accuracy of each group is randomly selected from [0.5, 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</a:p>
          <a:p>
            <a:pPr lvl="1"/>
            <a:r>
              <a:rPr lang="en-US" i="1" dirty="0" smtClean="0"/>
              <a:t>Random</a:t>
            </a:r>
            <a:r>
              <a:rPr lang="en-US" dirty="0" smtClean="0"/>
              <a:t>: arbitrarily pick a HIT to increase its plurality until budget is exhausted</a:t>
            </a:r>
          </a:p>
          <a:p>
            <a:pPr lvl="1"/>
            <a:r>
              <a:rPr lang="en-US" i="1" dirty="0" smtClean="0"/>
              <a:t>Even</a:t>
            </a:r>
            <a:r>
              <a:rPr lang="en-US" dirty="0" smtClean="0"/>
              <a:t>: divide the budget evenly across all HITs</a:t>
            </a:r>
          </a:p>
          <a:p>
            <a:pPr lvl="1"/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702145"/>
            <a:ext cx="3931531" cy="300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939901" y="3778345"/>
            <a:ext cx="0" cy="2514600"/>
          </a:xfrm>
          <a:prstGeom prst="line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4083145"/>
            <a:ext cx="228600" cy="2286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7400" y="3702145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5%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048000" y="4768945"/>
            <a:ext cx="304800" cy="1524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4692745"/>
            <a:ext cx="685800" cy="50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20%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7901" y="5646745"/>
            <a:ext cx="1295400" cy="50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3 per HIT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86400" y="4648200"/>
            <a:ext cx="31242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Greedy is close-to-optimal in practice</a:t>
            </a:r>
          </a:p>
        </p:txBody>
      </p:sp>
    </p:spTree>
    <p:extLst>
      <p:ext uri="{BB962C8B-B14F-4D97-AF65-F5344CB8AC3E}">
        <p14:creationId xmlns="" xmlns:p14="http://schemas.microsoft.com/office/powerpoint/2010/main" val="21032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  <p:bldP spid="19" grpId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7132" y="3352800"/>
            <a:ext cx="392557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DP and Greedy are implemented using grouping techniques</a:t>
            </a:r>
          </a:p>
          <a:p>
            <a:r>
              <a:rPr lang="en-US" dirty="0" smtClean="0"/>
              <a:t>Greedy is efficient!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3581400"/>
            <a:ext cx="0" cy="1524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3581400"/>
            <a:ext cx="10633" cy="19812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4038600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</a:rPr>
              <a:t>1,000x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5934" y="4419600"/>
            <a:ext cx="1011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</a:rPr>
              <a:t>10,000x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29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Grouping techniques</a:t>
            </a:r>
          </a:p>
          <a:p>
            <a:pPr lvl="1"/>
            <a:r>
              <a:rPr lang="en-US" dirty="0" smtClean="0"/>
              <a:t>20 times faster than non-group solutions</a:t>
            </a:r>
          </a:p>
          <a:p>
            <a:pPr lvl="2"/>
            <a:r>
              <a:rPr lang="en-US" dirty="0" smtClean="0"/>
              <a:t>12 groups vs. 60,000 HITs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3967" y="3352800"/>
            <a:ext cx="387944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429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3A912AEE-DBB8-4291-84BB-0880E6DACFC7}" type="slidenum">
              <a:rPr lang="en-US" sz="1200" smtClean="0"/>
              <a:pPr/>
              <a:t>2</a:t>
            </a:fld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Definition &amp; Solution for Multiple Choice Questions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Extension to Other HIT Types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10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owd-framewo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2743200"/>
            <a:ext cx="4267200" cy="27908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Enumeration Query </a:t>
            </a:r>
          </a:p>
          <a:p>
            <a:pPr lvl="1"/>
            <a:r>
              <a:rPr lang="en-US" dirty="0" smtClean="0"/>
              <a:t>Tagging Query </a:t>
            </a:r>
          </a:p>
          <a:p>
            <a:r>
              <a:rPr lang="en-US" dirty="0" smtClean="0"/>
              <a:t>Solution framework</a:t>
            </a:r>
          </a:p>
          <a:p>
            <a:pPr lvl="1"/>
            <a:r>
              <a:rPr lang="en-US" dirty="0" smtClean="0"/>
              <a:t>Quality estimator</a:t>
            </a:r>
          </a:p>
          <a:p>
            <a:pPr lvl="2"/>
            <a:r>
              <a:rPr lang="en-US" dirty="0" smtClean="0"/>
              <a:t>Derive </a:t>
            </a:r>
          </a:p>
          <a:p>
            <a:pPr lvl="2"/>
            <a:r>
              <a:rPr lang="en-US" dirty="0" smtClean="0"/>
              <a:t>accuracy      in MCQ</a:t>
            </a:r>
          </a:p>
          <a:p>
            <a:pPr lvl="1"/>
            <a:r>
              <a:rPr lang="en-US" dirty="0" smtClean="0"/>
              <a:t>PA algorithm</a:t>
            </a:r>
          </a:p>
          <a:p>
            <a:pPr lvl="2"/>
            <a:r>
              <a:rPr lang="en-US" dirty="0" smtClean="0"/>
              <a:t>Greedy for HITs demonstrate</a:t>
            </a:r>
          </a:p>
          <a:p>
            <a:pPr lvl="2">
              <a:buNone/>
            </a:pPr>
            <a:r>
              <a:rPr lang="en-US" dirty="0" smtClean="0"/>
              <a:t>	monotonicity and diminishing return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HIT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0066" y="3728535"/>
            <a:ext cx="2880360" cy="85409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38400" y="4114800"/>
          <a:ext cx="555625" cy="333375"/>
        </p:xfrm>
        <a:graphic>
          <a:graphicData uri="http://schemas.openxmlformats.org/presentationml/2006/ole">
            <p:oleObj spid="_x0000_s35842" name="Formula" r:id="rId4" imgW="280800" imgH="167760" progId="Equation.Ribbit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3200" y="4614863"/>
          <a:ext cx="236538" cy="246062"/>
        </p:xfrm>
        <a:graphic>
          <a:graphicData uri="http://schemas.openxmlformats.org/presentationml/2006/ole">
            <p:oleObj spid="_x0000_s35843" name="Formula" r:id="rId5" imgW="119520" imgH="124560" progId="Equation.Ribbit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152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obtain a complete set of distinct elements for a set query</a:t>
            </a:r>
          </a:p>
          <a:p>
            <a:r>
              <a:rPr lang="en-US" dirty="0" smtClean="0"/>
              <a:t>Quality function from [10]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Satisfy monotonicity and diminishing return</a:t>
            </a:r>
          </a:p>
          <a:p>
            <a:pPr lvl="1"/>
            <a:r>
              <a:rPr lang="en-US" dirty="0" smtClean="0"/>
              <a:t>Greedy can be applied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67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[10] </a:t>
            </a:r>
            <a:r>
              <a:rPr lang="en-US" sz="1600" dirty="0" err="1" smtClean="0">
                <a:solidFill>
                  <a:schemeClr val="accent6"/>
                </a:solidFill>
              </a:rPr>
              <a:t>Crowdsourced</a:t>
            </a:r>
            <a:r>
              <a:rPr lang="en-US" sz="1600" dirty="0" smtClean="0">
                <a:solidFill>
                  <a:schemeClr val="accent6"/>
                </a:solidFill>
              </a:rPr>
              <a:t> Enumeration Queries. MJ Franklin et al. ICDE’13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179214"/>
          <a:ext cx="3733800" cy="935586"/>
        </p:xfrm>
        <a:graphic>
          <a:graphicData uri="http://schemas.openxmlformats.org/presentationml/2006/ole">
            <p:oleObj spid="_x0000_s36866" name="Formula" r:id="rId3" imgW="2100600" imgH="525960" progId="Equation.Ribbit">
              <p:embed/>
            </p:oleObj>
          </a:graphicData>
        </a:graphic>
      </p:graphicFrame>
      <p:sp>
        <p:nvSpPr>
          <p:cNvPr id="6" name="Oval 5"/>
          <p:cNvSpPr/>
          <p:nvPr/>
        </p:nvSpPr>
        <p:spPr>
          <a:xfrm>
            <a:off x="3048000" y="3352800"/>
            <a:ext cx="3810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07934" y="3200400"/>
            <a:ext cx="3048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obtain keywords (or tags) that best describe an object</a:t>
            </a:r>
          </a:p>
          <a:p>
            <a:r>
              <a:rPr lang="en-US" dirty="0" smtClean="0"/>
              <a:t>Empirical results from [11]</a:t>
            </a:r>
          </a:p>
          <a:p>
            <a:pPr lvl="1"/>
            <a:r>
              <a:rPr lang="en-US" dirty="0" smtClean="0"/>
              <a:t>Power-law relationship with number of workers’ answers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717895"/>
            <a:ext cx="3276600" cy="253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367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[11] On Incentive-based Tagging. X. Yang et al. ICDE’13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of setting plurality for HITs</a:t>
            </a:r>
          </a:p>
          <a:p>
            <a:r>
              <a:rPr lang="en-US" dirty="0" smtClean="0"/>
              <a:t>Develop effective and efficient plurality algorithms for HITs whose quality demonstrates monotonicity and diminishing return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Study the extensions to support other kinds of HITs (i.e. Enumeration Query and Tagging Query)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454150" y="2057400"/>
            <a:ext cx="6394450" cy="38227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		</a:t>
            </a:r>
            <a:r>
              <a:rPr lang="en-US" sz="4800" b="1" dirty="0" smtClean="0"/>
              <a:t>Thank you!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b="1" dirty="0" smtClean="0"/>
              <a:t>Contact Info: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</a:t>
            </a:r>
            <a:r>
              <a:rPr lang="en-US" sz="3600" dirty="0" err="1" smtClean="0"/>
              <a:t>Luyi</a:t>
            </a:r>
            <a:r>
              <a:rPr lang="en-US" sz="3600" dirty="0" smtClean="0"/>
              <a:t> Mo</a:t>
            </a:r>
            <a:br>
              <a:rPr lang="en-US" sz="3600" dirty="0" smtClean="0"/>
            </a:br>
            <a:r>
              <a:rPr lang="en-US" sz="3600" dirty="0" smtClean="0"/>
              <a:t>	University of Hong Kong</a:t>
            </a:r>
            <a:br>
              <a:rPr lang="en-US" sz="3600" dirty="0" smtClean="0"/>
            </a:br>
            <a:r>
              <a:rPr lang="en-US" sz="3600" dirty="0" smtClean="0"/>
              <a:t>	lymo@cs.hku.hk</a:t>
            </a:r>
            <a:br>
              <a:rPr lang="en-US" sz="3600" dirty="0" smtClean="0"/>
            </a:br>
            <a:r>
              <a:rPr lang="en-US" sz="3600" dirty="0" smtClean="0"/>
              <a:t>	http://www.cs.hku.hk/~lymo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959E91-D417-455D-AE6C-60189D3C934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 descr="C:\Users\Admin\APPDATA\LOCAL\TEMP\wz29fb\hkulogo+cslogo (for light color background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8938" y="228601"/>
            <a:ext cx="3955146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Real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MCQs</a:t>
            </a:r>
          </a:p>
          <a:p>
            <a:pPr lvl="1"/>
            <a:r>
              <a:rPr lang="en-US" dirty="0" smtClean="0"/>
              <a:t>Sentiment analysis (</a:t>
            </a:r>
            <a:r>
              <a:rPr lang="en-US" i="1" dirty="0" smtClean="0"/>
              <a:t>positive, neutral, negative</a:t>
            </a:r>
            <a:r>
              <a:rPr lang="en-US" dirty="0" smtClean="0"/>
              <a:t>) for 100 comments extracted from </a:t>
            </a:r>
            <a:r>
              <a:rPr lang="en-US" dirty="0" err="1" smtClean="0"/>
              <a:t>Youtube</a:t>
            </a:r>
            <a:r>
              <a:rPr lang="en-US" dirty="0" smtClean="0"/>
              <a:t> videos</a:t>
            </a:r>
          </a:p>
          <a:p>
            <a:pPr lvl="1"/>
            <a:r>
              <a:rPr lang="en-US" dirty="0" smtClean="0"/>
              <a:t>25 answers collected per MCQ</a:t>
            </a:r>
          </a:p>
          <a:p>
            <a:r>
              <a:rPr lang="en-US" dirty="0" smtClean="0"/>
              <a:t>Statistics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trends to that of synthetic data in effectiveness and performance analysis</a:t>
            </a:r>
          </a:p>
          <a:p>
            <a:endParaRPr 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038600"/>
            <a:ext cx="5486400" cy="145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982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Real 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Correlation between the MCQ quality and Real quality</a:t>
            </a:r>
          </a:p>
          <a:p>
            <a:pPr lvl="1"/>
            <a:r>
              <a:rPr lang="en-US" dirty="0" smtClean="0"/>
              <a:t>Real quality: goodness of answers obtained from workers after the MCQ reached the assigned plurality</a:t>
            </a:r>
          </a:p>
          <a:p>
            <a:pPr lvl="1"/>
            <a:r>
              <a:rPr lang="en-US" dirty="0" smtClean="0"/>
              <a:t>Correlation is over 99.8%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059" y="3657600"/>
            <a:ext cx="409454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49701" y="5257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4724400"/>
            <a:ext cx="31242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MCQ quality is a good indicator</a:t>
            </a:r>
          </a:p>
        </p:txBody>
      </p:sp>
    </p:spTree>
    <p:extLst>
      <p:ext uri="{BB962C8B-B14F-4D97-AF65-F5344CB8AC3E}">
        <p14:creationId xmlns="" xmlns:p14="http://schemas.microsoft.com/office/powerpoint/2010/main" val="348849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0"/>
            <a:ext cx="7848600" cy="171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Crowdsourcing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Harness human effort to solve problems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Amazon Mechanical Turk (AMT), </a:t>
            </a:r>
            <a:r>
              <a:rPr lang="en-US" dirty="0" err="1" smtClean="0"/>
              <a:t>CrowdFlower</a:t>
            </a:r>
            <a:endParaRPr lang="en-US" dirty="0" smtClean="0"/>
          </a:p>
          <a:p>
            <a:r>
              <a:rPr lang="en-US" dirty="0" smtClean="0"/>
              <a:t>HITs: </a:t>
            </a:r>
            <a:r>
              <a:rPr lang="en-US" i="1" dirty="0" smtClean="0"/>
              <a:t>Human Intelligence Tasks</a:t>
            </a:r>
          </a:p>
          <a:p>
            <a:pPr lvl="1"/>
            <a:r>
              <a:rPr lang="en-US" dirty="0" smtClean="0"/>
              <a:t>Entity resolution, sort and join, filtering, tagging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5378301"/>
            <a:ext cx="118654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6656" y="5396992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6656" y="4711192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24744" y="4711192"/>
            <a:ext cx="1143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76600" y="4863592"/>
            <a:ext cx="2514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33600" y="5867400"/>
            <a:ext cx="990600" cy="40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5486400"/>
            <a:ext cx="12192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5562600"/>
            <a:ext cx="12192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5791200"/>
            <a:ext cx="609600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 smtClean="0">
                <a:solidFill>
                  <a:srgbClr val="FF9900"/>
                </a:solidFill>
              </a:rPr>
              <a:t>$$</a:t>
            </a:r>
            <a:endParaRPr lang="en-US" sz="2500" b="1" dirty="0">
              <a:solidFill>
                <a:srgbClr val="FF99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4343400"/>
            <a:ext cx="86868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Plurality of 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Imperfect answers from a single worker</a:t>
            </a:r>
          </a:p>
          <a:p>
            <a:pPr lvl="1"/>
            <a:r>
              <a:rPr lang="en-US" dirty="0" smtClean="0"/>
              <a:t>make careless mistakes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isinterpret the HIT requirement</a:t>
            </a:r>
          </a:p>
          <a:p>
            <a:r>
              <a:rPr lang="en-US" dirty="0" smtClean="0"/>
              <a:t>Specify </a:t>
            </a:r>
            <a:r>
              <a:rPr lang="en-US" b="1" i="1" dirty="0" smtClean="0">
                <a:solidFill>
                  <a:schemeClr val="accent2"/>
                </a:solidFill>
              </a:rPr>
              <a:t>sufficient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1"/>
                </a:solidFill>
              </a:rPr>
              <a:t>plurality</a:t>
            </a:r>
            <a:r>
              <a:rPr lang="en-US" dirty="0" smtClean="0"/>
              <a:t> of a HIT (number of workers required to perform that HIT)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4915439"/>
            <a:ext cx="1676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Combined answer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HIT </a:t>
            </a:r>
            <a:r>
              <a:rPr lang="en-US" i="1" dirty="0" smtClean="0"/>
              <a:t>result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48150" y="5410200"/>
            <a:ext cx="6858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029200"/>
            <a:ext cx="647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flipH="1">
            <a:off x="5010150" y="5638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2150" y="5257800"/>
            <a:ext cx="400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43550" y="4648200"/>
            <a:ext cx="400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6950" y="4800600"/>
            <a:ext cx="400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5550" y="5410200"/>
            <a:ext cx="400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34100" y="5886450"/>
            <a:ext cx="400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0700" y="5791200"/>
            <a:ext cx="400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 flipH="1">
            <a:off x="5010150" y="5257800"/>
            <a:ext cx="533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010150" y="5791200"/>
            <a:ext cx="533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895600" y="5562600"/>
            <a:ext cx="13525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Plurality Assignment Problem (PAP)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Plurality has to be </a:t>
            </a:r>
            <a:r>
              <a:rPr lang="en-US" b="1" i="1" dirty="0" smtClean="0">
                <a:solidFill>
                  <a:schemeClr val="accent1"/>
                </a:solidFill>
              </a:rPr>
              <a:t>limited</a:t>
            </a:r>
          </a:p>
          <a:p>
            <a:pPr lvl="1"/>
            <a:r>
              <a:rPr lang="en-US" dirty="0" smtClean="0"/>
              <a:t>A HIT is associated with a </a:t>
            </a:r>
            <a:r>
              <a:rPr lang="en-US" b="1" dirty="0" smtClean="0">
                <a:solidFill>
                  <a:srgbClr val="FF9900"/>
                </a:solidFill>
              </a:rPr>
              <a:t>cost</a:t>
            </a:r>
          </a:p>
          <a:p>
            <a:pPr lvl="1"/>
            <a:r>
              <a:rPr lang="en-US" dirty="0" smtClean="0"/>
              <a:t>Requester has limited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budget</a:t>
            </a:r>
          </a:p>
          <a:p>
            <a:pPr lvl="1"/>
            <a:r>
              <a:rPr lang="en-US" dirty="0" smtClean="0"/>
              <a:t>Requester requires time to verify HIT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0"/>
            <a:ext cx="4610100" cy="278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265714" y="3810000"/>
            <a:ext cx="19812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3810000"/>
            <a:ext cx="609600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 smtClean="0">
                <a:solidFill>
                  <a:srgbClr val="FF9900"/>
                </a:solidFill>
              </a:rPr>
              <a:t>$$</a:t>
            </a:r>
            <a:endParaRPr lang="en-US" sz="2500" b="1" dirty="0">
              <a:solidFill>
                <a:srgbClr val="FF99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4615544"/>
            <a:ext cx="609600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 smtClean="0">
                <a:solidFill>
                  <a:srgbClr val="FF9900"/>
                </a:solidFill>
              </a:rPr>
              <a:t>$$</a:t>
            </a:r>
            <a:endParaRPr lang="en-US" sz="2500" b="1" dirty="0">
              <a:solidFill>
                <a:srgbClr val="FF99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7112" y="5399314"/>
            <a:ext cx="609600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 smtClean="0">
                <a:solidFill>
                  <a:srgbClr val="FF9900"/>
                </a:solidFill>
              </a:rPr>
              <a:t>$$</a:t>
            </a:r>
            <a:endParaRPr lang="en-US" sz="2500" b="1" dirty="0">
              <a:solidFill>
                <a:srgbClr val="FF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191000"/>
            <a:ext cx="13716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 smtClean="0">
                <a:solidFill>
                  <a:schemeClr val="accent3">
                    <a:lumMod val="75000"/>
                  </a:schemeClr>
                </a:solidFill>
              </a:rPr>
              <a:t>Budget</a:t>
            </a:r>
            <a:endParaRPr lang="en-US" sz="25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101" name="Picture 5" descr="C:\Users\Admin\AppData\Local\Microsoft\Windows\Temporary Internet Files\Content.IE5\JP4R7U9J\MC90043384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97069">
            <a:off x="1715960" y="5522890"/>
            <a:ext cx="462593" cy="46259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257800" y="3923943"/>
            <a:ext cx="3657600" cy="2400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PAP: 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wisely assign the right pluralities to various HITs to achieve overall </a:t>
            </a:r>
            <a:r>
              <a:rPr lang="en-US" sz="3000" dirty="0" smtClean="0">
                <a:solidFill>
                  <a:srgbClr val="002060"/>
                </a:solidFill>
              </a:rPr>
              <a:t>high-quality</a:t>
            </a:r>
            <a:r>
              <a:rPr lang="en-US" sz="3000" dirty="0" smtClean="0">
                <a:solidFill>
                  <a:srgbClr val="FF0000"/>
                </a:solidFill>
              </a:rPr>
              <a:t> results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Manually assigning pluralities is tedious if not infeasible</a:t>
            </a:r>
          </a:p>
          <a:p>
            <a:pPr lvl="1"/>
            <a:r>
              <a:rPr lang="en-US" dirty="0" smtClean="0"/>
              <a:t>AMT on 28</a:t>
            </a:r>
            <a:r>
              <a:rPr lang="en-US" baseline="30000" dirty="0" smtClean="0"/>
              <a:t>th</a:t>
            </a:r>
            <a:r>
              <a:rPr lang="en-US" dirty="0" smtClean="0"/>
              <a:t> October, 2012</a:t>
            </a:r>
          </a:p>
          <a:p>
            <a:pPr lvl="1"/>
            <a:r>
              <a:rPr lang="en-US" dirty="0" smtClean="0"/>
              <a:t>90,000 HITs submitted by Top-10 requesters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Algorithms </a:t>
            </a:r>
            <a:r>
              <a:rPr lang="en-US" dirty="0" smtClean="0"/>
              <a:t>for automating the process of plurality </a:t>
            </a:r>
            <a:r>
              <a:rPr lang="en-US" dirty="0" smtClean="0"/>
              <a:t>assignment are needed!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Designing HIT questions</a:t>
            </a:r>
          </a:p>
          <a:p>
            <a:pPr lvl="1"/>
            <a:r>
              <a:rPr lang="en-US" dirty="0" smtClean="0"/>
              <a:t>Human-assisted graph search</a:t>
            </a:r>
            <a:r>
              <a:rPr lang="en-US" baseline="30000" dirty="0" smtClean="0"/>
              <a:t> [1]</a:t>
            </a:r>
          </a:p>
          <a:p>
            <a:pPr lvl="1"/>
            <a:r>
              <a:rPr lang="en-US" dirty="0" smtClean="0"/>
              <a:t>Entity resolution</a:t>
            </a:r>
            <a:r>
              <a:rPr lang="en-US" baseline="30000" dirty="0" smtClean="0"/>
              <a:t> [2] [3]</a:t>
            </a:r>
          </a:p>
          <a:p>
            <a:pPr lvl="1"/>
            <a:r>
              <a:rPr lang="en-US" dirty="0" smtClean="0"/>
              <a:t>Identifying entity with maximum value</a:t>
            </a:r>
            <a:r>
              <a:rPr lang="en-US" baseline="30000" dirty="0" smtClean="0"/>
              <a:t> [4]</a:t>
            </a:r>
          </a:p>
          <a:p>
            <a:pPr lvl="1"/>
            <a:r>
              <a:rPr lang="en-US" dirty="0" smtClean="0"/>
              <a:t>Data filtering</a:t>
            </a:r>
            <a:r>
              <a:rPr lang="en-US" baseline="30000" dirty="0" smtClean="0"/>
              <a:t> [5]</a:t>
            </a:r>
            <a:r>
              <a:rPr lang="en-US" dirty="0" smtClean="0"/>
              <a:t> / data labeling</a:t>
            </a:r>
            <a:r>
              <a:rPr lang="en-US" baseline="30000" dirty="0" smtClean="0"/>
              <a:t> [6]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135940"/>
            <a:ext cx="832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[1] Human-assisted graph search: it’s okay to ask questions. A. </a:t>
            </a:r>
            <a:r>
              <a:rPr lang="en-US" sz="1600" dirty="0" err="1" smtClean="0">
                <a:solidFill>
                  <a:schemeClr val="accent6"/>
                </a:solidFill>
              </a:rPr>
              <a:t>Parameswaran</a:t>
            </a:r>
            <a:r>
              <a:rPr lang="en-US" sz="1600" dirty="0" smtClean="0">
                <a:solidFill>
                  <a:schemeClr val="accent6"/>
                </a:solidFill>
              </a:rPr>
              <a:t> et al. VLDB’11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[2] </a:t>
            </a:r>
            <a:r>
              <a:rPr lang="en-US" sz="1600" dirty="0" err="1" smtClean="0">
                <a:solidFill>
                  <a:schemeClr val="accent6"/>
                </a:solidFill>
              </a:rPr>
              <a:t>CrowdER</a:t>
            </a:r>
            <a:r>
              <a:rPr lang="en-US" sz="1600" dirty="0" smtClean="0">
                <a:solidFill>
                  <a:schemeClr val="accent6"/>
                </a:solidFill>
              </a:rPr>
              <a:t>: crowdsourcing entity resolution. J. Wang et al. VLDB’12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[3] Question selection for crowd entity resolution. S. </a:t>
            </a:r>
            <a:r>
              <a:rPr lang="en-US" sz="1600" dirty="0" err="1" smtClean="0">
                <a:solidFill>
                  <a:schemeClr val="accent6"/>
                </a:solidFill>
              </a:rPr>
              <a:t>Whang</a:t>
            </a:r>
            <a:r>
              <a:rPr lang="en-US" sz="1600" dirty="0" smtClean="0">
                <a:solidFill>
                  <a:schemeClr val="accent6"/>
                </a:solidFill>
              </a:rPr>
              <a:t> et al. Stanford </a:t>
            </a:r>
            <a:r>
              <a:rPr lang="en-US" sz="1600" dirty="0" err="1" smtClean="0">
                <a:solidFill>
                  <a:schemeClr val="accent6"/>
                </a:solidFill>
              </a:rPr>
              <a:t>TechReport</a:t>
            </a:r>
            <a:r>
              <a:rPr lang="en-US" sz="1600" dirty="0" smtClean="0">
                <a:solidFill>
                  <a:schemeClr val="accent6"/>
                </a:solidFill>
              </a:rPr>
              <a:t>, 2012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[4] So who won? Dynamic max discovery with the crowd. S. </a:t>
            </a:r>
            <a:r>
              <a:rPr lang="en-US" sz="1600" dirty="0" err="1" smtClean="0">
                <a:solidFill>
                  <a:schemeClr val="accent6"/>
                </a:solidFill>
              </a:rPr>
              <a:t>guo</a:t>
            </a:r>
            <a:r>
              <a:rPr lang="en-US" sz="1600" dirty="0" smtClean="0">
                <a:solidFill>
                  <a:schemeClr val="accent6"/>
                </a:solidFill>
              </a:rPr>
              <a:t> et al. SIGMOD’12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[5] </a:t>
            </a:r>
            <a:r>
              <a:rPr lang="en-US" sz="1600" dirty="0" err="1" smtClean="0">
                <a:solidFill>
                  <a:schemeClr val="accent6"/>
                </a:solidFill>
              </a:rPr>
              <a:t>Crowdscreen</a:t>
            </a:r>
            <a:r>
              <a:rPr lang="en-US" sz="1600" dirty="0" smtClean="0">
                <a:solidFill>
                  <a:schemeClr val="accent6"/>
                </a:solidFill>
              </a:rPr>
              <a:t>: Algorithms for filtering data with humans. A. </a:t>
            </a:r>
            <a:r>
              <a:rPr lang="en-US" sz="1600" dirty="0" err="1" smtClean="0">
                <a:solidFill>
                  <a:schemeClr val="accent6"/>
                </a:solidFill>
              </a:rPr>
              <a:t>Parameswaran</a:t>
            </a:r>
            <a:r>
              <a:rPr lang="en-US" sz="1600" dirty="0" smtClean="0">
                <a:solidFill>
                  <a:schemeClr val="accent6"/>
                </a:solidFill>
              </a:rPr>
              <a:t> et al. SIGMOD’12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[6] Active learning for crowd-sourced databases. B. </a:t>
            </a:r>
            <a:r>
              <a:rPr lang="en-US" sz="1600" dirty="0" err="1" smtClean="0">
                <a:solidFill>
                  <a:schemeClr val="accent6"/>
                </a:solidFill>
              </a:rPr>
              <a:t>Mozafari</a:t>
            </a:r>
            <a:r>
              <a:rPr lang="en-US" sz="1600" dirty="0" smtClean="0">
                <a:solidFill>
                  <a:schemeClr val="accent6"/>
                </a:solidFill>
              </a:rPr>
              <a:t> et al. Technical Report, 2012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353580"/>
            <a:ext cx="80010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We consider </a:t>
            </a:r>
            <a:r>
              <a:rPr lang="en-US" sz="2800" b="1" i="1" dirty="0" smtClean="0">
                <a:solidFill>
                  <a:srgbClr val="C00000"/>
                </a:solidFill>
              </a:rPr>
              <a:t>how</a:t>
            </a:r>
            <a:r>
              <a:rPr lang="en-US" sz="2800" dirty="0" smtClean="0">
                <a:solidFill>
                  <a:srgbClr val="FF0000"/>
                </a:solidFill>
              </a:rPr>
              <a:t> to obtain high-quality results for HITs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Determining Plurality</a:t>
            </a:r>
          </a:p>
          <a:p>
            <a:pPr lvl="1"/>
            <a:r>
              <a:rPr lang="en-US" dirty="0" smtClean="0"/>
              <a:t>Minimum </a:t>
            </a:r>
            <a:r>
              <a:rPr lang="en-US" dirty="0" smtClean="0"/>
              <a:t>plurality of an multiple choice question (MCQ) to </a:t>
            </a:r>
            <a:r>
              <a:rPr lang="en-US" dirty="0" smtClean="0"/>
              <a:t>satisfy user-given threshold</a:t>
            </a:r>
            <a:r>
              <a:rPr lang="en-US" baseline="30000" dirty="0" smtClean="0"/>
              <a:t> [7] [8]</a:t>
            </a:r>
          </a:p>
          <a:p>
            <a:pPr lvl="2"/>
            <a:r>
              <a:rPr lang="en-US" dirty="0" smtClean="0"/>
              <a:t>We study plurality assignment to a set of different </a:t>
            </a:r>
            <a:r>
              <a:rPr lang="en-US" dirty="0" smtClean="0"/>
              <a:t>HITs</a:t>
            </a:r>
            <a:endParaRPr lang="en-US" dirty="0" smtClean="0"/>
          </a:p>
          <a:p>
            <a:pPr lvl="1"/>
            <a:r>
              <a:rPr lang="en-US" dirty="0" smtClean="0"/>
              <a:t>Assigning specific workers to perform specific </a:t>
            </a:r>
            <a:r>
              <a:rPr lang="en-US" dirty="0" smtClean="0"/>
              <a:t>binary questions</a:t>
            </a:r>
            <a:r>
              <a:rPr lang="en-US" baseline="30000" dirty="0" smtClean="0"/>
              <a:t> </a:t>
            </a:r>
            <a:r>
              <a:rPr lang="en-US" baseline="30000" dirty="0" smtClean="0"/>
              <a:t>[9]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79840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[7] CDAS: A crowdsourcing data analytics system. X. Liu et al. VLDB’12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[8] </a:t>
            </a:r>
            <a:r>
              <a:rPr lang="en-US" sz="1600" dirty="0" err="1" smtClean="0">
                <a:solidFill>
                  <a:schemeClr val="accent6"/>
                </a:solidFill>
              </a:rPr>
              <a:t>Automan</a:t>
            </a:r>
            <a:r>
              <a:rPr lang="en-US" sz="1600" dirty="0" smtClean="0">
                <a:solidFill>
                  <a:schemeClr val="accent6"/>
                </a:solidFill>
              </a:rPr>
              <a:t>: A platform for integrating human-based and digital computation</a:t>
            </a:r>
            <a:r>
              <a:rPr lang="en-US" sz="1600" dirty="0" smtClean="0">
                <a:solidFill>
                  <a:schemeClr val="accent6"/>
                </a:solidFill>
              </a:rPr>
              <a:t>. D</a:t>
            </a:r>
            <a:r>
              <a:rPr lang="en-US" sz="1600" dirty="0" smtClean="0">
                <a:solidFill>
                  <a:schemeClr val="accent6"/>
                </a:solidFill>
              </a:rPr>
              <a:t>. </a:t>
            </a:r>
            <a:r>
              <a:rPr lang="en-US" sz="1600" dirty="0" err="1" smtClean="0">
                <a:solidFill>
                  <a:schemeClr val="accent6"/>
                </a:solidFill>
              </a:rPr>
              <a:t>Barowy</a:t>
            </a:r>
            <a:r>
              <a:rPr lang="en-US" sz="1600" dirty="0" smtClean="0">
                <a:solidFill>
                  <a:schemeClr val="accent6"/>
                </a:solidFill>
              </a:rPr>
              <a:t> et al. OOPSLA’12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[9] Whom to ask? Jury selection for decision making tasks on micro-blog services. C. Cao et al. VLDB’12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572000"/>
            <a:ext cx="80010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We study properties of HITs, and the relationship between HIT cost and quality.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 Questions (MCQs)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popular type</a:t>
            </a:r>
          </a:p>
          <a:p>
            <a:pPr lvl="1"/>
            <a:r>
              <a:rPr lang="en-US" dirty="0" smtClean="0"/>
              <a:t>AMT on 28</a:t>
            </a:r>
            <a:r>
              <a:rPr lang="en-US" baseline="30000" dirty="0" smtClean="0"/>
              <a:t>th</a:t>
            </a:r>
            <a:r>
              <a:rPr lang="en-US" dirty="0" smtClean="0"/>
              <a:t> Oct, 2012</a:t>
            </a:r>
          </a:p>
          <a:p>
            <a:pPr lvl="1"/>
            <a:r>
              <a:rPr lang="en-US" dirty="0" smtClean="0"/>
              <a:t>About three quarters of HITs are MCQs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Sentiment analysis, categorizing objects, assigning rating scores,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19600" y="4419600"/>
            <a:ext cx="4328928" cy="2062163"/>
            <a:chOff x="1524000" y="2590800"/>
            <a:chExt cx="4938528" cy="229076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2590800"/>
              <a:ext cx="4938528" cy="22907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3945" t="69854" r="61426" b="13514"/>
            <a:stretch>
              <a:fillRect/>
            </a:stretch>
          </p:blipFill>
          <p:spPr bwMode="auto">
            <a:xfrm>
              <a:off x="1587798" y="4191000"/>
              <a:ext cx="228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2500</TotalTime>
  <Words>1137</Words>
  <Application>Microsoft Office PowerPoint</Application>
  <PresentationFormat>On-screen Show (4:3)</PresentationFormat>
  <Paragraphs>197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Median</vt:lpstr>
      <vt:lpstr>Formula</vt:lpstr>
      <vt:lpstr>Optimizing Plurality for Human Intelligence Tasks</vt:lpstr>
      <vt:lpstr>Outline</vt:lpstr>
      <vt:lpstr>Crowdsourcing Systems</vt:lpstr>
      <vt:lpstr>Plurality of HITs</vt:lpstr>
      <vt:lpstr>Plurality Assignment Problem (PAP)</vt:lpstr>
      <vt:lpstr>Our Goal</vt:lpstr>
      <vt:lpstr>Related Work (1)</vt:lpstr>
      <vt:lpstr>Related Work (2)</vt:lpstr>
      <vt:lpstr>Multiple Choice Questions (MCQs)</vt:lpstr>
      <vt:lpstr>Data Model</vt:lpstr>
      <vt:lpstr>Quality Model</vt:lpstr>
      <vt:lpstr>Problem Definition</vt:lpstr>
      <vt:lpstr>Solutions</vt:lpstr>
      <vt:lpstr>Greedy: 2-approximate algorithm</vt:lpstr>
      <vt:lpstr>Grouping techniques</vt:lpstr>
      <vt:lpstr>Experiments</vt:lpstr>
      <vt:lpstr>Effectiveness</vt:lpstr>
      <vt:lpstr>Performance (1)</vt:lpstr>
      <vt:lpstr>Performance (2)</vt:lpstr>
      <vt:lpstr>Other HIT Types</vt:lpstr>
      <vt:lpstr>Enumeration Query</vt:lpstr>
      <vt:lpstr>Tagging Query</vt:lpstr>
      <vt:lpstr>Conclusions</vt:lpstr>
      <vt:lpstr>  Thank you!  Contact Info:   Luyi Mo  University of Hong Kong  lymo@cs.hku.hk  http://www.cs.hku.hk/~lymo</vt:lpstr>
      <vt:lpstr>Results on Real Data</vt:lpstr>
      <vt:lpstr>Results on Real Data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118</cp:revision>
  <dcterms:created xsi:type="dcterms:W3CDTF">2013-09-15T09:23:39Z</dcterms:created>
  <dcterms:modified xsi:type="dcterms:W3CDTF">2013-10-22T11:12:50Z</dcterms:modified>
</cp:coreProperties>
</file>