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81" r:id="rId2"/>
    <p:sldId id="408" r:id="rId3"/>
    <p:sldId id="341" r:id="rId4"/>
    <p:sldId id="481" r:id="rId5"/>
    <p:sldId id="376" r:id="rId6"/>
    <p:sldId id="343" r:id="rId7"/>
    <p:sldId id="484" r:id="rId8"/>
    <p:sldId id="342" r:id="rId9"/>
    <p:sldId id="480" r:id="rId10"/>
    <p:sldId id="411" r:id="rId11"/>
    <p:sldId id="415" r:id="rId12"/>
    <p:sldId id="417" r:id="rId13"/>
    <p:sldId id="418" r:id="rId14"/>
    <p:sldId id="419" r:id="rId15"/>
    <p:sldId id="420" r:id="rId16"/>
    <p:sldId id="483" r:id="rId17"/>
    <p:sldId id="426" r:id="rId18"/>
    <p:sldId id="425" r:id="rId19"/>
    <p:sldId id="465" r:id="rId20"/>
    <p:sldId id="485" r:id="rId21"/>
    <p:sldId id="477" r:id="rId22"/>
    <p:sldId id="482" r:id="rId23"/>
    <p:sldId id="433" r:id="rId24"/>
    <p:sldId id="450" r:id="rId25"/>
    <p:sldId id="445" r:id="rId2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4" autoAdjust="0"/>
    <p:restoredTop sz="78241" autoAdjust="0"/>
  </p:normalViewPr>
  <p:slideViewPr>
    <p:cSldViewPr snapToGrid="0" snapToObjects="1">
      <p:cViewPr>
        <p:scale>
          <a:sx n="66" d="100"/>
          <a:sy n="66" d="100"/>
        </p:scale>
        <p:origin x="-2664" y="-1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7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917" cy="511731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725" y="0"/>
            <a:ext cx="3076917" cy="511731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r">
              <a:defRPr sz="1200"/>
            </a:lvl1pPr>
          </a:lstStyle>
          <a:p>
            <a:fld id="{8D3EF142-A04A-475E-9109-3E2A4F6FCD6A}" type="datetimeFigureOut">
              <a:rPr lang="en-US" smtClean="0"/>
              <a:pPr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43"/>
            <a:ext cx="3076917" cy="511731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725" y="9721243"/>
            <a:ext cx="3076917" cy="511731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r">
              <a:defRPr sz="1200"/>
            </a:lvl1pPr>
          </a:lstStyle>
          <a:p>
            <a:fld id="{225FB1E9-012F-4CBE-8134-A1A5E0D93C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69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r">
              <a:defRPr sz="1200"/>
            </a:lvl1pPr>
          </a:lstStyle>
          <a:p>
            <a:fld id="{6FDC3B0F-7BAD-FD46-81B1-E14C887F43B3}" type="datetimeFigureOut">
              <a:rPr lang="en-US" smtClean="0"/>
              <a:pPr/>
              <a:t>5/30/16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6" tIns="47453" rIns="94906" bIns="4745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906" tIns="47453" rIns="94906" bIns="4745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r">
              <a:defRPr sz="1200"/>
            </a:lvl1pPr>
          </a:lstStyle>
          <a:p>
            <a:fld id="{9BA2B516-8152-4C43-A49B-26A382FC1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9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GreedyTree</a:t>
            </a:r>
            <a:r>
              <a:rPr lang="en-US" altLang="zh-CN" baseline="0" dirty="0" smtClean="0"/>
              <a:t> in whole structure</a:t>
            </a:r>
          </a:p>
          <a:p>
            <a:r>
              <a:rPr lang="en-US" altLang="zh-CN" baseline="0" dirty="0" smtClean="0"/>
              <a:t>Explain m and r</a:t>
            </a:r>
          </a:p>
          <a:p>
            <a:r>
              <a:rPr lang="en-US" altLang="zh-CN" baseline="0" dirty="0" smtClean="0"/>
              <a:t>Hide the equation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Less</a:t>
            </a:r>
            <a:r>
              <a:rPr lang="en-US" altLang="zh-CN" baseline="0" dirty="0" smtClean="0"/>
              <a:t> detail</a:t>
            </a:r>
          </a:p>
          <a:p>
            <a:r>
              <a:rPr lang="en-US" altLang="zh-CN" baseline="0" dirty="0" smtClean="0"/>
              <a:t>Show paths in animation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 1: existing one</a:t>
            </a:r>
            <a:r>
              <a:rPr lang="en-US" altLang="zh-CN" baseline="0" dirty="0" smtClean="0"/>
              <a:t> instead of solution</a:t>
            </a:r>
          </a:p>
          <a:p>
            <a:r>
              <a:rPr lang="en-US" altLang="zh-CN" baseline="0" dirty="0" smtClean="0"/>
              <a:t>Pros and Cons of LCA and TFOF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Highlight</a:t>
            </a:r>
            <a:r>
              <a:rPr lang="en-US" altLang="zh-CN" baseline="0" dirty="0" smtClean="0"/>
              <a:t> our propose</a:t>
            </a:r>
          </a:p>
          <a:p>
            <a:r>
              <a:rPr lang="en-US" altLang="zh-CN" baseline="0" dirty="0" smtClean="0"/>
              <a:t>Use a same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</a:t>
            </a:r>
            <a:r>
              <a:rPr lang="en-US" altLang="zh-CN" baseline="0" dirty="0" smtClean="0"/>
              <a:t> the only application—only an evaluation, objective</a:t>
            </a:r>
          </a:p>
          <a:p>
            <a:r>
              <a:rPr lang="en-US" altLang="zh-CN" baseline="0" dirty="0" smtClean="0"/>
              <a:t>Can be used in others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Explain ROC- larger</a:t>
            </a:r>
            <a:r>
              <a:rPr lang="en-US" altLang="zh-CN" baseline="0" dirty="0" smtClean="0"/>
              <a:t> area is better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</a:t>
            </a:r>
            <a:r>
              <a:rPr lang="en-US" altLang="zh-CN" baseline="0" dirty="0" smtClean="0"/>
              <a:t> hierarchy</a:t>
            </a:r>
          </a:p>
          <a:p>
            <a:r>
              <a:rPr lang="en-US" altLang="zh-CN" baseline="0" dirty="0" smtClean="0"/>
              <a:t>Node numbers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474528"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Highlight</a:t>
            </a:r>
            <a:r>
              <a:rPr lang="en-US" altLang="zh-CN" baseline="0" dirty="0" smtClean="0"/>
              <a:t> our propose</a:t>
            </a:r>
          </a:p>
          <a:p>
            <a:r>
              <a:rPr lang="en-US" altLang="zh-CN" baseline="0" dirty="0" smtClean="0"/>
              <a:t>Use a same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Fluent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Challenge instead</a:t>
            </a:r>
            <a:r>
              <a:rPr lang="en-US" altLang="zh-CN" baseline="0" dirty="0" smtClean="0"/>
              <a:t> of idea</a:t>
            </a:r>
          </a:p>
          <a:p>
            <a:r>
              <a:rPr lang="en-US" altLang="zh-CN" baseline="0" dirty="0" smtClean="0"/>
              <a:t>Why divide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Principle</a:t>
            </a:r>
          </a:p>
          <a:p>
            <a:r>
              <a:rPr lang="en-US" altLang="zh-CN" dirty="0" smtClean="0"/>
              <a:t>Not detail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B5827F7-214A-4E2B-BE3B-12BD62E8032E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22D1-1A52-4759-AD22-1B1125DEC872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FE80134-F558-448A-A55C-07B9AA964129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31B-8332-4D19-AB37-43D117693B1E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6E6A-69ED-4D1F-8771-268035F551D6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09EA14-1D5F-4DD7-8724-D642EE634138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459A99-677B-4536-B9E1-97C64FFBB3E3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24AE-4F60-4DB1-B497-813E015F760E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B96A-B1CD-4443-8C96-E6BCD1BCB485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5549-D828-4E3E-B826-9EF20C8370F0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E07A2DA-A7F7-4C2C-A668-66AB133660B8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0B8A91-5FF1-43BE-AC3B-DFF6EFD804F2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wmf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1.jpe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33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w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26.png"/><Relationship Id="rId6" Type="http://schemas.openxmlformats.org/officeDocument/2006/relationships/oleObject" Target="../embeddings/oleObject4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23.wmf"/><Relationship Id="rId10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3258" y="35995"/>
            <a:ext cx="783771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6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4049" y="2772"/>
            <a:ext cx="854695" cy="106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09800" y="1524000"/>
            <a:ext cx="4800600" cy="762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1905000"/>
            <a:ext cx="748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Discovering Meta-Paths in Large</a:t>
            </a:r>
          </a:p>
          <a:p>
            <a:pPr algn="ctr"/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Heterogeneous Information Network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3700" y="3759200"/>
            <a:ext cx="7480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Changping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Meng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	(Purdue University)</a:t>
            </a:r>
          </a:p>
          <a:p>
            <a:r>
              <a:rPr lang="en-US" altLang="zh-CN" sz="2400" dirty="0" err="1" smtClean="0"/>
              <a:t>Reynold</a:t>
            </a:r>
            <a:r>
              <a:rPr lang="en-US" altLang="zh-CN" sz="2400" dirty="0" smtClean="0"/>
              <a:t> Cheng 	(University of Hong Kong)</a:t>
            </a:r>
          </a:p>
          <a:p>
            <a:r>
              <a:rPr lang="en-US" altLang="zh-CN" sz="2400" dirty="0" err="1" smtClean="0"/>
              <a:t>Silviu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Maniu</a:t>
            </a:r>
            <a:r>
              <a:rPr lang="en-US" altLang="zh-CN" sz="2400" dirty="0" smtClean="0"/>
              <a:t> 		(</a:t>
            </a:r>
            <a:r>
              <a:rPr lang="en-US" sz="2400" dirty="0" smtClean="0"/>
              <a:t>Noah's Ark Lab, </a:t>
            </a:r>
            <a:r>
              <a:rPr lang="en-US" sz="2400" dirty="0" err="1" smtClean="0"/>
              <a:t>Huawei</a:t>
            </a:r>
            <a:r>
              <a:rPr lang="en-US" sz="2400" dirty="0" smtClean="0"/>
              <a:t> Technologies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Pierre </a:t>
            </a:r>
            <a:r>
              <a:rPr lang="en-US" altLang="zh-CN" sz="2400" dirty="0" err="1" smtClean="0"/>
              <a:t>Senellart</a:t>
            </a:r>
            <a:r>
              <a:rPr lang="en-US" altLang="zh-CN" sz="2400" dirty="0" smtClean="0"/>
              <a:t> 	(</a:t>
            </a:r>
            <a:r>
              <a:rPr lang="en-US" sz="2400" dirty="0" err="1" smtClean="0"/>
              <a:t>Télécom</a:t>
            </a:r>
            <a:r>
              <a:rPr lang="en-US" sz="2400" dirty="0" smtClean="0"/>
              <a:t> </a:t>
            </a:r>
            <a:r>
              <a:rPr lang="en-US" sz="2400" dirty="0" err="1" smtClean="0"/>
              <a:t>ParisTech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Wangda</a:t>
            </a:r>
            <a:r>
              <a:rPr lang="en-US" altLang="zh-CN" sz="2400" dirty="0" smtClean="0"/>
              <a:t> Zhang 	(University of Hong Kong) </a:t>
            </a:r>
            <a:endParaRPr lang="zh-CN" altLang="en-US" sz="2400" dirty="0"/>
          </a:p>
        </p:txBody>
      </p:sp>
      <p:pic>
        <p:nvPicPr>
          <p:cNvPr id="9" name="Picture 2" descr="http://www.google.fr/url?source=imglanding&amp;ct=img&amp;q=http://www.sigmobile.org/mobisys/2015/images/www2015.jpg&amp;sa=X&amp;ei=0M5ZVZrAH4y7swHMzoDIAg&amp;ved=0CAkQ8wc&amp;usg=AFQjCNFT7LkZEYpudhfmSfVYOo_dsLhAK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"/>
            <a:ext cx="3585029" cy="821922"/>
          </a:xfrm>
          <a:prstGeom prst="rect">
            <a:avLst/>
          </a:prstGeom>
          <a:noFill/>
        </p:spPr>
      </p:pic>
      <p:pic>
        <p:nvPicPr>
          <p:cNvPr id="406530" name="Picture 2" descr="https://encrypted-tbn2.gstatic.com/images?q=tbn:ANd9GcQGKpqTEfIHPuzvB3LoVDDjqYClZCxPb_fOY3IWY27S5vV09JbXLw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65275" y="18014"/>
            <a:ext cx="925858" cy="1048721"/>
          </a:xfrm>
          <a:prstGeom prst="rect">
            <a:avLst/>
          </a:prstGeom>
          <a:noFill/>
        </p:spPr>
      </p:pic>
      <p:pic>
        <p:nvPicPr>
          <p:cNvPr id="4065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37854" y="-12465"/>
            <a:ext cx="987029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advTm="56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Meta-path Generation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sz="quarter" idx="1"/>
          </p:nvPr>
        </p:nvSpPr>
        <p:spPr>
          <a:xfrm>
            <a:off x="612648" y="1600200"/>
            <a:ext cx="8153400" cy="1732132"/>
          </a:xfrm>
          <a:prstGeom prst="rect">
            <a:avLst/>
          </a:prstGeom>
          <a:noFill/>
          <a:ln>
            <a:noFill/>
          </a:ln>
        </p:spPr>
        <p:txBody>
          <a:bodyPr wrap="square" lIns="54219" tIns="27110" rIns="54219" bIns="27110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b="1" u="sng" dirty="0" smtClean="0"/>
              <a:t>Two Phase Method</a:t>
            </a:r>
            <a:endParaRPr lang="en-US" sz="3200" b="1" u="sng" dirty="0"/>
          </a:p>
          <a:p>
            <a:pPr lvl="1">
              <a:spcBef>
                <a:spcPts val="1200"/>
              </a:spcBef>
              <a:defRPr/>
            </a:pPr>
            <a:r>
              <a:rPr lang="en-US" sz="2000" b="1" dirty="0" smtClean="0"/>
              <a:t>Challenge</a:t>
            </a:r>
            <a:r>
              <a:rPr lang="en-US" sz="2000" dirty="0" smtClean="0"/>
              <a:t>: Each node has many </a:t>
            </a:r>
            <a:r>
              <a:rPr lang="en-US" altLang="zh-CN" sz="2000" dirty="0" smtClean="0"/>
              <a:t>class</a:t>
            </a:r>
            <a:r>
              <a:rPr lang="en-US" sz="2000" dirty="0" smtClean="0"/>
              <a:t> labels. The number of candidate meta paths grows exponentially with the length. </a:t>
            </a:r>
          </a:p>
          <a:p>
            <a:pPr>
              <a:spcBef>
                <a:spcPct val="0"/>
              </a:spcBef>
              <a:defRPr/>
            </a:pPr>
            <a:endParaRPr lang="en-US" sz="27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99844" y="5169210"/>
            <a:ext cx="3048000" cy="639525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54219" tIns="27110" rIns="54219" bIns="27110" rtlCol="0">
            <a:spAutoFit/>
          </a:bodyPr>
          <a:lstStyle/>
          <a:p>
            <a:pPr algn="ctr"/>
            <a:r>
              <a:rPr lang="en-US" sz="1900" b="1" i="1" dirty="0" smtClean="0"/>
              <a:t>First Select Important Meta Path based on Links.</a:t>
            </a:r>
            <a:endParaRPr lang="en-US" sz="19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84006" y="6060472"/>
            <a:ext cx="2438400" cy="639525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54219" tIns="27110" rIns="54219" bIns="27110" rtlCol="0">
            <a:spAutoFit/>
          </a:bodyPr>
          <a:lstStyle/>
          <a:p>
            <a:pPr algn="ctr"/>
            <a:r>
              <a:rPr lang="en-US" sz="1900" b="1" i="1" dirty="0" smtClean="0"/>
              <a:t>Next Refine the Node types</a:t>
            </a:r>
            <a:endParaRPr lang="en-US" sz="1900" b="1" i="1" dirty="0"/>
          </a:p>
        </p:txBody>
      </p:sp>
      <p:sp>
        <p:nvSpPr>
          <p:cNvPr id="18" name="Rectangle 3"/>
          <p:cNvSpPr/>
          <p:nvPr/>
        </p:nvSpPr>
        <p:spPr>
          <a:xfrm>
            <a:off x="2938462" y="2978170"/>
            <a:ext cx="2641600" cy="18481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Folded Corner 4"/>
          <p:cNvSpPr/>
          <p:nvPr/>
        </p:nvSpPr>
        <p:spPr>
          <a:xfrm>
            <a:off x="1100421" y="2978170"/>
            <a:ext cx="1520923" cy="5643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pairs    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6"/>
          <p:cNvCxnSpPr>
            <a:stCxn id="32" idx="3"/>
            <a:endCxn id="18" idx="1"/>
          </p:cNvCxnSpPr>
          <p:nvPr/>
        </p:nvCxnSpPr>
        <p:spPr>
          <a:xfrm>
            <a:off x="2621344" y="3260320"/>
            <a:ext cx="317118" cy="641920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olded Corner 9"/>
          <p:cNvSpPr/>
          <p:nvPr/>
        </p:nvSpPr>
        <p:spPr>
          <a:xfrm>
            <a:off x="5805182" y="2826827"/>
            <a:ext cx="1855364" cy="5866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Meta-paths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10"/>
          <p:cNvCxnSpPr>
            <a:stCxn id="18" idx="3"/>
            <a:endCxn id="34" idx="1"/>
          </p:cNvCxnSpPr>
          <p:nvPr/>
        </p:nvCxnSpPr>
        <p:spPr>
          <a:xfrm flipV="1">
            <a:off x="5580062" y="3120153"/>
            <a:ext cx="225120" cy="782087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olded Corner 9"/>
          <p:cNvSpPr/>
          <p:nvPr/>
        </p:nvSpPr>
        <p:spPr>
          <a:xfrm>
            <a:off x="5805182" y="4239659"/>
            <a:ext cx="1855364" cy="5866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10"/>
          <p:cNvCxnSpPr>
            <a:stCxn id="18" idx="3"/>
            <a:endCxn id="36" idx="1"/>
          </p:cNvCxnSpPr>
          <p:nvPr/>
        </p:nvCxnSpPr>
        <p:spPr>
          <a:xfrm>
            <a:off x="5580062" y="3902240"/>
            <a:ext cx="225120" cy="630745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olded Corner 4"/>
          <p:cNvSpPr/>
          <p:nvPr/>
        </p:nvSpPr>
        <p:spPr>
          <a:xfrm>
            <a:off x="1100421" y="4262010"/>
            <a:ext cx="1485383" cy="5643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6"/>
          <p:cNvCxnSpPr>
            <a:stCxn id="38" idx="3"/>
            <a:endCxn id="18" idx="1"/>
          </p:cNvCxnSpPr>
          <p:nvPr/>
        </p:nvCxnSpPr>
        <p:spPr>
          <a:xfrm flipV="1">
            <a:off x="2585804" y="3902240"/>
            <a:ext cx="352658" cy="641920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1109406" y="3003709"/>
          <a:ext cx="3000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8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406" y="3003709"/>
                        <a:ext cx="300038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"/>
          <p:cNvGraphicFramePr>
            <a:graphicFrameLocks noChangeAspect="1"/>
          </p:cNvGraphicFramePr>
          <p:nvPr/>
        </p:nvGraphicFramePr>
        <p:xfrm>
          <a:off x="1084006" y="4332265"/>
          <a:ext cx="3254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9" name="Equation" r:id="rId6" imgW="164880" imgH="177480" progId="Equation.3">
                  <p:embed/>
                </p:oleObj>
              </mc:Choice>
              <mc:Fallback>
                <p:oleObj name="Equation" r:id="rId6" imgW="1648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006" y="4332265"/>
                        <a:ext cx="325438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"/>
          <p:cNvGraphicFramePr>
            <a:graphicFrameLocks noChangeAspect="1"/>
          </p:cNvGraphicFramePr>
          <p:nvPr/>
        </p:nvGraphicFramePr>
        <p:xfrm>
          <a:off x="5875990" y="2991803"/>
          <a:ext cx="3254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0" name="Equation" r:id="rId8" imgW="164880" imgH="177480" progId="Equation.3">
                  <p:embed/>
                </p:oleObj>
              </mc:Choice>
              <mc:Fallback>
                <p:oleObj name="Equation" r:id="rId8" imgW="1648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990" y="2991803"/>
                        <a:ext cx="3254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6"/>
          <p:cNvGraphicFramePr>
            <a:graphicFrameLocks noChangeAspect="1"/>
          </p:cNvGraphicFramePr>
          <p:nvPr/>
        </p:nvGraphicFramePr>
        <p:xfrm>
          <a:off x="5875990" y="4357664"/>
          <a:ext cx="3254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1" name="Equation" r:id="rId10" imgW="164880" imgH="164880" progId="Equation.3">
                  <p:embed/>
                </p:oleObj>
              </mc:Choice>
              <mc:Fallback>
                <p:oleObj name="Equation" r:id="rId10" imgW="1648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990" y="4357664"/>
                        <a:ext cx="32543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圆角矩形 55"/>
          <p:cNvSpPr/>
          <p:nvPr/>
        </p:nvSpPr>
        <p:spPr>
          <a:xfrm>
            <a:off x="3062921" y="3166428"/>
            <a:ext cx="1076961" cy="137773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Link Type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505642" y="3141786"/>
            <a:ext cx="975360" cy="136655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Node Type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4139882" y="3856669"/>
            <a:ext cx="365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41962" y="5169210"/>
            <a:ext cx="1485247" cy="5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48878" y="6060472"/>
            <a:ext cx="3561276" cy="63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advTm="203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Phase 1: Link-Only Path Generation</a:t>
            </a:r>
          </a:p>
          <a:p>
            <a:pPr lvl="1"/>
            <a:r>
              <a:rPr lang="en-US" altLang="zh-CN" b="1" i="1" dirty="0" smtClean="0"/>
              <a:t>Forward </a:t>
            </a:r>
            <a:r>
              <a:rPr lang="en-US" altLang="zh-CN" b="1" i="1" dirty="0" err="1" smtClean="0"/>
              <a:t>Stagewise</a:t>
            </a:r>
            <a:r>
              <a:rPr lang="en-US" altLang="zh-CN" b="1" i="1" dirty="0" smtClean="0"/>
              <a:t> Path Generation(FSPG)</a:t>
            </a:r>
            <a:r>
              <a:rPr lang="en-US" altLang="zh-CN" dirty="0" smtClean="0"/>
              <a:t>:</a:t>
            </a:r>
            <a:r>
              <a:rPr lang="en-US" altLang="zh-CN" b="1" i="1" dirty="0" smtClean="0"/>
              <a:t> </a:t>
            </a:r>
            <a:r>
              <a:rPr lang="en-US" altLang="zh-CN" dirty="0" smtClean="0"/>
              <a:t>iteratively generate the most related meta-path and update the model</a:t>
            </a:r>
            <a:endParaRPr lang="zh-CN" altLang="en-US" dirty="0"/>
          </a:p>
        </p:txBody>
      </p:sp>
      <p:sp>
        <p:nvSpPr>
          <p:cNvPr id="5" name="Hexagon 233"/>
          <p:cNvSpPr/>
          <p:nvPr/>
        </p:nvSpPr>
        <p:spPr>
          <a:xfrm>
            <a:off x="0" y="3929247"/>
            <a:ext cx="1326907" cy="84763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Example Pairs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00796" y="3741300"/>
            <a:ext cx="2072063" cy="12228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C000"/>
                </a:solidFill>
              </a:rPr>
              <a:t>Get most related meta-path </a:t>
            </a:r>
            <a:r>
              <a:rPr lang="en-US" altLang="zh-CN" sz="2000" b="1" i="1" dirty="0" smtClean="0">
                <a:solidFill>
                  <a:srgbClr val="FFC000"/>
                </a:solidFill>
              </a:rPr>
              <a:t>m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 </a:t>
            </a:r>
            <a:endParaRPr lang="zh-CN" altLang="en-US" sz="2000" b="1" i="1" dirty="0">
              <a:solidFill>
                <a:srgbClr val="FFC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12958" y="3890028"/>
            <a:ext cx="147216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Model Training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 flipV="1">
            <a:off x="5472859" y="4347228"/>
            <a:ext cx="1440099" cy="5508"/>
          </a:xfrm>
          <a:prstGeom prst="straightConnector1">
            <a:avLst/>
          </a:prstGeom>
          <a:ln w="35433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2859" y="4366847"/>
            <a:ext cx="144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meta-path </a:t>
            </a:r>
            <a:r>
              <a:rPr lang="en-US" altLang="zh-CN" b="1" i="1" dirty="0" smtClean="0"/>
              <a:t>m</a:t>
            </a:r>
            <a:endParaRPr lang="zh-CN" altLang="en-US" b="1" i="1" dirty="0"/>
          </a:p>
        </p:txBody>
      </p:sp>
      <p:cxnSp>
        <p:nvCxnSpPr>
          <p:cNvPr id="17" name="直接连接符 16"/>
          <p:cNvCxnSpPr>
            <a:stCxn id="8" idx="3"/>
          </p:cNvCxnSpPr>
          <p:nvPr/>
        </p:nvCxnSpPr>
        <p:spPr>
          <a:xfrm>
            <a:off x="8385118" y="4347228"/>
            <a:ext cx="283329" cy="1588"/>
          </a:xfrm>
          <a:prstGeom prst="line">
            <a:avLst/>
          </a:prstGeom>
          <a:ln w="35433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V="1">
            <a:off x="8249411" y="3928189"/>
            <a:ext cx="838075" cy="1589"/>
          </a:xfrm>
          <a:prstGeom prst="line">
            <a:avLst/>
          </a:prstGeom>
          <a:ln w="35433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V="1">
            <a:off x="1617643" y="3502113"/>
            <a:ext cx="7051600" cy="7833"/>
          </a:xfrm>
          <a:prstGeom prst="line">
            <a:avLst/>
          </a:prstGeom>
          <a:ln w="35433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72859" y="3172088"/>
            <a:ext cx="18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Updated </a:t>
            </a:r>
            <a:r>
              <a:rPr lang="en-US" altLang="zh-CN" b="1" i="1" dirty="0" smtClean="0"/>
              <a:t>model</a:t>
            </a:r>
            <a:endParaRPr lang="zh-CN" altLang="en-US" b="1" i="1" dirty="0"/>
          </a:p>
        </p:txBody>
      </p:sp>
      <p:sp>
        <p:nvSpPr>
          <p:cNvPr id="31" name="流程图: 决策 30"/>
          <p:cNvSpPr/>
          <p:nvPr/>
        </p:nvSpPr>
        <p:spPr>
          <a:xfrm>
            <a:off x="1618437" y="3884521"/>
            <a:ext cx="1497508" cy="91776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45" name="直接箭头连接符 44"/>
          <p:cNvCxnSpPr>
            <a:stCxn id="5" idx="0"/>
            <a:endCxn id="31" idx="1"/>
          </p:cNvCxnSpPr>
          <p:nvPr/>
        </p:nvCxnSpPr>
        <p:spPr>
          <a:xfrm flipV="1">
            <a:off x="1326907" y="4343401"/>
            <a:ext cx="291530" cy="9663"/>
          </a:xfrm>
          <a:prstGeom prst="straightConnector1">
            <a:avLst/>
          </a:prstGeom>
          <a:ln w="35433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1" idx="3"/>
            <a:endCxn id="7" idx="1"/>
          </p:cNvCxnSpPr>
          <p:nvPr/>
        </p:nvCxnSpPr>
        <p:spPr>
          <a:xfrm>
            <a:off x="3115945" y="4343401"/>
            <a:ext cx="284851" cy="9335"/>
          </a:xfrm>
          <a:prstGeom prst="straightConnector1">
            <a:avLst/>
          </a:prstGeom>
          <a:ln w="35433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</p:cNvCxnSpPr>
          <p:nvPr/>
        </p:nvCxnSpPr>
        <p:spPr>
          <a:xfrm rot="5400000">
            <a:off x="2081046" y="5086444"/>
            <a:ext cx="570309" cy="1982"/>
          </a:xfrm>
          <a:prstGeom prst="straightConnector1">
            <a:avLst/>
          </a:prstGeom>
          <a:ln w="35433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终止 49"/>
          <p:cNvSpPr/>
          <p:nvPr/>
        </p:nvSpPr>
        <p:spPr>
          <a:xfrm>
            <a:off x="1481946" y="5371795"/>
            <a:ext cx="1784725" cy="363556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FINISH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rot="5400000">
            <a:off x="1200916" y="3926674"/>
            <a:ext cx="833454" cy="1588"/>
          </a:xfrm>
          <a:prstGeom prst="straightConnector1">
            <a:avLst/>
          </a:prstGeom>
          <a:ln w="35433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8523" y="5002463"/>
            <a:ext cx="329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 altered LARS model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83196" y="4817797"/>
            <a:ext cx="12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Y</a:t>
            </a:r>
            <a:endParaRPr lang="zh-CN" altLang="en-US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73519" y="4343401"/>
            <a:ext cx="2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N</a:t>
            </a:r>
            <a:endParaRPr lang="zh-CN" altLang="en-US" b="1" i="1" dirty="0"/>
          </a:p>
        </p:txBody>
      </p:sp>
      <p:sp>
        <p:nvSpPr>
          <p:cNvPr id="35" name="流程图: 资料带 34"/>
          <p:cNvSpPr/>
          <p:nvPr/>
        </p:nvSpPr>
        <p:spPr>
          <a:xfrm>
            <a:off x="4588932" y="5735351"/>
            <a:ext cx="1862667" cy="851716"/>
          </a:xfrm>
          <a:prstGeom prst="flowChartPunchedTa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err="1" smtClean="0">
                <a:solidFill>
                  <a:schemeClr val="tx1"/>
                </a:solidFill>
              </a:rPr>
              <a:t>GreedyTree</a:t>
            </a:r>
            <a:endParaRPr lang="zh-CN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36" name="上箭头 35"/>
          <p:cNvSpPr/>
          <p:nvPr/>
        </p:nvSpPr>
        <p:spPr>
          <a:xfrm rot="20545667">
            <a:off x="4813774" y="5021947"/>
            <a:ext cx="314583" cy="732888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0044" y="4136571"/>
            <a:ext cx="11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Converge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533400" y="281622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Meta-path Generation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92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196" y="5491162"/>
            <a:ext cx="4361543" cy="126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GreedyTree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tree that greedily expands the node which has the largest priority score</a:t>
            </a:r>
            <a:endParaRPr lang="en-US" altLang="zh-CN" b="1" i="1" dirty="0" smtClean="0"/>
          </a:p>
          <a:p>
            <a:pPr lvl="1"/>
            <a:endParaRPr lang="en-US" altLang="zh-CN" b="1" i="1" dirty="0" smtClean="0"/>
          </a:p>
          <a:p>
            <a:pPr lvl="1"/>
            <a:r>
              <a:rPr lang="en-US" altLang="zh-CN" dirty="0" smtClean="0"/>
              <a:t>Priority Score : related to the correlation between </a:t>
            </a:r>
            <a:r>
              <a:rPr lang="en-US" altLang="zh-CN" b="1" i="1" dirty="0" smtClean="0"/>
              <a:t>m</a:t>
            </a:r>
            <a:r>
              <a:rPr lang="en-US" altLang="zh-CN" dirty="0" smtClean="0"/>
              <a:t> and </a:t>
            </a:r>
            <a:r>
              <a:rPr lang="en-US" altLang="zh-CN" b="1" i="1" dirty="0" smtClean="0"/>
              <a:t>r</a:t>
            </a:r>
          </a:p>
          <a:p>
            <a:pPr lvl="2"/>
            <a:r>
              <a:rPr lang="en-US" altLang="zh-CN" b="1" i="1" dirty="0" smtClean="0"/>
              <a:t>m</a:t>
            </a:r>
            <a:r>
              <a:rPr lang="en-US" altLang="zh-CN" dirty="0" smtClean="0"/>
              <a:t> is the meta path, </a:t>
            </a:r>
            <a:r>
              <a:rPr lang="en-US" altLang="zh-CN" b="1" i="1" dirty="0" smtClean="0"/>
              <a:t>r</a:t>
            </a:r>
            <a:r>
              <a:rPr lang="en-US" altLang="zh-CN" dirty="0" smtClean="0"/>
              <a:t> is the residual vector which evaluates the gap between the truth and current model</a:t>
            </a:r>
            <a:endParaRPr lang="zh-CN" altLang="en-US" dirty="0"/>
          </a:p>
        </p:txBody>
      </p:sp>
      <p:pic>
        <p:nvPicPr>
          <p:cNvPr id="402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1543" y="5594612"/>
            <a:ext cx="4078514" cy="100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Meta-path Generation</a:t>
            </a:r>
          </a:p>
        </p:txBody>
      </p:sp>
    </p:spTree>
  </p:cSld>
  <p:clrMapOvr>
    <a:masterClrMapping/>
  </p:clrMapOvr>
  <p:transition xmlns:p14="http://schemas.microsoft.com/office/powerpoint/2010/main" advTm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who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5900" y="1272222"/>
            <a:ext cx="5105400" cy="558577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80000" y="5803900"/>
            <a:ext cx="187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/>
              <a:t>GreedyTree</a:t>
            </a:r>
            <a:endParaRPr lang="zh-CN" altLang="en-US" b="1" i="1" dirty="0"/>
          </a:p>
        </p:txBody>
      </p:sp>
      <p:sp>
        <p:nvSpPr>
          <p:cNvPr id="13" name="椭圆 12"/>
          <p:cNvSpPr/>
          <p:nvPr/>
        </p:nvSpPr>
        <p:spPr>
          <a:xfrm>
            <a:off x="0" y="1272222"/>
            <a:ext cx="977900" cy="975678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273300" y="1272222"/>
            <a:ext cx="977900" cy="975678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0" y="4166965"/>
            <a:ext cx="977900" cy="975678"/>
          </a:xfrm>
          <a:prstGeom prst="ellips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3300" y="4166965"/>
            <a:ext cx="977900" cy="975678"/>
          </a:xfrm>
          <a:prstGeom prst="ellips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23698" y="5412422"/>
            <a:ext cx="977900" cy="975678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77900" y="5412422"/>
            <a:ext cx="977900" cy="975678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273300" y="5412422"/>
            <a:ext cx="977900" cy="975678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55685" y="5439156"/>
            <a:ext cx="977900" cy="975678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3400" y="3009900"/>
            <a:ext cx="977900" cy="975678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762250" y="3009900"/>
            <a:ext cx="977900" cy="975678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564055" y="2868137"/>
            <a:ext cx="977900" cy="975678"/>
          </a:xfrm>
          <a:prstGeom prst="ellipse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75105" y="4166965"/>
            <a:ext cx="977900" cy="975678"/>
          </a:xfrm>
          <a:prstGeom prst="ellipse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1200" y="4166965"/>
            <a:ext cx="977900" cy="975678"/>
          </a:xfrm>
          <a:prstGeom prst="ellipse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652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9500" y="1516698"/>
            <a:ext cx="1224503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653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05371" y="1724025"/>
            <a:ext cx="11620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345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4003" y="3009900"/>
            <a:ext cx="1536700" cy="164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34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09998" y="3009900"/>
            <a:ext cx="2446105" cy="164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3460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09998" y="3009900"/>
            <a:ext cx="3193488" cy="163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3461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05371" y="4620538"/>
            <a:ext cx="1121687" cy="172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r>
              <a:rPr lang="en-US" dirty="0" smtClean="0"/>
              <a:t>Meta-path Generation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75972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Meta-path Generation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Phase 2: Node Class Generation</a:t>
            </a:r>
          </a:p>
          <a:p>
            <a:pPr lvl="1"/>
            <a:r>
              <a:rPr lang="en-US" altLang="zh-CN" dirty="0" smtClean="0"/>
              <a:t>Why node classes are needed</a:t>
            </a:r>
          </a:p>
          <a:p>
            <a:pPr lvl="2"/>
            <a:r>
              <a:rPr lang="en-US" altLang="zh-CN" dirty="0" smtClean="0"/>
              <a:t>A link only meta path may introduce some unrelated result pairs.</a:t>
            </a:r>
          </a:p>
          <a:p>
            <a:pPr lvl="2">
              <a:buNone/>
            </a:pPr>
            <a:r>
              <a:rPr lang="en-US" altLang="zh-CN" dirty="0" smtClean="0"/>
              <a:t>                is less specific than</a:t>
            </a:r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Solution 1: Lowest Common Ancestor(LCA)</a:t>
            </a:r>
          </a:p>
          <a:p>
            <a:pPr lvl="2"/>
            <a:r>
              <a:rPr lang="en-US" altLang="zh-CN" dirty="0" smtClean="0"/>
              <a:t> Record the LCA in the node of </a:t>
            </a:r>
            <a:r>
              <a:rPr lang="en-US" altLang="zh-CN" dirty="0" err="1" smtClean="0"/>
              <a:t>GreedyTree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7184" y="3395662"/>
            <a:ext cx="12096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1204" y="3334702"/>
            <a:ext cx="2705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图片 13" descr="Drawing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888" y="5309496"/>
            <a:ext cx="3782060" cy="15485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Meta-path Generation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Solution 2: TFOF</a:t>
            </a:r>
          </a:p>
          <a:p>
            <a:pPr lvl="2"/>
            <a:r>
              <a:rPr lang="en-US" altLang="zh-CN" dirty="0" smtClean="0"/>
              <a:t>                                  </a:t>
            </a:r>
            <a:r>
              <a:rPr lang="en-US" altLang="zh-CN" b="1" i="1" dirty="0" err="1" smtClean="0"/>
              <a:t>tf</a:t>
            </a:r>
            <a:r>
              <a:rPr lang="en-US" altLang="zh-CN" dirty="0" smtClean="0"/>
              <a:t> is the frequency of label in </a:t>
            </a:r>
          </a:p>
          <a:p>
            <a:pPr lvl="2">
              <a:buNone/>
            </a:pPr>
            <a:r>
              <a:rPr lang="en-US" altLang="zh-CN" dirty="0" smtClean="0"/>
              <a:t> positive examples. </a:t>
            </a:r>
            <a:r>
              <a:rPr lang="en-US" altLang="zh-CN" b="1" i="1" dirty="0" smtClean="0"/>
              <a:t>of</a:t>
            </a:r>
            <a:r>
              <a:rPr lang="en-US" altLang="zh-CN" dirty="0" smtClean="0"/>
              <a:t> is the overall count in KB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r>
              <a:rPr lang="en-US" altLang="zh-CN" b="1" i="1" dirty="0" smtClean="0"/>
              <a:t>of</a:t>
            </a:r>
            <a:r>
              <a:rPr lang="en-US" altLang="zh-CN" dirty="0" smtClean="0"/>
              <a:t> can be pre-computed 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1077" y="2032309"/>
            <a:ext cx="2322113" cy="55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140900" y="3132427"/>
            <a:ext cx="236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=2</a:t>
            </a:r>
            <a:endParaRPr lang="zh-CN" alt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21077" y="3132427"/>
            <a:ext cx="1438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3190" y="3101709"/>
            <a:ext cx="1552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4728" y="3561052"/>
            <a:ext cx="2552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508434" y="3125045"/>
            <a:ext cx="236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=42</a:t>
            </a: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03998" y="2913352"/>
            <a:ext cx="11620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3364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Other contributions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153400" cy="46954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Similarity score for a node pair following a single meta-path</a:t>
            </a:r>
          </a:p>
          <a:p>
            <a:pPr lvl="1"/>
            <a:r>
              <a:rPr lang="en-US" altLang="zh-CN" dirty="0" smtClean="0"/>
              <a:t>Path Count(PC)</a:t>
            </a:r>
            <a:r>
              <a:rPr lang="en-US" dirty="0" smtClean="0"/>
              <a:t> </a:t>
            </a:r>
            <a:r>
              <a:rPr lang="en-US" sz="1500" dirty="0" smtClean="0"/>
              <a:t>[Han ASONAM’11]  </a:t>
            </a:r>
          </a:p>
          <a:p>
            <a:pPr lvl="2"/>
            <a:r>
              <a:rPr lang="en-US" altLang="zh-CN" dirty="0" smtClean="0"/>
              <a:t> Number of the paths following a given meta-path</a:t>
            </a:r>
          </a:p>
          <a:p>
            <a:pPr lvl="1"/>
            <a:r>
              <a:rPr lang="en-US" altLang="zh-CN" dirty="0" smtClean="0"/>
              <a:t>Path Constrained Random Walk(PCRW)</a:t>
            </a:r>
            <a:r>
              <a:rPr lang="en-US" dirty="0" smtClean="0"/>
              <a:t> </a:t>
            </a:r>
            <a:r>
              <a:rPr lang="en-US" sz="1500" dirty="0" smtClean="0"/>
              <a:t>[Cohen KDD’11] </a:t>
            </a:r>
          </a:p>
          <a:p>
            <a:pPr lvl="2">
              <a:buClr>
                <a:srgbClr val="DD8047"/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Transition probability of a random walk </a:t>
            </a:r>
            <a:r>
              <a:rPr lang="en-US" altLang="zh-CN" sz="2000" dirty="0" smtClean="0"/>
              <a:t>following a given meta-path</a:t>
            </a:r>
          </a:p>
          <a:p>
            <a:pPr lvl="1"/>
            <a:r>
              <a:rPr lang="en-US" altLang="zh-CN" dirty="0" smtClean="0"/>
              <a:t>We propose a general form --Biased Path Constrained Random Walk(BPCRW)</a:t>
            </a:r>
          </a:p>
          <a:p>
            <a:pPr lvl="2"/>
            <a:r>
              <a:rPr lang="en-US" altLang="zh-CN" dirty="0" smtClean="0"/>
              <a:t>PC</a:t>
            </a:r>
            <a:r>
              <a:rPr lang="en-US" altLang="zh-CN" sz="1600" dirty="0" smtClean="0"/>
              <a:t> [Han ASONAM’11] </a:t>
            </a:r>
            <a:r>
              <a:rPr lang="en-US" altLang="zh-CN" dirty="0" smtClean="0"/>
              <a:t>emphasizes absolute number of paths</a:t>
            </a:r>
          </a:p>
          <a:p>
            <a:pPr lvl="2"/>
            <a:r>
              <a:rPr lang="en-US" altLang="zh-CN" dirty="0" smtClean="0"/>
              <a:t>PCRW</a:t>
            </a:r>
            <a:r>
              <a:rPr lang="en-US" sz="1700" dirty="0" smtClean="0">
                <a:solidFill>
                  <a:prstClr val="black"/>
                </a:solidFill>
              </a:rPr>
              <a:t> [Cohen KDD’11]</a:t>
            </a:r>
            <a:r>
              <a:rPr lang="en-US" altLang="zh-CN" dirty="0" smtClean="0"/>
              <a:t> emphasizes neighbors of the nodes along the path</a:t>
            </a:r>
          </a:p>
          <a:p>
            <a:pPr lvl="2"/>
            <a:r>
              <a:rPr lang="en-US" altLang="zh-CN" dirty="0" smtClean="0"/>
              <a:t>BPCRW makes a balance between PC and PCRW</a:t>
            </a:r>
          </a:p>
          <a:p>
            <a:pPr lvl="2">
              <a:buClr>
                <a:srgbClr val="DD8047"/>
              </a:buClr>
              <a:buNone/>
            </a:pPr>
            <a:endParaRPr lang="en-US" altLang="zh-CN" sz="2000" dirty="0" smtClean="0"/>
          </a:p>
          <a:p>
            <a:pPr lvl="2">
              <a:buClr>
                <a:srgbClr val="DD8047"/>
              </a:buClr>
            </a:pPr>
            <a:endParaRPr lang="en-US" altLang="zh-CN" sz="15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79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5100" dirty="0" smtClean="0"/>
              <a:t>Dataset</a:t>
            </a:r>
          </a:p>
          <a:p>
            <a:pPr lvl="1"/>
            <a:r>
              <a:rPr lang="en-US" altLang="zh-CN" sz="5100" dirty="0" smtClean="0"/>
              <a:t>DBLP (four areas) </a:t>
            </a:r>
          </a:p>
          <a:p>
            <a:pPr lvl="2"/>
            <a:r>
              <a:rPr lang="en-US" altLang="zh-CN" sz="3800" dirty="0" smtClean="0"/>
              <a:t>(Database, Data Mining, </a:t>
            </a:r>
            <a:r>
              <a:rPr lang="en-US" altLang="zh-CN" sz="3800" dirty="0" err="1" smtClean="0"/>
              <a:t>Articial</a:t>
            </a:r>
            <a:r>
              <a:rPr lang="en-US" altLang="zh-CN" sz="3800" dirty="0" smtClean="0"/>
              <a:t> Intelligence</a:t>
            </a:r>
          </a:p>
          <a:p>
            <a:pPr lvl="2">
              <a:buNone/>
            </a:pPr>
            <a:r>
              <a:rPr lang="en-US" altLang="zh-CN" sz="3800" dirty="0" smtClean="0"/>
              <a:t>   and Information Retrieval). </a:t>
            </a:r>
          </a:p>
          <a:p>
            <a:pPr lvl="2"/>
            <a:r>
              <a:rPr lang="en-US" altLang="zh-CN" sz="3800" dirty="0" smtClean="0"/>
              <a:t>14376 papers, 14475 authors, 8920 topics, 20 venues. </a:t>
            </a:r>
          </a:p>
          <a:p>
            <a:pPr lvl="1"/>
            <a:r>
              <a:rPr lang="en-US" altLang="zh-CN" sz="5100" dirty="0" err="1" smtClean="0"/>
              <a:t>Yago</a:t>
            </a:r>
            <a:endParaRPr lang="en-US" altLang="zh-CN" sz="5100" dirty="0" smtClean="0"/>
          </a:p>
          <a:p>
            <a:pPr lvl="2"/>
            <a:r>
              <a:rPr lang="en-US" altLang="zh-CN" sz="3800" dirty="0" smtClean="0"/>
              <a:t>A Knowledge Base derived from Wikipedia, </a:t>
            </a:r>
            <a:r>
              <a:rPr lang="en-US" altLang="zh-CN" sz="3800" dirty="0" err="1" smtClean="0"/>
              <a:t>WordNet</a:t>
            </a:r>
            <a:r>
              <a:rPr lang="en-US" altLang="zh-CN" sz="3800" dirty="0" smtClean="0"/>
              <a:t> and </a:t>
            </a:r>
            <a:r>
              <a:rPr lang="en-US" altLang="zh-CN" sz="3800" dirty="0" err="1" smtClean="0"/>
              <a:t>GeoNames</a:t>
            </a:r>
            <a:r>
              <a:rPr lang="en-US" altLang="zh-CN" sz="3800" dirty="0" smtClean="0"/>
              <a:t>. </a:t>
            </a:r>
          </a:p>
          <a:p>
            <a:pPr lvl="2"/>
            <a:r>
              <a:rPr lang="en-US" altLang="zh-CN" sz="3800" dirty="0" smtClean="0"/>
              <a:t>CORE Facts: 2.1 million nodes, 8 million edges, 125 edge types, 0.36 million node types</a:t>
            </a:r>
          </a:p>
          <a:p>
            <a:r>
              <a:rPr lang="en-US" altLang="zh-CN" sz="5400" dirty="0" smtClean="0"/>
              <a:t>Link-prediction evaluation</a:t>
            </a:r>
          </a:p>
          <a:p>
            <a:pPr lvl="1"/>
            <a:r>
              <a:rPr lang="en-US" altLang="zh-CN" sz="4100" dirty="0" smtClean="0"/>
              <a:t>Select </a:t>
            </a:r>
            <a:r>
              <a:rPr lang="en-US" altLang="zh-CN" sz="4100" b="1" i="1" dirty="0" smtClean="0"/>
              <a:t>n</a:t>
            </a:r>
            <a:r>
              <a:rPr lang="en-US" altLang="zh-CN" sz="4100" dirty="0" smtClean="0"/>
              <a:t> pairs of certain relationships as example pairs</a:t>
            </a:r>
          </a:p>
          <a:p>
            <a:pPr lvl="1"/>
            <a:r>
              <a:rPr lang="en-US" altLang="zh-CN" sz="4100" dirty="0" smtClean="0"/>
              <a:t>Randomly select another </a:t>
            </a:r>
            <a:r>
              <a:rPr lang="en-US" altLang="zh-CN" sz="4100" b="1" i="1" dirty="0" smtClean="0"/>
              <a:t>m</a:t>
            </a:r>
            <a:r>
              <a:rPr lang="en-US" altLang="zh-CN" sz="4100" dirty="0" smtClean="0"/>
              <a:t> pairs to predict the links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922546"/>
            <a:ext cx="9144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376998"/>
            <a:ext cx="8153400" cy="595090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Effectiveness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Baseline method: enumerating all meta-paths within a given max length L.</a:t>
            </a:r>
          </a:p>
          <a:p>
            <a:pPr lvl="2"/>
            <a:r>
              <a:rPr lang="en-US" altLang="zh-CN" dirty="0" smtClean="0"/>
              <a:t>L is small, low recall. </a:t>
            </a:r>
          </a:p>
          <a:p>
            <a:pPr lvl="2"/>
            <a:r>
              <a:rPr lang="en-US" altLang="zh-CN" dirty="0" smtClean="0"/>
              <a:t>L is large, low precision.</a:t>
            </a: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4580136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ROC for link prediction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Case study- </a:t>
            </a:r>
            <a:r>
              <a:rPr lang="en-US" dirty="0" err="1" smtClean="0"/>
              <a:t>Yago</a:t>
            </a:r>
            <a:r>
              <a:rPr lang="en-US" dirty="0" smtClean="0"/>
              <a:t> </a:t>
            </a:r>
            <a:r>
              <a:rPr lang="en-US" dirty="0" err="1" smtClean="0"/>
              <a:t>citizenOf</a:t>
            </a:r>
            <a:endParaRPr lang="en-US" dirty="0" smtClean="0"/>
          </a:p>
          <a:p>
            <a:pPr lvl="1"/>
            <a:r>
              <a:rPr lang="en-US" dirty="0" smtClean="0"/>
              <a:t>Better than direct link(PCRW 1)</a:t>
            </a:r>
          </a:p>
          <a:p>
            <a:pPr lvl="1"/>
            <a:r>
              <a:rPr lang="en-US" dirty="0" smtClean="0"/>
              <a:t>Better than best PCRW 2</a:t>
            </a:r>
          </a:p>
          <a:p>
            <a:pPr lvl="1"/>
            <a:r>
              <a:rPr lang="en-US" dirty="0" smtClean="0"/>
              <a:t>Better than PCRW 3,4</a:t>
            </a:r>
            <a:endParaRPr lang="en-US" dirty="0"/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3551237"/>
            <a:ext cx="36290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1600" y="3903663"/>
            <a:ext cx="5143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10100" y="5884863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most relevant meta-paths for </a:t>
            </a:r>
            <a:r>
              <a:rPr lang="en-US" dirty="0" err="1" smtClean="0"/>
              <a:t>citizenOf</a:t>
            </a:r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2885294" cy="4699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Heterogeneous Information Network (HIN)</a:t>
            </a:r>
          </a:p>
          <a:p>
            <a:pPr>
              <a:buNone/>
            </a:pPr>
            <a:r>
              <a:rPr lang="en-US" altLang="zh-CN" dirty="0" smtClean="0"/>
              <a:t>    modeled in a directed graph</a:t>
            </a:r>
          </a:p>
          <a:p>
            <a:endParaRPr lang="en-US" altLang="zh-CN" dirty="0" smtClean="0"/>
          </a:p>
        </p:txBody>
      </p:sp>
      <p:pic>
        <p:nvPicPr>
          <p:cNvPr id="9" name="图片 8" descr="ya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370" y="926432"/>
            <a:ext cx="5275629" cy="5931568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3868371" y="2191657"/>
            <a:ext cx="1095515" cy="261257"/>
          </a:xfrm>
          <a:prstGeom prst="ellipse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775514" y="2191657"/>
            <a:ext cx="1095515" cy="261257"/>
          </a:xfrm>
          <a:prstGeom prst="ellipse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27756" y="1814288"/>
            <a:ext cx="1095515" cy="261257"/>
          </a:xfrm>
          <a:prstGeom prst="ellipse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594086" y="1429611"/>
            <a:ext cx="1095515" cy="261257"/>
          </a:xfrm>
          <a:prstGeom prst="ellipse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17501" y="1045027"/>
            <a:ext cx="1095515" cy="261257"/>
          </a:xfrm>
          <a:prstGeom prst="ellipse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68371" y="4172857"/>
            <a:ext cx="1095515" cy="921657"/>
          </a:xfrm>
          <a:prstGeom prst="ellipse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4130405">
            <a:off x="4227756" y="5094514"/>
            <a:ext cx="547758" cy="391886"/>
          </a:xfrm>
          <a:prstGeom prst="rightArrow">
            <a:avLst/>
          </a:prstGeom>
          <a:solidFill>
            <a:schemeClr val="accent1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44522" y="5094514"/>
            <a:ext cx="142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hasChild</a:t>
            </a:r>
            <a:endParaRPr lang="zh-CN" altLang="en-US" sz="2400" b="1" dirty="0"/>
          </a:p>
        </p:txBody>
      </p:sp>
      <p:sp>
        <p:nvSpPr>
          <p:cNvPr id="21" name="右箭头 20"/>
          <p:cNvSpPr/>
          <p:nvPr/>
        </p:nvSpPr>
        <p:spPr>
          <a:xfrm rot="9274374" flipH="1">
            <a:off x="4658897" y="3647107"/>
            <a:ext cx="1521285" cy="645106"/>
          </a:xfrm>
          <a:prstGeom prst="rightArrow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 rot="20167407">
            <a:off x="4727877" y="3740220"/>
            <a:ext cx="142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citizenOf</a:t>
            </a:r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87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/>
      <p:bldP spid="21" grpId="0" animBg="1"/>
      <p:bldP spid="21" grpId="1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60952" cy="4495800"/>
          </a:xfrm>
        </p:spPr>
        <p:txBody>
          <a:bodyPr/>
          <a:lstStyle/>
          <a:p>
            <a:r>
              <a:rPr lang="en-US" altLang="zh-CN" dirty="0" smtClean="0"/>
              <a:t>Class label selection</a:t>
            </a:r>
          </a:p>
          <a:p>
            <a:pPr lvl="1"/>
            <a:r>
              <a:rPr lang="en-US" altLang="zh-CN" dirty="0" smtClean="0"/>
              <a:t>The TFOF method of generating class labels is better for high precision queries</a:t>
            </a:r>
          </a:p>
          <a:p>
            <a:pPr lvl="1"/>
            <a:r>
              <a:rPr lang="en-US" altLang="zh-CN" dirty="0" smtClean="0"/>
              <a:t>LCA is better than TFOF for higher recall rates.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1675" y="1600200"/>
            <a:ext cx="46323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936750"/>
            <a:ext cx="9017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Efficiency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 err="1" smtClean="0"/>
              <a:t>Yago</a:t>
            </a:r>
            <a:r>
              <a:rPr lang="en-US" altLang="zh-CN" dirty="0" smtClean="0"/>
              <a:t>, 2 orders of magnitude better.</a:t>
            </a:r>
          </a:p>
          <a:p>
            <a:pPr lvl="1"/>
            <a:r>
              <a:rPr lang="en-US" altLang="zh-CN" dirty="0" smtClean="0"/>
              <a:t>In DBLP, the running time is comparable to PCRW 5, but the accuracy is much better.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95700" y="447623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Running time of FSPG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Rule mining compared with AMIE </a:t>
            </a:r>
            <a:r>
              <a:rPr lang="en-US" altLang="zh-CN" sz="2400" dirty="0" smtClean="0"/>
              <a:t>(Luis, WWW’13)</a:t>
            </a:r>
            <a:endParaRPr lang="zh-CN" altLang="en-US" sz="2400" dirty="0"/>
          </a:p>
        </p:txBody>
      </p:sp>
      <p:pic>
        <p:nvPicPr>
          <p:cNvPr id="404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175" y="4905826"/>
            <a:ext cx="4491394" cy="202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181" y="2109219"/>
            <a:ext cx="8232648" cy="27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442277" y="5341245"/>
            <a:ext cx="3527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AMIE does not consider the hierarchy of node types.</a:t>
            </a:r>
          </a:p>
          <a:p>
            <a:r>
              <a:rPr lang="en-US" altLang="zh-CN" dirty="0" smtClean="0"/>
              <a:t>Failed to distinguish Ivy League</a:t>
            </a:r>
          </a:p>
          <a:p>
            <a:r>
              <a:rPr lang="en-US" altLang="zh-CN" dirty="0" smtClean="0"/>
              <a:t>alumni from the alumni of any other universities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We examined a novel problem of meta-paths generation which is highly needed to analyze and query KB.</a:t>
            </a:r>
          </a:p>
          <a:p>
            <a:r>
              <a:rPr lang="en-US" altLang="zh-CN" dirty="0" smtClean="0"/>
              <a:t>We proposed the</a:t>
            </a:r>
            <a:r>
              <a:rPr lang="en-US" altLang="zh-CN" b="1" i="1" dirty="0" smtClean="0"/>
              <a:t> FSPG </a:t>
            </a:r>
            <a:r>
              <a:rPr lang="en-US" altLang="zh-CN" dirty="0" smtClean="0"/>
              <a:t>algorithm, and developed </a:t>
            </a:r>
            <a:r>
              <a:rPr lang="en-US" altLang="zh-CN" b="1" i="1" dirty="0" err="1" smtClean="0"/>
              <a:t>GreedyTree</a:t>
            </a:r>
            <a:r>
              <a:rPr lang="en-US" altLang="zh-CN" dirty="0" smtClean="0"/>
              <a:t> to facilitate its execution.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1600" dirty="0" smtClean="0"/>
              <a:t>[Yu EDBT’13]: </a:t>
            </a:r>
            <a:r>
              <a:rPr lang="en-US" sz="1600" dirty="0" smtClean="0"/>
              <a:t>] C. Shi , P. </a:t>
            </a:r>
            <a:r>
              <a:rPr lang="en-US" sz="1600" dirty="0" err="1" smtClean="0"/>
              <a:t>Yu“Relevance</a:t>
            </a:r>
            <a:r>
              <a:rPr lang="en-US" sz="1600" dirty="0" smtClean="0"/>
              <a:t> Search in Heterogeneous Network” EDBT’13</a:t>
            </a:r>
          </a:p>
          <a:p>
            <a:r>
              <a:rPr lang="en-US" sz="1600" dirty="0" smtClean="0"/>
              <a:t>[Han VLDB’11] Y. Sun, J. Han, X. Yan, P. S. Yu, and T. Wu, “</a:t>
            </a:r>
            <a:r>
              <a:rPr lang="en-US" sz="1600" dirty="0" err="1" smtClean="0"/>
              <a:t>PathSim</a:t>
            </a:r>
            <a:r>
              <a:rPr lang="en-US" sz="1600" dirty="0" smtClean="0"/>
              <a:t>: Meta Path-Based Top-K Similarity Search in Heterogeneous Information Networks”, VLDB'11</a:t>
            </a:r>
          </a:p>
          <a:p>
            <a:r>
              <a:rPr lang="en-US" sz="1600" dirty="0" smtClean="0"/>
              <a:t>[Han ASONAM’11] Y. Sun, R. Barber, M. Gupta, C. </a:t>
            </a:r>
            <a:r>
              <a:rPr lang="en-US" sz="1600" dirty="0" err="1" smtClean="0"/>
              <a:t>Aggarwal</a:t>
            </a:r>
            <a:r>
              <a:rPr lang="en-US" sz="1600" dirty="0" smtClean="0"/>
              <a:t> and J. Han, "Co-Author Relationship Prediction in Heterogeneous Bibliographic Networks", ASONAM'11</a:t>
            </a:r>
          </a:p>
          <a:p>
            <a:r>
              <a:rPr lang="en-US" sz="1600" dirty="0" smtClean="0"/>
              <a:t>[Han CIMK’12]Y. Sun, R. Barber, M. Gupta, C. </a:t>
            </a:r>
            <a:r>
              <a:rPr lang="en-US" sz="1600" dirty="0" err="1" smtClean="0"/>
              <a:t>Aggarwal</a:t>
            </a:r>
            <a:r>
              <a:rPr lang="en-US" sz="1600" dirty="0" smtClean="0"/>
              <a:t> and J. Han, "Meta-Path Selection with User Guided Object Clustering in Heterogeneous Information Networks ", CIKM'12</a:t>
            </a:r>
          </a:p>
          <a:p>
            <a:r>
              <a:rPr lang="en-US" sz="1600" dirty="0" smtClean="0"/>
              <a:t>[Sun VLDB’11]L. Sun, R. Cheng and etc  On Link-based Similarity join, VLDB 2011</a:t>
            </a:r>
          </a:p>
          <a:p>
            <a:r>
              <a:rPr lang="en-US" sz="1600" dirty="0" smtClean="0"/>
              <a:t>[Han KDD’12]J. Han, Y. Sun,  X. Yan,  and P. S. Yu, “Mining Heterogeneous Information Networks“</a:t>
            </a:r>
          </a:p>
          <a:p>
            <a:r>
              <a:rPr lang="en-US" sz="1600" dirty="0" smtClean="0"/>
              <a:t>[Cohen ECML’11]W. Cohen, N. Lao “Relational Retrieval Using a Combination of Path-Constrained Random Walks” ECML 2011</a:t>
            </a:r>
          </a:p>
          <a:p>
            <a:r>
              <a:rPr lang="en-US" sz="1600" dirty="0" smtClean="0"/>
              <a:t>[Weinberger JMLR’09] Weinberger “Distance Metric Learning for Large Margin</a:t>
            </a:r>
          </a:p>
          <a:p>
            <a:pPr>
              <a:buNone/>
            </a:pPr>
            <a:r>
              <a:rPr lang="en-US" sz="1600" dirty="0" smtClean="0"/>
              <a:t>       Nearest Neighbor </a:t>
            </a:r>
            <a:r>
              <a:rPr lang="en-US" sz="1600" dirty="0" err="1" smtClean="0"/>
              <a:t>Classiﬁcation</a:t>
            </a:r>
            <a:r>
              <a:rPr lang="en-US" sz="1600" dirty="0" smtClean="0"/>
              <a:t>” Journal of Machine Learning Research 10 (2009) 207-244</a:t>
            </a:r>
          </a:p>
          <a:p>
            <a:r>
              <a:rPr lang="en-US" sz="1600" dirty="0" smtClean="0"/>
              <a:t>[Chopra CVPR’05]</a:t>
            </a:r>
            <a:r>
              <a:rPr lang="en-US" sz="1600" dirty="0" err="1" smtClean="0"/>
              <a:t>S.Chopra</a:t>
            </a:r>
            <a:r>
              <a:rPr lang="en-US" sz="1600" dirty="0" smtClean="0"/>
              <a:t> “Learning a similarity metric discriminatively, with application of face verification” CVPR 2005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454150" y="2057400"/>
            <a:ext cx="6394450" cy="3822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>Thank you!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2700" dirty="0" err="1" smtClean="0"/>
              <a:t>Changping</a:t>
            </a:r>
            <a:r>
              <a:rPr lang="en-US" sz="2700" dirty="0" smtClean="0"/>
              <a:t> </a:t>
            </a:r>
            <a:r>
              <a:rPr lang="en-US" sz="2700" dirty="0" err="1" smtClean="0"/>
              <a:t>Meng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meng40@purdue.edu</a:t>
            </a:r>
            <a:br>
              <a:rPr lang="en-US" sz="2700" dirty="0" smtClean="0"/>
            </a:br>
            <a:r>
              <a:rPr lang="en-US" sz="4800" b="1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b="1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959E91-D417-455D-AE6C-60189D3C93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5023644"/>
            <a:ext cx="47879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57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Meta path</a:t>
            </a:r>
            <a:r>
              <a:rPr lang="en-US" sz="3200" dirty="0" smtClean="0"/>
              <a:t> </a:t>
            </a:r>
            <a:r>
              <a:rPr lang="en-US" sz="2100" dirty="0" smtClean="0"/>
              <a:t>[Han VLDB’11] </a:t>
            </a:r>
            <a:endParaRPr lang="en-US" altLang="zh-CN" sz="2100" b="1" dirty="0" smtClean="0"/>
          </a:p>
          <a:p>
            <a:r>
              <a:rPr lang="en-US" altLang="zh-CN" dirty="0" smtClean="0"/>
              <a:t>A sequence of node class sets connected by edge types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Benefits of Meta Paths</a:t>
            </a:r>
          </a:p>
          <a:p>
            <a:pPr lvl="1"/>
            <a:r>
              <a:rPr lang="en-US" altLang="zh-CN" dirty="0" smtClean="0"/>
              <a:t>Multi-hop relationships instead of direct links</a:t>
            </a:r>
          </a:p>
          <a:p>
            <a:pPr lvl="1"/>
            <a:r>
              <a:rPr lang="en-US" altLang="zh-CN" dirty="0" smtClean="0"/>
              <a:t>Combine multiple relationships</a:t>
            </a: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60697" y="3083854"/>
            <a:ext cx="6450261" cy="76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0000" y="4642510"/>
            <a:ext cx="2647423" cy="214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399" y="5268685"/>
            <a:ext cx="5594675" cy="15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53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153400" cy="46954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Similarity score for a node pair following a single meta-path</a:t>
            </a:r>
          </a:p>
          <a:p>
            <a:pPr lvl="1"/>
            <a:r>
              <a:rPr lang="en-US" altLang="zh-CN" dirty="0" smtClean="0"/>
              <a:t>Path Count(PC)</a:t>
            </a:r>
            <a:r>
              <a:rPr lang="en-US" dirty="0" smtClean="0"/>
              <a:t> </a:t>
            </a:r>
            <a:r>
              <a:rPr lang="en-US" sz="1500" dirty="0" smtClean="0"/>
              <a:t>[Han ASONAM’11]  </a:t>
            </a:r>
          </a:p>
          <a:p>
            <a:pPr lvl="2"/>
            <a:r>
              <a:rPr lang="en-US" altLang="zh-CN" dirty="0" smtClean="0"/>
              <a:t> Number of the paths following a given meta-path</a:t>
            </a:r>
          </a:p>
          <a:p>
            <a:pPr lvl="1"/>
            <a:r>
              <a:rPr lang="en-US" altLang="zh-CN" dirty="0" smtClean="0"/>
              <a:t>Path Constrained Random Walk(PCRW)</a:t>
            </a:r>
            <a:r>
              <a:rPr lang="en-US" dirty="0" smtClean="0"/>
              <a:t> </a:t>
            </a:r>
            <a:r>
              <a:rPr lang="en-US" sz="1500" dirty="0" smtClean="0"/>
              <a:t>[Cohen KDD’11] </a:t>
            </a:r>
          </a:p>
          <a:p>
            <a:pPr lvl="2">
              <a:buClr>
                <a:srgbClr val="DD8047"/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Transition probability of a random walk </a:t>
            </a:r>
            <a:r>
              <a:rPr lang="en-US" altLang="zh-CN" sz="2000" dirty="0" smtClean="0"/>
              <a:t>following a given meta-path</a:t>
            </a:r>
            <a:endParaRPr lang="en-US" altLang="zh-CN" sz="1500" dirty="0" smtClean="0"/>
          </a:p>
          <a:p>
            <a:r>
              <a:rPr lang="en-US" altLang="zh-CN" dirty="0" smtClean="0"/>
              <a:t>Similarity score for a node pair following</a:t>
            </a:r>
            <a:r>
              <a:rPr lang="en-US" altLang="zh-CN" dirty="0" smtClean="0">
                <a:solidFill>
                  <a:prstClr val="black"/>
                </a:solidFill>
              </a:rPr>
              <a:t> a combination of multiple meta-paths </a:t>
            </a:r>
          </a:p>
          <a:p>
            <a:pPr lvl="1"/>
            <a:r>
              <a:rPr lang="en-US" altLang="zh-CN" dirty="0" smtClean="0"/>
              <a:t>Aggregate Function </a:t>
            </a:r>
            <a:r>
              <a:rPr lang="en-US" altLang="zh-CN" b="1" i="1" dirty="0" smtClean="0"/>
              <a:t>F</a:t>
            </a:r>
            <a:r>
              <a:rPr lang="en-US" altLang="zh-CN" dirty="0" smtClean="0"/>
              <a:t> to combine the similarity scores for each single meta path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graphicFrame>
        <p:nvGraphicFramePr>
          <p:cNvPr id="400389" name="Object 5"/>
          <p:cNvGraphicFramePr>
            <a:graphicFrameLocks noChangeAspect="1"/>
          </p:cNvGraphicFramePr>
          <p:nvPr/>
        </p:nvGraphicFramePr>
        <p:xfrm>
          <a:off x="885825" y="5340350"/>
          <a:ext cx="2874963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3" name="Equation" r:id="rId5" imgW="1828800" imgH="914400" progId="Equation.3">
                  <p:embed/>
                </p:oleObj>
              </mc:Choice>
              <mc:Fallback>
                <p:oleObj name="Equation" r:id="rId5" imgW="182880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340350"/>
                        <a:ext cx="2874963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0" name="Object 6"/>
          <p:cNvGraphicFramePr>
            <a:graphicFrameLocks noChangeAspect="1"/>
          </p:cNvGraphicFramePr>
          <p:nvPr/>
        </p:nvGraphicFramePr>
        <p:xfrm>
          <a:off x="4611560" y="5485490"/>
          <a:ext cx="41544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4" name="Equation" r:id="rId7" imgW="2641320" imgH="228600" progId="Equation.3">
                  <p:embed/>
                </p:oleObj>
              </mc:Choice>
              <mc:Fallback>
                <p:oleObj name="Equation" r:id="rId7" imgW="26413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560" y="5485490"/>
                        <a:ext cx="415448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1" name="Object 7"/>
          <p:cNvGraphicFramePr>
            <a:graphicFrameLocks noChangeAspect="1"/>
          </p:cNvGraphicFramePr>
          <p:nvPr/>
        </p:nvGraphicFramePr>
        <p:xfrm>
          <a:off x="5826125" y="6212114"/>
          <a:ext cx="1497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5" name="Equation" r:id="rId9" imgW="825480" imgH="203040" progId="Equation.3">
                  <p:embed/>
                </p:oleObj>
              </mc:Choice>
              <mc:Fallback>
                <p:oleObj name="Equation" r:id="rId9" imgW="8254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6212114"/>
                        <a:ext cx="1497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79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1. Query by user’s examples</a:t>
            </a:r>
          </a:p>
          <a:p>
            <a:pPr lvl="1"/>
            <a:r>
              <a:rPr lang="en-US" altLang="zh-CN" dirty="0" smtClean="0"/>
              <a:t>When user inputs example pairs of similar objects, we could model the user’s preference and find more pairs.</a:t>
            </a:r>
            <a:endParaRPr lang="zh-CN" altLang="en-US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699" y="4200525"/>
            <a:ext cx="1828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4549" y="5324474"/>
            <a:ext cx="22669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367284" y="3877360"/>
            <a:ext cx="415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Input:&lt; </a:t>
            </a:r>
            <a:r>
              <a:rPr lang="en-US" altLang="zh-CN" dirty="0" err="1" smtClean="0"/>
              <a:t>Barack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Obama</a:t>
            </a:r>
            <a:r>
              <a:rPr lang="en-US" altLang="zh-CN" dirty="0" smtClean="0"/>
              <a:t>, Michelle </a:t>
            </a:r>
            <a:r>
              <a:rPr lang="en-US" altLang="zh-CN" dirty="0" err="1" smtClean="0"/>
              <a:t>Obama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5661" y="58928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Output:</a:t>
            </a:r>
          </a:p>
          <a:p>
            <a:r>
              <a:rPr lang="en-US" altLang="zh-CN" dirty="0" smtClean="0"/>
              <a:t>&lt; George Bush, Laura Bush&gt;</a:t>
            </a:r>
          </a:p>
          <a:p>
            <a:r>
              <a:rPr lang="en-US" altLang="zh-CN" dirty="0" smtClean="0"/>
              <a:t>&lt; Bill Clinton, Hillary Clinton&gt;</a:t>
            </a:r>
          </a:p>
          <a:p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 rot="2717903">
            <a:off x="4492890" y="4250102"/>
            <a:ext cx="306868" cy="519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7704465">
            <a:off x="4233170" y="5469862"/>
            <a:ext cx="364982" cy="705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4522998"/>
            <a:ext cx="1552409" cy="5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5631" y="4801947"/>
            <a:ext cx="4190417" cy="10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422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2. Link prediction</a:t>
            </a:r>
          </a:p>
          <a:p>
            <a:pPr lvl="1"/>
            <a:r>
              <a:rPr lang="en-US" altLang="zh-CN" dirty="0" smtClean="0"/>
              <a:t>Coauthor prediction </a:t>
            </a:r>
            <a:r>
              <a:rPr lang="en-US" altLang="zh-CN" sz="2000" dirty="0" smtClean="0"/>
              <a:t>(Authors from DB and AI to collaborate)</a:t>
            </a:r>
          </a:p>
          <a:p>
            <a:pPr lvl="1"/>
            <a:r>
              <a:rPr lang="en-US" altLang="zh-CN" dirty="0" smtClean="0"/>
              <a:t>Friendship prediction </a:t>
            </a:r>
            <a:r>
              <a:rPr lang="en-US" altLang="zh-CN" sz="2000" dirty="0" smtClean="0"/>
              <a:t>(Online Social Network)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1717" y="3576721"/>
            <a:ext cx="5036458" cy="20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195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2363" y="5676526"/>
            <a:ext cx="5330952" cy="98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35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3. Recommendation</a:t>
            </a:r>
          </a:p>
          <a:p>
            <a:pPr lvl="1"/>
            <a:r>
              <a:rPr lang="en-US" altLang="zh-CN" dirty="0" smtClean="0"/>
              <a:t>Promote Movies for customers</a:t>
            </a:r>
          </a:p>
          <a:p>
            <a:pPr lvl="1"/>
            <a:r>
              <a:rPr lang="en-US" altLang="zh-CN" dirty="0" smtClean="0"/>
              <a:t>Choose representatives to Political or Commercial negotiations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92638"/>
            <a:ext cx="6194803" cy="29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advTm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 work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82487"/>
          </a:xfrm>
        </p:spPr>
        <p:txBody>
          <a:bodyPr>
            <a:normAutofit/>
          </a:bodyPr>
          <a:lstStyle/>
          <a:p>
            <a:r>
              <a:rPr lang="en-US" altLang="zh-CN" sz="2700" dirty="0" smtClean="0"/>
              <a:t>Designed by experts </a:t>
            </a:r>
            <a:r>
              <a:rPr lang="en-US" altLang="zh-CN" sz="1800" dirty="0" smtClean="0"/>
              <a:t>[Han VLDB’11] </a:t>
            </a:r>
          </a:p>
          <a:p>
            <a:pPr lvl="1"/>
            <a:r>
              <a:rPr lang="en-US" altLang="zh-CN" sz="2400" dirty="0" smtClean="0"/>
              <a:t>Complex to analyze big data</a:t>
            </a:r>
          </a:p>
          <a:p>
            <a:pPr lvl="1"/>
            <a:r>
              <a:rPr lang="en-US" altLang="zh-CN" sz="2400" dirty="0" smtClean="0"/>
              <a:t>Do not consider user-preference</a:t>
            </a:r>
          </a:p>
          <a:p>
            <a:endParaRPr lang="en-US" altLang="zh-CN" sz="2700" dirty="0" smtClean="0"/>
          </a:p>
          <a:p>
            <a:r>
              <a:rPr lang="en-US" altLang="zh-CN" sz="2700" dirty="0" smtClean="0"/>
              <a:t>Enumeration within a given length</a:t>
            </a:r>
            <a:r>
              <a:rPr lang="en-US" sz="2800" dirty="0" smtClean="0"/>
              <a:t> </a:t>
            </a:r>
            <a:r>
              <a:rPr lang="en-US" sz="1800" dirty="0" smtClean="0"/>
              <a:t>[Cohen ECML’11]</a:t>
            </a:r>
            <a:endParaRPr lang="en-US" altLang="zh-CN" sz="1800" dirty="0" smtClean="0"/>
          </a:p>
          <a:p>
            <a:pPr lvl="1"/>
            <a:r>
              <a:rPr lang="en-US" altLang="zh-CN" sz="2400" dirty="0" smtClean="0"/>
              <a:t>Max length L is large, </a:t>
            </a:r>
            <a:r>
              <a:rPr lang="en-US" altLang="zh-CN" sz="2500" dirty="0" smtClean="0"/>
              <a:t>redundant (Curse of dimension)</a:t>
            </a:r>
          </a:p>
          <a:p>
            <a:pPr lvl="2"/>
            <a:r>
              <a:rPr lang="en-US" altLang="zh-CN" sz="2200" dirty="0" smtClean="0"/>
              <a:t>In </a:t>
            </a:r>
            <a:r>
              <a:rPr lang="en-US" altLang="zh-CN" sz="2200" dirty="0" err="1" smtClean="0"/>
              <a:t>Yago</a:t>
            </a:r>
            <a:r>
              <a:rPr lang="en-US" altLang="zh-CN" sz="2200" dirty="0" smtClean="0"/>
              <a:t>, L=3, 135 meta-paths . L=4, 2000 meta-paths </a:t>
            </a:r>
          </a:p>
          <a:p>
            <a:pPr lvl="1"/>
            <a:r>
              <a:rPr lang="en-US" altLang="zh-CN" sz="2500" dirty="0" smtClean="0"/>
              <a:t>L is small, miss some important ones</a:t>
            </a:r>
            <a:endParaRPr lang="en-US" altLang="zh-CN" sz="2100" dirty="0" smtClean="0"/>
          </a:p>
        </p:txBody>
      </p:sp>
    </p:spTree>
  </p:cSld>
  <p:clrMapOvr>
    <a:masterClrMapping/>
  </p:clrMapOvr>
  <p:transition xmlns:p14="http://schemas.microsoft.com/office/powerpoint/2010/main" advTm="14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 Definition	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33400" y="1512915"/>
            <a:ext cx="8531352" cy="44958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Meta Paths Generation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24" name="Rectangle 3"/>
          <p:cNvSpPr/>
          <p:nvPr/>
        </p:nvSpPr>
        <p:spPr>
          <a:xfrm>
            <a:off x="2998912" y="2615896"/>
            <a:ext cx="1899113" cy="12709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Meta Path</a:t>
            </a:r>
          </a:p>
          <a:p>
            <a:pPr algn="ctr"/>
            <a:r>
              <a:rPr lang="en-US" sz="2400" b="1" dirty="0" smtClean="0"/>
              <a:t>Generation</a:t>
            </a:r>
            <a:endParaRPr lang="en-US" sz="2400" b="1" dirty="0"/>
          </a:p>
        </p:txBody>
      </p:sp>
      <p:sp>
        <p:nvSpPr>
          <p:cNvPr id="25" name="Folded Corner 4"/>
          <p:cNvSpPr/>
          <p:nvPr/>
        </p:nvSpPr>
        <p:spPr>
          <a:xfrm>
            <a:off x="808953" y="2193834"/>
            <a:ext cx="1520923" cy="5643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pairs    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6"/>
          <p:cNvCxnSpPr>
            <a:stCxn id="25" idx="3"/>
            <a:endCxn id="24" idx="1"/>
          </p:cNvCxnSpPr>
          <p:nvPr/>
        </p:nvCxnSpPr>
        <p:spPr>
          <a:xfrm>
            <a:off x="2329876" y="2475984"/>
            <a:ext cx="669036" cy="775378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olded Corner 9"/>
          <p:cNvSpPr/>
          <p:nvPr/>
        </p:nvSpPr>
        <p:spPr>
          <a:xfrm>
            <a:off x="5524334" y="2029246"/>
            <a:ext cx="1855364" cy="5866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Meta-paths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10"/>
          <p:cNvCxnSpPr>
            <a:stCxn id="24" idx="3"/>
            <a:endCxn id="27" idx="1"/>
          </p:cNvCxnSpPr>
          <p:nvPr/>
        </p:nvCxnSpPr>
        <p:spPr>
          <a:xfrm flipV="1">
            <a:off x="4898025" y="2322572"/>
            <a:ext cx="626309" cy="928790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olded Corner 9"/>
          <p:cNvSpPr/>
          <p:nvPr/>
        </p:nvSpPr>
        <p:spPr>
          <a:xfrm>
            <a:off x="5524334" y="3864477"/>
            <a:ext cx="1855364" cy="5866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10"/>
          <p:cNvCxnSpPr>
            <a:stCxn id="24" idx="3"/>
            <a:endCxn id="29" idx="1"/>
          </p:cNvCxnSpPr>
          <p:nvPr/>
        </p:nvCxnSpPr>
        <p:spPr>
          <a:xfrm>
            <a:off x="4898025" y="3251362"/>
            <a:ext cx="626309" cy="906441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olded Corner 4"/>
          <p:cNvSpPr/>
          <p:nvPr/>
        </p:nvSpPr>
        <p:spPr>
          <a:xfrm>
            <a:off x="819573" y="3886828"/>
            <a:ext cx="1485383" cy="5643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6"/>
          <p:cNvCxnSpPr>
            <a:stCxn id="31" idx="3"/>
            <a:endCxn id="24" idx="1"/>
          </p:cNvCxnSpPr>
          <p:nvPr/>
        </p:nvCxnSpPr>
        <p:spPr>
          <a:xfrm flipV="1">
            <a:off x="2304956" y="3251362"/>
            <a:ext cx="693956" cy="917616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9574" y="4451128"/>
            <a:ext cx="134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Yago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8677" y="2837420"/>
            <a:ext cx="264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(B. </a:t>
            </a:r>
            <a:r>
              <a:rPr lang="en-US" altLang="zh-CN" dirty="0" err="1" smtClean="0"/>
              <a:t>Obama</a:t>
            </a:r>
            <a:r>
              <a:rPr lang="en-US" altLang="zh-CN" dirty="0" smtClean="0"/>
              <a:t>, M. </a:t>
            </a:r>
            <a:r>
              <a:rPr lang="en-US" altLang="zh-CN" dirty="0" err="1" smtClean="0"/>
              <a:t>Obama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(B. Clinton, H. Clinton)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06431" y="4419234"/>
            <a:ext cx="177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(Linear Function)</a:t>
            </a:r>
            <a:endParaRPr lang="zh-CN" alt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8197" y="2837420"/>
            <a:ext cx="3673828" cy="82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795189" y="2277551"/>
          <a:ext cx="3000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1" name="Equation" r:id="rId6" imgW="152280" imgH="164880" progId="Equation.3">
                  <p:embed/>
                </p:oleObj>
              </mc:Choice>
              <mc:Fallback>
                <p:oleObj name="Equation" r:id="rId6" imgW="15228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89" y="2277551"/>
                        <a:ext cx="300038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/>
        </p:nvGraphicFramePr>
        <p:xfrm>
          <a:off x="803158" y="3957083"/>
          <a:ext cx="3254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2" name="Equation" r:id="rId8" imgW="164880" imgH="177480" progId="Equation.3">
                  <p:embed/>
                </p:oleObj>
              </mc:Choice>
              <mc:Fallback>
                <p:oleObj name="Equation" r:id="rId8" imgW="16488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58" y="3957083"/>
                        <a:ext cx="325438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"/>
          <p:cNvGraphicFramePr>
            <a:graphicFrameLocks noChangeAspect="1"/>
          </p:cNvGraphicFramePr>
          <p:nvPr/>
        </p:nvGraphicFramePr>
        <p:xfrm>
          <a:off x="5530950" y="2130344"/>
          <a:ext cx="3254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3" name="Equation" r:id="rId10" imgW="164880" imgH="177480" progId="Equation.3">
                  <p:embed/>
                </p:oleObj>
              </mc:Choice>
              <mc:Fallback>
                <p:oleObj name="Equation" r:id="rId10" imgW="16488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950" y="2130344"/>
                        <a:ext cx="3254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/>
          <p:cNvGraphicFramePr>
            <a:graphicFrameLocks noChangeAspect="1"/>
          </p:cNvGraphicFramePr>
          <p:nvPr/>
        </p:nvGraphicFramePr>
        <p:xfrm>
          <a:off x="5595142" y="3982482"/>
          <a:ext cx="3254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4" name="Equation" r:id="rId12" imgW="164880" imgH="164880" progId="Equation.3">
                  <p:embed/>
                </p:oleObj>
              </mc:Choice>
              <mc:Fallback>
                <p:oleObj name="Equation" r:id="rId12" imgW="164880" imgH="164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142" y="3982482"/>
                        <a:ext cx="32543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内容占位符 3"/>
          <p:cNvSpPr txBox="1">
            <a:spLocks/>
          </p:cNvSpPr>
          <p:nvPr/>
        </p:nvSpPr>
        <p:spPr>
          <a:xfrm>
            <a:off x="533400" y="5036458"/>
            <a:ext cx="8153400" cy="17925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Contributions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user’s preference: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let user input example pairs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Automatically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generate meta paths without a max length: heuristic search instead of enumeration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34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|7.5|7.6|0.6|2.1|1.2|10.6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27439</TotalTime>
  <Words>1305</Words>
  <Application>Microsoft Macintosh PowerPoint</Application>
  <PresentationFormat>On-screen Show (4:3)</PresentationFormat>
  <Paragraphs>267</Paragraphs>
  <Slides>25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Median</vt:lpstr>
      <vt:lpstr>Equation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Existing work</vt:lpstr>
      <vt:lpstr>Problem Definition </vt:lpstr>
      <vt:lpstr>Meta-path Generation</vt:lpstr>
      <vt:lpstr>PowerPoint Presentation</vt:lpstr>
      <vt:lpstr>Meta-path Generation</vt:lpstr>
      <vt:lpstr>Meta-path Generation</vt:lpstr>
      <vt:lpstr>Meta-path Generation</vt:lpstr>
      <vt:lpstr>Meta-path Generation</vt:lpstr>
      <vt:lpstr>Other contributions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References</vt:lpstr>
      <vt:lpstr>Thank you!  Changping Meng meng40@purdue.edu     </vt:lpstr>
    </vt:vector>
  </TitlesOfParts>
  <Company>HKU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Incentive-Based Tagging</dc:title>
  <dc:creator>Xuan Yang</dc:creator>
  <cp:lastModifiedBy>Reynold CK Cheng</cp:lastModifiedBy>
  <cp:revision>3127</cp:revision>
  <dcterms:created xsi:type="dcterms:W3CDTF">2013-04-01T14:46:59Z</dcterms:created>
  <dcterms:modified xsi:type="dcterms:W3CDTF">2016-05-30T09:23:17Z</dcterms:modified>
</cp:coreProperties>
</file>