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99" r:id="rId2"/>
    <p:sldId id="267" r:id="rId3"/>
    <p:sldId id="323" r:id="rId4"/>
    <p:sldId id="304" r:id="rId5"/>
    <p:sldId id="330" r:id="rId6"/>
    <p:sldId id="328" r:id="rId7"/>
    <p:sldId id="329" r:id="rId8"/>
    <p:sldId id="324" r:id="rId9"/>
    <p:sldId id="325" r:id="rId10"/>
    <p:sldId id="303" r:id="rId11"/>
    <p:sldId id="316" r:id="rId12"/>
    <p:sldId id="326" r:id="rId13"/>
    <p:sldId id="327" r:id="rId14"/>
    <p:sldId id="319" r:id="rId15"/>
    <p:sldId id="320" r:id="rId16"/>
    <p:sldId id="321" r:id="rId17"/>
    <p:sldId id="322" r:id="rId18"/>
    <p:sldId id="314" r:id="rId19"/>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4" autoAdjust="0"/>
  </p:normalViewPr>
  <p:slideViewPr>
    <p:cSldViewPr>
      <p:cViewPr varScale="1">
        <p:scale>
          <a:sx n="98" d="100"/>
          <a:sy n="98" d="100"/>
        </p:scale>
        <p:origin x="12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DF470547-6EB7-446A-A8F1-BF44001556A2}" type="datetimeFigureOut">
              <a:rPr lang="en-US" smtClean="0"/>
              <a:t>6/8/2016</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92863ABA-B7E4-4593-9D98-D1BD74C7D84F}" type="slidenum">
              <a:rPr lang="en-US" smtClean="0"/>
              <a:t>‹#›</a:t>
            </a:fld>
            <a:endParaRPr lang="en-US"/>
          </a:p>
        </p:txBody>
      </p:sp>
    </p:spTree>
    <p:extLst>
      <p:ext uri="{BB962C8B-B14F-4D97-AF65-F5344CB8AC3E}">
        <p14:creationId xmlns:p14="http://schemas.microsoft.com/office/powerpoint/2010/main" val="2752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D8790-FCA9-43D6-B49C-80CF65551AF6}" type="slidenum">
              <a:rPr lang="en-US" smtClean="0"/>
              <a:t>2</a:t>
            </a:fld>
            <a:endParaRPr lang="en-US"/>
          </a:p>
        </p:txBody>
      </p:sp>
    </p:spTree>
    <p:extLst>
      <p:ext uri="{BB962C8B-B14F-4D97-AF65-F5344CB8AC3E}">
        <p14:creationId xmlns:p14="http://schemas.microsoft.com/office/powerpoint/2010/main" val="43425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1375" cy="3489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73345C-6576-4D1B-A8C6-FC00EA21F00A}"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806573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Primary Reporting: Daily SITREPs, INTSUMs, SIGSUMs, HUMSUMs, GRINTSUMs, etc.; SIGACTs, IED Level 1, Patrol</a:t>
            </a:r>
            <a:r>
              <a:rPr lang="en-US" baseline="0" dirty="0"/>
              <a:t> Debriefs (Storyboards/OPSUMs)</a:t>
            </a:r>
          </a:p>
          <a:p>
            <a:endParaRPr lang="en-US" baseline="0" dirty="0"/>
          </a:p>
          <a:p>
            <a:r>
              <a:rPr lang="en-US" baseline="0" dirty="0"/>
              <a:t>Increased use of </a:t>
            </a:r>
            <a:r>
              <a:rPr lang="en-US" baseline="0" dirty="0" err="1"/>
              <a:t>GeoQuest</a:t>
            </a:r>
            <a:r>
              <a:rPr lang="en-US" baseline="0" dirty="0"/>
              <a:t> within the NSOCC-A/SOJTF-A in support of daily requirements.  This includes using the .</a:t>
            </a:r>
            <a:r>
              <a:rPr lang="en-US" baseline="0" dirty="0" err="1"/>
              <a:t>cvs</a:t>
            </a:r>
            <a:r>
              <a:rPr lang="en-US" baseline="0" dirty="0"/>
              <a:t> conversion tool to create heat maps for the 7-90 day ops summaries and route planning for convoy operations and ground </a:t>
            </a:r>
            <a:r>
              <a:rPr lang="en-US" baseline="0"/>
              <a:t>tactical movements.</a:t>
            </a:r>
            <a:endParaRPr lang="en-US" baseline="0" dirty="0"/>
          </a:p>
          <a:p>
            <a:endParaRPr lang="en-US" baseline="0" dirty="0"/>
          </a:p>
          <a:p>
            <a:r>
              <a:rPr lang="en-US" dirty="0"/>
              <a:t>NSOCC-A = NATO Special Operations Component Command-Afghanistan</a:t>
            </a:r>
          </a:p>
          <a:p>
            <a:r>
              <a:rPr lang="en-US" dirty="0"/>
              <a:t>SOJTF-A= Special Operations</a:t>
            </a:r>
            <a:r>
              <a:rPr lang="en-US" baseline="0" dirty="0"/>
              <a:t> Joint Task Force-Afghanistan</a:t>
            </a:r>
          </a:p>
          <a:p>
            <a:r>
              <a:rPr lang="en-US" dirty="0"/>
              <a:t>SOAG=</a:t>
            </a:r>
            <a:r>
              <a:rPr lang="en-US" baseline="0" dirty="0"/>
              <a:t> Special Operations Advisory Group</a:t>
            </a:r>
          </a:p>
          <a:p>
            <a:r>
              <a:rPr lang="en-US" dirty="0"/>
              <a:t>ANASOC= Afghan National Army Special Operations Command</a:t>
            </a:r>
          </a:p>
          <a:p>
            <a:r>
              <a:rPr lang="en-US" dirty="0"/>
              <a:t>GCPSU= General Command Police and Special Unit</a:t>
            </a:r>
          </a:p>
          <a:p>
            <a:r>
              <a:rPr lang="en-US" dirty="0"/>
              <a:t>CJSOTF-A= Combined Joint Special Operations Task Force-Afghanistan</a:t>
            </a:r>
          </a:p>
          <a:p>
            <a:r>
              <a:rPr lang="en-US" dirty="0"/>
              <a:t>CMAG-A= Civil Military Advisory</a:t>
            </a:r>
            <a:r>
              <a:rPr lang="en-US" baseline="0" dirty="0"/>
              <a:t> Group-Afghanistan</a:t>
            </a:r>
            <a:endParaRPr lang="en-US" dirty="0"/>
          </a:p>
          <a:p>
            <a:r>
              <a:rPr lang="en-US" dirty="0"/>
              <a:t>GTM= Ground Tactical Movement   </a:t>
            </a:r>
          </a:p>
          <a:p>
            <a:r>
              <a:rPr lang="en-US" dirty="0"/>
              <a:t>PSU= </a:t>
            </a:r>
            <a:r>
              <a:rPr lang="en-US" baseline="0" dirty="0"/>
              <a:t>Provincial Security Unit  </a:t>
            </a:r>
          </a:p>
          <a:p>
            <a:r>
              <a:rPr lang="en-US" baseline="0" dirty="0"/>
              <a:t>TU= Task Unit (Coalition)  </a:t>
            </a:r>
          </a:p>
          <a:p>
            <a:r>
              <a:rPr lang="en-US" baseline="0" dirty="0"/>
              <a:t>APU= Afghan Partnered Units</a:t>
            </a:r>
            <a:endParaRPr lang="en-US" dirty="0"/>
          </a:p>
        </p:txBody>
      </p:sp>
      <p:sp>
        <p:nvSpPr>
          <p:cNvPr id="4" name="Slide Number Placeholder 3"/>
          <p:cNvSpPr>
            <a:spLocks noGrp="1"/>
          </p:cNvSpPr>
          <p:nvPr>
            <p:ph type="sldNum" sz="quarter" idx="10"/>
          </p:nvPr>
        </p:nvSpPr>
        <p:spPr/>
        <p:txBody>
          <a:bodyPr/>
          <a:lstStyle/>
          <a:p>
            <a:fld id="{92863ABA-B7E4-4593-9D98-D1BD74C7D84F}" type="slidenum">
              <a:rPr lang="en-US" smtClean="0"/>
              <a:t>5</a:t>
            </a:fld>
            <a:endParaRPr lang="en-US"/>
          </a:p>
        </p:txBody>
      </p:sp>
    </p:spTree>
    <p:extLst>
      <p:ext uri="{BB962C8B-B14F-4D97-AF65-F5344CB8AC3E}">
        <p14:creationId xmlns:p14="http://schemas.microsoft.com/office/powerpoint/2010/main" val="127193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1375" cy="3489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73345C-6576-4D1B-A8C6-FC00EA21F00A}"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302982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sz="1600" dirty="0">
                <a:solidFill>
                  <a:schemeClr val="tx1"/>
                </a:solidFill>
              </a:rPr>
              <a:t>Global – Theater Security Cooperation Management Information System (G-TSCMIS) </a:t>
            </a:r>
          </a:p>
          <a:p>
            <a:pPr marL="285750" lvl="0" indent="-285750">
              <a:buFont typeface="Arial" panose="020B0604020202020204" pitchFamily="34" charset="0"/>
              <a:buChar char="•"/>
            </a:pPr>
            <a:r>
              <a:rPr lang="en-US" sz="1600" dirty="0">
                <a:solidFill>
                  <a:schemeClr val="tx1"/>
                </a:solidFill>
              </a:rPr>
              <a:t>Joint Lesson Learned Information System (JLLIS)</a:t>
            </a:r>
          </a:p>
          <a:p>
            <a:pPr marL="285750" lvl="0" indent="-285750">
              <a:buFont typeface="Arial" panose="020B0604020202020204" pitchFamily="34" charset="0"/>
              <a:buChar char="•"/>
            </a:pPr>
            <a:r>
              <a:rPr lang="en-US" sz="1600" dirty="0">
                <a:solidFill>
                  <a:schemeClr val="tx1"/>
                </a:solidFill>
              </a:rPr>
              <a:t>MISO-</a:t>
            </a:r>
            <a:r>
              <a:rPr lang="en-US" sz="1600" baseline="0" dirty="0">
                <a:solidFill>
                  <a:schemeClr val="tx1"/>
                </a:solidFill>
              </a:rPr>
              <a:t> Military Information Support Operations ( replaced PSYOP)</a:t>
            </a:r>
            <a:endParaRPr lang="en-US" sz="1600" dirty="0">
              <a:solidFill>
                <a:schemeClr val="tx1"/>
              </a:solidFill>
            </a:endParaRPr>
          </a:p>
          <a:p>
            <a:pPr marL="285750" lvl="0" indent="-285750">
              <a:buFont typeface="Arial" panose="020B0604020202020204" pitchFamily="34" charset="0"/>
              <a:buChar char="•"/>
            </a:pPr>
            <a:r>
              <a:rPr lang="en-US" sz="1600" dirty="0">
                <a:solidFill>
                  <a:schemeClr val="tx1"/>
                </a:solidFill>
              </a:rPr>
              <a:t>JIIM</a:t>
            </a:r>
            <a:r>
              <a:rPr lang="en-US" sz="1600" baseline="0" dirty="0">
                <a:solidFill>
                  <a:schemeClr val="tx1"/>
                </a:solidFill>
              </a:rPr>
              <a:t> - </a:t>
            </a:r>
            <a:r>
              <a:rPr lang="en-US" sz="1200" b="0" i="0" kern="1200" dirty="0">
                <a:solidFill>
                  <a:schemeClr val="tx1"/>
                </a:solidFill>
                <a:effectLst/>
                <a:latin typeface="+mn-lt"/>
                <a:ea typeface="+mn-ea"/>
                <a:cs typeface="+mn-cs"/>
              </a:rPr>
              <a:t>Joint, Interagency, Intergovernmental, and Multinational.</a:t>
            </a:r>
          </a:p>
          <a:p>
            <a:pPr marL="285750" lvl="0" indent="-285750">
              <a:buFont typeface="Arial" panose="020B0604020202020204" pitchFamily="34" charset="0"/>
              <a:buChar char="•"/>
            </a:pPr>
            <a:r>
              <a:rPr lang="en-US" sz="1200" b="0" i="0" kern="1200" dirty="0">
                <a:solidFill>
                  <a:schemeClr val="tx1"/>
                </a:solidFill>
                <a:effectLst/>
                <a:latin typeface="+mn-lt"/>
                <a:ea typeface="+mn-ea"/>
                <a:cs typeface="+mn-cs"/>
              </a:rPr>
              <a:t>FAC – Fusion Action Cell (new functional organization</a:t>
            </a:r>
            <a:r>
              <a:rPr lang="en-US" sz="1200" b="0" i="0" kern="1200" baseline="0" dirty="0">
                <a:solidFill>
                  <a:schemeClr val="tx1"/>
                </a:solidFill>
                <a:effectLst/>
                <a:latin typeface="+mn-lt"/>
                <a:ea typeface="+mn-ea"/>
                <a:cs typeface="+mn-cs"/>
              </a:rPr>
              <a:t> in CJTF-HOA)</a:t>
            </a:r>
            <a:endParaRPr lang="en-US" sz="16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92863ABA-B7E4-4593-9D98-D1BD74C7D84F}" type="slidenum">
              <a:rPr lang="en-US" smtClean="0"/>
              <a:pPr/>
              <a:t>7</a:t>
            </a:fld>
            <a:endParaRPr lang="en-US"/>
          </a:p>
        </p:txBody>
      </p:sp>
    </p:spTree>
    <p:extLst>
      <p:ext uri="{BB962C8B-B14F-4D97-AF65-F5344CB8AC3E}">
        <p14:creationId xmlns:p14="http://schemas.microsoft.com/office/powerpoint/2010/main" val="349192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1375" cy="3489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73345C-6576-4D1B-A8C6-FC00EA21F00A}"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3835884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73345C-6576-4D1B-A8C6-FC00EA21F00A}"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2073755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1375" cy="3489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73345C-6576-4D1B-A8C6-FC00EA21F00A}"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3182065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73345C-6576-4D1B-A8C6-FC00EA21F00A}"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2398541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71571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a:t>07 Jun 2016</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F6406D-47E4-4ADB-BFCA-AA399431E7AC}" type="slidenum">
              <a:rPr lang="en-US" smtClean="0"/>
              <a:t>‹#›</a:t>
            </a:fld>
            <a:endParaRPr lang="en-US"/>
          </a:p>
        </p:txBody>
      </p:sp>
    </p:spTree>
    <p:extLst>
      <p:ext uri="{BB962C8B-B14F-4D97-AF65-F5344CB8AC3E}">
        <p14:creationId xmlns:p14="http://schemas.microsoft.com/office/powerpoint/2010/main" val="202249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a:t>07 Jun 2016</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F6406D-47E4-4ADB-BFCA-AA399431E7AC}" type="slidenum">
              <a:rPr lang="en-US" smtClean="0"/>
              <a:t>‹#›</a:t>
            </a:fld>
            <a:endParaRPr lang="en-US"/>
          </a:p>
        </p:txBody>
      </p:sp>
    </p:spTree>
    <p:extLst>
      <p:ext uri="{BB962C8B-B14F-4D97-AF65-F5344CB8AC3E}">
        <p14:creationId xmlns:p14="http://schemas.microsoft.com/office/powerpoint/2010/main" val="356435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56" y="76200"/>
            <a:ext cx="8229600" cy="9144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343452"/>
            <a:ext cx="2133600" cy="365125"/>
          </a:xfrm>
          <a:prstGeom prst="rect">
            <a:avLst/>
          </a:prstGeom>
        </p:spPr>
        <p:txBody>
          <a:bodyPr/>
          <a:lstStyle>
            <a:lvl1pPr algn="r">
              <a:defRPr sz="1200" b="0"/>
            </a:lvl1pPr>
          </a:lstStyle>
          <a:p>
            <a:r>
              <a:rPr lang="en-US"/>
              <a:t>07 Jun 2016</a:t>
            </a:r>
            <a:endParaRPr lang="en-US" dirty="0"/>
          </a:p>
        </p:txBody>
      </p:sp>
      <p:sp>
        <p:nvSpPr>
          <p:cNvPr id="6" name="Slide Number Placeholder 5"/>
          <p:cNvSpPr>
            <a:spLocks noGrp="1"/>
          </p:cNvSpPr>
          <p:nvPr>
            <p:ph type="sldNum" sz="quarter" idx="12"/>
          </p:nvPr>
        </p:nvSpPr>
        <p:spPr>
          <a:xfrm>
            <a:off x="8229600" y="6340475"/>
            <a:ext cx="457200" cy="365125"/>
          </a:xfrm>
          <a:prstGeom prst="rect">
            <a:avLst/>
          </a:prstGeom>
        </p:spPr>
        <p:txBody>
          <a:bodyPr/>
          <a:lstStyle>
            <a:lvl1pPr>
              <a:defRPr sz="1200" b="0">
                <a:solidFill>
                  <a:schemeClr val="tx1"/>
                </a:solidFill>
              </a:defRPr>
            </a:lvl1pPr>
          </a:lstStyle>
          <a:p>
            <a:fld id="{9B0D771E-DCDE-4301-A0F6-3283EEFE2180}" type="slidenum">
              <a:rPr lang="en-US" smtClean="0"/>
              <a:pPr/>
              <a:t>‹#›</a:t>
            </a:fld>
            <a:endParaRPr lang="en-US" dirty="0"/>
          </a:p>
        </p:txBody>
      </p:sp>
    </p:spTree>
    <p:extLst>
      <p:ext uri="{BB962C8B-B14F-4D97-AF65-F5344CB8AC3E}">
        <p14:creationId xmlns:p14="http://schemas.microsoft.com/office/powerpoint/2010/main" val="348633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a:xfrm>
            <a:off x="6096000" y="6343452"/>
            <a:ext cx="2133600" cy="365125"/>
          </a:xfrm>
          <a:prstGeom prst="rect">
            <a:avLst/>
          </a:prstGeom>
        </p:spPr>
        <p:txBody>
          <a:bodyPr/>
          <a:lstStyle>
            <a:lvl1pPr algn="r">
              <a:defRPr/>
            </a:lvl1pPr>
          </a:lstStyle>
          <a:p>
            <a:r>
              <a:rPr lang="en-US"/>
              <a:t>07 Jun 2016</a:t>
            </a:r>
            <a:endParaRPr lang="en-US" dirty="0"/>
          </a:p>
        </p:txBody>
      </p:sp>
      <p:sp>
        <p:nvSpPr>
          <p:cNvPr id="8" name="Slide Number Placeholder 5"/>
          <p:cNvSpPr>
            <a:spLocks noGrp="1"/>
          </p:cNvSpPr>
          <p:nvPr>
            <p:ph type="sldNum" sz="quarter" idx="12"/>
          </p:nvPr>
        </p:nvSpPr>
        <p:spPr>
          <a:xfrm>
            <a:off x="8229600" y="6340475"/>
            <a:ext cx="457200" cy="365125"/>
          </a:xfrm>
          <a:prstGeom prst="rect">
            <a:avLst/>
          </a:prstGeom>
        </p:spPr>
        <p:txBody>
          <a:bodyPr/>
          <a:lstStyle>
            <a:lvl1pPr>
              <a:defRPr>
                <a:solidFill>
                  <a:schemeClr val="tx1"/>
                </a:solidFill>
              </a:defRPr>
            </a:lvl1pPr>
          </a:lstStyle>
          <a:p>
            <a:fld id="{9B0D771E-DCDE-4301-A0F6-3283EEFE2180}" type="slidenum">
              <a:rPr lang="en-US" smtClean="0"/>
              <a:pPr/>
              <a:t>‹#›</a:t>
            </a:fld>
            <a:endParaRPr lang="en-US" dirty="0"/>
          </a:p>
        </p:txBody>
      </p:sp>
      <p:sp>
        <p:nvSpPr>
          <p:cNvPr id="9" name="TextBox 8"/>
          <p:cNvSpPr txBox="1"/>
          <p:nvPr userDrawn="1"/>
        </p:nvSpPr>
        <p:spPr>
          <a:xfrm>
            <a:off x="3886200" y="6400800"/>
            <a:ext cx="1295400" cy="307777"/>
          </a:xfrm>
          <a:prstGeom prst="rect">
            <a:avLst/>
          </a:prstGeom>
          <a:noFill/>
        </p:spPr>
        <p:txBody>
          <a:bodyPr wrap="square" rtlCol="0">
            <a:spAutoFit/>
          </a:bodyPr>
          <a:lstStyle/>
          <a:p>
            <a:r>
              <a:rPr lang="en-US" sz="1400" b="1" i="0" dirty="0">
                <a:solidFill>
                  <a:srgbClr val="0070C0"/>
                </a:solidFill>
              </a:rPr>
              <a:t>ISS Proprietary</a:t>
            </a:r>
          </a:p>
        </p:txBody>
      </p:sp>
    </p:spTree>
    <p:extLst>
      <p:ext uri="{BB962C8B-B14F-4D97-AF65-F5344CB8AC3E}">
        <p14:creationId xmlns:p14="http://schemas.microsoft.com/office/powerpoint/2010/main" val="145515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6096000" y="6343452"/>
            <a:ext cx="2133600" cy="365125"/>
          </a:xfrm>
        </p:spPr>
        <p:txBody>
          <a:bodyPr/>
          <a:lstStyle>
            <a:lvl1pPr algn="r">
              <a:defRPr sz="1200"/>
            </a:lvl1pPr>
          </a:lstStyle>
          <a:p>
            <a:r>
              <a:rPr lang="en-US"/>
              <a:t>07 Jun 2016</a:t>
            </a:r>
            <a:endParaRPr lang="en-US" dirty="0"/>
          </a:p>
        </p:txBody>
      </p:sp>
      <p:sp>
        <p:nvSpPr>
          <p:cNvPr id="9" name="Slide Number Placeholder 5"/>
          <p:cNvSpPr>
            <a:spLocks noGrp="1"/>
          </p:cNvSpPr>
          <p:nvPr>
            <p:ph type="sldNum" sz="quarter" idx="12"/>
          </p:nvPr>
        </p:nvSpPr>
        <p:spPr>
          <a:xfrm>
            <a:off x="8229600" y="6340475"/>
            <a:ext cx="457200" cy="365125"/>
          </a:xfrm>
        </p:spPr>
        <p:txBody>
          <a:bodyPr/>
          <a:lstStyle>
            <a:lvl1pPr>
              <a:defRPr sz="1200">
                <a:solidFill>
                  <a:schemeClr val="tx1"/>
                </a:solidFill>
              </a:defRPr>
            </a:lvl1pPr>
          </a:lstStyle>
          <a:p>
            <a:fld id="{9B0D771E-DCDE-4301-A0F6-3283EEFE2180}" type="slidenum">
              <a:rPr lang="en-US" smtClean="0"/>
              <a:pPr/>
              <a:t>‹#›</a:t>
            </a:fld>
            <a:endParaRPr lang="en-US" dirty="0"/>
          </a:p>
        </p:txBody>
      </p:sp>
      <p:sp>
        <p:nvSpPr>
          <p:cNvPr id="10" name="TextBox 9"/>
          <p:cNvSpPr txBox="1"/>
          <p:nvPr userDrawn="1"/>
        </p:nvSpPr>
        <p:spPr>
          <a:xfrm>
            <a:off x="3886200" y="6400800"/>
            <a:ext cx="1295400" cy="276999"/>
          </a:xfrm>
          <a:prstGeom prst="rect">
            <a:avLst/>
          </a:prstGeom>
          <a:noFill/>
        </p:spPr>
        <p:txBody>
          <a:bodyPr wrap="square" rtlCol="0">
            <a:spAutoFit/>
          </a:bodyPr>
          <a:lstStyle/>
          <a:p>
            <a:r>
              <a:rPr lang="en-US" sz="1200" b="1" i="0" dirty="0">
                <a:solidFill>
                  <a:srgbClr val="0070C0"/>
                </a:solidFill>
              </a:rPr>
              <a:t>ISS Proprietary</a:t>
            </a:r>
          </a:p>
        </p:txBody>
      </p:sp>
    </p:spTree>
    <p:extLst>
      <p:ext uri="{BB962C8B-B14F-4D97-AF65-F5344CB8AC3E}">
        <p14:creationId xmlns:p14="http://schemas.microsoft.com/office/powerpoint/2010/main" val="130647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a:t>07 Jun 2016</a:t>
            </a: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FF6406D-47E4-4ADB-BFCA-AA399431E7AC}" type="slidenum">
              <a:rPr lang="en-US" smtClean="0"/>
              <a:t>‹#›</a:t>
            </a:fld>
            <a:endParaRPr lang="en-US"/>
          </a:p>
        </p:txBody>
      </p:sp>
    </p:spTree>
    <p:extLst>
      <p:ext uri="{BB962C8B-B14F-4D97-AF65-F5344CB8AC3E}">
        <p14:creationId xmlns:p14="http://schemas.microsoft.com/office/powerpoint/2010/main" val="3564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6096000" y="6343452"/>
            <a:ext cx="2133600" cy="365125"/>
          </a:xfrm>
          <a:prstGeom prst="rect">
            <a:avLst/>
          </a:prstGeom>
        </p:spPr>
        <p:txBody>
          <a:bodyPr/>
          <a:lstStyle>
            <a:lvl1pPr algn="r">
              <a:defRPr/>
            </a:lvl1pPr>
          </a:lstStyle>
          <a:p>
            <a:r>
              <a:rPr lang="en-US"/>
              <a:t>07 Jun 2016</a:t>
            </a:r>
            <a:endParaRPr lang="en-US" dirty="0"/>
          </a:p>
        </p:txBody>
      </p:sp>
      <p:sp>
        <p:nvSpPr>
          <p:cNvPr id="7" name="Slide Number Placeholder 5"/>
          <p:cNvSpPr>
            <a:spLocks noGrp="1"/>
          </p:cNvSpPr>
          <p:nvPr>
            <p:ph type="sldNum" sz="quarter" idx="12"/>
          </p:nvPr>
        </p:nvSpPr>
        <p:spPr>
          <a:xfrm>
            <a:off x="8229600" y="6340475"/>
            <a:ext cx="457200" cy="365125"/>
          </a:xfrm>
          <a:prstGeom prst="rect">
            <a:avLst/>
          </a:prstGeom>
        </p:spPr>
        <p:txBody>
          <a:bodyPr/>
          <a:lstStyle>
            <a:lvl1pPr>
              <a:defRPr>
                <a:solidFill>
                  <a:schemeClr val="tx1"/>
                </a:solidFill>
              </a:defRPr>
            </a:lvl1pPr>
          </a:lstStyle>
          <a:p>
            <a:fld id="{9B0D771E-DCDE-4301-A0F6-3283EEFE2180}" type="slidenum">
              <a:rPr lang="en-US" smtClean="0"/>
              <a:pPr/>
              <a:t>‹#›</a:t>
            </a:fld>
            <a:endParaRPr lang="en-US" dirty="0"/>
          </a:p>
        </p:txBody>
      </p:sp>
      <p:sp>
        <p:nvSpPr>
          <p:cNvPr id="8" name="TextBox 7"/>
          <p:cNvSpPr txBox="1"/>
          <p:nvPr userDrawn="1"/>
        </p:nvSpPr>
        <p:spPr>
          <a:xfrm>
            <a:off x="3886200" y="6400800"/>
            <a:ext cx="1295400" cy="307777"/>
          </a:xfrm>
          <a:prstGeom prst="rect">
            <a:avLst/>
          </a:prstGeom>
          <a:noFill/>
        </p:spPr>
        <p:txBody>
          <a:bodyPr wrap="square" rtlCol="0">
            <a:spAutoFit/>
          </a:bodyPr>
          <a:lstStyle/>
          <a:p>
            <a:r>
              <a:rPr lang="en-US" sz="1400" b="1" i="0" dirty="0">
                <a:solidFill>
                  <a:srgbClr val="0070C0"/>
                </a:solidFill>
              </a:rPr>
              <a:t>ISS Proprietary</a:t>
            </a:r>
          </a:p>
        </p:txBody>
      </p:sp>
    </p:spTree>
    <p:extLst>
      <p:ext uri="{BB962C8B-B14F-4D97-AF65-F5344CB8AC3E}">
        <p14:creationId xmlns:p14="http://schemas.microsoft.com/office/powerpoint/2010/main" val="231183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6096000" y="6343452"/>
            <a:ext cx="2133600" cy="365125"/>
          </a:xfrm>
          <a:prstGeom prst="rect">
            <a:avLst/>
          </a:prstGeom>
        </p:spPr>
        <p:txBody>
          <a:bodyPr/>
          <a:lstStyle>
            <a:lvl1pPr algn="r">
              <a:defRPr/>
            </a:lvl1pPr>
          </a:lstStyle>
          <a:p>
            <a:r>
              <a:rPr lang="en-US"/>
              <a:t>07 Jun 2016</a:t>
            </a:r>
            <a:endParaRPr lang="en-US" dirty="0"/>
          </a:p>
        </p:txBody>
      </p:sp>
      <p:sp>
        <p:nvSpPr>
          <p:cNvPr id="6" name="Slide Number Placeholder 5"/>
          <p:cNvSpPr>
            <a:spLocks noGrp="1"/>
          </p:cNvSpPr>
          <p:nvPr>
            <p:ph type="sldNum" sz="quarter" idx="12"/>
          </p:nvPr>
        </p:nvSpPr>
        <p:spPr>
          <a:xfrm>
            <a:off x="8229600" y="6340475"/>
            <a:ext cx="457200" cy="365125"/>
          </a:xfrm>
          <a:prstGeom prst="rect">
            <a:avLst/>
          </a:prstGeom>
        </p:spPr>
        <p:txBody>
          <a:bodyPr/>
          <a:lstStyle>
            <a:lvl1pPr>
              <a:defRPr>
                <a:solidFill>
                  <a:schemeClr val="tx1"/>
                </a:solidFill>
              </a:defRPr>
            </a:lvl1pPr>
          </a:lstStyle>
          <a:p>
            <a:fld id="{9B0D771E-DCDE-4301-A0F6-3283EEFE2180}" type="slidenum">
              <a:rPr lang="en-US" smtClean="0"/>
              <a:pPr/>
              <a:t>‹#›</a:t>
            </a:fld>
            <a:endParaRPr lang="en-US" dirty="0"/>
          </a:p>
        </p:txBody>
      </p:sp>
      <p:sp>
        <p:nvSpPr>
          <p:cNvPr id="7" name="TextBox 6"/>
          <p:cNvSpPr txBox="1"/>
          <p:nvPr userDrawn="1"/>
        </p:nvSpPr>
        <p:spPr>
          <a:xfrm>
            <a:off x="3886200" y="6400800"/>
            <a:ext cx="1295400" cy="307777"/>
          </a:xfrm>
          <a:prstGeom prst="rect">
            <a:avLst/>
          </a:prstGeom>
          <a:noFill/>
        </p:spPr>
        <p:txBody>
          <a:bodyPr wrap="square" rtlCol="0">
            <a:spAutoFit/>
          </a:bodyPr>
          <a:lstStyle/>
          <a:p>
            <a:r>
              <a:rPr lang="en-US" sz="1400" b="1" i="0" dirty="0">
                <a:solidFill>
                  <a:srgbClr val="0070C0"/>
                </a:solidFill>
              </a:rPr>
              <a:t>ISS Proprietary</a:t>
            </a:r>
          </a:p>
        </p:txBody>
      </p:sp>
    </p:spTree>
    <p:extLst>
      <p:ext uri="{BB962C8B-B14F-4D97-AF65-F5344CB8AC3E}">
        <p14:creationId xmlns:p14="http://schemas.microsoft.com/office/powerpoint/2010/main" val="317637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a:t>07 Jun 2016</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FF6406D-47E4-4ADB-BFCA-AA399431E7AC}" type="slidenum">
              <a:rPr lang="en-US" smtClean="0"/>
              <a:t>‹#›</a:t>
            </a:fld>
            <a:endParaRPr lang="en-US"/>
          </a:p>
        </p:txBody>
      </p:sp>
    </p:spTree>
    <p:extLst>
      <p:ext uri="{BB962C8B-B14F-4D97-AF65-F5344CB8AC3E}">
        <p14:creationId xmlns:p14="http://schemas.microsoft.com/office/powerpoint/2010/main" val="41953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a:t>07 Jun 2016</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FF6406D-47E4-4ADB-BFCA-AA399431E7AC}" type="slidenum">
              <a:rPr lang="en-US" smtClean="0"/>
              <a:t>‹#›</a:t>
            </a:fld>
            <a:endParaRPr lang="en-US"/>
          </a:p>
        </p:txBody>
      </p:sp>
    </p:spTree>
    <p:extLst>
      <p:ext uri="{BB962C8B-B14F-4D97-AF65-F5344CB8AC3E}">
        <p14:creationId xmlns:p14="http://schemas.microsoft.com/office/powerpoint/2010/main" val="302713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156"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6096000" y="6343452"/>
            <a:ext cx="2133600" cy="365125"/>
          </a:xfrm>
          <a:prstGeom prst="rect">
            <a:avLst/>
          </a:prstGeom>
        </p:spPr>
        <p:txBody>
          <a:bodyPr/>
          <a:lstStyle>
            <a:lvl1pPr algn="r">
              <a:defRPr sz="1200"/>
            </a:lvl1pPr>
          </a:lstStyle>
          <a:p>
            <a:r>
              <a:rPr lang="en-US"/>
              <a:t>07 Jun 2016</a:t>
            </a:r>
            <a:endParaRPr lang="en-US" dirty="0"/>
          </a:p>
        </p:txBody>
      </p:sp>
      <p:sp>
        <p:nvSpPr>
          <p:cNvPr id="8" name="Slide Number Placeholder 5"/>
          <p:cNvSpPr>
            <a:spLocks noGrp="1"/>
          </p:cNvSpPr>
          <p:nvPr>
            <p:ph type="sldNum" sz="quarter" idx="4"/>
          </p:nvPr>
        </p:nvSpPr>
        <p:spPr>
          <a:xfrm>
            <a:off x="8229600" y="6340475"/>
            <a:ext cx="457200" cy="365125"/>
          </a:xfrm>
          <a:prstGeom prst="rect">
            <a:avLst/>
          </a:prstGeom>
        </p:spPr>
        <p:txBody>
          <a:bodyPr/>
          <a:lstStyle>
            <a:lvl1pPr>
              <a:defRPr sz="1200">
                <a:solidFill>
                  <a:schemeClr val="tx1"/>
                </a:solidFill>
              </a:defRPr>
            </a:lvl1pPr>
          </a:lstStyle>
          <a:p>
            <a:fld id="{9B0D771E-DCDE-4301-A0F6-3283EEFE2180}" type="slidenum">
              <a:rPr lang="en-US" smtClean="0"/>
              <a:pPr/>
              <a:t>‹#›</a:t>
            </a:fld>
            <a:endParaRPr lang="en-US" dirty="0"/>
          </a:p>
        </p:txBody>
      </p:sp>
      <p:sp>
        <p:nvSpPr>
          <p:cNvPr id="9" name="TextBox 8"/>
          <p:cNvSpPr txBox="1"/>
          <p:nvPr userDrawn="1"/>
        </p:nvSpPr>
        <p:spPr>
          <a:xfrm>
            <a:off x="3886200" y="6400800"/>
            <a:ext cx="1295400" cy="276999"/>
          </a:xfrm>
          <a:prstGeom prst="rect">
            <a:avLst/>
          </a:prstGeom>
          <a:noFill/>
        </p:spPr>
        <p:txBody>
          <a:bodyPr wrap="square" rtlCol="0">
            <a:spAutoFit/>
          </a:bodyPr>
          <a:lstStyle/>
          <a:p>
            <a:r>
              <a:rPr lang="en-US" sz="1200" b="1" i="0" dirty="0">
                <a:solidFill>
                  <a:srgbClr val="0070C0"/>
                </a:solidFill>
              </a:rPr>
              <a:t>ISS Proprietary</a:t>
            </a:r>
          </a:p>
        </p:txBody>
      </p:sp>
    </p:spTree>
    <p:extLst>
      <p:ext uri="{BB962C8B-B14F-4D97-AF65-F5344CB8AC3E}">
        <p14:creationId xmlns:p14="http://schemas.microsoft.com/office/powerpoint/2010/main" val="87851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457200" rtl="0" eaLnBrk="1" latinLnBrk="0" hangingPunct="1">
        <a:spcBef>
          <a:spcPct val="0"/>
        </a:spcBef>
        <a:buNone/>
        <a:defRPr sz="4400" kern="1200">
          <a:solidFill>
            <a:srgbClr val="4C4C4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76767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7676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7676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7676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7676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mailto:Stephen.Colenzo@us.af.mi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mailto:varnerd@stratcom.mi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mailto:Peter.LaMonica@us.af.mi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mailto:wyatt.bora.1@us.af.mil" TargetMode="External"/><Relationship Id="rId7" Type="http://schemas.openxmlformats.org/officeDocument/2006/relationships/hyperlink" Target="mailto:Daniel.m.allen4.mil@mail.mi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mailto:eric.m.remoy.mil@mail.mil" TargetMode="External"/><Relationship Id="rId5" Type="http://schemas.openxmlformats.org/officeDocument/2006/relationships/hyperlink" Target="mailto:charles.r.boles.mil@mail.mil" TargetMode="External"/><Relationship Id="rId4" Type="http://schemas.openxmlformats.org/officeDocument/2006/relationships/hyperlink" Target="mailto:john.d.skelton.civ@mail.mi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8686800" cy="1470025"/>
          </a:xfrm>
        </p:spPr>
        <p:txBody>
          <a:bodyPr/>
          <a:lstStyle/>
          <a:p>
            <a:r>
              <a:rPr lang="en-US" dirty="0"/>
              <a:t>Customer Solutions Overview</a:t>
            </a:r>
          </a:p>
        </p:txBody>
      </p:sp>
      <p:sp>
        <p:nvSpPr>
          <p:cNvPr id="3" name="Subtitle 2"/>
          <p:cNvSpPr>
            <a:spLocks noGrp="1"/>
          </p:cNvSpPr>
          <p:nvPr>
            <p:ph type="subTitle" idx="1"/>
          </p:nvPr>
        </p:nvSpPr>
        <p:spPr>
          <a:xfrm>
            <a:off x="1371600" y="3886200"/>
            <a:ext cx="6400800" cy="990600"/>
          </a:xfrm>
        </p:spPr>
        <p:txBody>
          <a:bodyPr>
            <a:normAutofit/>
          </a:bodyPr>
          <a:lstStyle/>
          <a:p>
            <a:r>
              <a:rPr lang="en-US" dirty="0"/>
              <a:t>Team and Projects</a:t>
            </a:r>
          </a:p>
          <a:p>
            <a:r>
              <a:rPr lang="en-US" sz="1700" dirty="0"/>
              <a:t>07 Jun 2016</a:t>
            </a:r>
          </a:p>
        </p:txBody>
      </p:sp>
    </p:spTree>
    <p:extLst>
      <p:ext uri="{BB962C8B-B14F-4D97-AF65-F5344CB8AC3E}">
        <p14:creationId xmlns:p14="http://schemas.microsoft.com/office/powerpoint/2010/main" val="46131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56" y="76200"/>
            <a:ext cx="8723244" cy="914400"/>
          </a:xfrm>
        </p:spPr>
        <p:txBody>
          <a:bodyPr>
            <a:noAutofit/>
          </a:bodyPr>
          <a:lstStyle/>
          <a:p>
            <a:r>
              <a:rPr lang="en-US" dirty="0"/>
              <a:t>National Ground Intelligence Center</a:t>
            </a:r>
            <a:endParaRPr lang="en-US" dirty="0">
              <a:cs typeface="Arial" pitchFamily="34" charset="0"/>
            </a:endParaRPr>
          </a:p>
        </p:txBody>
      </p:sp>
      <p:sp>
        <p:nvSpPr>
          <p:cNvPr id="6" name="Content Placeholder 2"/>
          <p:cNvSpPr>
            <a:spLocks noGrp="1"/>
          </p:cNvSpPr>
          <p:nvPr>
            <p:ph idx="1"/>
          </p:nvPr>
        </p:nvSpPr>
        <p:spPr>
          <a:solidFill>
            <a:schemeClr val="bg1"/>
          </a:solidFill>
        </p:spPr>
        <p:txBody>
          <a:bodyPr>
            <a:normAutofit fontScale="92500" lnSpcReduction="20000"/>
          </a:bodyPr>
          <a:lstStyle/>
          <a:p>
            <a:r>
              <a:rPr lang="en-US" sz="2200" b="1" dirty="0">
                <a:solidFill>
                  <a:schemeClr val="tx1"/>
                </a:solidFill>
              </a:rPr>
              <a:t>Executive Summary: </a:t>
            </a:r>
            <a:r>
              <a:rPr lang="en-US" sz="2200" dirty="0">
                <a:solidFill>
                  <a:schemeClr val="tx1"/>
                </a:solidFill>
              </a:rPr>
              <a:t> Provide </a:t>
            </a:r>
            <a:r>
              <a:rPr lang="en-US" sz="2200" dirty="0" err="1">
                <a:solidFill>
                  <a:schemeClr val="tx1"/>
                </a:solidFill>
              </a:rPr>
              <a:t>WebTAS</a:t>
            </a:r>
            <a:r>
              <a:rPr lang="en-US" sz="2200" dirty="0">
                <a:solidFill>
                  <a:schemeClr val="tx1"/>
                </a:solidFill>
              </a:rPr>
              <a:t> and CIDNE onsite support and training. Provide field engineering support for the NGIC Counter Insurgency Task Force, Combat Incident Analysis Division and Weapons Technical Intelligence team.</a:t>
            </a:r>
          </a:p>
          <a:p>
            <a:pPr marL="0" indent="0">
              <a:buNone/>
            </a:pPr>
            <a:endParaRPr lang="en-US" sz="1100" b="1" dirty="0">
              <a:solidFill>
                <a:schemeClr val="tx1"/>
              </a:solidFill>
            </a:endParaRPr>
          </a:p>
          <a:p>
            <a:r>
              <a:rPr lang="en-US" sz="2200" b="1" dirty="0">
                <a:solidFill>
                  <a:schemeClr val="tx1"/>
                </a:solidFill>
              </a:rPr>
              <a:t>Customer POCs:</a:t>
            </a:r>
          </a:p>
          <a:p>
            <a:pPr marL="742950" lvl="2" indent="-342900">
              <a:lnSpc>
                <a:spcPct val="80000"/>
              </a:lnSpc>
              <a:buSzPct val="94000"/>
              <a:buFont typeface="Wingdings" pitchFamily="2" charset="2"/>
              <a:buChar char="§"/>
              <a:defRPr/>
            </a:pPr>
            <a:r>
              <a:rPr lang="en-US" sz="1900" dirty="0" smtClean="0">
                <a:solidFill>
                  <a:schemeClr val="tx1"/>
                </a:solidFill>
              </a:rPr>
              <a:t>Mr. </a:t>
            </a:r>
            <a:r>
              <a:rPr lang="en-US" sz="1900" dirty="0" smtClean="0">
                <a:solidFill>
                  <a:schemeClr val="tx1"/>
                </a:solidFill>
              </a:rPr>
              <a:t>Wyatt Bora</a:t>
            </a:r>
            <a:r>
              <a:rPr lang="en-US" sz="1900" dirty="0" smtClean="0">
                <a:solidFill>
                  <a:schemeClr val="tx1"/>
                </a:solidFill>
              </a:rPr>
              <a:t>, AFRL, PM</a:t>
            </a:r>
          </a:p>
          <a:p>
            <a:pPr marL="1200150" lvl="3" indent="-342900">
              <a:lnSpc>
                <a:spcPct val="80000"/>
              </a:lnSpc>
              <a:buSzPct val="94000"/>
              <a:buFont typeface="Wingdings" pitchFamily="2" charset="2"/>
              <a:buChar char="§"/>
              <a:defRPr/>
            </a:pPr>
            <a:r>
              <a:rPr lang="en-US" sz="1700" dirty="0" smtClean="0">
                <a:solidFill>
                  <a:schemeClr val="tx1"/>
                </a:solidFill>
              </a:rPr>
              <a:t>E-mail</a:t>
            </a:r>
            <a:r>
              <a:rPr lang="en-US" sz="1700" dirty="0">
                <a:solidFill>
                  <a:schemeClr val="tx1"/>
                </a:solidFill>
              </a:rPr>
              <a:t>:  wyatt.bora.1@us.af.mil</a:t>
            </a:r>
            <a:endParaRPr lang="en-US" sz="1700" dirty="0" smtClean="0">
              <a:solidFill>
                <a:schemeClr val="tx1"/>
              </a:solidFill>
            </a:endParaRPr>
          </a:p>
          <a:p>
            <a:pPr marL="1200150" lvl="3" indent="-342900">
              <a:lnSpc>
                <a:spcPct val="80000"/>
              </a:lnSpc>
              <a:buSzPct val="94000"/>
              <a:buFont typeface="Wingdings" pitchFamily="2" charset="2"/>
              <a:buChar char="§"/>
              <a:defRPr/>
            </a:pPr>
            <a:r>
              <a:rPr lang="en-US" sz="1700" dirty="0" smtClean="0">
                <a:solidFill>
                  <a:schemeClr val="tx1"/>
                </a:solidFill>
              </a:rPr>
              <a:t>Phone</a:t>
            </a:r>
            <a:r>
              <a:rPr lang="en-US" sz="1700" dirty="0">
                <a:solidFill>
                  <a:schemeClr val="tx1"/>
                </a:solidFill>
              </a:rPr>
              <a:t>:  315.330.4944</a:t>
            </a:r>
            <a:endParaRPr lang="en-US" sz="1700" dirty="0" smtClean="0">
              <a:solidFill>
                <a:schemeClr val="tx1"/>
              </a:solidFill>
            </a:endParaRPr>
          </a:p>
          <a:p>
            <a:pPr marL="742950" lvl="2" indent="-342900">
              <a:lnSpc>
                <a:spcPct val="80000"/>
              </a:lnSpc>
              <a:buSzPct val="94000"/>
              <a:buFont typeface="Wingdings" pitchFamily="2" charset="2"/>
              <a:buChar char="§"/>
              <a:defRPr/>
            </a:pPr>
            <a:r>
              <a:rPr lang="en-US" sz="1900" dirty="0" smtClean="0">
                <a:solidFill>
                  <a:schemeClr val="tx1"/>
                </a:solidFill>
              </a:rPr>
              <a:t>Mr</a:t>
            </a:r>
            <a:r>
              <a:rPr lang="en-US" sz="1900" dirty="0">
                <a:solidFill>
                  <a:schemeClr val="tx1"/>
                </a:solidFill>
              </a:rPr>
              <a:t>. Paul </a:t>
            </a:r>
            <a:r>
              <a:rPr lang="en-US" sz="1900" dirty="0" err="1">
                <a:solidFill>
                  <a:schemeClr val="tx1"/>
                </a:solidFill>
              </a:rPr>
              <a:t>Warnick</a:t>
            </a:r>
            <a:r>
              <a:rPr lang="en-US" sz="1900" dirty="0">
                <a:solidFill>
                  <a:schemeClr val="tx1"/>
                </a:solidFill>
              </a:rPr>
              <a:t>, Information Technology Specialist, NGIC</a:t>
            </a:r>
          </a:p>
          <a:p>
            <a:pPr marL="1200150" lvl="3" indent="-342900">
              <a:lnSpc>
                <a:spcPct val="80000"/>
              </a:lnSpc>
              <a:buSzPct val="94000"/>
              <a:buFont typeface="Wingdings" pitchFamily="2" charset="2"/>
              <a:buChar char="§"/>
              <a:defRPr/>
            </a:pPr>
            <a:r>
              <a:rPr lang="en-US" sz="1700" dirty="0">
                <a:solidFill>
                  <a:schemeClr val="tx1"/>
                </a:solidFill>
              </a:rPr>
              <a:t>E-mail:  paul.m.warnick.civ@mail.mil</a:t>
            </a:r>
          </a:p>
          <a:p>
            <a:pPr marL="1200150" lvl="3" indent="-342900">
              <a:lnSpc>
                <a:spcPct val="80000"/>
              </a:lnSpc>
              <a:buSzPct val="94000"/>
              <a:buFont typeface="Wingdings" pitchFamily="2" charset="2"/>
              <a:buChar char="§"/>
              <a:defRPr/>
            </a:pPr>
            <a:r>
              <a:rPr lang="en-US" sz="1700" dirty="0">
                <a:solidFill>
                  <a:schemeClr val="tx1"/>
                </a:solidFill>
              </a:rPr>
              <a:t>Phone: 434.980.7369</a:t>
            </a:r>
          </a:p>
          <a:p>
            <a:endParaRPr lang="en-US" sz="1100" b="1" dirty="0">
              <a:solidFill>
                <a:schemeClr val="tx1"/>
              </a:solidFill>
            </a:endParaRPr>
          </a:p>
          <a:p>
            <a:pPr lvl="0"/>
            <a:r>
              <a:rPr lang="en-US" sz="2200" b="1" dirty="0">
                <a:solidFill>
                  <a:schemeClr val="tx1"/>
                </a:solidFill>
              </a:rPr>
              <a:t>Location(s)</a:t>
            </a:r>
          </a:p>
          <a:p>
            <a:pPr lvl="1"/>
            <a:r>
              <a:rPr lang="en-US" sz="2200" dirty="0">
                <a:solidFill>
                  <a:schemeClr val="tx1"/>
                </a:solidFill>
              </a:rPr>
              <a:t>NGIC, Charlottesville, VA</a:t>
            </a:r>
            <a:r>
              <a:rPr lang="en-US" sz="1900" dirty="0">
                <a:solidFill>
                  <a:schemeClr val="tx1"/>
                </a:solidFill>
              </a:rPr>
              <a:t>	        	</a:t>
            </a:r>
          </a:p>
          <a:p>
            <a:pPr marL="457200" lvl="1" indent="0">
              <a:buNone/>
            </a:pPr>
            <a:endParaRPr lang="en-US" sz="1161" b="1" dirty="0">
              <a:solidFill>
                <a:schemeClr val="tx1"/>
              </a:solidFill>
            </a:endParaRPr>
          </a:p>
          <a:p>
            <a:r>
              <a:rPr lang="en-US" sz="2200" b="1" dirty="0">
                <a:solidFill>
                  <a:schemeClr val="tx1"/>
                </a:solidFill>
              </a:rPr>
              <a:t>Version in Use:</a:t>
            </a:r>
          </a:p>
          <a:p>
            <a:pPr lvl="1"/>
            <a:r>
              <a:rPr lang="en-US" sz="2200" dirty="0" err="1">
                <a:solidFill>
                  <a:schemeClr val="tx1"/>
                </a:solidFill>
              </a:rPr>
              <a:t>WebTAS</a:t>
            </a:r>
            <a:r>
              <a:rPr lang="en-US" sz="2200" dirty="0">
                <a:solidFill>
                  <a:schemeClr val="tx1"/>
                </a:solidFill>
              </a:rPr>
              <a:t> 4.3.1, Released June 2014</a:t>
            </a:r>
          </a:p>
          <a:p>
            <a:pPr lvl="1"/>
            <a:r>
              <a:rPr lang="en-US" sz="2200" dirty="0">
                <a:solidFill>
                  <a:schemeClr val="tx1"/>
                </a:solidFill>
              </a:rPr>
              <a:t>CIDNE: </a:t>
            </a:r>
            <a:r>
              <a:rPr lang="en-US" sz="2200" dirty="0" smtClean="0">
                <a:solidFill>
                  <a:schemeClr val="tx1"/>
                </a:solidFill>
              </a:rPr>
              <a:t>2.3.6 </a:t>
            </a:r>
            <a:r>
              <a:rPr lang="en-US" sz="2200" dirty="0">
                <a:solidFill>
                  <a:schemeClr val="tx1"/>
                </a:solidFill>
              </a:rPr>
              <a:t>AFG, </a:t>
            </a:r>
            <a:r>
              <a:rPr lang="en-US" sz="2200" dirty="0" err="1">
                <a:solidFill>
                  <a:schemeClr val="tx1"/>
                </a:solidFill>
              </a:rPr>
              <a:t>RoAR</a:t>
            </a:r>
            <a:r>
              <a:rPr lang="en-US" sz="2200" dirty="0">
                <a:solidFill>
                  <a:schemeClr val="tx1"/>
                </a:solidFill>
              </a:rPr>
              <a:t>, </a:t>
            </a:r>
            <a:r>
              <a:rPr lang="en-US" sz="2200" dirty="0" smtClean="0">
                <a:solidFill>
                  <a:schemeClr val="tx1"/>
                </a:solidFill>
              </a:rPr>
              <a:t>World Wide</a:t>
            </a:r>
            <a:endParaRPr lang="en-US" sz="2200" dirty="0">
              <a:solidFill>
                <a:schemeClr val="tx1"/>
              </a:solidFill>
            </a:endParaRPr>
          </a:p>
        </p:txBody>
      </p:sp>
      <p:sp>
        <p:nvSpPr>
          <p:cNvPr id="4" name="Slide Number Placeholder 3"/>
          <p:cNvSpPr>
            <a:spLocks noGrp="1"/>
          </p:cNvSpPr>
          <p:nvPr>
            <p:ph type="sldNum" sz="quarter" idx="12"/>
          </p:nvPr>
        </p:nvSpPr>
        <p:spPr>
          <a:xfrm>
            <a:off x="8229600" y="6350000"/>
            <a:ext cx="457200" cy="365125"/>
          </a:xfrm>
        </p:spPr>
        <p:txBody>
          <a:bodyPr/>
          <a:lstStyle/>
          <a:p>
            <a:pPr>
              <a:defRPr/>
            </a:pPr>
            <a:fld id="{D8B558F4-277B-2141-ACE7-6AE7FBC9E8B1}" type="slidenum">
              <a:rPr lang="en-US" smtClean="0"/>
              <a:pPr>
                <a:defRPr/>
              </a:pPr>
              <a:t>10</a:t>
            </a:fld>
            <a:endParaRPr lang="en-US" dirty="0"/>
          </a:p>
        </p:txBody>
      </p:sp>
      <p:sp>
        <p:nvSpPr>
          <p:cNvPr id="3" name="Date Placeholder 2"/>
          <p:cNvSpPr>
            <a:spLocks noGrp="1"/>
          </p:cNvSpPr>
          <p:nvPr>
            <p:ph type="dt" sz="half" idx="10"/>
          </p:nvPr>
        </p:nvSpPr>
        <p:spPr/>
        <p:txBody>
          <a:bodyPr/>
          <a:lstStyle/>
          <a:p>
            <a:r>
              <a:rPr lang="en-US"/>
              <a:t>07 Jun 2016</a:t>
            </a:r>
            <a:endParaRPr lang="en-US" dirty="0"/>
          </a:p>
        </p:txBody>
      </p:sp>
    </p:spTree>
    <p:extLst>
      <p:ext uri="{BB962C8B-B14F-4D97-AF65-F5344CB8AC3E}">
        <p14:creationId xmlns:p14="http://schemas.microsoft.com/office/powerpoint/2010/main" val="304530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NGIC</a:t>
            </a:r>
          </a:p>
        </p:txBody>
      </p:sp>
      <p:sp>
        <p:nvSpPr>
          <p:cNvPr id="3" name="Content Placeholder 2"/>
          <p:cNvSpPr>
            <a:spLocks noGrp="1"/>
          </p:cNvSpPr>
          <p:nvPr>
            <p:ph sz="half" idx="1"/>
          </p:nvPr>
        </p:nvSpPr>
        <p:spPr/>
        <p:txBody>
          <a:bodyPr>
            <a:normAutofit/>
          </a:bodyPr>
          <a:lstStyle/>
          <a:p>
            <a:r>
              <a:rPr lang="en-US" dirty="0">
                <a:solidFill>
                  <a:schemeClr val="tx1"/>
                </a:solidFill>
              </a:rPr>
              <a:t>Key Users / Uses</a:t>
            </a:r>
          </a:p>
          <a:p>
            <a:pPr lvl="1">
              <a:lnSpc>
                <a:spcPct val="150000"/>
              </a:lnSpc>
              <a:buFont typeface="Calibri" panose="020F0502020204030204" pitchFamily="34" charset="0"/>
              <a:buChar char="‒"/>
            </a:pPr>
            <a:r>
              <a:rPr lang="en-US" dirty="0">
                <a:solidFill>
                  <a:schemeClr val="tx1"/>
                </a:solidFill>
              </a:rPr>
              <a:t>Counter-Insurgent Targeting Program (CITP) – </a:t>
            </a:r>
            <a:r>
              <a:rPr lang="en-US" dirty="0" smtClean="0">
                <a:solidFill>
                  <a:schemeClr val="tx1"/>
                </a:solidFill>
              </a:rPr>
              <a:t>Bill Murray</a:t>
            </a:r>
            <a:endParaRPr lang="en-US" dirty="0">
              <a:solidFill>
                <a:schemeClr val="tx1"/>
              </a:solidFill>
            </a:endParaRPr>
          </a:p>
          <a:p>
            <a:pPr lvl="1">
              <a:lnSpc>
                <a:spcPct val="150000"/>
              </a:lnSpc>
              <a:buFont typeface="Calibri" panose="020F0502020204030204" pitchFamily="34" charset="0"/>
              <a:buChar char="‒"/>
            </a:pPr>
            <a:r>
              <a:rPr lang="en-US" dirty="0">
                <a:solidFill>
                  <a:schemeClr val="tx1"/>
                </a:solidFill>
              </a:rPr>
              <a:t>Combat Incident Analysis Division (CIAD) – Jeff Morgan</a:t>
            </a:r>
          </a:p>
        </p:txBody>
      </p:sp>
      <p:sp>
        <p:nvSpPr>
          <p:cNvPr id="4" name="Content Placeholder 3"/>
          <p:cNvSpPr>
            <a:spLocks noGrp="1"/>
          </p:cNvSpPr>
          <p:nvPr>
            <p:ph sz="half" idx="2"/>
          </p:nvPr>
        </p:nvSpPr>
        <p:spPr/>
        <p:txBody>
          <a:bodyPr>
            <a:normAutofit/>
          </a:bodyPr>
          <a:lstStyle/>
          <a:p>
            <a:r>
              <a:rPr lang="en-US" dirty="0">
                <a:solidFill>
                  <a:schemeClr val="tx1"/>
                </a:solidFill>
              </a:rPr>
              <a:t>Priority Efforts</a:t>
            </a:r>
          </a:p>
          <a:p>
            <a:pPr lvl="1"/>
            <a:r>
              <a:rPr lang="en-US" dirty="0">
                <a:solidFill>
                  <a:schemeClr val="tx1"/>
                </a:solidFill>
              </a:rPr>
              <a:t>CITP</a:t>
            </a:r>
          </a:p>
          <a:p>
            <a:pPr lvl="2"/>
            <a:r>
              <a:rPr lang="en-US" dirty="0">
                <a:solidFill>
                  <a:schemeClr val="tx1"/>
                </a:solidFill>
              </a:rPr>
              <a:t>CIDNE Upgrades</a:t>
            </a:r>
          </a:p>
          <a:p>
            <a:pPr lvl="2"/>
            <a:r>
              <a:rPr lang="en-US" dirty="0">
                <a:solidFill>
                  <a:schemeClr val="tx1"/>
                </a:solidFill>
              </a:rPr>
              <a:t>World-wide NGIC DB</a:t>
            </a:r>
          </a:p>
          <a:p>
            <a:pPr lvl="2"/>
            <a:r>
              <a:rPr lang="en-US" dirty="0">
                <a:solidFill>
                  <a:schemeClr val="tx1"/>
                </a:solidFill>
              </a:rPr>
              <a:t>Data transfer</a:t>
            </a:r>
          </a:p>
          <a:p>
            <a:pPr marL="857250" lvl="2" indent="0">
              <a:buNone/>
            </a:pPr>
            <a:endParaRPr lang="en-US" sz="1200" dirty="0">
              <a:solidFill>
                <a:schemeClr val="tx1"/>
              </a:solidFill>
            </a:endParaRPr>
          </a:p>
          <a:p>
            <a:pPr lvl="1"/>
            <a:r>
              <a:rPr lang="en-US" dirty="0">
                <a:solidFill>
                  <a:schemeClr val="tx1"/>
                </a:solidFill>
              </a:rPr>
              <a:t>CIAD</a:t>
            </a:r>
          </a:p>
          <a:p>
            <a:pPr lvl="2"/>
            <a:r>
              <a:rPr lang="en-US" dirty="0">
                <a:solidFill>
                  <a:schemeClr val="tx1"/>
                </a:solidFill>
              </a:rPr>
              <a:t>Data Ingests</a:t>
            </a:r>
          </a:p>
          <a:p>
            <a:pPr lvl="2"/>
            <a:r>
              <a:rPr lang="en-US" dirty="0">
                <a:solidFill>
                  <a:schemeClr val="tx1"/>
                </a:solidFill>
              </a:rPr>
              <a:t>ETL of casualty data</a:t>
            </a:r>
          </a:p>
        </p:txBody>
      </p:sp>
      <p:sp>
        <p:nvSpPr>
          <p:cNvPr id="5" name="Date Placeholder 4"/>
          <p:cNvSpPr>
            <a:spLocks noGrp="1"/>
          </p:cNvSpPr>
          <p:nvPr>
            <p:ph type="dt" sz="half" idx="10"/>
          </p:nvPr>
        </p:nvSpPr>
        <p:spPr/>
        <p:txBody>
          <a:bodyPr/>
          <a:lstStyle/>
          <a:p>
            <a:r>
              <a:rPr lang="en-US"/>
              <a:t>07 Jun 2016</a:t>
            </a:r>
            <a:endParaRPr lang="en-US" dirty="0"/>
          </a:p>
        </p:txBody>
      </p:sp>
      <p:sp>
        <p:nvSpPr>
          <p:cNvPr id="6" name="Slide Number Placeholder 5"/>
          <p:cNvSpPr>
            <a:spLocks noGrp="1"/>
          </p:cNvSpPr>
          <p:nvPr>
            <p:ph type="sldNum" sz="quarter" idx="12"/>
          </p:nvPr>
        </p:nvSpPr>
        <p:spPr/>
        <p:txBody>
          <a:bodyPr/>
          <a:lstStyle/>
          <a:p>
            <a:fld id="{9B0D771E-DCDE-4301-A0F6-3283EEFE2180}" type="slidenum">
              <a:rPr lang="en-US" smtClean="0"/>
              <a:pPr/>
              <a:t>11</a:t>
            </a:fld>
            <a:endParaRPr lang="en-US" dirty="0"/>
          </a:p>
        </p:txBody>
      </p:sp>
      <p:cxnSp>
        <p:nvCxnSpPr>
          <p:cNvPr id="8" name="Straight Connector 7"/>
          <p:cNvCxnSpPr/>
          <p:nvPr/>
        </p:nvCxnSpPr>
        <p:spPr>
          <a:xfrm>
            <a:off x="4572000" y="1524000"/>
            <a:ext cx="0" cy="4724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858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5" y="13391"/>
            <a:ext cx="8342416" cy="746633"/>
          </a:xfrm>
        </p:spPr>
        <p:txBody>
          <a:bodyPr>
            <a:normAutofit/>
          </a:bodyPr>
          <a:lstStyle/>
          <a:p>
            <a:r>
              <a:rPr lang="en-US" sz="4000" dirty="0">
                <a:cs typeface="Arial" pitchFamily="34" charset="0"/>
              </a:rPr>
              <a:t>USSTRATCOM</a:t>
            </a:r>
          </a:p>
        </p:txBody>
      </p:sp>
      <p:sp>
        <p:nvSpPr>
          <p:cNvPr id="6" name="Content Placeholder 2"/>
          <p:cNvSpPr>
            <a:spLocks noGrp="1"/>
          </p:cNvSpPr>
          <p:nvPr>
            <p:ph idx="1"/>
          </p:nvPr>
        </p:nvSpPr>
        <p:spPr>
          <a:xfrm>
            <a:off x="380012" y="852297"/>
            <a:ext cx="8459191" cy="5370704"/>
          </a:xfrm>
        </p:spPr>
        <p:txBody>
          <a:bodyPr>
            <a:normAutofit fontScale="85000" lnSpcReduction="20000"/>
          </a:bodyPr>
          <a:lstStyle/>
          <a:p>
            <a:r>
              <a:rPr lang="en-US" sz="2400" b="1" dirty="0">
                <a:solidFill>
                  <a:schemeClr val="tx1"/>
                </a:solidFill>
                <a:cs typeface="Arial" pitchFamily="34" charset="0"/>
              </a:rPr>
              <a:t>Executive Summary: </a:t>
            </a:r>
            <a:r>
              <a:rPr lang="en-US" sz="2400" dirty="0">
                <a:solidFill>
                  <a:schemeClr val="tx1"/>
                </a:solidFill>
                <a:cs typeface="Arial" pitchFamily="34" charset="0"/>
              </a:rPr>
              <a:t>Update to EXERTAS to ensure compatibility and supportability for STRATCOM.  Some improvements and updates will also be added as the customer takes delivery of the updated software and finds improvements that need to be made.</a:t>
            </a:r>
          </a:p>
          <a:p>
            <a:endParaRPr lang="en-US" sz="1300" dirty="0">
              <a:solidFill>
                <a:schemeClr val="tx1"/>
              </a:solidFill>
              <a:cs typeface="Arial" pitchFamily="34" charset="0"/>
            </a:endParaRPr>
          </a:p>
          <a:p>
            <a:r>
              <a:rPr lang="en-US" sz="2400" b="1" dirty="0">
                <a:solidFill>
                  <a:schemeClr val="tx1"/>
                </a:solidFill>
                <a:cs typeface="Arial" pitchFamily="34" charset="0"/>
              </a:rPr>
              <a:t>Customer POCs:</a:t>
            </a:r>
            <a:endParaRPr lang="en-US" sz="2400" dirty="0">
              <a:solidFill>
                <a:schemeClr val="tx1"/>
              </a:solidFill>
              <a:cs typeface="Arial" pitchFamily="34" charset="0"/>
            </a:endParaRPr>
          </a:p>
          <a:p>
            <a:pPr lvl="1">
              <a:buFont typeface="Wingdings" panose="05000000000000000000" pitchFamily="2" charset="2"/>
              <a:buChar char="§"/>
            </a:pPr>
            <a:r>
              <a:rPr lang="en-US" sz="2100" dirty="0">
                <a:solidFill>
                  <a:schemeClr val="tx1"/>
                </a:solidFill>
              </a:rPr>
              <a:t>Stephen </a:t>
            </a:r>
            <a:r>
              <a:rPr lang="en-US" sz="2100" dirty="0" err="1">
                <a:solidFill>
                  <a:schemeClr val="tx1"/>
                </a:solidFill>
              </a:rPr>
              <a:t>Colenzo</a:t>
            </a:r>
            <a:endParaRPr lang="en-US" sz="2100" dirty="0">
              <a:solidFill>
                <a:schemeClr val="tx1"/>
              </a:solidFill>
            </a:endParaRPr>
          </a:p>
          <a:p>
            <a:pPr marL="1200150" lvl="3" indent="-342900">
              <a:lnSpc>
                <a:spcPct val="80000"/>
              </a:lnSpc>
              <a:buSzPct val="94000"/>
              <a:buFont typeface="Wingdings" pitchFamily="2" charset="2"/>
              <a:buChar char="§"/>
              <a:defRPr/>
            </a:pPr>
            <a:r>
              <a:rPr lang="en-US" sz="1900" dirty="0">
                <a:solidFill>
                  <a:schemeClr val="tx1"/>
                </a:solidFill>
              </a:rPr>
              <a:t>Email:  </a:t>
            </a:r>
            <a:r>
              <a:rPr lang="en-US" sz="1800" dirty="0">
                <a:solidFill>
                  <a:schemeClr val="tx1"/>
                </a:solidFill>
                <a:hlinkClick r:id="rId3"/>
              </a:rPr>
              <a:t>Stephen.Colenzo@us.af.mil</a:t>
            </a:r>
            <a:endParaRPr lang="en-US" sz="1800" dirty="0">
              <a:solidFill>
                <a:schemeClr val="tx1"/>
              </a:solidFill>
            </a:endParaRPr>
          </a:p>
          <a:p>
            <a:pPr marL="1200150" lvl="3" indent="-342900">
              <a:lnSpc>
                <a:spcPct val="80000"/>
              </a:lnSpc>
              <a:buSzPct val="94000"/>
              <a:buFont typeface="Wingdings" pitchFamily="2" charset="2"/>
              <a:buChar char="§"/>
              <a:defRPr/>
            </a:pPr>
            <a:r>
              <a:rPr lang="en-US" sz="1900" dirty="0">
                <a:solidFill>
                  <a:schemeClr val="tx1"/>
                </a:solidFill>
              </a:rPr>
              <a:t>Phone: 315.330.7665</a:t>
            </a:r>
          </a:p>
          <a:p>
            <a:pPr lvl="1">
              <a:buSzPct val="94000"/>
              <a:buFont typeface="Wingdings" panose="05000000000000000000" pitchFamily="2" charset="2"/>
              <a:buChar char="§"/>
              <a:defRPr/>
            </a:pPr>
            <a:r>
              <a:rPr lang="en-US" sz="2100" dirty="0">
                <a:solidFill>
                  <a:schemeClr val="tx1"/>
                </a:solidFill>
              </a:rPr>
              <a:t>Anthony Johnson DAFC GS-13</a:t>
            </a:r>
          </a:p>
          <a:p>
            <a:pPr marL="1200150" lvl="3" indent="-342900">
              <a:lnSpc>
                <a:spcPct val="80000"/>
              </a:lnSpc>
              <a:buSzPct val="94000"/>
              <a:buFont typeface="Wingdings" pitchFamily="2" charset="2"/>
              <a:buChar char="§"/>
              <a:defRPr/>
            </a:pPr>
            <a:r>
              <a:rPr lang="en-US" sz="1900" dirty="0">
                <a:solidFill>
                  <a:schemeClr val="tx1"/>
                </a:solidFill>
              </a:rPr>
              <a:t>Email: johnsoa@stratcom.mil</a:t>
            </a:r>
          </a:p>
          <a:p>
            <a:pPr marL="1200150" lvl="3" indent="-342900">
              <a:lnSpc>
                <a:spcPct val="80000"/>
              </a:lnSpc>
              <a:buSzPct val="94000"/>
              <a:buFont typeface="Wingdings" pitchFamily="2" charset="2"/>
              <a:buChar char="§"/>
              <a:defRPr/>
            </a:pPr>
            <a:r>
              <a:rPr lang="en-US" sz="1900" dirty="0">
                <a:solidFill>
                  <a:schemeClr val="tx1"/>
                </a:solidFill>
              </a:rPr>
              <a:t>Phone: (402) 232-5306</a:t>
            </a:r>
          </a:p>
          <a:p>
            <a:pPr lvl="1">
              <a:buSzPct val="94000"/>
              <a:buFont typeface="Wingdings" panose="05000000000000000000" pitchFamily="2" charset="2"/>
              <a:buChar char="§"/>
              <a:defRPr/>
            </a:pPr>
            <a:r>
              <a:rPr lang="en-US" sz="2100" dirty="0">
                <a:solidFill>
                  <a:schemeClr val="tx1"/>
                </a:solidFill>
              </a:rPr>
              <a:t>David Varner J722 Branch Chief</a:t>
            </a:r>
          </a:p>
          <a:p>
            <a:pPr marL="1200150" lvl="3" indent="-342900">
              <a:lnSpc>
                <a:spcPct val="80000"/>
              </a:lnSpc>
              <a:buSzPct val="94000"/>
              <a:buFont typeface="Wingdings" pitchFamily="2" charset="2"/>
              <a:buChar char="§"/>
              <a:defRPr/>
            </a:pPr>
            <a:r>
              <a:rPr lang="en-US" sz="1900" dirty="0">
                <a:solidFill>
                  <a:schemeClr val="tx1"/>
                </a:solidFill>
              </a:rPr>
              <a:t>Email:  </a:t>
            </a:r>
            <a:r>
              <a:rPr lang="en-US" sz="1800" dirty="0">
                <a:solidFill>
                  <a:schemeClr val="tx1"/>
                </a:solidFill>
                <a:hlinkClick r:id="rId4"/>
              </a:rPr>
              <a:t>varnerd@stratcom.mil</a:t>
            </a:r>
            <a:endParaRPr lang="en-US" sz="1800" dirty="0">
              <a:solidFill>
                <a:schemeClr val="tx1"/>
              </a:solidFill>
            </a:endParaRPr>
          </a:p>
          <a:p>
            <a:pPr marL="1200150" lvl="3" indent="-342900">
              <a:lnSpc>
                <a:spcPct val="80000"/>
              </a:lnSpc>
              <a:buSzPct val="94000"/>
              <a:buFont typeface="Wingdings" pitchFamily="2" charset="2"/>
              <a:buChar char="§"/>
              <a:defRPr/>
            </a:pPr>
            <a:r>
              <a:rPr lang="en-US" sz="1900" dirty="0">
                <a:solidFill>
                  <a:schemeClr val="tx1"/>
                </a:solidFill>
              </a:rPr>
              <a:t>Phone: 402 294-7763</a:t>
            </a:r>
          </a:p>
          <a:p>
            <a:pPr marL="457200" lvl="1" indent="0">
              <a:buNone/>
            </a:pPr>
            <a:endParaRPr lang="en-US" sz="1900" dirty="0">
              <a:solidFill>
                <a:schemeClr val="tx1"/>
              </a:solidFill>
            </a:endParaRPr>
          </a:p>
          <a:p>
            <a:r>
              <a:rPr lang="en-US" sz="2400" b="1" dirty="0">
                <a:solidFill>
                  <a:schemeClr val="tx1"/>
                </a:solidFill>
                <a:cs typeface="Arial" pitchFamily="34" charset="0"/>
              </a:rPr>
              <a:t>Location(s): </a:t>
            </a:r>
          </a:p>
          <a:p>
            <a:pPr lvl="1"/>
            <a:r>
              <a:rPr lang="en-US" sz="2100" dirty="0">
                <a:solidFill>
                  <a:schemeClr val="tx1"/>
                </a:solidFill>
                <a:cs typeface="Arial" pitchFamily="34" charset="0"/>
              </a:rPr>
              <a:t>STRATCOM HQ </a:t>
            </a:r>
            <a:br>
              <a:rPr lang="en-US" sz="2100" dirty="0">
                <a:solidFill>
                  <a:schemeClr val="tx1"/>
                </a:solidFill>
                <a:cs typeface="Arial" pitchFamily="34" charset="0"/>
              </a:rPr>
            </a:br>
            <a:endParaRPr lang="en-US" sz="2100" dirty="0">
              <a:solidFill>
                <a:schemeClr val="tx1"/>
              </a:solidFill>
              <a:cs typeface="Arial" pitchFamily="34" charset="0"/>
            </a:endParaRPr>
          </a:p>
          <a:p>
            <a:r>
              <a:rPr lang="en-US" sz="2400" b="1" dirty="0">
                <a:solidFill>
                  <a:schemeClr val="tx1"/>
                </a:solidFill>
                <a:cs typeface="Arial" pitchFamily="34" charset="0"/>
              </a:rPr>
              <a:t>Version in Use: </a:t>
            </a:r>
          </a:p>
          <a:p>
            <a:pPr lvl="1"/>
            <a:r>
              <a:rPr lang="en-US" sz="2100" dirty="0" err="1">
                <a:solidFill>
                  <a:schemeClr val="tx1"/>
                </a:solidFill>
                <a:cs typeface="Arial" pitchFamily="34" charset="0"/>
              </a:rPr>
              <a:t>WebTAS</a:t>
            </a:r>
            <a:r>
              <a:rPr lang="en-US" sz="2100" dirty="0">
                <a:solidFill>
                  <a:schemeClr val="tx1"/>
                </a:solidFill>
                <a:cs typeface="Arial" pitchFamily="34" charset="0"/>
              </a:rPr>
              <a:t> version 4.3.1 (</a:t>
            </a:r>
            <a:r>
              <a:rPr lang="en-US" sz="2100" dirty="0" err="1">
                <a:solidFill>
                  <a:schemeClr val="tx1"/>
                </a:solidFill>
                <a:cs typeface="Arial" pitchFamily="34" charset="0"/>
              </a:rPr>
              <a:t>ExerTAS</a:t>
            </a:r>
            <a:r>
              <a:rPr lang="en-US" sz="2100" dirty="0">
                <a:solidFill>
                  <a:schemeClr val="tx1"/>
                </a:solidFill>
                <a:cs typeface="Arial" pitchFamily="34" charset="0"/>
              </a:rPr>
              <a:t>)</a:t>
            </a:r>
          </a:p>
        </p:txBody>
      </p:sp>
      <p:sp>
        <p:nvSpPr>
          <p:cNvPr id="4" name="Slide Number Placeholder 3"/>
          <p:cNvSpPr>
            <a:spLocks noGrp="1"/>
          </p:cNvSpPr>
          <p:nvPr>
            <p:ph type="sldNum" sz="quarter" idx="12"/>
          </p:nvPr>
        </p:nvSpPr>
        <p:spPr>
          <a:xfrm>
            <a:off x="8229600" y="6350000"/>
            <a:ext cx="457200" cy="365125"/>
          </a:xfrm>
        </p:spPr>
        <p:txBody>
          <a:bodyPr/>
          <a:lstStyle/>
          <a:p>
            <a:pPr>
              <a:defRPr/>
            </a:pPr>
            <a:fld id="{D8B558F4-277B-2141-ACE7-6AE7FBC9E8B1}" type="slidenum">
              <a:rPr lang="en-US" smtClean="0"/>
              <a:pPr>
                <a:defRPr/>
              </a:pPr>
              <a:t>12</a:t>
            </a:fld>
            <a:endParaRPr lang="en-US" dirty="0"/>
          </a:p>
        </p:txBody>
      </p:sp>
      <p:sp>
        <p:nvSpPr>
          <p:cNvPr id="3" name="Date Placeholder 2"/>
          <p:cNvSpPr>
            <a:spLocks noGrp="1"/>
          </p:cNvSpPr>
          <p:nvPr>
            <p:ph type="dt" sz="half" idx="10"/>
          </p:nvPr>
        </p:nvSpPr>
        <p:spPr/>
        <p:txBody>
          <a:bodyPr/>
          <a:lstStyle/>
          <a:p>
            <a:r>
              <a:rPr lang="en-US"/>
              <a:t>07 Jun 2016</a:t>
            </a:r>
            <a:endParaRPr lang="en-US" dirty="0"/>
          </a:p>
        </p:txBody>
      </p:sp>
    </p:spTree>
    <p:extLst>
      <p:ext uri="{BB962C8B-B14F-4D97-AF65-F5344CB8AC3E}">
        <p14:creationId xmlns:p14="http://schemas.microsoft.com/office/powerpoint/2010/main" val="298567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USSTRATCOM</a:t>
            </a:r>
          </a:p>
        </p:txBody>
      </p:sp>
      <p:sp>
        <p:nvSpPr>
          <p:cNvPr id="3" name="Content Placeholder 2"/>
          <p:cNvSpPr>
            <a:spLocks noGrp="1"/>
          </p:cNvSpPr>
          <p:nvPr>
            <p:ph sz="half" idx="1"/>
          </p:nvPr>
        </p:nvSpPr>
        <p:spPr/>
        <p:txBody>
          <a:bodyPr/>
          <a:lstStyle/>
          <a:p>
            <a:r>
              <a:rPr lang="en-US" dirty="0">
                <a:solidFill>
                  <a:schemeClr val="tx1"/>
                </a:solidFill>
              </a:rPr>
              <a:t>Key Users / Uses</a:t>
            </a:r>
          </a:p>
          <a:p>
            <a:pPr lvl="1"/>
            <a:r>
              <a:rPr lang="en-US" dirty="0">
                <a:solidFill>
                  <a:schemeClr val="tx1"/>
                </a:solidFill>
              </a:rPr>
              <a:t>J72</a:t>
            </a:r>
          </a:p>
          <a:p>
            <a:pPr lvl="2"/>
            <a:r>
              <a:rPr lang="en-US" dirty="0">
                <a:solidFill>
                  <a:schemeClr val="tx1"/>
                </a:solidFill>
              </a:rPr>
              <a:t>Used for training exercises allowing injects to be created and processed to ensure realistic training environment</a:t>
            </a:r>
          </a:p>
        </p:txBody>
      </p:sp>
      <p:sp>
        <p:nvSpPr>
          <p:cNvPr id="4" name="Content Placeholder 3"/>
          <p:cNvSpPr>
            <a:spLocks noGrp="1"/>
          </p:cNvSpPr>
          <p:nvPr>
            <p:ph sz="half" idx="2"/>
          </p:nvPr>
        </p:nvSpPr>
        <p:spPr/>
        <p:txBody>
          <a:bodyPr/>
          <a:lstStyle/>
          <a:p>
            <a:r>
              <a:rPr lang="en-US" dirty="0">
                <a:solidFill>
                  <a:schemeClr val="tx1"/>
                </a:solidFill>
              </a:rPr>
              <a:t>Priority Efforts</a:t>
            </a:r>
          </a:p>
          <a:p>
            <a:pPr lvl="1"/>
            <a:r>
              <a:rPr lang="en-US" dirty="0">
                <a:solidFill>
                  <a:schemeClr val="tx1"/>
                </a:solidFill>
              </a:rPr>
              <a:t>Provide support to ensure any problems that arise with WebTAS are resolved promptly</a:t>
            </a:r>
          </a:p>
          <a:p>
            <a:pPr lvl="1"/>
            <a:r>
              <a:rPr lang="en-US" dirty="0">
                <a:solidFill>
                  <a:schemeClr val="tx1"/>
                </a:solidFill>
              </a:rPr>
              <a:t>Develop new software solutions to improve the current capability</a:t>
            </a:r>
          </a:p>
        </p:txBody>
      </p:sp>
      <p:sp>
        <p:nvSpPr>
          <p:cNvPr id="5" name="Date Placeholder 4"/>
          <p:cNvSpPr>
            <a:spLocks noGrp="1"/>
          </p:cNvSpPr>
          <p:nvPr>
            <p:ph type="dt" sz="half" idx="10"/>
          </p:nvPr>
        </p:nvSpPr>
        <p:spPr/>
        <p:txBody>
          <a:bodyPr/>
          <a:lstStyle/>
          <a:p>
            <a:r>
              <a:rPr lang="en-US"/>
              <a:t>07 Jun 2016</a:t>
            </a:r>
            <a:endParaRPr lang="en-US" dirty="0"/>
          </a:p>
        </p:txBody>
      </p:sp>
      <p:sp>
        <p:nvSpPr>
          <p:cNvPr id="6" name="Slide Number Placeholder 5"/>
          <p:cNvSpPr>
            <a:spLocks noGrp="1"/>
          </p:cNvSpPr>
          <p:nvPr>
            <p:ph type="sldNum" sz="quarter" idx="12"/>
          </p:nvPr>
        </p:nvSpPr>
        <p:spPr/>
        <p:txBody>
          <a:bodyPr/>
          <a:lstStyle/>
          <a:p>
            <a:fld id="{9B0D771E-DCDE-4301-A0F6-3283EEFE2180}" type="slidenum">
              <a:rPr lang="en-US" smtClean="0"/>
              <a:pPr/>
              <a:t>13</a:t>
            </a:fld>
            <a:endParaRPr lang="en-US" dirty="0"/>
          </a:p>
        </p:txBody>
      </p:sp>
      <p:cxnSp>
        <p:nvCxnSpPr>
          <p:cNvPr id="8" name="Straight Connector 7"/>
          <p:cNvCxnSpPr/>
          <p:nvPr/>
        </p:nvCxnSpPr>
        <p:spPr>
          <a:xfrm>
            <a:off x="4572000" y="1524000"/>
            <a:ext cx="0" cy="4724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034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cs typeface="Arial" pitchFamily="34" charset="0"/>
              </a:rPr>
              <a:t>PACOM</a:t>
            </a:r>
          </a:p>
        </p:txBody>
      </p:sp>
      <p:sp>
        <p:nvSpPr>
          <p:cNvPr id="6" name="Content Placeholder 2"/>
          <p:cNvSpPr>
            <a:spLocks noGrp="1"/>
          </p:cNvSpPr>
          <p:nvPr>
            <p:ph idx="1"/>
          </p:nvPr>
        </p:nvSpPr>
        <p:spPr>
          <a:xfrm>
            <a:off x="457200" y="914400"/>
            <a:ext cx="8229600" cy="5410200"/>
          </a:xfrm>
          <a:noFill/>
        </p:spPr>
        <p:txBody>
          <a:bodyPr>
            <a:normAutofit lnSpcReduction="10000"/>
          </a:bodyPr>
          <a:lstStyle/>
          <a:p>
            <a:r>
              <a:rPr lang="en-US" sz="2000" b="1" dirty="0">
                <a:solidFill>
                  <a:schemeClr val="tx1"/>
                </a:solidFill>
              </a:rPr>
              <a:t>Executive Summary: </a:t>
            </a:r>
            <a:r>
              <a:rPr lang="en-US" sz="2000" dirty="0">
                <a:solidFill>
                  <a:schemeClr val="tx1"/>
                </a:solidFill>
              </a:rPr>
              <a:t>ISS is providing training and operations support of CIDNE and </a:t>
            </a:r>
            <a:r>
              <a:rPr lang="en-US" sz="2000" dirty="0" err="1">
                <a:solidFill>
                  <a:schemeClr val="tx1"/>
                </a:solidFill>
              </a:rPr>
              <a:t>WebTAS</a:t>
            </a:r>
            <a:r>
              <a:rPr lang="en-US" sz="2000" dirty="0">
                <a:solidFill>
                  <a:schemeClr val="tx1"/>
                </a:solidFill>
              </a:rPr>
              <a:t> for PACOM components: 8</a:t>
            </a:r>
            <a:r>
              <a:rPr lang="en-US" sz="2000" baseline="30000" dirty="0">
                <a:solidFill>
                  <a:schemeClr val="tx1"/>
                </a:solidFill>
              </a:rPr>
              <a:t>th</a:t>
            </a:r>
            <a:r>
              <a:rPr lang="en-US" sz="2000" dirty="0">
                <a:solidFill>
                  <a:schemeClr val="tx1"/>
                </a:solidFill>
              </a:rPr>
              <a:t> Army, SOCPAC and USARPAC.</a:t>
            </a:r>
          </a:p>
          <a:p>
            <a:r>
              <a:rPr lang="en-US" sz="2000" b="1" dirty="0">
                <a:solidFill>
                  <a:schemeClr val="tx1"/>
                </a:solidFill>
              </a:rPr>
              <a:t>Customer POCs:</a:t>
            </a:r>
          </a:p>
          <a:p>
            <a:pPr lvl="1">
              <a:lnSpc>
                <a:spcPct val="80000"/>
              </a:lnSpc>
              <a:buSzPct val="94000"/>
              <a:defRPr/>
            </a:pPr>
            <a:r>
              <a:rPr lang="en-US" sz="1400" dirty="0">
                <a:solidFill>
                  <a:schemeClr val="tx1"/>
                </a:solidFill>
              </a:rPr>
              <a:t>Wyatt Bora, AFRL, CIDNE PM</a:t>
            </a:r>
          </a:p>
          <a:p>
            <a:pPr marL="1200150" lvl="3" indent="-342900">
              <a:lnSpc>
                <a:spcPct val="80000"/>
              </a:lnSpc>
              <a:buSzPct val="94000"/>
              <a:buFont typeface="Wingdings" pitchFamily="2" charset="2"/>
              <a:buChar char="§"/>
              <a:defRPr/>
            </a:pPr>
            <a:r>
              <a:rPr lang="en-US" sz="1400" dirty="0">
                <a:solidFill>
                  <a:schemeClr val="tx1"/>
                </a:solidFill>
              </a:rPr>
              <a:t>Email: Wyatt.Bora.1@us.af.mil</a:t>
            </a:r>
          </a:p>
          <a:p>
            <a:pPr marL="1200150" lvl="3" indent="-342900">
              <a:lnSpc>
                <a:spcPct val="80000"/>
              </a:lnSpc>
              <a:buSzPct val="94000"/>
              <a:buFont typeface="Wingdings" pitchFamily="2" charset="2"/>
              <a:buChar char="§"/>
              <a:defRPr/>
            </a:pPr>
            <a:r>
              <a:rPr lang="en-US" sz="1400" dirty="0">
                <a:solidFill>
                  <a:schemeClr val="tx1"/>
                </a:solidFill>
              </a:rPr>
              <a:t>Phone: 315.330.4944</a:t>
            </a:r>
          </a:p>
          <a:p>
            <a:pPr lvl="1">
              <a:lnSpc>
                <a:spcPct val="90000"/>
              </a:lnSpc>
              <a:buSzPct val="94000"/>
              <a:defRPr/>
            </a:pPr>
            <a:r>
              <a:rPr lang="en-US" sz="1400" dirty="0">
                <a:solidFill>
                  <a:schemeClr val="tx1"/>
                </a:solidFill>
              </a:rPr>
              <a:t>Pete </a:t>
            </a:r>
            <a:r>
              <a:rPr lang="en-US" sz="1400" dirty="0" err="1">
                <a:solidFill>
                  <a:schemeClr val="tx1"/>
                </a:solidFill>
              </a:rPr>
              <a:t>LaMonica</a:t>
            </a:r>
            <a:r>
              <a:rPr lang="en-US" sz="1400" dirty="0">
                <a:solidFill>
                  <a:schemeClr val="tx1"/>
                </a:solidFill>
              </a:rPr>
              <a:t>, CIDNE PMO</a:t>
            </a:r>
          </a:p>
          <a:p>
            <a:pPr marL="1200150" lvl="3" indent="-342900">
              <a:lnSpc>
                <a:spcPct val="80000"/>
              </a:lnSpc>
              <a:buSzPct val="94000"/>
              <a:buFont typeface="Wingdings" pitchFamily="2" charset="2"/>
              <a:buChar char="§"/>
              <a:defRPr/>
            </a:pPr>
            <a:r>
              <a:rPr lang="en-US" sz="1400" dirty="0">
                <a:solidFill>
                  <a:schemeClr val="tx1"/>
                </a:solidFill>
              </a:rPr>
              <a:t>Email: </a:t>
            </a:r>
            <a:r>
              <a:rPr lang="en-US" sz="1400" dirty="0">
                <a:solidFill>
                  <a:schemeClr val="tx1"/>
                </a:solidFill>
                <a:hlinkClick r:id="rId3"/>
              </a:rPr>
              <a:t>Peter.LaMonica@us.af.mil</a:t>
            </a:r>
            <a:endParaRPr lang="en-US" sz="1400" dirty="0">
              <a:solidFill>
                <a:schemeClr val="tx1"/>
              </a:solidFill>
            </a:endParaRPr>
          </a:p>
          <a:p>
            <a:pPr marL="1200150" lvl="3" indent="-342900">
              <a:lnSpc>
                <a:spcPct val="80000"/>
              </a:lnSpc>
              <a:buSzPct val="94000"/>
              <a:buFont typeface="Wingdings" pitchFamily="2" charset="2"/>
              <a:buChar char="§"/>
              <a:defRPr/>
            </a:pPr>
            <a:r>
              <a:rPr lang="en-US" sz="1400" dirty="0">
                <a:solidFill>
                  <a:schemeClr val="tx1"/>
                </a:solidFill>
              </a:rPr>
              <a:t>Phone: 315.330.4088 </a:t>
            </a:r>
          </a:p>
          <a:p>
            <a:pPr lvl="1">
              <a:buSzPct val="94000"/>
              <a:defRPr/>
            </a:pPr>
            <a:r>
              <a:rPr lang="en-US" sz="1400" dirty="0">
                <a:solidFill>
                  <a:schemeClr val="tx1"/>
                </a:solidFill>
              </a:rPr>
              <a:t>LTC Gary Bolos, APCFC Dep. Director</a:t>
            </a:r>
          </a:p>
          <a:p>
            <a:pPr marL="1200150" lvl="3" indent="-342900">
              <a:lnSpc>
                <a:spcPct val="80000"/>
              </a:lnSpc>
              <a:buSzPct val="94000"/>
              <a:buFont typeface="Wingdings" pitchFamily="2" charset="2"/>
              <a:buChar char="§"/>
              <a:defRPr/>
            </a:pPr>
            <a:r>
              <a:rPr lang="en-US" sz="1400" dirty="0">
                <a:solidFill>
                  <a:schemeClr val="tx1"/>
                </a:solidFill>
              </a:rPr>
              <a:t>Email: gary.bolos.mil@mail.mil</a:t>
            </a:r>
          </a:p>
          <a:p>
            <a:pPr marL="1200150" lvl="3" indent="-342900">
              <a:lnSpc>
                <a:spcPct val="80000"/>
              </a:lnSpc>
              <a:buSzPct val="94000"/>
              <a:buFont typeface="Wingdings" pitchFamily="2" charset="2"/>
              <a:buChar char="§"/>
              <a:defRPr/>
            </a:pPr>
            <a:r>
              <a:rPr lang="en-US" sz="1400" dirty="0">
                <a:solidFill>
                  <a:schemeClr val="tx1"/>
                </a:solidFill>
              </a:rPr>
              <a:t>Phone: 808.438.58303</a:t>
            </a:r>
            <a:endParaRPr lang="en-US" sz="1600" dirty="0">
              <a:solidFill>
                <a:schemeClr val="tx1"/>
              </a:solidFill>
            </a:endParaRPr>
          </a:p>
          <a:p>
            <a:pPr lvl="0"/>
            <a:r>
              <a:rPr lang="en-US" sz="1800" b="1" dirty="0">
                <a:solidFill>
                  <a:schemeClr val="tx1"/>
                </a:solidFill>
              </a:rPr>
              <a:t>Location(s):</a:t>
            </a:r>
          </a:p>
          <a:p>
            <a:pPr lvl="1"/>
            <a:r>
              <a:rPr lang="en-US" sz="1400" dirty="0">
                <a:solidFill>
                  <a:schemeClr val="tx1"/>
                </a:solidFill>
              </a:rPr>
              <a:t>8th Army – </a:t>
            </a:r>
            <a:r>
              <a:rPr lang="en-US" sz="1400" dirty="0" err="1">
                <a:solidFill>
                  <a:schemeClr val="tx1"/>
                </a:solidFill>
              </a:rPr>
              <a:t>Yongsan</a:t>
            </a:r>
            <a:r>
              <a:rPr lang="en-US" sz="1400" dirty="0">
                <a:solidFill>
                  <a:schemeClr val="tx1"/>
                </a:solidFill>
              </a:rPr>
              <a:t> Garrison Base, Seoul, South Korea</a:t>
            </a:r>
          </a:p>
          <a:p>
            <a:pPr lvl="1"/>
            <a:r>
              <a:rPr lang="en-US" sz="1400" dirty="0">
                <a:solidFill>
                  <a:schemeClr val="tx1"/>
                </a:solidFill>
              </a:rPr>
              <a:t>SOCPAC – Camp H.M. Smith, Honolulu, HI</a:t>
            </a:r>
          </a:p>
          <a:p>
            <a:pPr lvl="1"/>
            <a:r>
              <a:rPr lang="en-US" sz="1400" dirty="0">
                <a:solidFill>
                  <a:schemeClr val="tx1"/>
                </a:solidFill>
              </a:rPr>
              <a:t>USARPAC – Irregular Warfare Analysis Center (</a:t>
            </a:r>
            <a:r>
              <a:rPr lang="en-US" sz="1400" dirty="0" err="1">
                <a:solidFill>
                  <a:schemeClr val="tx1"/>
                </a:solidFill>
              </a:rPr>
              <a:t>IrWAC</a:t>
            </a:r>
            <a:r>
              <a:rPr lang="en-US" sz="1400" dirty="0">
                <a:solidFill>
                  <a:schemeClr val="tx1"/>
                </a:solidFill>
              </a:rPr>
              <a:t>) and Theater Joint Land Forces Component Commander Coordination Center (TJFLCC-CC), Ft. Shafter, Honolulu, HI</a:t>
            </a:r>
          </a:p>
          <a:p>
            <a:pPr lvl="0"/>
            <a:r>
              <a:rPr lang="en-US" sz="1800" b="1" dirty="0">
                <a:solidFill>
                  <a:schemeClr val="tx1"/>
                </a:solidFill>
              </a:rPr>
              <a:t>Version in Use:</a:t>
            </a:r>
          </a:p>
          <a:p>
            <a:pPr lvl="1"/>
            <a:r>
              <a:rPr lang="en-US" sz="1400" dirty="0">
                <a:solidFill>
                  <a:schemeClr val="tx1"/>
                </a:solidFill>
              </a:rPr>
              <a:t>USARPAC – CIDNE 2.3.2, </a:t>
            </a:r>
            <a:r>
              <a:rPr lang="en-US" sz="1400" dirty="0" err="1">
                <a:solidFill>
                  <a:schemeClr val="tx1"/>
                </a:solidFill>
              </a:rPr>
              <a:t>WebTAS</a:t>
            </a:r>
            <a:r>
              <a:rPr lang="en-US" sz="1400" dirty="0">
                <a:solidFill>
                  <a:schemeClr val="tx1"/>
                </a:solidFill>
              </a:rPr>
              <a:t> 4.1 (</a:t>
            </a:r>
            <a:r>
              <a:rPr lang="en-US" sz="1400" dirty="0" err="1">
                <a:solidFill>
                  <a:schemeClr val="tx1"/>
                </a:solidFill>
              </a:rPr>
              <a:t>WebApp</a:t>
            </a:r>
            <a:r>
              <a:rPr lang="en-US" sz="1400" dirty="0">
                <a:solidFill>
                  <a:schemeClr val="tx1"/>
                </a:solidFill>
              </a:rPr>
              <a:t>) and 4.3</a:t>
            </a:r>
          </a:p>
          <a:p>
            <a:pPr lvl="1"/>
            <a:r>
              <a:rPr lang="en-US" sz="1400" dirty="0">
                <a:solidFill>
                  <a:schemeClr val="tx1"/>
                </a:solidFill>
              </a:rPr>
              <a:t>SOCPAC –   CIDNE 2.3.2, </a:t>
            </a:r>
            <a:r>
              <a:rPr lang="en-US" sz="1400" dirty="0" err="1">
                <a:solidFill>
                  <a:schemeClr val="tx1"/>
                </a:solidFill>
              </a:rPr>
              <a:t>WebTAS</a:t>
            </a:r>
            <a:r>
              <a:rPr lang="en-US" sz="1400" dirty="0">
                <a:solidFill>
                  <a:schemeClr val="tx1"/>
                </a:solidFill>
              </a:rPr>
              <a:t> 4.1 (</a:t>
            </a:r>
            <a:r>
              <a:rPr lang="en-US" sz="1400" dirty="0" err="1">
                <a:solidFill>
                  <a:schemeClr val="tx1"/>
                </a:solidFill>
              </a:rPr>
              <a:t>WebApp</a:t>
            </a:r>
            <a:r>
              <a:rPr lang="en-US" sz="1400" dirty="0">
                <a:solidFill>
                  <a:schemeClr val="tx1"/>
                </a:solidFill>
              </a:rPr>
              <a:t>) and 4.3</a:t>
            </a:r>
          </a:p>
          <a:p>
            <a:pPr lvl="1"/>
            <a:r>
              <a:rPr lang="en-US" sz="1400" dirty="0">
                <a:solidFill>
                  <a:schemeClr val="tx1"/>
                </a:solidFill>
              </a:rPr>
              <a:t>8th Army – CIDNE 2.1.10.1.2, </a:t>
            </a:r>
            <a:r>
              <a:rPr lang="en-US" sz="1400" dirty="0" err="1">
                <a:solidFill>
                  <a:schemeClr val="tx1"/>
                </a:solidFill>
              </a:rPr>
              <a:t>WebTAS</a:t>
            </a:r>
            <a:r>
              <a:rPr lang="en-US" sz="1400" dirty="0">
                <a:solidFill>
                  <a:schemeClr val="tx1"/>
                </a:solidFill>
              </a:rPr>
              <a:t> 4.3</a:t>
            </a:r>
          </a:p>
        </p:txBody>
      </p:sp>
      <p:sp>
        <p:nvSpPr>
          <p:cNvPr id="4" name="Slide Number Placeholder 3"/>
          <p:cNvSpPr>
            <a:spLocks noGrp="1"/>
          </p:cNvSpPr>
          <p:nvPr>
            <p:ph type="sldNum" sz="quarter" idx="12"/>
          </p:nvPr>
        </p:nvSpPr>
        <p:spPr>
          <a:xfrm>
            <a:off x="8229600" y="6353175"/>
            <a:ext cx="457200" cy="365125"/>
          </a:xfrm>
        </p:spPr>
        <p:txBody>
          <a:bodyPr/>
          <a:lstStyle/>
          <a:p>
            <a:pPr>
              <a:defRPr/>
            </a:pPr>
            <a:fld id="{D8B558F4-277B-2141-ACE7-6AE7FBC9E8B1}" type="slidenum">
              <a:rPr lang="en-US" smtClean="0"/>
              <a:pPr>
                <a:defRPr/>
              </a:pPr>
              <a:t>14</a:t>
            </a:fld>
            <a:endParaRPr lang="en-US" dirty="0"/>
          </a:p>
        </p:txBody>
      </p:sp>
      <p:sp>
        <p:nvSpPr>
          <p:cNvPr id="8" name="Content Placeholder 2"/>
          <p:cNvSpPr txBox="1">
            <a:spLocks/>
          </p:cNvSpPr>
          <p:nvPr/>
        </p:nvSpPr>
        <p:spPr bwMode="auto">
          <a:xfrm>
            <a:off x="4248396" y="2057400"/>
            <a:ext cx="4895604" cy="177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fontAlgn="auto">
              <a:lnSpc>
                <a:spcPct val="80000"/>
              </a:lnSpc>
              <a:spcAft>
                <a:spcPts val="0"/>
              </a:spcAft>
              <a:buSzPct val="94000"/>
              <a:buFont typeface="Arial"/>
              <a:buChar char="–"/>
              <a:defRPr/>
            </a:pPr>
            <a:r>
              <a:rPr lang="en-US" sz="1400" dirty="0"/>
              <a:t>Maj Todd McBride, SOCPAC SOJ66</a:t>
            </a:r>
          </a:p>
          <a:p>
            <a:pPr marL="1200150" lvl="3" indent="-342900" fontAlgn="auto">
              <a:lnSpc>
                <a:spcPct val="80000"/>
              </a:lnSpc>
              <a:spcAft>
                <a:spcPts val="0"/>
              </a:spcAft>
              <a:buSzPct val="94000"/>
              <a:buFont typeface="Wingdings" pitchFamily="2" charset="2"/>
              <a:buChar char="§"/>
              <a:defRPr/>
            </a:pPr>
            <a:r>
              <a:rPr lang="en-US" sz="1400" dirty="0">
                <a:solidFill>
                  <a:prstClr val="black"/>
                </a:solidFill>
              </a:rPr>
              <a:t>Email: william.mcbride@pacom.mil</a:t>
            </a:r>
          </a:p>
          <a:p>
            <a:pPr marL="1200150" lvl="3" indent="-342900" fontAlgn="auto">
              <a:lnSpc>
                <a:spcPct val="80000"/>
              </a:lnSpc>
              <a:spcAft>
                <a:spcPts val="0"/>
              </a:spcAft>
              <a:buSzPct val="94000"/>
              <a:buFont typeface="Wingdings" pitchFamily="2" charset="2"/>
              <a:buChar char="§"/>
              <a:defRPr/>
            </a:pPr>
            <a:r>
              <a:rPr lang="en-US" sz="1400" dirty="0">
                <a:solidFill>
                  <a:prstClr val="black"/>
                </a:solidFill>
              </a:rPr>
              <a:t>Phone: 808.477.8254</a:t>
            </a:r>
          </a:p>
          <a:p>
            <a:pPr lvl="1" fontAlgn="auto">
              <a:lnSpc>
                <a:spcPct val="80000"/>
              </a:lnSpc>
              <a:spcAft>
                <a:spcPts val="0"/>
              </a:spcAft>
              <a:buSzPct val="94000"/>
              <a:buFont typeface="Arial"/>
              <a:buChar char="–"/>
              <a:defRPr/>
            </a:pPr>
            <a:r>
              <a:rPr lang="en-US" sz="1400" dirty="0"/>
              <a:t>LTC James </a:t>
            </a:r>
            <a:r>
              <a:rPr lang="en-US" sz="1400" dirty="0" err="1"/>
              <a:t>Parrack</a:t>
            </a:r>
            <a:r>
              <a:rPr lang="en-US" sz="1400" dirty="0"/>
              <a:t>, 8th Army G34 Protection</a:t>
            </a:r>
          </a:p>
          <a:p>
            <a:pPr marL="1200150" lvl="3" indent="-342900" fontAlgn="auto">
              <a:lnSpc>
                <a:spcPct val="80000"/>
              </a:lnSpc>
              <a:spcAft>
                <a:spcPts val="0"/>
              </a:spcAft>
              <a:buSzPct val="94000"/>
              <a:buFont typeface="Wingdings" pitchFamily="2" charset="2"/>
              <a:buChar char="§"/>
              <a:defRPr/>
            </a:pPr>
            <a:r>
              <a:rPr lang="en-US" sz="1400" dirty="0">
                <a:solidFill>
                  <a:prstClr val="black"/>
                </a:solidFill>
              </a:rPr>
              <a:t>Email: james.c.parrack.mil@mail.mil</a:t>
            </a:r>
          </a:p>
          <a:p>
            <a:pPr marL="1200150" lvl="3" indent="-342900" fontAlgn="auto">
              <a:lnSpc>
                <a:spcPct val="80000"/>
              </a:lnSpc>
              <a:spcAft>
                <a:spcPts val="0"/>
              </a:spcAft>
              <a:buSzPct val="94000"/>
              <a:buFont typeface="Wingdings" pitchFamily="2" charset="2"/>
              <a:buChar char="§"/>
              <a:defRPr/>
            </a:pPr>
            <a:r>
              <a:rPr lang="en-US" sz="1400" dirty="0">
                <a:solidFill>
                  <a:prstClr val="black"/>
                </a:solidFill>
              </a:rPr>
              <a:t>Phone: 315.723.2640</a:t>
            </a:r>
          </a:p>
          <a:p>
            <a:pPr marL="0" lvl="1" indent="0" fontAlgn="auto">
              <a:lnSpc>
                <a:spcPct val="80000"/>
              </a:lnSpc>
              <a:spcAft>
                <a:spcPts val="0"/>
              </a:spcAft>
              <a:buSzPct val="94000"/>
              <a:buFont typeface="Arial" charset="0"/>
              <a:buNone/>
              <a:defRPr/>
            </a:pPr>
            <a:endParaRPr lang="en-US" sz="900" b="1" dirty="0">
              <a:solidFill>
                <a:prstClr val="black"/>
              </a:solidFill>
            </a:endParaRPr>
          </a:p>
        </p:txBody>
      </p:sp>
      <p:sp>
        <p:nvSpPr>
          <p:cNvPr id="3" name="Date Placeholder 2"/>
          <p:cNvSpPr>
            <a:spLocks noGrp="1"/>
          </p:cNvSpPr>
          <p:nvPr>
            <p:ph type="dt" sz="half" idx="10"/>
          </p:nvPr>
        </p:nvSpPr>
        <p:spPr/>
        <p:txBody>
          <a:bodyPr/>
          <a:lstStyle/>
          <a:p>
            <a:r>
              <a:rPr lang="en-US"/>
              <a:t>07 Jun 2016</a:t>
            </a:r>
            <a:endParaRPr lang="en-US" dirty="0"/>
          </a:p>
        </p:txBody>
      </p:sp>
    </p:spTree>
    <p:extLst>
      <p:ext uri="{BB962C8B-B14F-4D97-AF65-F5344CB8AC3E}">
        <p14:creationId xmlns:p14="http://schemas.microsoft.com/office/powerpoint/2010/main" val="95153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8</a:t>
            </a:r>
            <a:r>
              <a:rPr lang="en-US" baseline="30000" dirty="0">
                <a:solidFill>
                  <a:schemeClr val="tx1"/>
                </a:solidFill>
              </a:rPr>
              <a:t>th</a:t>
            </a:r>
            <a:r>
              <a:rPr lang="en-US" dirty="0">
                <a:solidFill>
                  <a:schemeClr val="tx1"/>
                </a:solidFill>
              </a:rPr>
              <a:t> Army</a:t>
            </a:r>
          </a:p>
        </p:txBody>
      </p:sp>
      <p:sp>
        <p:nvSpPr>
          <p:cNvPr id="3" name="Content Placeholder 2"/>
          <p:cNvSpPr>
            <a:spLocks noGrp="1"/>
          </p:cNvSpPr>
          <p:nvPr>
            <p:ph sz="half" idx="1"/>
          </p:nvPr>
        </p:nvSpPr>
        <p:spPr/>
        <p:txBody>
          <a:bodyPr>
            <a:normAutofit fontScale="92500" lnSpcReduction="10000"/>
          </a:bodyPr>
          <a:lstStyle/>
          <a:p>
            <a:r>
              <a:rPr lang="en-US" dirty="0">
                <a:solidFill>
                  <a:schemeClr val="tx1"/>
                </a:solidFill>
              </a:rPr>
              <a:t>Key Users / Uses</a:t>
            </a:r>
          </a:p>
          <a:p>
            <a:pPr lvl="1"/>
            <a:r>
              <a:rPr lang="en-US" dirty="0">
                <a:solidFill>
                  <a:schemeClr val="tx1"/>
                </a:solidFill>
              </a:rPr>
              <a:t>G9 CMO / Civil Affairs</a:t>
            </a:r>
          </a:p>
          <a:p>
            <a:pPr lvl="1"/>
            <a:r>
              <a:rPr lang="en-US" dirty="0">
                <a:solidFill>
                  <a:schemeClr val="tx1"/>
                </a:solidFill>
              </a:rPr>
              <a:t>Provost Marshalls Office (PMO)</a:t>
            </a:r>
          </a:p>
          <a:p>
            <a:pPr lvl="1"/>
            <a:r>
              <a:rPr lang="en-US" dirty="0">
                <a:solidFill>
                  <a:schemeClr val="tx1"/>
                </a:solidFill>
              </a:rPr>
              <a:t>G2 / G3</a:t>
            </a:r>
          </a:p>
          <a:p>
            <a:pPr lvl="2"/>
            <a:r>
              <a:rPr lang="en-US" dirty="0">
                <a:solidFill>
                  <a:schemeClr val="tx1"/>
                </a:solidFill>
              </a:rPr>
              <a:t>WMD/CBRNE</a:t>
            </a:r>
          </a:p>
          <a:p>
            <a:pPr lvl="2"/>
            <a:r>
              <a:rPr lang="en-US" dirty="0">
                <a:solidFill>
                  <a:schemeClr val="tx1"/>
                </a:solidFill>
              </a:rPr>
              <a:t>RFI Management</a:t>
            </a:r>
          </a:p>
          <a:p>
            <a:pPr lvl="2"/>
            <a:r>
              <a:rPr lang="en-US" dirty="0">
                <a:solidFill>
                  <a:schemeClr val="tx1"/>
                </a:solidFill>
              </a:rPr>
              <a:t>SA and Analysis</a:t>
            </a:r>
          </a:p>
          <a:p>
            <a:pPr lvl="1"/>
            <a:endParaRPr lang="en-US" dirty="0">
              <a:solidFill>
                <a:schemeClr val="tx1"/>
              </a:solidFill>
            </a:endParaRPr>
          </a:p>
        </p:txBody>
      </p:sp>
      <p:sp>
        <p:nvSpPr>
          <p:cNvPr id="4" name="Content Placeholder 3"/>
          <p:cNvSpPr>
            <a:spLocks noGrp="1"/>
          </p:cNvSpPr>
          <p:nvPr>
            <p:ph sz="half" idx="2"/>
          </p:nvPr>
        </p:nvSpPr>
        <p:spPr/>
        <p:txBody>
          <a:bodyPr>
            <a:normAutofit fontScale="92500" lnSpcReduction="10000"/>
          </a:bodyPr>
          <a:lstStyle/>
          <a:p>
            <a:r>
              <a:rPr lang="en-US" dirty="0">
                <a:solidFill>
                  <a:schemeClr val="tx1"/>
                </a:solidFill>
              </a:rPr>
              <a:t>Priority Efforts</a:t>
            </a:r>
          </a:p>
          <a:p>
            <a:pPr lvl="1"/>
            <a:r>
              <a:rPr lang="en-US" dirty="0">
                <a:solidFill>
                  <a:schemeClr val="tx1"/>
                </a:solidFill>
              </a:rPr>
              <a:t>System Requirements</a:t>
            </a:r>
          </a:p>
          <a:p>
            <a:pPr lvl="2"/>
            <a:r>
              <a:rPr lang="en-US" dirty="0">
                <a:solidFill>
                  <a:schemeClr val="tx1"/>
                </a:solidFill>
              </a:rPr>
              <a:t>CIDNE 2.3.4 RFI </a:t>
            </a:r>
            <a:r>
              <a:rPr lang="en-US" dirty="0" err="1">
                <a:solidFill>
                  <a:schemeClr val="tx1"/>
                </a:solidFill>
              </a:rPr>
              <a:t>Mgmt</a:t>
            </a:r>
            <a:endParaRPr lang="en-US" dirty="0">
              <a:solidFill>
                <a:schemeClr val="tx1"/>
              </a:solidFill>
            </a:endParaRPr>
          </a:p>
          <a:p>
            <a:pPr lvl="1"/>
            <a:r>
              <a:rPr lang="en-US" dirty="0">
                <a:solidFill>
                  <a:schemeClr val="tx1"/>
                </a:solidFill>
              </a:rPr>
              <a:t>Follow-up on </a:t>
            </a:r>
            <a:r>
              <a:rPr lang="en-US" dirty="0" err="1">
                <a:solidFill>
                  <a:schemeClr val="tx1"/>
                </a:solidFill>
              </a:rPr>
              <a:t>Ulchi</a:t>
            </a:r>
            <a:r>
              <a:rPr lang="en-US" dirty="0">
                <a:solidFill>
                  <a:schemeClr val="tx1"/>
                </a:solidFill>
              </a:rPr>
              <a:t> Freedom Guardian ‘14 success</a:t>
            </a:r>
          </a:p>
          <a:p>
            <a:pPr lvl="1"/>
            <a:r>
              <a:rPr lang="en-US" dirty="0">
                <a:solidFill>
                  <a:schemeClr val="tx1"/>
                </a:solidFill>
              </a:rPr>
              <a:t>Integrate into Key Resolve ’15 plans</a:t>
            </a:r>
          </a:p>
          <a:p>
            <a:pPr lvl="1"/>
            <a:r>
              <a:rPr lang="en-US" dirty="0">
                <a:solidFill>
                  <a:schemeClr val="tx1"/>
                </a:solidFill>
              </a:rPr>
              <a:t>Establish operational reporting communities</a:t>
            </a:r>
          </a:p>
          <a:p>
            <a:pPr lvl="1"/>
            <a:r>
              <a:rPr lang="en-US" dirty="0">
                <a:solidFill>
                  <a:schemeClr val="tx1"/>
                </a:solidFill>
              </a:rPr>
              <a:t>Make info available in SIPR off-Penn</a:t>
            </a:r>
          </a:p>
          <a:p>
            <a:pPr lvl="1"/>
            <a:r>
              <a:rPr lang="en-US" dirty="0">
                <a:solidFill>
                  <a:schemeClr val="tx1"/>
                </a:solidFill>
              </a:rPr>
              <a:t>Explore use of INDURE</a:t>
            </a:r>
          </a:p>
        </p:txBody>
      </p:sp>
      <p:sp>
        <p:nvSpPr>
          <p:cNvPr id="5" name="Date Placeholder 4"/>
          <p:cNvSpPr>
            <a:spLocks noGrp="1"/>
          </p:cNvSpPr>
          <p:nvPr>
            <p:ph type="dt" sz="half" idx="10"/>
          </p:nvPr>
        </p:nvSpPr>
        <p:spPr/>
        <p:txBody>
          <a:bodyPr/>
          <a:lstStyle/>
          <a:p>
            <a:r>
              <a:rPr lang="en-US"/>
              <a:t>07 Jun 2016</a:t>
            </a:r>
            <a:endParaRPr lang="en-US" dirty="0"/>
          </a:p>
        </p:txBody>
      </p:sp>
      <p:sp>
        <p:nvSpPr>
          <p:cNvPr id="6" name="Slide Number Placeholder 5"/>
          <p:cNvSpPr>
            <a:spLocks noGrp="1"/>
          </p:cNvSpPr>
          <p:nvPr>
            <p:ph type="sldNum" sz="quarter" idx="12"/>
          </p:nvPr>
        </p:nvSpPr>
        <p:spPr/>
        <p:txBody>
          <a:bodyPr/>
          <a:lstStyle/>
          <a:p>
            <a:fld id="{9B0D771E-DCDE-4301-A0F6-3283EEFE2180}" type="slidenum">
              <a:rPr lang="en-US" smtClean="0"/>
              <a:pPr/>
              <a:t>15</a:t>
            </a:fld>
            <a:endParaRPr lang="en-US" dirty="0"/>
          </a:p>
        </p:txBody>
      </p:sp>
      <p:cxnSp>
        <p:nvCxnSpPr>
          <p:cNvPr id="8" name="Straight Connector 7"/>
          <p:cNvCxnSpPr/>
          <p:nvPr/>
        </p:nvCxnSpPr>
        <p:spPr>
          <a:xfrm>
            <a:off x="4572000" y="1524000"/>
            <a:ext cx="0" cy="4724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55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SOCPAC</a:t>
            </a:r>
          </a:p>
        </p:txBody>
      </p:sp>
      <p:sp>
        <p:nvSpPr>
          <p:cNvPr id="3" name="Content Placeholder 2"/>
          <p:cNvSpPr>
            <a:spLocks noGrp="1"/>
          </p:cNvSpPr>
          <p:nvPr>
            <p:ph sz="half" idx="1"/>
          </p:nvPr>
        </p:nvSpPr>
        <p:spPr/>
        <p:txBody>
          <a:bodyPr>
            <a:normAutofit lnSpcReduction="10000"/>
          </a:bodyPr>
          <a:lstStyle/>
          <a:p>
            <a:r>
              <a:rPr lang="en-US" dirty="0">
                <a:solidFill>
                  <a:schemeClr val="tx1"/>
                </a:solidFill>
              </a:rPr>
              <a:t>Key Users / Uses</a:t>
            </a:r>
          </a:p>
          <a:p>
            <a:pPr lvl="1"/>
            <a:r>
              <a:rPr lang="en-US" dirty="0">
                <a:solidFill>
                  <a:schemeClr val="tx1"/>
                </a:solidFill>
              </a:rPr>
              <a:t>J33 (CIDNE, WebTAS, </a:t>
            </a:r>
            <a:r>
              <a:rPr lang="en-US" dirty="0" err="1">
                <a:solidFill>
                  <a:schemeClr val="tx1"/>
                </a:solidFill>
              </a:rPr>
              <a:t>DisOps</a:t>
            </a:r>
            <a:r>
              <a:rPr lang="en-US" dirty="0">
                <a:solidFill>
                  <a:schemeClr val="tx1"/>
                </a:solidFill>
              </a:rPr>
              <a:t>)</a:t>
            </a:r>
          </a:p>
          <a:p>
            <a:pPr lvl="1"/>
            <a:r>
              <a:rPr lang="en-US" dirty="0">
                <a:solidFill>
                  <a:schemeClr val="tx1"/>
                </a:solidFill>
              </a:rPr>
              <a:t>J54 (Country Survey)</a:t>
            </a:r>
          </a:p>
          <a:p>
            <a:pPr lvl="1"/>
            <a:r>
              <a:rPr lang="en-US" dirty="0">
                <a:solidFill>
                  <a:schemeClr val="tx1"/>
                </a:solidFill>
              </a:rPr>
              <a:t>Civil Affairs (Emerging Community)</a:t>
            </a:r>
          </a:p>
        </p:txBody>
      </p:sp>
      <p:sp>
        <p:nvSpPr>
          <p:cNvPr id="4" name="Content Placeholder 3"/>
          <p:cNvSpPr>
            <a:spLocks noGrp="1"/>
          </p:cNvSpPr>
          <p:nvPr>
            <p:ph sz="half" idx="2"/>
          </p:nvPr>
        </p:nvSpPr>
        <p:spPr/>
        <p:txBody>
          <a:bodyPr>
            <a:normAutofit lnSpcReduction="10000"/>
          </a:bodyPr>
          <a:lstStyle/>
          <a:p>
            <a:r>
              <a:rPr lang="en-US" dirty="0">
                <a:solidFill>
                  <a:schemeClr val="tx1"/>
                </a:solidFill>
              </a:rPr>
              <a:t>Priority Efforts</a:t>
            </a:r>
          </a:p>
          <a:p>
            <a:pPr lvl="1"/>
            <a:r>
              <a:rPr lang="en-US" dirty="0">
                <a:solidFill>
                  <a:schemeClr val="tx1"/>
                </a:solidFill>
              </a:rPr>
              <a:t>Enhancements of Operations, Actions and Activities (OAA) report; J3-directed use AOR-wide</a:t>
            </a:r>
          </a:p>
          <a:p>
            <a:pPr lvl="1"/>
            <a:r>
              <a:rPr lang="en-US" dirty="0">
                <a:solidFill>
                  <a:schemeClr val="tx1"/>
                </a:solidFill>
              </a:rPr>
              <a:t>Implementation of </a:t>
            </a:r>
            <a:r>
              <a:rPr lang="en-US" dirty="0" err="1">
                <a:solidFill>
                  <a:schemeClr val="tx1"/>
                </a:solidFill>
              </a:rPr>
              <a:t>DisOps</a:t>
            </a:r>
            <a:endParaRPr lang="en-US" dirty="0">
              <a:solidFill>
                <a:schemeClr val="tx1"/>
              </a:solidFill>
            </a:endParaRPr>
          </a:p>
          <a:p>
            <a:pPr lvl="1"/>
            <a:r>
              <a:rPr lang="en-US" dirty="0">
                <a:solidFill>
                  <a:schemeClr val="tx1"/>
                </a:solidFill>
              </a:rPr>
              <a:t>J3-directed use of Survey AOR-wide</a:t>
            </a:r>
          </a:p>
          <a:p>
            <a:pPr lvl="1"/>
            <a:r>
              <a:rPr lang="en-US" dirty="0">
                <a:solidFill>
                  <a:schemeClr val="tx1"/>
                </a:solidFill>
              </a:rPr>
              <a:t>Explore INDURE</a:t>
            </a:r>
          </a:p>
          <a:p>
            <a:pPr lvl="1"/>
            <a:r>
              <a:rPr lang="en-US" dirty="0">
                <a:solidFill>
                  <a:schemeClr val="tx1"/>
                </a:solidFill>
              </a:rPr>
              <a:t>Explore ASOMS solutions</a:t>
            </a:r>
          </a:p>
        </p:txBody>
      </p:sp>
      <p:sp>
        <p:nvSpPr>
          <p:cNvPr id="5" name="Date Placeholder 4"/>
          <p:cNvSpPr>
            <a:spLocks noGrp="1"/>
          </p:cNvSpPr>
          <p:nvPr>
            <p:ph type="dt" sz="half" idx="10"/>
          </p:nvPr>
        </p:nvSpPr>
        <p:spPr/>
        <p:txBody>
          <a:bodyPr/>
          <a:lstStyle/>
          <a:p>
            <a:r>
              <a:rPr lang="en-US"/>
              <a:t>07 Jun 2016</a:t>
            </a:r>
            <a:endParaRPr lang="en-US" dirty="0"/>
          </a:p>
        </p:txBody>
      </p:sp>
      <p:sp>
        <p:nvSpPr>
          <p:cNvPr id="6" name="Slide Number Placeholder 5"/>
          <p:cNvSpPr>
            <a:spLocks noGrp="1"/>
          </p:cNvSpPr>
          <p:nvPr>
            <p:ph type="sldNum" sz="quarter" idx="12"/>
          </p:nvPr>
        </p:nvSpPr>
        <p:spPr/>
        <p:txBody>
          <a:bodyPr/>
          <a:lstStyle/>
          <a:p>
            <a:fld id="{9B0D771E-DCDE-4301-A0F6-3283EEFE2180}" type="slidenum">
              <a:rPr lang="en-US" smtClean="0"/>
              <a:pPr/>
              <a:t>16</a:t>
            </a:fld>
            <a:endParaRPr lang="en-US" dirty="0"/>
          </a:p>
        </p:txBody>
      </p:sp>
      <p:cxnSp>
        <p:nvCxnSpPr>
          <p:cNvPr id="8" name="Straight Connector 7"/>
          <p:cNvCxnSpPr/>
          <p:nvPr/>
        </p:nvCxnSpPr>
        <p:spPr>
          <a:xfrm>
            <a:off x="4572000" y="1524000"/>
            <a:ext cx="0" cy="4724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631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USARPAC</a:t>
            </a:r>
          </a:p>
        </p:txBody>
      </p:sp>
      <p:sp>
        <p:nvSpPr>
          <p:cNvPr id="3" name="Content Placeholder 2"/>
          <p:cNvSpPr>
            <a:spLocks noGrp="1"/>
          </p:cNvSpPr>
          <p:nvPr>
            <p:ph sz="half" idx="1"/>
          </p:nvPr>
        </p:nvSpPr>
        <p:spPr/>
        <p:txBody>
          <a:bodyPr/>
          <a:lstStyle/>
          <a:p>
            <a:r>
              <a:rPr lang="en-US" dirty="0">
                <a:solidFill>
                  <a:schemeClr val="tx1"/>
                </a:solidFill>
              </a:rPr>
              <a:t>Key Users / Uses</a:t>
            </a:r>
          </a:p>
          <a:p>
            <a:pPr lvl="1"/>
            <a:r>
              <a:rPr lang="en-US" dirty="0">
                <a:solidFill>
                  <a:schemeClr val="tx1"/>
                </a:solidFill>
              </a:rPr>
              <a:t>Irregular Warfare Analysis Center (</a:t>
            </a:r>
            <a:r>
              <a:rPr lang="en-US" dirty="0" err="1">
                <a:solidFill>
                  <a:schemeClr val="tx1"/>
                </a:solidFill>
              </a:rPr>
              <a:t>IrWAC</a:t>
            </a:r>
            <a:r>
              <a:rPr lang="en-US" dirty="0">
                <a:solidFill>
                  <a:schemeClr val="tx1"/>
                </a:solidFill>
              </a:rPr>
              <a:t>)</a:t>
            </a:r>
          </a:p>
          <a:p>
            <a:pPr lvl="1"/>
            <a:r>
              <a:rPr lang="en-US" dirty="0">
                <a:solidFill>
                  <a:schemeClr val="tx1"/>
                </a:solidFill>
              </a:rPr>
              <a:t>Theater Joint Land Forces Component Commander – Coordination Center (TJFLCC-CC)</a:t>
            </a:r>
          </a:p>
        </p:txBody>
      </p:sp>
      <p:sp>
        <p:nvSpPr>
          <p:cNvPr id="4" name="Content Placeholder 3"/>
          <p:cNvSpPr>
            <a:spLocks noGrp="1"/>
          </p:cNvSpPr>
          <p:nvPr>
            <p:ph sz="half" idx="2"/>
          </p:nvPr>
        </p:nvSpPr>
        <p:spPr/>
        <p:txBody>
          <a:bodyPr/>
          <a:lstStyle/>
          <a:p>
            <a:r>
              <a:rPr lang="en-US" dirty="0">
                <a:solidFill>
                  <a:schemeClr val="tx1"/>
                </a:solidFill>
              </a:rPr>
              <a:t>Priority Efforts</a:t>
            </a:r>
          </a:p>
          <a:p>
            <a:pPr lvl="1"/>
            <a:r>
              <a:rPr lang="en-US" dirty="0" err="1">
                <a:solidFill>
                  <a:schemeClr val="tx1"/>
                </a:solidFill>
              </a:rPr>
              <a:t>IrWAC</a:t>
            </a:r>
            <a:r>
              <a:rPr lang="en-US" dirty="0">
                <a:solidFill>
                  <a:schemeClr val="tx1"/>
                </a:solidFill>
              </a:rPr>
              <a:t> monthly report using WebTAS visuals of CIDNE IED data</a:t>
            </a:r>
          </a:p>
          <a:p>
            <a:pPr lvl="1"/>
            <a:r>
              <a:rPr lang="en-US" dirty="0">
                <a:solidFill>
                  <a:schemeClr val="tx1"/>
                </a:solidFill>
              </a:rPr>
              <a:t>Operationalize GO/CC Location report for TJFLCC-CC</a:t>
            </a:r>
          </a:p>
          <a:p>
            <a:pPr lvl="1"/>
            <a:r>
              <a:rPr lang="en-US" dirty="0">
                <a:solidFill>
                  <a:schemeClr val="tx1"/>
                </a:solidFill>
              </a:rPr>
              <a:t>Integrate TJFLCC-CC and SOCPAC JOC efforts to feed PACOM JIOC</a:t>
            </a:r>
          </a:p>
        </p:txBody>
      </p:sp>
      <p:sp>
        <p:nvSpPr>
          <p:cNvPr id="5" name="Date Placeholder 4"/>
          <p:cNvSpPr>
            <a:spLocks noGrp="1"/>
          </p:cNvSpPr>
          <p:nvPr>
            <p:ph type="dt" sz="half" idx="10"/>
          </p:nvPr>
        </p:nvSpPr>
        <p:spPr/>
        <p:txBody>
          <a:bodyPr/>
          <a:lstStyle/>
          <a:p>
            <a:r>
              <a:rPr lang="en-US"/>
              <a:t>07 Jun 2016</a:t>
            </a:r>
            <a:endParaRPr lang="en-US" dirty="0"/>
          </a:p>
        </p:txBody>
      </p:sp>
      <p:sp>
        <p:nvSpPr>
          <p:cNvPr id="6" name="Slide Number Placeholder 5"/>
          <p:cNvSpPr>
            <a:spLocks noGrp="1"/>
          </p:cNvSpPr>
          <p:nvPr>
            <p:ph type="sldNum" sz="quarter" idx="12"/>
          </p:nvPr>
        </p:nvSpPr>
        <p:spPr/>
        <p:txBody>
          <a:bodyPr/>
          <a:lstStyle/>
          <a:p>
            <a:fld id="{9B0D771E-DCDE-4301-A0F6-3283EEFE2180}" type="slidenum">
              <a:rPr lang="en-US" smtClean="0"/>
              <a:pPr/>
              <a:t>17</a:t>
            </a:fld>
            <a:endParaRPr lang="en-US" dirty="0"/>
          </a:p>
        </p:txBody>
      </p:sp>
      <p:cxnSp>
        <p:nvCxnSpPr>
          <p:cNvPr id="8" name="Straight Connector 7"/>
          <p:cNvCxnSpPr/>
          <p:nvPr/>
        </p:nvCxnSpPr>
        <p:spPr>
          <a:xfrm>
            <a:off x="4572000" y="1524000"/>
            <a:ext cx="0" cy="4724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777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BRIEF - DISCUSSION</a:t>
            </a:r>
          </a:p>
        </p:txBody>
      </p:sp>
      <p:sp>
        <p:nvSpPr>
          <p:cNvPr id="3" name="Text Placeholder 2"/>
          <p:cNvSpPr>
            <a:spLocks noGrp="1"/>
          </p:cNvSpPr>
          <p:nvPr>
            <p:ph type="body" idx="1"/>
          </p:nvPr>
        </p:nvSpPr>
        <p:spPr/>
        <p:txBody>
          <a:bodyPr/>
          <a:lstStyle/>
          <a:p>
            <a:r>
              <a:rPr lang="en-US" dirty="0"/>
              <a:t>Customer Solutions Overview</a:t>
            </a:r>
          </a:p>
        </p:txBody>
      </p:sp>
      <p:sp>
        <p:nvSpPr>
          <p:cNvPr id="4" name="Date Placeholder 3"/>
          <p:cNvSpPr>
            <a:spLocks noGrp="1"/>
          </p:cNvSpPr>
          <p:nvPr>
            <p:ph type="dt" sz="half" idx="10"/>
          </p:nvPr>
        </p:nvSpPr>
        <p:spPr/>
        <p:txBody>
          <a:bodyPr/>
          <a:lstStyle/>
          <a:p>
            <a:r>
              <a:rPr lang="en-US"/>
              <a:t>07 Jun 2016</a:t>
            </a:r>
            <a:endParaRPr lang="en-US" dirty="0"/>
          </a:p>
        </p:txBody>
      </p:sp>
      <p:sp>
        <p:nvSpPr>
          <p:cNvPr id="5" name="Slide Number Placeholder 4"/>
          <p:cNvSpPr>
            <a:spLocks noGrp="1"/>
          </p:cNvSpPr>
          <p:nvPr>
            <p:ph type="sldNum" sz="quarter" idx="12"/>
          </p:nvPr>
        </p:nvSpPr>
        <p:spPr/>
        <p:txBody>
          <a:bodyPr/>
          <a:lstStyle/>
          <a:p>
            <a:fld id="{9B0D771E-DCDE-4301-A0F6-3283EEFE2180}" type="slidenum">
              <a:rPr lang="en-US" smtClean="0"/>
              <a:pPr/>
              <a:t>18</a:t>
            </a:fld>
            <a:endParaRPr lang="en-US" dirty="0"/>
          </a:p>
        </p:txBody>
      </p:sp>
    </p:spTree>
    <p:extLst>
      <p:ext uri="{BB962C8B-B14F-4D97-AF65-F5344CB8AC3E}">
        <p14:creationId xmlns:p14="http://schemas.microsoft.com/office/powerpoint/2010/main" val="29674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US" sz="1600" i="1" dirty="0"/>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Customer Solutions</a:t>
            </a:r>
          </a:p>
          <a:p>
            <a:pPr lvl="1"/>
            <a:r>
              <a:rPr lang="en-US" dirty="0">
                <a:solidFill>
                  <a:schemeClr val="tx1"/>
                </a:solidFill>
              </a:rPr>
              <a:t>Organization</a:t>
            </a:r>
          </a:p>
          <a:p>
            <a:r>
              <a:rPr lang="en-US" dirty="0">
                <a:solidFill>
                  <a:schemeClr val="tx1"/>
                </a:solidFill>
              </a:rPr>
              <a:t>Project Overview</a:t>
            </a:r>
          </a:p>
          <a:p>
            <a:pPr lvl="1"/>
            <a:r>
              <a:rPr lang="en-US" dirty="0">
                <a:solidFill>
                  <a:schemeClr val="tx1"/>
                </a:solidFill>
              </a:rPr>
              <a:t>SOJTF-A</a:t>
            </a:r>
          </a:p>
          <a:p>
            <a:pPr lvl="1"/>
            <a:r>
              <a:rPr lang="en-US" dirty="0">
                <a:solidFill>
                  <a:schemeClr val="tx1"/>
                </a:solidFill>
              </a:rPr>
              <a:t>CJTF-HOA</a:t>
            </a:r>
          </a:p>
          <a:p>
            <a:pPr lvl="1"/>
            <a:r>
              <a:rPr lang="en-US" dirty="0">
                <a:solidFill>
                  <a:schemeClr val="tx1"/>
                </a:solidFill>
              </a:rPr>
              <a:t>CTCs</a:t>
            </a:r>
          </a:p>
          <a:p>
            <a:pPr lvl="1"/>
            <a:r>
              <a:rPr lang="en-US" dirty="0">
                <a:solidFill>
                  <a:schemeClr val="tx1"/>
                </a:solidFill>
              </a:rPr>
              <a:t>NGIC</a:t>
            </a:r>
          </a:p>
          <a:p>
            <a:pPr lvl="1"/>
            <a:r>
              <a:rPr lang="en-US" dirty="0">
                <a:solidFill>
                  <a:schemeClr val="tx1"/>
                </a:solidFill>
              </a:rPr>
              <a:t>USSTRATCOM</a:t>
            </a:r>
          </a:p>
          <a:p>
            <a:pPr lvl="1"/>
            <a:r>
              <a:rPr lang="en-US" dirty="0">
                <a:solidFill>
                  <a:schemeClr val="tx1"/>
                </a:solidFill>
              </a:rPr>
              <a:t>PACOM</a:t>
            </a:r>
          </a:p>
          <a:p>
            <a:pPr lvl="2"/>
            <a:r>
              <a:rPr lang="en-US" dirty="0">
                <a:solidFill>
                  <a:schemeClr val="tx1"/>
                </a:solidFill>
              </a:rPr>
              <a:t>8</a:t>
            </a:r>
            <a:r>
              <a:rPr lang="en-US" baseline="30000" dirty="0">
                <a:solidFill>
                  <a:schemeClr val="tx1"/>
                </a:solidFill>
              </a:rPr>
              <a:t>th</a:t>
            </a:r>
            <a:r>
              <a:rPr lang="en-US" dirty="0">
                <a:solidFill>
                  <a:schemeClr val="tx1"/>
                </a:solidFill>
              </a:rPr>
              <a:t> Army</a:t>
            </a:r>
          </a:p>
          <a:p>
            <a:pPr lvl="2"/>
            <a:r>
              <a:rPr lang="en-US" dirty="0">
                <a:solidFill>
                  <a:schemeClr val="tx1"/>
                </a:solidFill>
              </a:rPr>
              <a:t>SOCPAC</a:t>
            </a:r>
          </a:p>
          <a:p>
            <a:pPr lvl="2"/>
            <a:r>
              <a:rPr lang="en-US" dirty="0">
                <a:solidFill>
                  <a:schemeClr val="tx1"/>
                </a:solidFill>
              </a:rPr>
              <a:t>USARPAC</a:t>
            </a:r>
          </a:p>
          <a:p>
            <a:pPr lvl="1"/>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9B0D771E-DCDE-4301-A0F6-3283EEFE2180}" type="slidenum">
              <a:rPr lang="en-US" smtClean="0"/>
              <a:pPr/>
              <a:t>2</a:t>
            </a:fld>
            <a:endParaRPr lang="en-US" dirty="0"/>
          </a:p>
        </p:txBody>
      </p:sp>
      <p:sp>
        <p:nvSpPr>
          <p:cNvPr id="6" name="Date Placeholder 5"/>
          <p:cNvSpPr>
            <a:spLocks noGrp="1"/>
          </p:cNvSpPr>
          <p:nvPr>
            <p:ph type="dt" sz="half" idx="10"/>
          </p:nvPr>
        </p:nvSpPr>
        <p:spPr/>
        <p:txBody>
          <a:bodyPr/>
          <a:lstStyle/>
          <a:p>
            <a:r>
              <a:rPr lang="en-US"/>
              <a:t>07 Jun 2016</a:t>
            </a:r>
          </a:p>
        </p:txBody>
      </p:sp>
    </p:spTree>
    <p:extLst>
      <p:ext uri="{BB962C8B-B14F-4D97-AF65-F5344CB8AC3E}">
        <p14:creationId xmlns:p14="http://schemas.microsoft.com/office/powerpoint/2010/main" val="196932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07 Jun 2016</a:t>
            </a:r>
            <a:endParaRPr lang="en-US" dirty="0"/>
          </a:p>
        </p:txBody>
      </p:sp>
      <p:sp>
        <p:nvSpPr>
          <p:cNvPr id="5" name="Slide Number Placeholder 4"/>
          <p:cNvSpPr>
            <a:spLocks noGrp="1"/>
          </p:cNvSpPr>
          <p:nvPr>
            <p:ph type="sldNum" sz="quarter" idx="12"/>
          </p:nvPr>
        </p:nvSpPr>
        <p:spPr/>
        <p:txBody>
          <a:bodyPr/>
          <a:lstStyle/>
          <a:p>
            <a:fld id="{9B0D771E-DCDE-4301-A0F6-3283EEFE2180}" type="slidenum">
              <a:rPr lang="en-US" smtClean="0"/>
              <a:pPr/>
              <a:t>3</a:t>
            </a:fld>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559" y="0"/>
            <a:ext cx="8190241" cy="6324600"/>
          </a:xfrm>
        </p:spPr>
      </p:pic>
    </p:spTree>
    <p:extLst>
      <p:ext uri="{BB962C8B-B14F-4D97-AF65-F5344CB8AC3E}">
        <p14:creationId xmlns:p14="http://schemas.microsoft.com/office/powerpoint/2010/main" val="110258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SOJTF-Afghanistan</a:t>
            </a:r>
            <a:endParaRPr lang="en-US" sz="4000" dirty="0">
              <a:cs typeface="Arial" pitchFamily="34" charset="0"/>
            </a:endParaRPr>
          </a:p>
        </p:txBody>
      </p:sp>
      <p:sp>
        <p:nvSpPr>
          <p:cNvPr id="6" name="Content Placeholder 2"/>
          <p:cNvSpPr>
            <a:spLocks noGrp="1"/>
          </p:cNvSpPr>
          <p:nvPr>
            <p:ph idx="1"/>
          </p:nvPr>
        </p:nvSpPr>
        <p:spPr>
          <a:solidFill>
            <a:schemeClr val="bg1"/>
          </a:solidFill>
        </p:spPr>
        <p:txBody>
          <a:bodyPr>
            <a:normAutofit fontScale="85000" lnSpcReduction="20000"/>
          </a:bodyPr>
          <a:lstStyle/>
          <a:p>
            <a:r>
              <a:rPr lang="en-US" sz="2000" b="1" dirty="0">
                <a:solidFill>
                  <a:schemeClr val="tx1"/>
                </a:solidFill>
              </a:rPr>
              <a:t>Executive Summary: </a:t>
            </a:r>
            <a:r>
              <a:rPr lang="en-US" sz="2000" dirty="0">
                <a:solidFill>
                  <a:schemeClr val="tx1"/>
                </a:solidFill>
              </a:rPr>
              <a:t> Provide CIDNE / </a:t>
            </a:r>
            <a:r>
              <a:rPr lang="en-US" sz="2000" dirty="0" err="1">
                <a:solidFill>
                  <a:schemeClr val="tx1"/>
                </a:solidFill>
              </a:rPr>
              <a:t>WebTAS</a:t>
            </a:r>
            <a:r>
              <a:rPr lang="en-US" sz="2000" dirty="0">
                <a:solidFill>
                  <a:schemeClr val="tx1"/>
                </a:solidFill>
              </a:rPr>
              <a:t> FSR support to SOJTF-A/NSOCC-A across the Theater of Operations.</a:t>
            </a:r>
          </a:p>
          <a:p>
            <a:pPr marL="0" indent="0">
              <a:buNone/>
            </a:pPr>
            <a:endParaRPr lang="en-US" sz="1000" b="1" dirty="0">
              <a:solidFill>
                <a:schemeClr val="tx1"/>
              </a:solidFill>
            </a:endParaRPr>
          </a:p>
          <a:p>
            <a:r>
              <a:rPr lang="en-US" sz="2000" b="1" dirty="0">
                <a:solidFill>
                  <a:schemeClr val="tx1"/>
                </a:solidFill>
              </a:rPr>
              <a:t>Customer POCs:</a:t>
            </a:r>
          </a:p>
          <a:p>
            <a:r>
              <a:rPr lang="en-US" sz="2000" b="1" dirty="0">
                <a:solidFill>
                  <a:schemeClr val="tx1"/>
                </a:solidFill>
              </a:rPr>
              <a:t>Customer POCs:</a:t>
            </a:r>
          </a:p>
          <a:p>
            <a:pPr lvl="1">
              <a:buSzPct val="94000"/>
              <a:defRPr/>
            </a:pPr>
            <a:r>
              <a:rPr lang="en-US" sz="1800" dirty="0">
                <a:solidFill>
                  <a:schemeClr val="tx1"/>
                </a:solidFill>
              </a:rPr>
              <a:t>Wyatt Bora, AFRL, CIDNE Program Manager</a:t>
            </a:r>
          </a:p>
          <a:p>
            <a:pPr marL="1200150" lvl="3" indent="-342900">
              <a:lnSpc>
                <a:spcPct val="80000"/>
              </a:lnSpc>
              <a:buSzPct val="94000"/>
              <a:buFont typeface="Wingdings" pitchFamily="2" charset="2"/>
              <a:buChar char="§"/>
              <a:defRPr/>
            </a:pPr>
            <a:r>
              <a:rPr lang="en-US" sz="1700" dirty="0">
                <a:solidFill>
                  <a:schemeClr val="tx1"/>
                </a:solidFill>
              </a:rPr>
              <a:t>Email: Wyatt.Bora.1@us.af.mil</a:t>
            </a:r>
          </a:p>
          <a:p>
            <a:pPr marL="1200150" lvl="3" indent="-342900">
              <a:lnSpc>
                <a:spcPct val="80000"/>
              </a:lnSpc>
              <a:buSzPct val="94000"/>
              <a:buFont typeface="Wingdings" pitchFamily="2" charset="2"/>
              <a:buChar char="§"/>
              <a:defRPr/>
            </a:pPr>
            <a:r>
              <a:rPr lang="en-US" sz="1700" dirty="0">
                <a:solidFill>
                  <a:schemeClr val="tx1"/>
                </a:solidFill>
              </a:rPr>
              <a:t>Phone: 315.330.4944</a:t>
            </a:r>
          </a:p>
          <a:p>
            <a:pPr lvl="1">
              <a:buSzPct val="94000"/>
              <a:defRPr/>
            </a:pPr>
            <a:r>
              <a:rPr lang="en-US" sz="1800" dirty="0">
                <a:solidFill>
                  <a:schemeClr val="tx1"/>
                </a:solidFill>
              </a:rPr>
              <a:t>LTC Gregory Ford, Deputy J2, NSOCC-A/SOJTF-A </a:t>
            </a:r>
          </a:p>
          <a:p>
            <a:pPr marL="1200150" lvl="3" indent="-342900">
              <a:lnSpc>
                <a:spcPct val="80000"/>
              </a:lnSpc>
              <a:buSzPct val="94000"/>
              <a:buFont typeface="Wingdings" pitchFamily="2" charset="2"/>
              <a:buChar char="§"/>
              <a:defRPr/>
            </a:pPr>
            <a:r>
              <a:rPr lang="en-US" sz="1700" dirty="0">
                <a:solidFill>
                  <a:schemeClr val="tx1"/>
                </a:solidFill>
              </a:rPr>
              <a:t>Email: </a:t>
            </a:r>
            <a:r>
              <a:rPr lang="en-US" sz="1700" u="sng" dirty="0">
                <a:solidFill>
                  <a:schemeClr val="tx1"/>
                </a:solidFill>
              </a:rPr>
              <a:t>gregory.ford@socom.mil </a:t>
            </a:r>
          </a:p>
          <a:p>
            <a:pPr marL="1200150" lvl="3" indent="-342900">
              <a:lnSpc>
                <a:spcPct val="80000"/>
              </a:lnSpc>
              <a:buSzPct val="94000"/>
              <a:buFont typeface="Wingdings" pitchFamily="2" charset="2"/>
              <a:buChar char="§"/>
              <a:defRPr/>
            </a:pPr>
            <a:r>
              <a:rPr lang="en-US" sz="1700" dirty="0">
                <a:solidFill>
                  <a:schemeClr val="tx1"/>
                </a:solidFill>
              </a:rPr>
              <a:t>Phone: DSN: 700-787-3964</a:t>
            </a:r>
          </a:p>
          <a:p>
            <a:pPr lvl="1">
              <a:buSzPct val="94000"/>
              <a:defRPr/>
            </a:pPr>
            <a:r>
              <a:rPr lang="en-US" sz="1800" dirty="0">
                <a:solidFill>
                  <a:schemeClr val="tx1"/>
                </a:solidFill>
              </a:rPr>
              <a:t>LTC Lance Sneed, COR, CJ8 NSOCC-A/SOJTF-A </a:t>
            </a:r>
          </a:p>
          <a:p>
            <a:pPr marL="1200150" lvl="3" indent="-342900">
              <a:lnSpc>
                <a:spcPct val="80000"/>
              </a:lnSpc>
              <a:buSzPct val="94000"/>
              <a:buFont typeface="Wingdings" pitchFamily="2" charset="2"/>
              <a:buChar char="§"/>
              <a:defRPr/>
            </a:pPr>
            <a:r>
              <a:rPr lang="en-US" sz="1700" dirty="0">
                <a:solidFill>
                  <a:schemeClr val="tx1"/>
                </a:solidFill>
              </a:rPr>
              <a:t>Email: </a:t>
            </a:r>
            <a:r>
              <a:rPr lang="en-US" sz="1700" u="sng" dirty="0">
                <a:solidFill>
                  <a:schemeClr val="tx1"/>
                </a:solidFill>
              </a:rPr>
              <a:t>lance.sneed@socom.mil </a:t>
            </a:r>
          </a:p>
          <a:p>
            <a:pPr marL="1200150" lvl="3" indent="-342900">
              <a:lnSpc>
                <a:spcPct val="80000"/>
              </a:lnSpc>
              <a:buSzPct val="94000"/>
              <a:buFont typeface="Wingdings" pitchFamily="2" charset="2"/>
              <a:buChar char="§"/>
              <a:defRPr/>
            </a:pPr>
            <a:r>
              <a:rPr lang="en-US" sz="1700" dirty="0">
                <a:solidFill>
                  <a:schemeClr val="tx1"/>
                </a:solidFill>
              </a:rPr>
              <a:t>Phone: DSN: 700-787-8405 </a:t>
            </a:r>
          </a:p>
          <a:p>
            <a:r>
              <a:rPr lang="en-US" sz="2000" b="1" dirty="0">
                <a:solidFill>
                  <a:schemeClr val="tx1"/>
                </a:solidFill>
              </a:rPr>
              <a:t>Location(s):</a:t>
            </a:r>
          </a:p>
          <a:p>
            <a:pPr lvl="1"/>
            <a:r>
              <a:rPr lang="en-US" sz="1800" dirty="0">
                <a:solidFill>
                  <a:schemeClr val="tx1"/>
                </a:solidFill>
              </a:rPr>
              <a:t>Afghanistan</a:t>
            </a:r>
          </a:p>
          <a:p>
            <a:pPr marL="0" indent="0">
              <a:buNone/>
            </a:pPr>
            <a:endParaRPr lang="en-US" sz="2000" b="1" dirty="0">
              <a:solidFill>
                <a:schemeClr val="tx1"/>
              </a:solidFill>
            </a:endParaRPr>
          </a:p>
          <a:p>
            <a:r>
              <a:rPr lang="en-US" sz="2000" b="1" dirty="0">
                <a:solidFill>
                  <a:schemeClr val="tx1"/>
                </a:solidFill>
              </a:rPr>
              <a:t>Version in Use:</a:t>
            </a:r>
          </a:p>
          <a:p>
            <a:pPr lvl="1">
              <a:spcBef>
                <a:spcPts val="0"/>
              </a:spcBef>
              <a:defRPr/>
            </a:pPr>
            <a:r>
              <a:rPr lang="en-US" sz="1800" dirty="0">
                <a:solidFill>
                  <a:schemeClr val="tx1"/>
                </a:solidFill>
              </a:rPr>
              <a:t>CIDNE:  2.3.2, Deployed 24 Sep 2014</a:t>
            </a:r>
          </a:p>
          <a:p>
            <a:pPr lvl="1"/>
            <a:r>
              <a:rPr lang="en-US" sz="1800" dirty="0" err="1">
                <a:solidFill>
                  <a:schemeClr val="tx1"/>
                </a:solidFill>
              </a:rPr>
              <a:t>WebTAS</a:t>
            </a:r>
            <a:r>
              <a:rPr lang="en-US" sz="1800" dirty="0">
                <a:solidFill>
                  <a:schemeClr val="tx1"/>
                </a:solidFill>
              </a:rPr>
              <a:t>: 4.1, Deployed 15 Jul 2012</a:t>
            </a:r>
          </a:p>
          <a:p>
            <a:pPr lvl="1">
              <a:defRPr/>
            </a:pPr>
            <a:r>
              <a:rPr lang="en-US" sz="1800" dirty="0">
                <a:solidFill>
                  <a:schemeClr val="tx1"/>
                </a:solidFill>
              </a:rPr>
              <a:t>INDURE: 1.3.4.6, Deployed 2 July 2014</a:t>
            </a:r>
          </a:p>
        </p:txBody>
      </p:sp>
      <p:sp>
        <p:nvSpPr>
          <p:cNvPr id="4" name="Slide Number Placeholder 3"/>
          <p:cNvSpPr>
            <a:spLocks noGrp="1"/>
          </p:cNvSpPr>
          <p:nvPr>
            <p:ph type="sldNum" sz="quarter" idx="12"/>
          </p:nvPr>
        </p:nvSpPr>
        <p:spPr>
          <a:xfrm>
            <a:off x="8229600" y="6350000"/>
            <a:ext cx="457200" cy="365125"/>
          </a:xfrm>
        </p:spPr>
        <p:txBody>
          <a:bodyPr/>
          <a:lstStyle/>
          <a:p>
            <a:pPr>
              <a:defRPr/>
            </a:pPr>
            <a:fld id="{D8B558F4-277B-2141-ACE7-6AE7FBC9E8B1}" type="slidenum">
              <a:rPr lang="en-US" smtClean="0"/>
              <a:pPr>
                <a:defRPr/>
              </a:pPr>
              <a:t>4</a:t>
            </a:fld>
            <a:endParaRPr lang="en-US" dirty="0"/>
          </a:p>
        </p:txBody>
      </p:sp>
      <p:sp>
        <p:nvSpPr>
          <p:cNvPr id="3" name="Date Placeholder 2"/>
          <p:cNvSpPr>
            <a:spLocks noGrp="1"/>
          </p:cNvSpPr>
          <p:nvPr>
            <p:ph type="dt" sz="half" idx="10"/>
          </p:nvPr>
        </p:nvSpPr>
        <p:spPr/>
        <p:txBody>
          <a:bodyPr/>
          <a:lstStyle/>
          <a:p>
            <a:r>
              <a:rPr lang="en-US"/>
              <a:t>07 Jun 2016</a:t>
            </a:r>
            <a:endParaRPr lang="en-US" dirty="0"/>
          </a:p>
        </p:txBody>
      </p:sp>
    </p:spTree>
    <p:extLst>
      <p:ext uri="{BB962C8B-B14F-4D97-AF65-F5344CB8AC3E}">
        <p14:creationId xmlns:p14="http://schemas.microsoft.com/office/powerpoint/2010/main" val="72236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56" y="0"/>
            <a:ext cx="8229600" cy="1143000"/>
          </a:xfrm>
        </p:spPr>
        <p:txBody>
          <a:bodyPr/>
          <a:lstStyle/>
          <a:p>
            <a:r>
              <a:rPr lang="en-US" dirty="0">
                <a:solidFill>
                  <a:schemeClr val="tx1"/>
                </a:solidFill>
              </a:rPr>
              <a:t>NSOCC-A / SOJTF-A</a:t>
            </a:r>
          </a:p>
        </p:txBody>
      </p:sp>
      <p:sp>
        <p:nvSpPr>
          <p:cNvPr id="3" name="Content Placeholder 2"/>
          <p:cNvSpPr>
            <a:spLocks noGrp="1"/>
          </p:cNvSpPr>
          <p:nvPr>
            <p:ph sz="half" idx="1"/>
          </p:nvPr>
        </p:nvSpPr>
        <p:spPr>
          <a:xfrm>
            <a:off x="457200" y="1295400"/>
            <a:ext cx="4038600" cy="4525963"/>
          </a:xfrm>
        </p:spPr>
        <p:txBody>
          <a:bodyPr>
            <a:noAutofit/>
          </a:bodyPr>
          <a:lstStyle/>
          <a:p>
            <a:r>
              <a:rPr lang="en-US" dirty="0">
                <a:solidFill>
                  <a:schemeClr val="tx1"/>
                </a:solidFill>
              </a:rPr>
              <a:t>Key Users / Uses</a:t>
            </a:r>
          </a:p>
          <a:p>
            <a:pPr lvl="1"/>
            <a:r>
              <a:rPr lang="en-US" dirty="0">
                <a:solidFill>
                  <a:schemeClr val="tx1"/>
                </a:solidFill>
              </a:rPr>
              <a:t>NSOCC-A/SOJTF-A (J2/J3)</a:t>
            </a:r>
          </a:p>
          <a:p>
            <a:pPr lvl="1"/>
            <a:r>
              <a:rPr lang="en-US" dirty="0">
                <a:solidFill>
                  <a:schemeClr val="tx1"/>
                </a:solidFill>
              </a:rPr>
              <a:t>SOAGs (ANASOC, ALP, GCPSU)</a:t>
            </a:r>
          </a:p>
          <a:p>
            <a:pPr lvl="1"/>
            <a:r>
              <a:rPr lang="en-US" dirty="0">
                <a:solidFill>
                  <a:schemeClr val="tx1"/>
                </a:solidFill>
              </a:rPr>
              <a:t>ISAF SOF APUs, PSUs and TUs</a:t>
            </a:r>
          </a:p>
          <a:p>
            <a:pPr lvl="1"/>
            <a:r>
              <a:rPr lang="en-US" dirty="0">
                <a:solidFill>
                  <a:schemeClr val="tx1"/>
                </a:solidFill>
              </a:rPr>
              <a:t>CJSOTF-A (J2/J3/J9)</a:t>
            </a:r>
          </a:p>
          <a:p>
            <a:pPr lvl="1"/>
            <a:r>
              <a:rPr lang="en-US" dirty="0">
                <a:solidFill>
                  <a:schemeClr val="tx1"/>
                </a:solidFill>
              </a:rPr>
              <a:t>CMAG-A</a:t>
            </a:r>
          </a:p>
          <a:p>
            <a:pPr lvl="1"/>
            <a:r>
              <a:rPr lang="en-US" dirty="0">
                <a:solidFill>
                  <a:schemeClr val="tx1"/>
                </a:solidFill>
              </a:rPr>
              <a:t>JIEDDO, COIC, ORSA </a:t>
            </a:r>
          </a:p>
          <a:p>
            <a:pPr lvl="2"/>
            <a:endParaRPr lang="en-US" dirty="0">
              <a:solidFill>
                <a:schemeClr val="tx1"/>
              </a:solidFill>
            </a:endParaRPr>
          </a:p>
        </p:txBody>
      </p:sp>
      <p:sp>
        <p:nvSpPr>
          <p:cNvPr id="4" name="Content Placeholder 3"/>
          <p:cNvSpPr>
            <a:spLocks noGrp="1"/>
          </p:cNvSpPr>
          <p:nvPr>
            <p:ph sz="half" idx="2"/>
          </p:nvPr>
        </p:nvSpPr>
        <p:spPr>
          <a:xfrm>
            <a:off x="4648200" y="1295400"/>
            <a:ext cx="4038600" cy="5257800"/>
          </a:xfrm>
        </p:spPr>
        <p:txBody>
          <a:bodyPr>
            <a:normAutofit fontScale="62500" lnSpcReduction="20000"/>
          </a:bodyPr>
          <a:lstStyle/>
          <a:p>
            <a:r>
              <a:rPr lang="en-US" sz="4500" dirty="0">
                <a:solidFill>
                  <a:schemeClr val="tx1"/>
                </a:solidFill>
              </a:rPr>
              <a:t>Priority Efforts</a:t>
            </a:r>
            <a:endParaRPr lang="en-US" sz="4000" dirty="0">
              <a:solidFill>
                <a:schemeClr val="tx1"/>
              </a:solidFill>
            </a:endParaRPr>
          </a:p>
          <a:p>
            <a:pPr lvl="1"/>
            <a:r>
              <a:rPr lang="en-US" sz="3800" dirty="0">
                <a:solidFill>
                  <a:schemeClr val="tx1"/>
                </a:solidFill>
              </a:rPr>
              <a:t>Reporting</a:t>
            </a:r>
          </a:p>
          <a:p>
            <a:pPr lvl="2"/>
            <a:r>
              <a:rPr lang="en-US" sz="3200" dirty="0">
                <a:solidFill>
                  <a:schemeClr val="tx1"/>
                </a:solidFill>
              </a:rPr>
              <a:t>Data Collection</a:t>
            </a:r>
          </a:p>
          <a:p>
            <a:pPr lvl="2"/>
            <a:r>
              <a:rPr lang="en-US" sz="3200" dirty="0">
                <a:solidFill>
                  <a:schemeClr val="tx1"/>
                </a:solidFill>
              </a:rPr>
              <a:t>QA/QC</a:t>
            </a:r>
          </a:p>
          <a:p>
            <a:pPr lvl="2"/>
            <a:r>
              <a:rPr lang="en-US" sz="3200" dirty="0">
                <a:solidFill>
                  <a:schemeClr val="tx1"/>
                </a:solidFill>
              </a:rPr>
              <a:t>Collation</a:t>
            </a:r>
          </a:p>
          <a:p>
            <a:pPr lvl="2"/>
            <a:r>
              <a:rPr lang="en-US" sz="3200" dirty="0">
                <a:solidFill>
                  <a:schemeClr val="tx1"/>
                </a:solidFill>
              </a:rPr>
              <a:t>ISAF SOF Backlog Reports</a:t>
            </a:r>
          </a:p>
          <a:p>
            <a:pPr lvl="1"/>
            <a:r>
              <a:rPr lang="en-US" sz="3800" dirty="0">
                <a:solidFill>
                  <a:schemeClr val="tx1"/>
                </a:solidFill>
              </a:rPr>
              <a:t>RFIs</a:t>
            </a:r>
          </a:p>
          <a:p>
            <a:pPr lvl="1"/>
            <a:r>
              <a:rPr lang="en-US" sz="3800" dirty="0">
                <a:solidFill>
                  <a:schemeClr val="tx1"/>
                </a:solidFill>
              </a:rPr>
              <a:t>Training / Mentoring</a:t>
            </a:r>
          </a:p>
          <a:p>
            <a:pPr lvl="1"/>
            <a:r>
              <a:rPr lang="en-US" sz="3800" dirty="0">
                <a:solidFill>
                  <a:schemeClr val="tx1"/>
                </a:solidFill>
              </a:rPr>
              <a:t>JOC Support</a:t>
            </a:r>
          </a:p>
          <a:p>
            <a:pPr lvl="2"/>
            <a:r>
              <a:rPr lang="en-US" sz="3200" dirty="0">
                <a:solidFill>
                  <a:schemeClr val="tx1"/>
                </a:solidFill>
              </a:rPr>
              <a:t>GTM Route Planning, 7-90 Day SOF Ops Summaries, SIGACT Situational Awareness</a:t>
            </a:r>
          </a:p>
          <a:p>
            <a:pPr lvl="1"/>
            <a:r>
              <a:rPr lang="en-US" sz="3800" dirty="0">
                <a:solidFill>
                  <a:schemeClr val="tx1"/>
                </a:solidFill>
              </a:rPr>
              <a:t>Operational Analytics</a:t>
            </a:r>
          </a:p>
        </p:txBody>
      </p:sp>
      <p:sp>
        <p:nvSpPr>
          <p:cNvPr id="5" name="Date Placeholder 4"/>
          <p:cNvSpPr>
            <a:spLocks noGrp="1"/>
          </p:cNvSpPr>
          <p:nvPr>
            <p:ph type="dt" sz="half" idx="10"/>
          </p:nvPr>
        </p:nvSpPr>
        <p:spPr>
          <a:xfrm>
            <a:off x="6096000" y="6327577"/>
            <a:ext cx="2133600" cy="365125"/>
          </a:xfrm>
        </p:spPr>
        <p:txBody>
          <a:bodyPr/>
          <a:lstStyle/>
          <a:p>
            <a:r>
              <a:rPr lang="en-US"/>
              <a:t>07 Jun 2016</a:t>
            </a:r>
            <a:endParaRPr lang="en-US" dirty="0"/>
          </a:p>
        </p:txBody>
      </p:sp>
      <p:sp>
        <p:nvSpPr>
          <p:cNvPr id="6" name="Slide Number Placeholder 5"/>
          <p:cNvSpPr>
            <a:spLocks noGrp="1"/>
          </p:cNvSpPr>
          <p:nvPr>
            <p:ph type="sldNum" sz="quarter" idx="12"/>
          </p:nvPr>
        </p:nvSpPr>
        <p:spPr>
          <a:xfrm>
            <a:off x="8229600" y="6324600"/>
            <a:ext cx="457200" cy="365125"/>
          </a:xfrm>
        </p:spPr>
        <p:txBody>
          <a:bodyPr/>
          <a:lstStyle/>
          <a:p>
            <a:fld id="{9B0D771E-DCDE-4301-A0F6-3283EEFE2180}" type="slidenum">
              <a:rPr lang="en-US" smtClean="0"/>
              <a:pPr/>
              <a:t>5</a:t>
            </a:fld>
            <a:endParaRPr lang="en-US" dirty="0"/>
          </a:p>
        </p:txBody>
      </p:sp>
      <p:cxnSp>
        <p:nvCxnSpPr>
          <p:cNvPr id="8" name="Straight Connector 7"/>
          <p:cNvCxnSpPr/>
          <p:nvPr/>
        </p:nvCxnSpPr>
        <p:spPr>
          <a:xfrm>
            <a:off x="4572000" y="1219200"/>
            <a:ext cx="0" cy="4724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50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5" y="13391"/>
            <a:ext cx="8342416" cy="746633"/>
          </a:xfrm>
        </p:spPr>
        <p:txBody>
          <a:bodyPr>
            <a:normAutofit/>
          </a:bodyPr>
          <a:lstStyle/>
          <a:p>
            <a:r>
              <a:rPr lang="en-US" sz="4000" dirty="0">
                <a:cs typeface="Arial" pitchFamily="34" charset="0"/>
              </a:rPr>
              <a:t>CJTF-HOA</a:t>
            </a:r>
            <a:endParaRPr lang="en-US" sz="2000" dirty="0">
              <a:solidFill>
                <a:srgbClr val="FF0000"/>
              </a:solidFill>
              <a:cs typeface="Arial" pitchFamily="34" charset="0"/>
            </a:endParaRPr>
          </a:p>
        </p:txBody>
      </p:sp>
      <p:sp>
        <p:nvSpPr>
          <p:cNvPr id="6" name="Content Placeholder 2"/>
          <p:cNvSpPr>
            <a:spLocks noGrp="1"/>
          </p:cNvSpPr>
          <p:nvPr>
            <p:ph idx="1"/>
          </p:nvPr>
        </p:nvSpPr>
        <p:spPr>
          <a:xfrm>
            <a:off x="380012" y="852297"/>
            <a:ext cx="8459191" cy="5494074"/>
          </a:xfrm>
        </p:spPr>
        <p:txBody>
          <a:bodyPr>
            <a:normAutofit fontScale="92500" lnSpcReduction="20000"/>
          </a:bodyPr>
          <a:lstStyle/>
          <a:p>
            <a:r>
              <a:rPr lang="en-US" sz="2000" b="1" dirty="0">
                <a:solidFill>
                  <a:schemeClr val="tx1"/>
                </a:solidFill>
              </a:rPr>
              <a:t>Executive Summary: </a:t>
            </a:r>
            <a:r>
              <a:rPr lang="en-US" sz="2000" dirty="0">
                <a:solidFill>
                  <a:schemeClr val="tx1"/>
                </a:solidFill>
              </a:rPr>
              <a:t> Establish and maintain a CIDNE/</a:t>
            </a:r>
            <a:r>
              <a:rPr lang="en-US" sz="2000" dirty="0" err="1">
                <a:solidFill>
                  <a:schemeClr val="tx1"/>
                </a:solidFill>
              </a:rPr>
              <a:t>WebTAS</a:t>
            </a:r>
            <a:r>
              <a:rPr lang="en-US" sz="2000" dirty="0">
                <a:solidFill>
                  <a:schemeClr val="tx1"/>
                </a:solidFill>
              </a:rPr>
              <a:t>/INDURE enterprise, including on-site support to CJTF-HOA as part of their reporting and analysis framework.</a:t>
            </a:r>
          </a:p>
          <a:p>
            <a:endParaRPr lang="en-US" sz="2000" b="1" dirty="0">
              <a:solidFill>
                <a:schemeClr val="tx1"/>
              </a:solidFill>
            </a:endParaRPr>
          </a:p>
          <a:p>
            <a:r>
              <a:rPr lang="en-US" sz="2000" b="1" dirty="0">
                <a:solidFill>
                  <a:schemeClr val="tx1"/>
                </a:solidFill>
              </a:rPr>
              <a:t>Customer POCs:</a:t>
            </a:r>
          </a:p>
          <a:p>
            <a:pPr lvl="1">
              <a:buSzPct val="94000"/>
              <a:defRPr/>
            </a:pPr>
            <a:r>
              <a:rPr lang="en-US" sz="1800" dirty="0">
                <a:solidFill>
                  <a:schemeClr val="tx1"/>
                </a:solidFill>
              </a:rPr>
              <a:t>Mr. Peter </a:t>
            </a:r>
            <a:r>
              <a:rPr lang="en-US" sz="1800" dirty="0" err="1">
                <a:solidFill>
                  <a:schemeClr val="tx1"/>
                </a:solidFill>
              </a:rPr>
              <a:t>LaMonica</a:t>
            </a:r>
            <a:r>
              <a:rPr lang="en-US" sz="1800" dirty="0">
                <a:solidFill>
                  <a:schemeClr val="tx1"/>
                </a:solidFill>
              </a:rPr>
              <a:t>, AFRL, Program Manager</a:t>
            </a:r>
          </a:p>
          <a:p>
            <a:pPr marL="1200150" lvl="3" indent="-342900">
              <a:lnSpc>
                <a:spcPct val="80000"/>
              </a:lnSpc>
              <a:buSzPct val="94000"/>
              <a:buFont typeface="Wingdings" pitchFamily="2" charset="2"/>
              <a:buChar char="§"/>
              <a:defRPr/>
            </a:pPr>
            <a:r>
              <a:rPr lang="en-US" sz="1700" dirty="0">
                <a:solidFill>
                  <a:schemeClr val="tx1"/>
                </a:solidFill>
              </a:rPr>
              <a:t>Email: </a:t>
            </a:r>
            <a:r>
              <a:rPr lang="en-US" sz="1800" dirty="0">
                <a:solidFill>
                  <a:schemeClr val="tx1"/>
                </a:solidFill>
              </a:rPr>
              <a:t>peter.lamonica@us.af.mil</a:t>
            </a:r>
          </a:p>
          <a:p>
            <a:pPr marL="1200150" lvl="3" indent="-342900">
              <a:buSzPct val="94000"/>
              <a:buFont typeface="Wingdings" pitchFamily="2" charset="2"/>
              <a:buChar char="§"/>
              <a:defRPr/>
            </a:pPr>
            <a:r>
              <a:rPr lang="en-US" sz="1700" dirty="0">
                <a:solidFill>
                  <a:schemeClr val="tx1"/>
                </a:solidFill>
              </a:rPr>
              <a:t>Phone: 315.330.4088</a:t>
            </a:r>
          </a:p>
          <a:p>
            <a:pPr lvl="1">
              <a:buSzPct val="94000"/>
              <a:defRPr/>
            </a:pPr>
            <a:r>
              <a:rPr lang="en-US" sz="1800" dirty="0" err="1">
                <a:solidFill>
                  <a:schemeClr val="tx1"/>
                </a:solidFill>
              </a:rPr>
              <a:t>LtCol</a:t>
            </a:r>
            <a:r>
              <a:rPr lang="en-US" sz="1800" dirty="0">
                <a:solidFill>
                  <a:schemeClr val="tx1"/>
                </a:solidFill>
              </a:rPr>
              <a:t> </a:t>
            </a:r>
            <a:r>
              <a:rPr lang="en-US" sz="1800" dirty="0" err="1">
                <a:solidFill>
                  <a:schemeClr val="tx1"/>
                </a:solidFill>
              </a:rPr>
              <a:t>Adisa</a:t>
            </a:r>
            <a:r>
              <a:rPr lang="en-US" sz="1800" dirty="0">
                <a:solidFill>
                  <a:schemeClr val="tx1"/>
                </a:solidFill>
              </a:rPr>
              <a:t> Hinton, CJTF-HOA, KMO (current)</a:t>
            </a:r>
          </a:p>
          <a:p>
            <a:pPr marL="1200150" lvl="3" indent="-342900">
              <a:lnSpc>
                <a:spcPct val="80000"/>
              </a:lnSpc>
              <a:buSzPct val="94000"/>
              <a:buFont typeface="Wingdings" pitchFamily="2" charset="2"/>
              <a:buChar char="§"/>
              <a:defRPr/>
            </a:pPr>
            <a:r>
              <a:rPr lang="en-US" sz="1700" dirty="0">
                <a:solidFill>
                  <a:schemeClr val="tx1"/>
                </a:solidFill>
              </a:rPr>
              <a:t>Email: adisa.a.hinton.mil@mail.mil</a:t>
            </a:r>
          </a:p>
          <a:p>
            <a:pPr marL="1200150" lvl="3" indent="-342900">
              <a:lnSpc>
                <a:spcPct val="80000"/>
              </a:lnSpc>
              <a:buSzPct val="94000"/>
              <a:buFont typeface="Wingdings" pitchFamily="2" charset="2"/>
              <a:buChar char="§"/>
              <a:defRPr/>
            </a:pPr>
            <a:r>
              <a:rPr lang="en-US" sz="1700" dirty="0">
                <a:solidFill>
                  <a:schemeClr val="tx1"/>
                </a:solidFill>
              </a:rPr>
              <a:t>Phone: DSN 311.824.4664  or  311.824.4679</a:t>
            </a:r>
          </a:p>
          <a:p>
            <a:pPr lvl="1">
              <a:buSzPct val="94000"/>
              <a:defRPr/>
            </a:pPr>
            <a:r>
              <a:rPr lang="en-US" sz="1800" dirty="0">
                <a:solidFill>
                  <a:schemeClr val="tx1"/>
                </a:solidFill>
              </a:rPr>
              <a:t>MAJ </a:t>
            </a:r>
            <a:r>
              <a:rPr lang="en-US" sz="1800" dirty="0" err="1">
                <a:solidFill>
                  <a:schemeClr val="tx1"/>
                </a:solidFill>
              </a:rPr>
              <a:t>Ofayo</a:t>
            </a:r>
            <a:r>
              <a:rPr lang="en-US" sz="1800" dirty="0">
                <a:solidFill>
                  <a:schemeClr val="tx1"/>
                </a:solidFill>
              </a:rPr>
              <a:t> </a:t>
            </a:r>
            <a:r>
              <a:rPr lang="en-US" sz="1800" dirty="0" err="1">
                <a:solidFill>
                  <a:schemeClr val="tx1"/>
                </a:solidFill>
              </a:rPr>
              <a:t>Kingsberry</a:t>
            </a:r>
            <a:r>
              <a:rPr lang="en-US" sz="1800" dirty="0">
                <a:solidFill>
                  <a:schemeClr val="tx1"/>
                </a:solidFill>
              </a:rPr>
              <a:t>, CJTF-HOA, KMO (incoming 11 Oct)</a:t>
            </a:r>
          </a:p>
          <a:p>
            <a:pPr marL="1200150" lvl="3" indent="-342900">
              <a:lnSpc>
                <a:spcPct val="80000"/>
              </a:lnSpc>
              <a:buSzPct val="94000"/>
              <a:buFont typeface="Wingdings" pitchFamily="2" charset="2"/>
              <a:buChar char="§"/>
              <a:defRPr/>
            </a:pPr>
            <a:r>
              <a:rPr lang="en-US" sz="1700" dirty="0">
                <a:solidFill>
                  <a:schemeClr val="tx1"/>
                </a:solidFill>
              </a:rPr>
              <a:t>Email: Ofayo.Kingsberry@us.af.mil</a:t>
            </a:r>
          </a:p>
          <a:p>
            <a:pPr marL="857250" lvl="3" indent="0">
              <a:lnSpc>
                <a:spcPct val="80000"/>
              </a:lnSpc>
              <a:buSzPct val="94000"/>
              <a:buNone/>
              <a:defRPr/>
            </a:pPr>
            <a:endParaRPr lang="en-US" sz="1400" dirty="0">
              <a:solidFill>
                <a:schemeClr val="tx1"/>
              </a:solidFill>
            </a:endParaRPr>
          </a:p>
          <a:p>
            <a:r>
              <a:rPr lang="en-US" sz="2000" b="1" dirty="0">
                <a:solidFill>
                  <a:schemeClr val="tx1"/>
                </a:solidFill>
              </a:rPr>
              <a:t>Location(s):</a:t>
            </a:r>
          </a:p>
          <a:p>
            <a:pPr lvl="1"/>
            <a:r>
              <a:rPr lang="en-US" sz="1800" dirty="0">
                <a:solidFill>
                  <a:schemeClr val="tx1"/>
                </a:solidFill>
              </a:rPr>
              <a:t>Camp </a:t>
            </a:r>
            <a:r>
              <a:rPr lang="en-US" sz="1800" dirty="0" err="1">
                <a:solidFill>
                  <a:schemeClr val="tx1"/>
                </a:solidFill>
              </a:rPr>
              <a:t>Lemonnier</a:t>
            </a:r>
            <a:r>
              <a:rPr lang="en-US" sz="1800" dirty="0">
                <a:solidFill>
                  <a:schemeClr val="tx1"/>
                </a:solidFill>
              </a:rPr>
              <a:t>, Djibouti</a:t>
            </a:r>
          </a:p>
          <a:p>
            <a:pPr lvl="1"/>
            <a:endParaRPr lang="en-US" sz="1800" dirty="0">
              <a:solidFill>
                <a:schemeClr val="tx1"/>
              </a:solidFill>
            </a:endParaRPr>
          </a:p>
          <a:p>
            <a:r>
              <a:rPr lang="en-US" sz="2000" b="1" dirty="0">
                <a:solidFill>
                  <a:schemeClr val="tx1"/>
                </a:solidFill>
              </a:rPr>
              <a:t>Version in Use:</a:t>
            </a:r>
          </a:p>
          <a:p>
            <a:pPr lvl="1"/>
            <a:r>
              <a:rPr lang="en-US" sz="1800" dirty="0">
                <a:solidFill>
                  <a:schemeClr val="tx1"/>
                </a:solidFill>
              </a:rPr>
              <a:t>CIDNE: 2.3.2, Released 28 Aug 2014</a:t>
            </a:r>
          </a:p>
          <a:p>
            <a:pPr lvl="1"/>
            <a:r>
              <a:rPr lang="en-US" sz="1800" dirty="0" err="1">
                <a:solidFill>
                  <a:schemeClr val="tx1"/>
                </a:solidFill>
              </a:rPr>
              <a:t>WebTAS</a:t>
            </a:r>
            <a:r>
              <a:rPr lang="en-US" sz="1800" dirty="0">
                <a:solidFill>
                  <a:schemeClr val="tx1"/>
                </a:solidFill>
              </a:rPr>
              <a:t>: 4.3.1.016.11 (Net Launcher), Released Jun 17 2014</a:t>
            </a:r>
          </a:p>
          <a:p>
            <a:pPr lvl="1"/>
            <a:r>
              <a:rPr lang="en-US" sz="1800" dirty="0">
                <a:solidFill>
                  <a:schemeClr val="tx1"/>
                </a:solidFill>
              </a:rPr>
              <a:t>INDURE: 1.3.4.6, Released 2 July 2014</a:t>
            </a:r>
          </a:p>
        </p:txBody>
      </p:sp>
      <p:sp>
        <p:nvSpPr>
          <p:cNvPr id="4" name="Slide Number Placeholder 3"/>
          <p:cNvSpPr>
            <a:spLocks noGrp="1"/>
          </p:cNvSpPr>
          <p:nvPr>
            <p:ph type="sldNum" sz="quarter" idx="12"/>
          </p:nvPr>
        </p:nvSpPr>
        <p:spPr>
          <a:xfrm>
            <a:off x="8229600" y="6350000"/>
            <a:ext cx="457200" cy="365125"/>
          </a:xfrm>
        </p:spPr>
        <p:txBody>
          <a:bodyPr/>
          <a:lstStyle/>
          <a:p>
            <a:pPr>
              <a:defRPr/>
            </a:pPr>
            <a:fld id="{D8B558F4-277B-2141-ACE7-6AE7FBC9E8B1}" type="slidenum">
              <a:rPr lang="en-US" smtClean="0"/>
              <a:pPr>
                <a:defRPr/>
              </a:pPr>
              <a:t>6</a:t>
            </a:fld>
            <a:endParaRPr lang="en-US" dirty="0"/>
          </a:p>
        </p:txBody>
      </p:sp>
      <p:sp>
        <p:nvSpPr>
          <p:cNvPr id="3" name="Date Placeholder 2"/>
          <p:cNvSpPr>
            <a:spLocks noGrp="1"/>
          </p:cNvSpPr>
          <p:nvPr>
            <p:ph type="dt" sz="half" idx="10"/>
          </p:nvPr>
        </p:nvSpPr>
        <p:spPr/>
        <p:txBody>
          <a:bodyPr/>
          <a:lstStyle/>
          <a:p>
            <a:r>
              <a:rPr lang="en-US"/>
              <a:t>07 Jun 2016</a:t>
            </a:r>
            <a:endParaRPr lang="en-US" dirty="0"/>
          </a:p>
        </p:txBody>
      </p:sp>
    </p:spTree>
    <p:extLst>
      <p:ext uri="{BB962C8B-B14F-4D97-AF65-F5344CB8AC3E}">
        <p14:creationId xmlns:p14="http://schemas.microsoft.com/office/powerpoint/2010/main" val="179619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CJTF-HOA</a:t>
            </a:r>
          </a:p>
        </p:txBody>
      </p:sp>
      <p:sp>
        <p:nvSpPr>
          <p:cNvPr id="3" name="Content Placeholder 2"/>
          <p:cNvSpPr>
            <a:spLocks noGrp="1"/>
          </p:cNvSpPr>
          <p:nvPr>
            <p:ph sz="half" idx="1"/>
          </p:nvPr>
        </p:nvSpPr>
        <p:spPr>
          <a:xfrm>
            <a:off x="457200" y="1600200"/>
            <a:ext cx="4038600" cy="4648200"/>
          </a:xfrm>
        </p:spPr>
        <p:txBody>
          <a:bodyPr>
            <a:normAutofit fontScale="92500" lnSpcReduction="20000"/>
          </a:bodyPr>
          <a:lstStyle/>
          <a:p>
            <a:r>
              <a:rPr lang="en-US" dirty="0">
                <a:solidFill>
                  <a:schemeClr val="tx1"/>
                </a:solidFill>
              </a:rPr>
              <a:t>Key Users / Uses</a:t>
            </a:r>
          </a:p>
          <a:p>
            <a:pPr lvl="1"/>
            <a:r>
              <a:rPr lang="en-US" dirty="0">
                <a:solidFill>
                  <a:schemeClr val="tx1"/>
                </a:solidFill>
              </a:rPr>
              <a:t>J2Country Teams</a:t>
            </a:r>
          </a:p>
          <a:p>
            <a:pPr lvl="2"/>
            <a:r>
              <a:rPr lang="en-US" dirty="0">
                <a:solidFill>
                  <a:schemeClr val="tx1"/>
                </a:solidFill>
              </a:rPr>
              <a:t>SA and Analysis (CIDNE)</a:t>
            </a:r>
          </a:p>
          <a:p>
            <a:pPr lvl="1"/>
            <a:r>
              <a:rPr lang="en-US" dirty="0">
                <a:solidFill>
                  <a:schemeClr val="tx1"/>
                </a:solidFill>
              </a:rPr>
              <a:t>J3-5-7 Plans, Effects, IO, MISO and Assessments</a:t>
            </a:r>
          </a:p>
          <a:p>
            <a:pPr lvl="2"/>
            <a:r>
              <a:rPr lang="en-US" dirty="0">
                <a:solidFill>
                  <a:schemeClr val="tx1"/>
                </a:solidFill>
              </a:rPr>
              <a:t>SA and Analysis (CIDNE)</a:t>
            </a:r>
          </a:p>
          <a:p>
            <a:pPr lvl="2"/>
            <a:r>
              <a:rPr lang="en-US" dirty="0">
                <a:solidFill>
                  <a:schemeClr val="tx1"/>
                </a:solidFill>
              </a:rPr>
              <a:t>Regional Engagements</a:t>
            </a:r>
          </a:p>
          <a:p>
            <a:pPr lvl="2"/>
            <a:r>
              <a:rPr lang="en-US" dirty="0">
                <a:solidFill>
                  <a:schemeClr val="tx1"/>
                </a:solidFill>
              </a:rPr>
              <a:t>Force Protection</a:t>
            </a:r>
          </a:p>
          <a:p>
            <a:pPr lvl="1"/>
            <a:r>
              <a:rPr lang="en-US" dirty="0">
                <a:solidFill>
                  <a:schemeClr val="tx1"/>
                </a:solidFill>
              </a:rPr>
              <a:t>J9 CMO / Civil Affairs</a:t>
            </a:r>
          </a:p>
          <a:p>
            <a:pPr lvl="2"/>
            <a:r>
              <a:rPr lang="en-US" dirty="0">
                <a:solidFill>
                  <a:schemeClr val="tx1"/>
                </a:solidFill>
              </a:rPr>
              <a:t>INDURE CA Reporting</a:t>
            </a:r>
          </a:p>
          <a:p>
            <a:pPr lvl="1"/>
            <a:r>
              <a:rPr lang="en-US" dirty="0">
                <a:solidFill>
                  <a:schemeClr val="tx1"/>
                </a:solidFill>
              </a:rPr>
              <a:t>FAC</a:t>
            </a:r>
          </a:p>
          <a:p>
            <a:pPr lvl="2"/>
            <a:r>
              <a:rPr lang="en-US" dirty="0" err="1">
                <a:solidFill>
                  <a:schemeClr val="tx1"/>
                </a:solidFill>
              </a:rPr>
              <a:t>Unclass</a:t>
            </a:r>
            <a:r>
              <a:rPr lang="en-US" dirty="0">
                <a:solidFill>
                  <a:schemeClr val="tx1"/>
                </a:solidFill>
              </a:rPr>
              <a:t> information sharing with JIIM partners using UIS (INDURE/APAN)</a:t>
            </a:r>
          </a:p>
          <a:p>
            <a:pPr lvl="1"/>
            <a:endParaRPr lang="en-US" dirty="0">
              <a:solidFill>
                <a:schemeClr val="tx1"/>
              </a:solidFill>
            </a:endParaRPr>
          </a:p>
          <a:p>
            <a:pPr lvl="1"/>
            <a:endParaRPr lang="en-US" dirty="0">
              <a:solidFill>
                <a:schemeClr val="tx1"/>
              </a:solidFill>
            </a:endParaRPr>
          </a:p>
        </p:txBody>
      </p:sp>
      <p:sp>
        <p:nvSpPr>
          <p:cNvPr id="4" name="Content Placeholder 3"/>
          <p:cNvSpPr>
            <a:spLocks noGrp="1"/>
          </p:cNvSpPr>
          <p:nvPr>
            <p:ph sz="half" idx="2"/>
          </p:nvPr>
        </p:nvSpPr>
        <p:spPr/>
        <p:txBody>
          <a:bodyPr>
            <a:normAutofit fontScale="92500" lnSpcReduction="20000"/>
          </a:bodyPr>
          <a:lstStyle/>
          <a:p>
            <a:r>
              <a:rPr lang="en-US" dirty="0">
                <a:solidFill>
                  <a:schemeClr val="tx1"/>
                </a:solidFill>
              </a:rPr>
              <a:t>Priority Efforts</a:t>
            </a:r>
          </a:p>
          <a:p>
            <a:pPr lvl="1"/>
            <a:r>
              <a:rPr lang="en-US" dirty="0">
                <a:solidFill>
                  <a:schemeClr val="tx1"/>
                </a:solidFill>
              </a:rPr>
              <a:t>System Requirements</a:t>
            </a:r>
          </a:p>
          <a:p>
            <a:pPr lvl="2"/>
            <a:r>
              <a:rPr lang="en-US" dirty="0">
                <a:solidFill>
                  <a:schemeClr val="tx1"/>
                </a:solidFill>
              </a:rPr>
              <a:t>CIDNE 2.3.4</a:t>
            </a:r>
          </a:p>
          <a:p>
            <a:pPr lvl="1"/>
            <a:r>
              <a:rPr lang="en-US" dirty="0">
                <a:solidFill>
                  <a:schemeClr val="tx1"/>
                </a:solidFill>
              </a:rPr>
              <a:t>Unclassified Information Solution (UIS) effort</a:t>
            </a:r>
          </a:p>
          <a:p>
            <a:pPr lvl="2"/>
            <a:r>
              <a:rPr lang="en-US" dirty="0">
                <a:solidFill>
                  <a:schemeClr val="tx1"/>
                </a:solidFill>
              </a:rPr>
              <a:t>Disconnected Reporting</a:t>
            </a:r>
          </a:p>
          <a:p>
            <a:pPr lvl="2"/>
            <a:r>
              <a:rPr lang="en-US" dirty="0">
                <a:solidFill>
                  <a:schemeClr val="tx1"/>
                </a:solidFill>
              </a:rPr>
              <a:t>INDURE / APAN</a:t>
            </a:r>
          </a:p>
          <a:p>
            <a:pPr lvl="1"/>
            <a:r>
              <a:rPr lang="en-US" dirty="0">
                <a:solidFill>
                  <a:schemeClr val="tx1"/>
                </a:solidFill>
              </a:rPr>
              <a:t>Interfaces</a:t>
            </a:r>
          </a:p>
          <a:p>
            <a:pPr lvl="2"/>
            <a:r>
              <a:rPr lang="en-US" dirty="0">
                <a:solidFill>
                  <a:schemeClr val="tx1"/>
                </a:solidFill>
              </a:rPr>
              <a:t>ISM(w/CENTCOM),G-TSCMIS and JLLIS</a:t>
            </a:r>
          </a:p>
          <a:p>
            <a:pPr lvl="1"/>
            <a:r>
              <a:rPr lang="en-US" dirty="0">
                <a:solidFill>
                  <a:schemeClr val="tx1"/>
                </a:solidFill>
              </a:rPr>
              <a:t>Assist with CIDNE SOPs</a:t>
            </a:r>
          </a:p>
          <a:p>
            <a:pPr lvl="1"/>
            <a:r>
              <a:rPr lang="en-US" dirty="0">
                <a:solidFill>
                  <a:schemeClr val="tx1"/>
                </a:solidFill>
              </a:rPr>
              <a:t>AFRICOM Integration </a:t>
            </a:r>
          </a:p>
        </p:txBody>
      </p:sp>
      <p:sp>
        <p:nvSpPr>
          <p:cNvPr id="5" name="Date Placeholder 4"/>
          <p:cNvSpPr>
            <a:spLocks noGrp="1"/>
          </p:cNvSpPr>
          <p:nvPr>
            <p:ph type="dt" sz="half" idx="10"/>
          </p:nvPr>
        </p:nvSpPr>
        <p:spPr/>
        <p:txBody>
          <a:bodyPr/>
          <a:lstStyle/>
          <a:p>
            <a:r>
              <a:rPr lang="en-US"/>
              <a:t>07 Jun 2016</a:t>
            </a:r>
            <a:endParaRPr lang="en-US" dirty="0"/>
          </a:p>
        </p:txBody>
      </p:sp>
      <p:sp>
        <p:nvSpPr>
          <p:cNvPr id="6" name="Slide Number Placeholder 5"/>
          <p:cNvSpPr>
            <a:spLocks noGrp="1"/>
          </p:cNvSpPr>
          <p:nvPr>
            <p:ph type="sldNum" sz="quarter" idx="12"/>
          </p:nvPr>
        </p:nvSpPr>
        <p:spPr/>
        <p:txBody>
          <a:bodyPr/>
          <a:lstStyle/>
          <a:p>
            <a:fld id="{9B0D771E-DCDE-4301-A0F6-3283EEFE2180}" type="slidenum">
              <a:rPr lang="en-US" smtClean="0"/>
              <a:pPr/>
              <a:t>7</a:t>
            </a:fld>
            <a:endParaRPr lang="en-US" dirty="0"/>
          </a:p>
        </p:txBody>
      </p:sp>
      <p:cxnSp>
        <p:nvCxnSpPr>
          <p:cNvPr id="8" name="Straight Connector 7"/>
          <p:cNvCxnSpPr/>
          <p:nvPr/>
        </p:nvCxnSpPr>
        <p:spPr>
          <a:xfrm>
            <a:off x="4572000" y="1524000"/>
            <a:ext cx="0" cy="4724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9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05872" y="868769"/>
            <a:ext cx="8459191" cy="5455831"/>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rgbClr val="76767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7676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7676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7676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7676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400" b="1" dirty="0">
                <a:solidFill>
                  <a:schemeClr val="tx1"/>
                </a:solidFill>
                <a:cs typeface="Arial" pitchFamily="34" charset="0"/>
              </a:rPr>
              <a:t>Executive Summary: </a:t>
            </a:r>
            <a:r>
              <a:rPr lang="en-US" sz="3400" dirty="0">
                <a:solidFill>
                  <a:schemeClr val="tx1"/>
                </a:solidFill>
                <a:cs typeface="Arial" pitchFamily="34" charset="0"/>
              </a:rPr>
              <a:t>The CTC effort includes system and training support to multiple organizations across th</a:t>
            </a:r>
            <a:r>
              <a:rPr lang="en-US" sz="3400" dirty="0">
                <a:solidFill>
                  <a:schemeClr val="tx1"/>
                </a:solidFill>
              </a:rPr>
              <a:t>e US Army.  Year round rotations occur and are supported at all CTC locations.  ISS provides server support and troubleshooting as well as systems training on CIDNE and </a:t>
            </a:r>
            <a:r>
              <a:rPr lang="en-US" sz="3400" dirty="0" err="1">
                <a:solidFill>
                  <a:schemeClr val="tx1"/>
                </a:solidFill>
              </a:rPr>
              <a:t>WebTAS</a:t>
            </a:r>
            <a:r>
              <a:rPr lang="en-US" sz="3400" dirty="0">
                <a:solidFill>
                  <a:schemeClr val="tx1"/>
                </a:solidFill>
              </a:rPr>
              <a:t> applications.</a:t>
            </a:r>
            <a:r>
              <a:rPr lang="en-US" sz="3400" dirty="0">
                <a:solidFill>
                  <a:schemeClr val="tx1"/>
                </a:solidFill>
                <a:cs typeface="Arial" pitchFamily="34" charset="0"/>
              </a:rPr>
              <a:t> </a:t>
            </a:r>
          </a:p>
          <a:p>
            <a:endParaRPr lang="en-US" sz="1300" dirty="0">
              <a:solidFill>
                <a:schemeClr val="tx1"/>
              </a:solidFill>
              <a:cs typeface="Arial" pitchFamily="34" charset="0"/>
            </a:endParaRPr>
          </a:p>
          <a:p>
            <a:r>
              <a:rPr lang="en-US" b="1" dirty="0">
                <a:solidFill>
                  <a:schemeClr val="tx1"/>
                </a:solidFill>
                <a:cs typeface="Arial" pitchFamily="34" charset="0"/>
              </a:rPr>
              <a:t>Customer POCs:</a:t>
            </a:r>
            <a:endParaRPr lang="en-US" dirty="0">
              <a:solidFill>
                <a:schemeClr val="tx1"/>
              </a:solidFill>
              <a:cs typeface="Arial" pitchFamily="34" charset="0"/>
            </a:endParaRPr>
          </a:p>
          <a:p>
            <a:pPr lvl="1">
              <a:lnSpc>
                <a:spcPct val="120000"/>
              </a:lnSpc>
            </a:pPr>
            <a:r>
              <a:rPr lang="en-US" sz="3400" dirty="0">
                <a:solidFill>
                  <a:schemeClr val="tx1"/>
                </a:solidFill>
                <a:cs typeface="Arial" pitchFamily="34" charset="0"/>
              </a:rPr>
              <a:t>Wyatt Bora (AFRL)</a:t>
            </a:r>
          </a:p>
          <a:p>
            <a:pPr marL="1028700" lvl="3">
              <a:lnSpc>
                <a:spcPct val="120000"/>
              </a:lnSpc>
              <a:buSzPct val="94000"/>
              <a:buFont typeface="Wingdings" pitchFamily="2" charset="2"/>
              <a:buChar char="§"/>
              <a:defRPr/>
            </a:pPr>
            <a:r>
              <a:rPr lang="en-US" sz="3200" dirty="0">
                <a:solidFill>
                  <a:schemeClr val="tx1"/>
                </a:solidFill>
              </a:rPr>
              <a:t>Email:  </a:t>
            </a:r>
            <a:r>
              <a:rPr lang="en-US" sz="3200" dirty="0">
                <a:solidFill>
                  <a:schemeClr val="tx1"/>
                </a:solidFill>
                <a:hlinkClick r:id="rId3"/>
              </a:rPr>
              <a:t>wyatt.bora.1@us.af.mil</a:t>
            </a:r>
            <a:endParaRPr lang="en-US" sz="3200" dirty="0">
              <a:solidFill>
                <a:schemeClr val="tx1"/>
              </a:solidFill>
            </a:endParaRPr>
          </a:p>
          <a:p>
            <a:pPr marL="1028700" lvl="3">
              <a:lnSpc>
                <a:spcPct val="120000"/>
              </a:lnSpc>
              <a:buSzPct val="94000"/>
              <a:buFont typeface="Wingdings" pitchFamily="2" charset="2"/>
              <a:buChar char="§"/>
              <a:defRPr/>
            </a:pPr>
            <a:r>
              <a:rPr lang="en-US" sz="3200" dirty="0">
                <a:solidFill>
                  <a:schemeClr val="tx1"/>
                </a:solidFill>
              </a:rPr>
              <a:t>Phone: 315.330.4944</a:t>
            </a:r>
          </a:p>
          <a:p>
            <a:pPr lvl="1">
              <a:lnSpc>
                <a:spcPct val="120000"/>
              </a:lnSpc>
              <a:buSzPct val="94000"/>
              <a:defRPr/>
            </a:pPr>
            <a:r>
              <a:rPr lang="en-US" sz="3400" dirty="0">
                <a:solidFill>
                  <a:schemeClr val="tx1"/>
                </a:solidFill>
                <a:cs typeface="Arial" pitchFamily="34" charset="0"/>
              </a:rPr>
              <a:t>Major Kristina Cornwell, USCENTCOM CCJ2-OM</a:t>
            </a:r>
          </a:p>
          <a:p>
            <a:pPr marL="1028700" lvl="2">
              <a:lnSpc>
                <a:spcPct val="120000"/>
              </a:lnSpc>
              <a:buSzPct val="94000"/>
              <a:buFont typeface="Wingdings" panose="05000000000000000000" pitchFamily="2" charset="2"/>
              <a:buChar char="§"/>
              <a:defRPr/>
            </a:pPr>
            <a:r>
              <a:rPr lang="en-US" sz="3200" dirty="0">
                <a:solidFill>
                  <a:schemeClr val="tx1"/>
                </a:solidFill>
              </a:rPr>
              <a:t>Email: kristina.j.cornwell@centcom.mil</a:t>
            </a:r>
          </a:p>
          <a:p>
            <a:pPr marL="1028700" lvl="2">
              <a:lnSpc>
                <a:spcPct val="120000"/>
              </a:lnSpc>
              <a:buSzPct val="94000"/>
              <a:buFont typeface="Wingdings" panose="05000000000000000000" pitchFamily="2" charset="2"/>
              <a:buChar char="§"/>
              <a:defRPr/>
            </a:pPr>
            <a:r>
              <a:rPr lang="en-US" sz="3200" dirty="0">
                <a:solidFill>
                  <a:schemeClr val="tx1"/>
                </a:solidFill>
              </a:rPr>
              <a:t>Phone: 813.529.2826  </a:t>
            </a:r>
          </a:p>
          <a:p>
            <a:pPr lvl="1">
              <a:lnSpc>
                <a:spcPct val="120000"/>
              </a:lnSpc>
            </a:pPr>
            <a:r>
              <a:rPr lang="en-US" sz="3200" dirty="0">
                <a:solidFill>
                  <a:schemeClr val="tx1"/>
                </a:solidFill>
              </a:rPr>
              <a:t>Mr. John Skelton (CTC Directorate)</a:t>
            </a:r>
          </a:p>
          <a:p>
            <a:pPr marL="1028700" lvl="3">
              <a:lnSpc>
                <a:spcPct val="120000"/>
              </a:lnSpc>
              <a:buSzPct val="94000"/>
              <a:buFont typeface="Wingdings" pitchFamily="2" charset="2"/>
              <a:buChar char="§"/>
              <a:defRPr/>
            </a:pPr>
            <a:r>
              <a:rPr lang="en-US" sz="3200" dirty="0">
                <a:solidFill>
                  <a:schemeClr val="tx1"/>
                </a:solidFill>
              </a:rPr>
              <a:t>Email:  </a:t>
            </a:r>
            <a:r>
              <a:rPr lang="en-US" sz="3200" dirty="0">
                <a:solidFill>
                  <a:schemeClr val="tx1"/>
                </a:solidFill>
                <a:hlinkClick r:id="rId4"/>
              </a:rPr>
              <a:t>john.d.skelton.civ@mail.mil</a:t>
            </a:r>
            <a:endParaRPr lang="en-US" sz="3200" dirty="0">
              <a:solidFill>
                <a:schemeClr val="tx1"/>
              </a:solidFill>
            </a:endParaRPr>
          </a:p>
          <a:p>
            <a:pPr marL="1028700" lvl="3">
              <a:lnSpc>
                <a:spcPct val="120000"/>
              </a:lnSpc>
              <a:buSzPct val="94000"/>
              <a:buFont typeface="Wingdings" pitchFamily="2" charset="2"/>
              <a:buChar char="§"/>
              <a:defRPr/>
            </a:pPr>
            <a:r>
              <a:rPr lang="en-US" sz="3200" dirty="0">
                <a:solidFill>
                  <a:schemeClr val="tx1"/>
                </a:solidFill>
              </a:rPr>
              <a:t>Phone: 913.684.7641</a:t>
            </a:r>
            <a:endParaRPr lang="en-US" sz="3200" dirty="0">
              <a:solidFill>
                <a:schemeClr val="tx1"/>
              </a:solidFill>
              <a:cs typeface="Arial" pitchFamily="34" charset="0"/>
            </a:endParaRPr>
          </a:p>
          <a:p>
            <a:r>
              <a:rPr lang="en-US" sz="3400" b="1" dirty="0">
                <a:solidFill>
                  <a:schemeClr val="tx1"/>
                </a:solidFill>
                <a:cs typeface="Arial" pitchFamily="34" charset="0"/>
              </a:rPr>
              <a:t>Location(s): </a:t>
            </a:r>
          </a:p>
          <a:p>
            <a:pPr lvl="1"/>
            <a:r>
              <a:rPr lang="en-US" sz="3400" dirty="0">
                <a:solidFill>
                  <a:schemeClr val="tx1"/>
                </a:solidFill>
                <a:cs typeface="Arial" pitchFamily="34" charset="0"/>
              </a:rPr>
              <a:t>Joint Multinational Readiness Center (JMRC), </a:t>
            </a:r>
            <a:r>
              <a:rPr lang="en-US" sz="3400" dirty="0" err="1">
                <a:solidFill>
                  <a:schemeClr val="tx1"/>
                </a:solidFill>
                <a:cs typeface="Arial" pitchFamily="34" charset="0"/>
              </a:rPr>
              <a:t>Hohenfels</a:t>
            </a:r>
            <a:r>
              <a:rPr lang="en-US" sz="3400" dirty="0">
                <a:solidFill>
                  <a:schemeClr val="tx1"/>
                </a:solidFill>
                <a:cs typeface="Arial" pitchFamily="34" charset="0"/>
              </a:rPr>
              <a:t>, Germany</a:t>
            </a:r>
          </a:p>
          <a:p>
            <a:pPr lvl="1"/>
            <a:r>
              <a:rPr lang="en-US" sz="3400" dirty="0">
                <a:solidFill>
                  <a:schemeClr val="tx1"/>
                </a:solidFill>
                <a:cs typeface="Arial" pitchFamily="34" charset="0"/>
              </a:rPr>
              <a:t>Joint Regional Training Center (JRTC), Ft. Polk, LA</a:t>
            </a:r>
          </a:p>
          <a:p>
            <a:pPr lvl="1"/>
            <a:r>
              <a:rPr lang="en-US" sz="3400" dirty="0">
                <a:solidFill>
                  <a:schemeClr val="tx1"/>
                </a:solidFill>
                <a:cs typeface="Arial" pitchFamily="34" charset="0"/>
              </a:rPr>
              <a:t>National Training Center (NTC), Ft. Irwin, CA</a:t>
            </a:r>
          </a:p>
          <a:p>
            <a:r>
              <a:rPr lang="en-US" sz="3400" b="1" dirty="0">
                <a:solidFill>
                  <a:schemeClr val="tx1"/>
                </a:solidFill>
                <a:cs typeface="Arial" pitchFamily="34" charset="0"/>
              </a:rPr>
              <a:t>Version in Use: </a:t>
            </a:r>
          </a:p>
          <a:p>
            <a:pPr lvl="1"/>
            <a:r>
              <a:rPr lang="en-US" sz="3400" dirty="0" err="1">
                <a:solidFill>
                  <a:schemeClr val="tx1"/>
                </a:solidFill>
                <a:cs typeface="Arial" pitchFamily="34" charset="0"/>
              </a:rPr>
              <a:t>WebTAS</a:t>
            </a:r>
            <a:r>
              <a:rPr lang="en-US" sz="3400" dirty="0">
                <a:solidFill>
                  <a:schemeClr val="tx1"/>
                </a:solidFill>
                <a:cs typeface="Arial" pitchFamily="34" charset="0"/>
              </a:rPr>
              <a:t> version 4.1</a:t>
            </a:r>
          </a:p>
          <a:p>
            <a:pPr lvl="1"/>
            <a:r>
              <a:rPr lang="en-US" sz="3400" dirty="0">
                <a:solidFill>
                  <a:schemeClr val="tx1"/>
                </a:solidFill>
                <a:cs typeface="Arial" pitchFamily="34" charset="0"/>
              </a:rPr>
              <a:t>CIDNE 2.1.9.4 – 2.3.2</a:t>
            </a:r>
          </a:p>
        </p:txBody>
      </p:sp>
      <p:sp>
        <p:nvSpPr>
          <p:cNvPr id="2" name="Title 1"/>
          <p:cNvSpPr>
            <a:spLocks noGrp="1"/>
          </p:cNvSpPr>
          <p:nvPr>
            <p:ph type="title"/>
          </p:nvPr>
        </p:nvSpPr>
        <p:spPr/>
        <p:txBody>
          <a:bodyPr>
            <a:normAutofit/>
          </a:bodyPr>
          <a:lstStyle/>
          <a:p>
            <a:r>
              <a:rPr lang="en-US" sz="4000" dirty="0">
                <a:cs typeface="Arial" pitchFamily="34" charset="0"/>
              </a:rPr>
              <a:t>Combat Training Centers (CTCs)</a:t>
            </a:r>
          </a:p>
        </p:txBody>
      </p:sp>
      <p:sp>
        <p:nvSpPr>
          <p:cNvPr id="4" name="Slide Number Placeholder 3"/>
          <p:cNvSpPr>
            <a:spLocks noGrp="1"/>
          </p:cNvSpPr>
          <p:nvPr>
            <p:ph type="sldNum" sz="quarter" idx="12"/>
          </p:nvPr>
        </p:nvSpPr>
        <p:spPr>
          <a:xfrm>
            <a:off x="8229600" y="6350000"/>
            <a:ext cx="457200" cy="365125"/>
          </a:xfrm>
        </p:spPr>
        <p:txBody>
          <a:bodyPr/>
          <a:lstStyle/>
          <a:p>
            <a:pPr>
              <a:defRPr/>
            </a:pPr>
            <a:fld id="{D8B558F4-277B-2141-ACE7-6AE7FBC9E8B1}" type="slidenum">
              <a:rPr lang="en-US" smtClean="0"/>
              <a:pPr>
                <a:defRPr/>
              </a:pPr>
              <a:t>8</a:t>
            </a:fld>
            <a:endParaRPr lang="en-US" dirty="0"/>
          </a:p>
        </p:txBody>
      </p:sp>
      <p:sp>
        <p:nvSpPr>
          <p:cNvPr id="3" name="Date Placeholder 2"/>
          <p:cNvSpPr>
            <a:spLocks noGrp="1"/>
          </p:cNvSpPr>
          <p:nvPr>
            <p:ph type="dt" sz="half" idx="10"/>
          </p:nvPr>
        </p:nvSpPr>
        <p:spPr/>
        <p:txBody>
          <a:bodyPr/>
          <a:lstStyle/>
          <a:p>
            <a:r>
              <a:rPr lang="en-US"/>
              <a:t>07 Jun 2016</a:t>
            </a:r>
            <a:endParaRPr lang="en-US" dirty="0"/>
          </a:p>
        </p:txBody>
      </p:sp>
      <p:sp>
        <p:nvSpPr>
          <p:cNvPr id="10" name="Content Placeholder 2"/>
          <p:cNvSpPr txBox="1">
            <a:spLocks/>
          </p:cNvSpPr>
          <p:nvPr/>
        </p:nvSpPr>
        <p:spPr bwMode="auto">
          <a:xfrm>
            <a:off x="4694718" y="1979647"/>
            <a:ext cx="4449281" cy="266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spcBef>
                <a:spcPts val="360"/>
              </a:spcBef>
            </a:pPr>
            <a:r>
              <a:rPr lang="en-US" sz="1600" dirty="0">
                <a:cs typeface="Arial" pitchFamily="34" charset="0"/>
              </a:rPr>
              <a:t>LTC Boles (JRTC) </a:t>
            </a:r>
          </a:p>
          <a:p>
            <a:pPr marL="1028700" lvl="3" fontAlgn="auto">
              <a:spcBef>
                <a:spcPts val="360"/>
              </a:spcBef>
              <a:spcAft>
                <a:spcPts val="0"/>
              </a:spcAft>
              <a:buSzPct val="94000"/>
              <a:buFont typeface="Wingdings" pitchFamily="2" charset="2"/>
              <a:buChar char="§"/>
              <a:defRPr/>
            </a:pPr>
            <a:r>
              <a:rPr lang="en-US" sz="1500" dirty="0">
                <a:cs typeface="Arial" pitchFamily="34" charset="0"/>
              </a:rPr>
              <a:t>Email:  </a:t>
            </a:r>
            <a:r>
              <a:rPr lang="en-US" sz="1500" dirty="0">
                <a:cs typeface="Arial" pitchFamily="34" charset="0"/>
                <a:hlinkClick r:id="rId5"/>
              </a:rPr>
              <a:t>charles.r.boles.mil@mail.mil</a:t>
            </a:r>
            <a:endParaRPr lang="en-US" sz="1500" dirty="0">
              <a:cs typeface="Arial" pitchFamily="34" charset="0"/>
            </a:endParaRPr>
          </a:p>
          <a:p>
            <a:pPr marL="1028700" lvl="3" fontAlgn="auto">
              <a:spcBef>
                <a:spcPts val="360"/>
              </a:spcBef>
              <a:spcAft>
                <a:spcPts val="0"/>
              </a:spcAft>
              <a:buSzPct val="94000"/>
              <a:buFont typeface="Wingdings" pitchFamily="2" charset="2"/>
              <a:buChar char="§"/>
              <a:defRPr/>
            </a:pPr>
            <a:r>
              <a:rPr lang="en-US" sz="1500" dirty="0">
                <a:cs typeface="Arial" pitchFamily="34" charset="0"/>
              </a:rPr>
              <a:t>Phone: 337.531.0147</a:t>
            </a:r>
          </a:p>
          <a:p>
            <a:pPr lvl="1">
              <a:spcBef>
                <a:spcPts val="360"/>
              </a:spcBef>
            </a:pPr>
            <a:r>
              <a:rPr lang="en-US" sz="1600" dirty="0">
                <a:cs typeface="Arial" pitchFamily="34" charset="0"/>
              </a:rPr>
              <a:t>LTC </a:t>
            </a:r>
            <a:r>
              <a:rPr lang="en-US" sz="1600" dirty="0" err="1">
                <a:cs typeface="Arial" pitchFamily="34" charset="0"/>
              </a:rPr>
              <a:t>Remoy</a:t>
            </a:r>
            <a:r>
              <a:rPr lang="en-US" sz="1600" dirty="0">
                <a:cs typeface="Arial" pitchFamily="34" charset="0"/>
              </a:rPr>
              <a:t> (JMRC)</a:t>
            </a:r>
          </a:p>
          <a:p>
            <a:pPr marL="1028700" lvl="2" fontAlgn="auto">
              <a:spcBef>
                <a:spcPts val="360"/>
              </a:spcBef>
              <a:spcAft>
                <a:spcPts val="0"/>
              </a:spcAft>
              <a:buSzPct val="94000"/>
              <a:buFont typeface="Wingdings" panose="05000000000000000000" pitchFamily="2" charset="2"/>
              <a:buChar char="§"/>
              <a:defRPr/>
            </a:pPr>
            <a:r>
              <a:rPr lang="en-US" sz="1500" dirty="0">
                <a:cs typeface="Arial" pitchFamily="34" charset="0"/>
              </a:rPr>
              <a:t>Email:  </a:t>
            </a:r>
            <a:r>
              <a:rPr lang="en-US" sz="1500" dirty="0">
                <a:cs typeface="Arial" pitchFamily="34" charset="0"/>
                <a:hlinkClick r:id="rId6"/>
              </a:rPr>
              <a:t>eric.m.remoy.mil@mail.mil</a:t>
            </a:r>
            <a:r>
              <a:rPr lang="en-US" sz="1500" dirty="0">
                <a:cs typeface="Arial" pitchFamily="34" charset="0"/>
              </a:rPr>
              <a:t> </a:t>
            </a:r>
          </a:p>
          <a:p>
            <a:pPr marL="1028700" lvl="2" fontAlgn="auto">
              <a:spcBef>
                <a:spcPts val="360"/>
              </a:spcBef>
              <a:spcAft>
                <a:spcPts val="0"/>
              </a:spcAft>
              <a:buSzPct val="94000"/>
              <a:buFont typeface="Wingdings" panose="05000000000000000000" pitchFamily="2" charset="2"/>
              <a:buChar char="§"/>
              <a:defRPr/>
            </a:pPr>
            <a:r>
              <a:rPr lang="en-US" sz="1500" dirty="0">
                <a:cs typeface="Arial" pitchFamily="34" charset="0"/>
              </a:rPr>
              <a:t>Phone: 01149-9472-83-5177</a:t>
            </a:r>
          </a:p>
          <a:p>
            <a:pPr lvl="1">
              <a:spcBef>
                <a:spcPts val="360"/>
              </a:spcBef>
              <a:buSzPct val="94000"/>
              <a:defRPr/>
            </a:pPr>
            <a:r>
              <a:rPr lang="en-US" sz="1600" dirty="0">
                <a:cs typeface="Arial" pitchFamily="34" charset="0"/>
              </a:rPr>
              <a:t>LTC Allen(NTC)</a:t>
            </a:r>
          </a:p>
          <a:p>
            <a:pPr marL="1028700" lvl="2" fontAlgn="auto">
              <a:spcBef>
                <a:spcPts val="360"/>
              </a:spcBef>
              <a:spcAft>
                <a:spcPts val="0"/>
              </a:spcAft>
              <a:buSzPct val="94000"/>
              <a:buFont typeface="Wingdings" panose="05000000000000000000" pitchFamily="2" charset="2"/>
              <a:buChar char="§"/>
              <a:defRPr/>
            </a:pPr>
            <a:r>
              <a:rPr lang="en-US" sz="1500" dirty="0">
                <a:cs typeface="Arial" pitchFamily="34" charset="0"/>
              </a:rPr>
              <a:t>Email:  </a:t>
            </a:r>
            <a:r>
              <a:rPr lang="en-US" sz="1500" dirty="0">
                <a:cs typeface="Arial" pitchFamily="34" charset="0"/>
                <a:hlinkClick r:id="rId7"/>
              </a:rPr>
              <a:t>Daniel.m.allen4.mil@mail.mil</a:t>
            </a:r>
            <a:endParaRPr lang="en-US" sz="1500" dirty="0">
              <a:cs typeface="Arial" pitchFamily="34" charset="0"/>
            </a:endParaRPr>
          </a:p>
          <a:p>
            <a:pPr marL="1028700" lvl="2" fontAlgn="auto">
              <a:spcBef>
                <a:spcPts val="360"/>
              </a:spcBef>
              <a:spcAft>
                <a:spcPts val="0"/>
              </a:spcAft>
              <a:buSzPct val="94000"/>
              <a:buFont typeface="Wingdings" panose="05000000000000000000" pitchFamily="2" charset="2"/>
              <a:buChar char="§"/>
              <a:defRPr/>
            </a:pPr>
            <a:r>
              <a:rPr lang="en-US" sz="1500" dirty="0">
                <a:cs typeface="Arial" pitchFamily="34" charset="0"/>
              </a:rPr>
              <a:t>Phone: 760.380.2905</a:t>
            </a:r>
          </a:p>
        </p:txBody>
      </p:sp>
    </p:spTree>
    <p:extLst>
      <p:ext uri="{BB962C8B-B14F-4D97-AF65-F5344CB8AC3E}">
        <p14:creationId xmlns:p14="http://schemas.microsoft.com/office/powerpoint/2010/main" val="70158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CTCs</a:t>
            </a:r>
          </a:p>
        </p:txBody>
      </p:sp>
      <p:sp>
        <p:nvSpPr>
          <p:cNvPr id="3" name="Content Placeholder 2"/>
          <p:cNvSpPr>
            <a:spLocks noGrp="1"/>
          </p:cNvSpPr>
          <p:nvPr>
            <p:ph sz="half" idx="1"/>
          </p:nvPr>
        </p:nvSpPr>
        <p:spPr/>
        <p:txBody>
          <a:bodyPr/>
          <a:lstStyle/>
          <a:p>
            <a:r>
              <a:rPr lang="en-US" dirty="0">
                <a:solidFill>
                  <a:schemeClr val="tx1"/>
                </a:solidFill>
              </a:rPr>
              <a:t>Key Users / Uses</a:t>
            </a:r>
          </a:p>
          <a:p>
            <a:pPr lvl="1"/>
            <a:r>
              <a:rPr lang="en-US" dirty="0">
                <a:solidFill>
                  <a:schemeClr val="tx1"/>
                </a:solidFill>
              </a:rPr>
              <a:t>Training Centers</a:t>
            </a:r>
          </a:p>
          <a:p>
            <a:pPr lvl="2"/>
            <a:r>
              <a:rPr lang="en-US" dirty="0">
                <a:solidFill>
                  <a:schemeClr val="tx1"/>
                </a:solidFill>
              </a:rPr>
              <a:t>Plans and Ops</a:t>
            </a:r>
          </a:p>
          <a:p>
            <a:pPr lvl="3"/>
            <a:r>
              <a:rPr lang="en-US" dirty="0">
                <a:solidFill>
                  <a:schemeClr val="tx1"/>
                </a:solidFill>
              </a:rPr>
              <a:t>NTC</a:t>
            </a:r>
          </a:p>
          <a:p>
            <a:pPr lvl="3"/>
            <a:r>
              <a:rPr lang="en-US" dirty="0">
                <a:solidFill>
                  <a:schemeClr val="tx1"/>
                </a:solidFill>
              </a:rPr>
              <a:t>JRMC</a:t>
            </a:r>
          </a:p>
          <a:p>
            <a:pPr lvl="3"/>
            <a:r>
              <a:rPr lang="en-US" dirty="0">
                <a:solidFill>
                  <a:schemeClr val="tx1"/>
                </a:solidFill>
              </a:rPr>
              <a:t>JRTC</a:t>
            </a:r>
          </a:p>
          <a:p>
            <a:pPr lvl="1"/>
            <a:r>
              <a:rPr lang="en-US" dirty="0">
                <a:solidFill>
                  <a:schemeClr val="tx1"/>
                </a:solidFill>
              </a:rPr>
              <a:t>Rotational Units</a:t>
            </a:r>
          </a:p>
        </p:txBody>
      </p:sp>
      <p:sp>
        <p:nvSpPr>
          <p:cNvPr id="4" name="Content Placeholder 3"/>
          <p:cNvSpPr>
            <a:spLocks noGrp="1"/>
          </p:cNvSpPr>
          <p:nvPr>
            <p:ph sz="half" idx="2"/>
          </p:nvPr>
        </p:nvSpPr>
        <p:spPr/>
        <p:txBody>
          <a:bodyPr/>
          <a:lstStyle/>
          <a:p>
            <a:r>
              <a:rPr lang="en-US" dirty="0">
                <a:solidFill>
                  <a:schemeClr val="tx1"/>
                </a:solidFill>
              </a:rPr>
              <a:t>Priority Efforts</a:t>
            </a:r>
          </a:p>
          <a:p>
            <a:pPr lvl="1"/>
            <a:r>
              <a:rPr lang="en-US" dirty="0">
                <a:solidFill>
                  <a:schemeClr val="tx1"/>
                </a:solidFill>
              </a:rPr>
              <a:t>Rotations</a:t>
            </a:r>
          </a:p>
          <a:p>
            <a:pPr lvl="2"/>
            <a:r>
              <a:rPr lang="en-US" dirty="0">
                <a:solidFill>
                  <a:schemeClr val="tx1"/>
                </a:solidFill>
              </a:rPr>
              <a:t>Setup / Configuration</a:t>
            </a:r>
          </a:p>
          <a:p>
            <a:pPr lvl="2"/>
            <a:r>
              <a:rPr lang="en-US" dirty="0">
                <a:solidFill>
                  <a:schemeClr val="tx1"/>
                </a:solidFill>
              </a:rPr>
              <a:t>Training</a:t>
            </a:r>
          </a:p>
          <a:p>
            <a:pPr lvl="2"/>
            <a:r>
              <a:rPr lang="en-US" dirty="0">
                <a:solidFill>
                  <a:schemeClr val="tx1"/>
                </a:solidFill>
              </a:rPr>
              <a:t>System and Data Support</a:t>
            </a:r>
          </a:p>
          <a:p>
            <a:pPr lvl="2"/>
            <a:r>
              <a:rPr lang="en-US" dirty="0">
                <a:solidFill>
                  <a:schemeClr val="tx1"/>
                </a:solidFill>
              </a:rPr>
              <a:t>Take Down</a:t>
            </a:r>
          </a:p>
          <a:p>
            <a:pPr lvl="2"/>
            <a:r>
              <a:rPr lang="en-US" dirty="0">
                <a:solidFill>
                  <a:schemeClr val="tx1"/>
                </a:solidFill>
              </a:rPr>
              <a:t>Event Tracking</a:t>
            </a:r>
          </a:p>
          <a:p>
            <a:pPr lvl="2"/>
            <a:r>
              <a:rPr lang="en-US" dirty="0">
                <a:solidFill>
                  <a:schemeClr val="tx1"/>
                </a:solidFill>
              </a:rPr>
              <a:t>AARs</a:t>
            </a:r>
          </a:p>
        </p:txBody>
      </p:sp>
      <p:sp>
        <p:nvSpPr>
          <p:cNvPr id="5" name="Date Placeholder 4"/>
          <p:cNvSpPr>
            <a:spLocks noGrp="1"/>
          </p:cNvSpPr>
          <p:nvPr>
            <p:ph type="dt" sz="half" idx="10"/>
          </p:nvPr>
        </p:nvSpPr>
        <p:spPr/>
        <p:txBody>
          <a:bodyPr/>
          <a:lstStyle/>
          <a:p>
            <a:r>
              <a:rPr lang="en-US"/>
              <a:t>07 Jun 2016</a:t>
            </a:r>
            <a:endParaRPr lang="en-US" dirty="0"/>
          </a:p>
        </p:txBody>
      </p:sp>
      <p:sp>
        <p:nvSpPr>
          <p:cNvPr id="6" name="Slide Number Placeholder 5"/>
          <p:cNvSpPr>
            <a:spLocks noGrp="1"/>
          </p:cNvSpPr>
          <p:nvPr>
            <p:ph type="sldNum" sz="quarter" idx="12"/>
          </p:nvPr>
        </p:nvSpPr>
        <p:spPr/>
        <p:txBody>
          <a:bodyPr/>
          <a:lstStyle/>
          <a:p>
            <a:fld id="{9B0D771E-DCDE-4301-A0F6-3283EEFE2180}" type="slidenum">
              <a:rPr lang="en-US" smtClean="0"/>
              <a:pPr/>
              <a:t>9</a:t>
            </a:fld>
            <a:endParaRPr lang="en-US" dirty="0"/>
          </a:p>
        </p:txBody>
      </p:sp>
      <p:cxnSp>
        <p:nvCxnSpPr>
          <p:cNvPr id="8" name="Straight Connector 7"/>
          <p:cNvCxnSpPr/>
          <p:nvPr/>
        </p:nvCxnSpPr>
        <p:spPr>
          <a:xfrm>
            <a:off x="4572000" y="1524000"/>
            <a:ext cx="0" cy="4724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287785"/>
      </p:ext>
    </p:extLst>
  </p:cSld>
  <p:clrMapOvr>
    <a:masterClrMapping/>
  </p:clrMapOvr>
</p:sld>
</file>

<file path=ppt/theme/theme1.xml><?xml version="1.0" encoding="utf-8"?>
<a:theme xmlns:a="http://schemas.openxmlformats.org/drawingml/2006/main" name="ISS_Gra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ISS_Gray</Template>
  <TotalTime>46262</TotalTime>
  <Words>1464</Words>
  <Application>Microsoft Office PowerPoint</Application>
  <PresentationFormat>On-screen Show (4:3)</PresentationFormat>
  <Paragraphs>324</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ISS_Gray</vt:lpstr>
      <vt:lpstr>Customer Solutions Overview</vt:lpstr>
      <vt:lpstr>Contents</vt:lpstr>
      <vt:lpstr>PowerPoint Presentation</vt:lpstr>
      <vt:lpstr>SOJTF-Afghanistan</vt:lpstr>
      <vt:lpstr>NSOCC-A / SOJTF-A</vt:lpstr>
      <vt:lpstr>CJTF-HOA</vt:lpstr>
      <vt:lpstr>CJTF-HOA</vt:lpstr>
      <vt:lpstr>Combat Training Centers (CTCs)</vt:lpstr>
      <vt:lpstr>CTCs</vt:lpstr>
      <vt:lpstr>National Ground Intelligence Center</vt:lpstr>
      <vt:lpstr>NGIC</vt:lpstr>
      <vt:lpstr>USSTRATCOM</vt:lpstr>
      <vt:lpstr>USSTRATCOM</vt:lpstr>
      <vt:lpstr>PACOM</vt:lpstr>
      <vt:lpstr>8th Army</vt:lpstr>
      <vt:lpstr>SOCPAC</vt:lpstr>
      <vt:lpstr>USARPAC</vt:lpstr>
      <vt:lpstr>END OF BRIEF - 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Builder</dc:title>
  <dc:creator>Windows User</dc:creator>
  <cp:lastModifiedBy>Blair, Edward R CONT USA NSA (ISS)</cp:lastModifiedBy>
  <cp:revision>280</cp:revision>
  <cp:lastPrinted>2014-06-18T19:27:07Z</cp:lastPrinted>
  <dcterms:created xsi:type="dcterms:W3CDTF">2014-01-11T17:44:40Z</dcterms:created>
  <dcterms:modified xsi:type="dcterms:W3CDTF">2016-06-08T15:10:33Z</dcterms:modified>
</cp:coreProperties>
</file>