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5" r:id="rId3"/>
    <p:sldId id="266" r:id="rId4"/>
    <p:sldId id="258" r:id="rId5"/>
    <p:sldId id="285" r:id="rId6"/>
    <p:sldId id="269" r:id="rId7"/>
    <p:sldId id="270" r:id="rId8"/>
    <p:sldId id="271" r:id="rId9"/>
    <p:sldId id="272" r:id="rId10"/>
    <p:sldId id="283" r:id="rId11"/>
    <p:sldId id="286" r:id="rId12"/>
    <p:sldId id="278" r:id="rId13"/>
    <p:sldId id="276" r:id="rId14"/>
    <p:sldId id="279" r:id="rId15"/>
    <p:sldId id="281" r:id="rId16"/>
    <p:sldId id="267" r:id="rId17"/>
    <p:sldId id="282" r:id="rId18"/>
    <p:sldId id="268" r:id="rId19"/>
    <p:sldId id="26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400A91-0F8E-11EC-DDC9-D8798A1C171C}" v="4" dt="2023-10-02T01:17:01.745"/>
    <p1510:client id="{14C1C977-6AE2-B2B0-D08B-C2229C20A299}" v="5" dt="2023-10-17T16:32:07.910"/>
    <p1510:client id="{1BDA9F59-11D0-2770-123D-9B26B999F2B0}" v="338" dt="2023-10-01T13:36:12.244"/>
    <p1510:client id="{3C184D51-273F-4DF3-99E0-F7F847C3B582}" v="79" dt="2023-10-02T01:22:00.421"/>
    <p1510:client id="{52077E34-30D2-A58F-07D5-BC8056FC1AF9}" v="3" dt="2023-10-01T18:25:41.987"/>
    <p1510:client id="{7443CBCC-C358-B005-A041-037257DA0868}" v="1120" dt="2023-10-15T21:25:01.365"/>
    <p1510:client id="{7FC00F8F-B990-BBE1-FE66-FBD6A519BA95}" v="639" dt="2023-10-01T16:32:29.129"/>
    <p1510:client id="{906363F3-6B72-1CE2-0FFE-17D3596AC79E}" v="819" dt="2023-10-14T19:41:13.136"/>
    <p1510:client id="{980979FE-2D54-57B1-6623-81441BE126DE}" v="206" dt="2023-10-15T03:00:02.145"/>
    <p1510:client id="{A77DF7C4-0DFB-7E2B-F9DB-9FF6859FC393}" v="1" dt="2023-10-18T15:33:49.727"/>
    <p1510:client id="{C76AD8AF-CBD1-4252-975A-D18F61FC3434}" v="194" dt="2023-10-15T02:45:37.409"/>
    <p1510:client id="{D051F2FF-2E18-E169-80EE-618DB7DD1B23}" v="64" dt="2023-10-16T16:56:31.468"/>
    <p1510:client id="{D64A2E3E-0ED2-4B57-94D3-97ACEDEADA45}" v="52" dt="2023-10-15T02:15:40.079"/>
    <p1510:client id="{D914B916-9CE9-2DD0-4387-F7E81A44F885}" v="4" dt="2023-10-02T01:36:42.694"/>
    <p1510:client id="{EA812B24-304D-2152-88E5-8A560EA419E8}" v="197" dt="2023-10-14T16:42:49.897"/>
    <p1510:client id="{F8140D2C-759B-FCC9-F927-F09581388340}" v="2" dt="2023-10-18T16:48:22.9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hyperlink" Target="https://creativecommons.org/licenses/by-nc-nd/3.0/" TargetMode="External"/><Relationship Id="rId2" Type="http://schemas.openxmlformats.org/officeDocument/2006/relationships/hyperlink" Target="https://24hinh.vn/threads/dji-mini-se-the-300-entry-level-drone-available-in-the-us.7450/" TargetMode="External"/><Relationship Id="rId1" Type="http://schemas.openxmlformats.org/officeDocument/2006/relationships/slideMaster" Target="../slideMasters/slideMaster1.xml"/><Relationship Id="rId5" Type="http://schemas.openxmlformats.org/officeDocument/2006/relationships/image" Target="../media/image2.jpe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24hinh.vn/threads/dji-mini-se-the-300-entry-level-drone-available-in-the-us.7450/" TargetMode="External"/><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7391D-D800-AF4B-9BCC-050FD0BF5526}"/>
              </a:ext>
            </a:extLst>
          </p:cNvPr>
          <p:cNvSpPr>
            <a:spLocks noGrp="1"/>
          </p:cNvSpPr>
          <p:nvPr>
            <p:ph type="ctrTitle" hasCustomPrompt="1"/>
          </p:nvPr>
        </p:nvSpPr>
        <p:spPr>
          <a:xfrm>
            <a:off x="383570" y="1122363"/>
            <a:ext cx="7315199" cy="2387600"/>
          </a:xfrm>
        </p:spPr>
        <p:txBody>
          <a:bodyPr anchor="b"/>
          <a:lstStyle>
            <a:lvl1pPr algn="ctr">
              <a:defRPr sz="4500"/>
            </a:lvl1pPr>
          </a:lstStyle>
          <a:p>
            <a:r>
              <a:rPr lang="en-US"/>
              <a:t>Click to edit </a:t>
            </a:r>
            <a:br>
              <a:rPr lang="en-US"/>
            </a:br>
            <a:r>
              <a:rPr lang="en-US"/>
              <a:t>Master title style</a:t>
            </a:r>
          </a:p>
        </p:txBody>
      </p:sp>
      <p:sp>
        <p:nvSpPr>
          <p:cNvPr id="3" name="Subtitle 2">
            <a:extLst>
              <a:ext uri="{FF2B5EF4-FFF2-40B4-BE49-F238E27FC236}">
                <a16:creationId xmlns:a16="http://schemas.microsoft.com/office/drawing/2014/main" id="{422B2A6F-6709-514E-BFC6-9A4A7329A15A}"/>
              </a:ext>
            </a:extLst>
          </p:cNvPr>
          <p:cNvSpPr>
            <a:spLocks noGrp="1"/>
          </p:cNvSpPr>
          <p:nvPr>
            <p:ph type="subTitle" idx="1"/>
          </p:nvPr>
        </p:nvSpPr>
        <p:spPr>
          <a:xfrm>
            <a:off x="383570" y="3602038"/>
            <a:ext cx="7315199" cy="1655762"/>
          </a:xfrm>
        </p:spPr>
        <p:txBody>
          <a:bodyPr/>
          <a:lstStyle>
            <a:lvl1pPr marL="0" indent="0" algn="ctr">
              <a:buNone/>
              <a:defRPr sz="1800"/>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8762D3AD-8629-3943-936D-B62EEF2E922D}"/>
              </a:ext>
            </a:extLst>
          </p:cNvPr>
          <p:cNvSpPr>
            <a:spLocks noGrp="1"/>
          </p:cNvSpPr>
          <p:nvPr>
            <p:ph type="dt" sz="half" idx="10"/>
          </p:nvPr>
        </p:nvSpPr>
        <p:spPr/>
        <p:txBody>
          <a:bodyPr/>
          <a:lstStyle/>
          <a:p>
            <a:fld id="{C171DC17-4A50-5F49-AEC7-C955C81B92E5}" type="datetimeFigureOut">
              <a:rPr lang="en-US" smtClean="0"/>
              <a:t>10/24/2023</a:t>
            </a:fld>
            <a:endParaRPr lang="en-US"/>
          </a:p>
        </p:txBody>
      </p:sp>
      <p:sp>
        <p:nvSpPr>
          <p:cNvPr id="5" name="Footer Placeholder 4">
            <a:extLst>
              <a:ext uri="{FF2B5EF4-FFF2-40B4-BE49-F238E27FC236}">
                <a16:creationId xmlns:a16="http://schemas.microsoft.com/office/drawing/2014/main" id="{646F098A-A3EE-384E-8702-C33746765417}"/>
              </a:ext>
            </a:extLst>
          </p:cNvPr>
          <p:cNvSpPr>
            <a:spLocks noGrp="1"/>
          </p:cNvSpPr>
          <p:nvPr>
            <p:ph type="ftr" sz="quarter" idx="11"/>
          </p:nvPr>
        </p:nvSpPr>
        <p:spPr/>
        <p:txBody>
          <a:bodyPr/>
          <a:lstStyle/>
          <a:p>
            <a:r>
              <a:rPr lang="en-US">
                <a:hlinkClick r:id="rId2" tooltip="https://24hinh.vn/threads/dji-mini-se-the-300-entry-level-drone-available-in-the-us.7450/"/>
              </a:rPr>
              <a:t>This Photo</a:t>
            </a:r>
            <a:r>
              <a:rPr lang="en-US"/>
              <a:t> by Unknown Author is licensed under </a:t>
            </a:r>
            <a:r>
              <a:rPr lang="en-US">
                <a:hlinkClick r:id="rId3" tooltip="https://creativecommons.org/licenses/by-nc-nd/3.0/"/>
              </a:rPr>
              <a:t>CC BY-NC-ND</a:t>
            </a:r>
            <a:endParaRPr lang="en-US"/>
          </a:p>
          <a:p>
            <a:endParaRPr lang="en-US"/>
          </a:p>
        </p:txBody>
      </p:sp>
      <p:sp>
        <p:nvSpPr>
          <p:cNvPr id="6" name="Slide Number Placeholder 5">
            <a:extLst>
              <a:ext uri="{FF2B5EF4-FFF2-40B4-BE49-F238E27FC236}">
                <a16:creationId xmlns:a16="http://schemas.microsoft.com/office/drawing/2014/main" id="{1368BA1B-DDA8-3F42-87AD-7D1A63721A32}"/>
              </a:ext>
            </a:extLst>
          </p:cNvPr>
          <p:cNvSpPr>
            <a:spLocks noGrp="1"/>
          </p:cNvSpPr>
          <p:nvPr>
            <p:ph type="sldNum" sz="quarter" idx="12"/>
          </p:nvPr>
        </p:nvSpPr>
        <p:spPr/>
        <p:txBody>
          <a:bodyPr/>
          <a:lstStyle/>
          <a:p>
            <a:fld id="{09B8F8C4-05A7-DC4E-8BB7-4202EC4ACBF7}" type="slidenum">
              <a:rPr lang="en-US" smtClean="0"/>
              <a:t>‹#›</a:t>
            </a:fld>
            <a:endParaRPr lang="en-US"/>
          </a:p>
        </p:txBody>
      </p:sp>
      <p:pic>
        <p:nvPicPr>
          <p:cNvPr id="8" name="Picture 7" descr="Logo&#10;&#10;Description automatically generated">
            <a:extLst>
              <a:ext uri="{FF2B5EF4-FFF2-40B4-BE49-F238E27FC236}">
                <a16:creationId xmlns:a16="http://schemas.microsoft.com/office/drawing/2014/main" id="{0306E680-6A26-9C48-87BF-4368862B9A1E}"/>
              </a:ext>
            </a:extLst>
          </p:cNvPr>
          <p:cNvPicPr>
            <a:picLocks noChangeAspect="1"/>
          </p:cNvPicPr>
          <p:nvPr userDrawn="1"/>
        </p:nvPicPr>
        <p:blipFill rotWithShape="1">
          <a:blip r:embed="rId4"/>
          <a:srcRect t="7289" r="41429" b="18385"/>
          <a:stretch/>
        </p:blipFill>
        <p:spPr>
          <a:xfrm>
            <a:off x="8272412" y="-1"/>
            <a:ext cx="3919588" cy="6858001"/>
          </a:xfrm>
          <a:prstGeom prst="rect">
            <a:avLst/>
          </a:prstGeom>
        </p:spPr>
      </p:pic>
      <p:pic>
        <p:nvPicPr>
          <p:cNvPr id="14" name="Picture 13" descr="A drone with a camera&#10;&#10;Description automatically generated">
            <a:extLst>
              <a:ext uri="{FF2B5EF4-FFF2-40B4-BE49-F238E27FC236}">
                <a16:creationId xmlns:a16="http://schemas.microsoft.com/office/drawing/2014/main" id="{B3F041E3-9F9B-60D6-FBF8-7F16281078AD}"/>
              </a:ext>
            </a:extLst>
          </p:cNvPr>
          <p:cNvPicPr>
            <a:picLocks noChangeAspect="1"/>
          </p:cNvPicPr>
          <p:nvPr userDrawn="1"/>
        </p:nvPicPr>
        <p:blipFill>
          <a:blip r:embed="rId5">
            <a:extLst>
              <a:ext uri="{837473B0-CC2E-450A-ABE3-18F120FF3D39}">
                <a1611:picAttrSrcUrl xmlns:a1611="http://schemas.microsoft.com/office/drawing/2016/11/main" r:id="rId2"/>
              </a:ext>
            </a:extLst>
          </a:blip>
          <a:stretch>
            <a:fillRect/>
          </a:stretch>
        </p:blipFill>
        <p:spPr>
          <a:xfrm>
            <a:off x="-1" y="64603"/>
            <a:ext cx="1886989" cy="1061432"/>
          </a:xfrm>
          <a:prstGeom prst="rect">
            <a:avLst/>
          </a:prstGeom>
        </p:spPr>
      </p:pic>
    </p:spTree>
    <p:extLst>
      <p:ext uri="{BB962C8B-B14F-4D97-AF65-F5344CB8AC3E}">
        <p14:creationId xmlns:p14="http://schemas.microsoft.com/office/powerpoint/2010/main" val="1375553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A8F6-F979-A948-9E97-51A38426511E}"/>
              </a:ext>
            </a:extLst>
          </p:cNvPr>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BCDC9482-4942-9A42-9B6B-9A6D0C3F57D2}"/>
              </a:ext>
            </a:extLst>
          </p:cNvPr>
          <p:cNvSpPr>
            <a:spLocks noGrp="1"/>
          </p:cNvSpPr>
          <p:nvPr>
            <p:ph type="pic" idx="1"/>
          </p:nvPr>
        </p:nvSpPr>
        <p:spPr>
          <a:xfrm>
            <a:off x="5183188" y="987429"/>
            <a:ext cx="6172200" cy="4873625"/>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endParaRPr lang="en-US"/>
          </a:p>
        </p:txBody>
      </p:sp>
      <p:sp>
        <p:nvSpPr>
          <p:cNvPr id="4" name="Text Placeholder 3">
            <a:extLst>
              <a:ext uri="{FF2B5EF4-FFF2-40B4-BE49-F238E27FC236}">
                <a16:creationId xmlns:a16="http://schemas.microsoft.com/office/drawing/2014/main" id="{B1ABD93E-E334-794F-AAA4-ED2738BD9FF2}"/>
              </a:ext>
            </a:extLst>
          </p:cNvPr>
          <p:cNvSpPr>
            <a:spLocks noGrp="1"/>
          </p:cNvSpPr>
          <p:nvPr>
            <p:ph type="body" sz="half" idx="2"/>
          </p:nvPr>
        </p:nvSpPr>
        <p:spPr>
          <a:xfrm>
            <a:off x="839788" y="2057400"/>
            <a:ext cx="3932237"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BFF2F737-FC71-3D41-A122-65FFC918677F}"/>
              </a:ext>
            </a:extLst>
          </p:cNvPr>
          <p:cNvSpPr>
            <a:spLocks noGrp="1"/>
          </p:cNvSpPr>
          <p:nvPr>
            <p:ph type="dt" sz="half" idx="10"/>
          </p:nvPr>
        </p:nvSpPr>
        <p:spPr/>
        <p:txBody>
          <a:bodyPr/>
          <a:lstStyle/>
          <a:p>
            <a:fld id="{C171DC17-4A50-5F49-AEC7-C955C81B92E5}" type="datetimeFigureOut">
              <a:rPr lang="en-US" smtClean="0"/>
              <a:t>10/24/2023</a:t>
            </a:fld>
            <a:endParaRPr lang="en-US"/>
          </a:p>
        </p:txBody>
      </p:sp>
      <p:sp>
        <p:nvSpPr>
          <p:cNvPr id="6" name="Footer Placeholder 5">
            <a:extLst>
              <a:ext uri="{FF2B5EF4-FFF2-40B4-BE49-F238E27FC236}">
                <a16:creationId xmlns:a16="http://schemas.microsoft.com/office/drawing/2014/main" id="{59A97691-9973-4B46-AE83-6A5F333C7F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899189-E24D-B94A-A884-A8AF80D2CBC1}"/>
              </a:ext>
            </a:extLst>
          </p:cNvPr>
          <p:cNvSpPr>
            <a:spLocks noGrp="1"/>
          </p:cNvSpPr>
          <p:nvPr>
            <p:ph type="sldNum" sz="quarter" idx="12"/>
          </p:nvPr>
        </p:nvSpPr>
        <p:spPr/>
        <p:txBody>
          <a:bodyPr/>
          <a:lstStyle/>
          <a:p>
            <a:fld id="{09B8F8C4-05A7-DC4E-8BB7-4202EC4ACBF7}" type="slidenum">
              <a:rPr lang="en-US" smtClean="0"/>
              <a:t>‹#›</a:t>
            </a:fld>
            <a:endParaRPr lang="en-US"/>
          </a:p>
        </p:txBody>
      </p:sp>
    </p:spTree>
    <p:extLst>
      <p:ext uri="{BB962C8B-B14F-4D97-AF65-F5344CB8AC3E}">
        <p14:creationId xmlns:p14="http://schemas.microsoft.com/office/powerpoint/2010/main" val="3277248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739EF-4096-1A49-9AD4-0655F121AD3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1E2AF70-1E65-534B-9153-913A0A9E45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CECE82-C65F-6B43-ABA4-3EB664450EAF}"/>
              </a:ext>
            </a:extLst>
          </p:cNvPr>
          <p:cNvSpPr>
            <a:spLocks noGrp="1"/>
          </p:cNvSpPr>
          <p:nvPr>
            <p:ph type="dt" sz="half" idx="10"/>
          </p:nvPr>
        </p:nvSpPr>
        <p:spPr/>
        <p:txBody>
          <a:bodyPr/>
          <a:lstStyle/>
          <a:p>
            <a:fld id="{C171DC17-4A50-5F49-AEC7-C955C81B92E5}" type="datetimeFigureOut">
              <a:rPr lang="en-US" smtClean="0"/>
              <a:t>10/24/2023</a:t>
            </a:fld>
            <a:endParaRPr lang="en-US"/>
          </a:p>
        </p:txBody>
      </p:sp>
      <p:sp>
        <p:nvSpPr>
          <p:cNvPr id="5" name="Footer Placeholder 4">
            <a:extLst>
              <a:ext uri="{FF2B5EF4-FFF2-40B4-BE49-F238E27FC236}">
                <a16:creationId xmlns:a16="http://schemas.microsoft.com/office/drawing/2014/main" id="{74C09C77-D8D0-FB43-910C-1F49030654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21FDC7-F78C-EE40-982D-9189AE7D300F}"/>
              </a:ext>
            </a:extLst>
          </p:cNvPr>
          <p:cNvSpPr>
            <a:spLocks noGrp="1"/>
          </p:cNvSpPr>
          <p:nvPr>
            <p:ph type="sldNum" sz="quarter" idx="12"/>
          </p:nvPr>
        </p:nvSpPr>
        <p:spPr/>
        <p:txBody>
          <a:bodyPr/>
          <a:lstStyle/>
          <a:p>
            <a:fld id="{09B8F8C4-05A7-DC4E-8BB7-4202EC4ACBF7}" type="slidenum">
              <a:rPr lang="en-US" smtClean="0"/>
              <a:t>‹#›</a:t>
            </a:fld>
            <a:endParaRPr lang="en-US"/>
          </a:p>
        </p:txBody>
      </p:sp>
    </p:spTree>
    <p:extLst>
      <p:ext uri="{BB962C8B-B14F-4D97-AF65-F5344CB8AC3E}">
        <p14:creationId xmlns:p14="http://schemas.microsoft.com/office/powerpoint/2010/main" val="4611022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CDA1A7-5913-1444-B7D0-0B55BA2D780D}"/>
              </a:ext>
            </a:extLst>
          </p:cNvPr>
          <p:cNvSpPr>
            <a:spLocks noGrp="1"/>
          </p:cNvSpPr>
          <p:nvPr>
            <p:ph type="title" orient="vert"/>
          </p:nvPr>
        </p:nvSpPr>
        <p:spPr>
          <a:xfrm>
            <a:off x="8724902"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F705413-85D9-A548-83D7-268A900CCCD2}"/>
              </a:ext>
            </a:extLst>
          </p:cNvPr>
          <p:cNvSpPr>
            <a:spLocks noGrp="1"/>
          </p:cNvSpPr>
          <p:nvPr>
            <p:ph type="body" orient="vert" idx="1"/>
          </p:nvPr>
        </p:nvSpPr>
        <p:spPr>
          <a:xfrm>
            <a:off x="838202"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3033B9-EFDB-514F-8EDA-0D81C8C4597F}"/>
              </a:ext>
            </a:extLst>
          </p:cNvPr>
          <p:cNvSpPr>
            <a:spLocks noGrp="1"/>
          </p:cNvSpPr>
          <p:nvPr>
            <p:ph type="dt" sz="half" idx="10"/>
          </p:nvPr>
        </p:nvSpPr>
        <p:spPr/>
        <p:txBody>
          <a:bodyPr/>
          <a:lstStyle/>
          <a:p>
            <a:fld id="{C171DC17-4A50-5F49-AEC7-C955C81B92E5}" type="datetimeFigureOut">
              <a:rPr lang="en-US" smtClean="0"/>
              <a:t>10/24/2023</a:t>
            </a:fld>
            <a:endParaRPr lang="en-US"/>
          </a:p>
        </p:txBody>
      </p:sp>
      <p:sp>
        <p:nvSpPr>
          <p:cNvPr id="5" name="Footer Placeholder 4">
            <a:extLst>
              <a:ext uri="{FF2B5EF4-FFF2-40B4-BE49-F238E27FC236}">
                <a16:creationId xmlns:a16="http://schemas.microsoft.com/office/drawing/2014/main" id="{A34CC90F-E680-5346-AB4F-9742715769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3E2FA6-882C-6645-8A51-A07C0F719F5F}"/>
              </a:ext>
            </a:extLst>
          </p:cNvPr>
          <p:cNvSpPr>
            <a:spLocks noGrp="1"/>
          </p:cNvSpPr>
          <p:nvPr>
            <p:ph type="sldNum" sz="quarter" idx="12"/>
          </p:nvPr>
        </p:nvSpPr>
        <p:spPr/>
        <p:txBody>
          <a:bodyPr/>
          <a:lstStyle/>
          <a:p>
            <a:fld id="{09B8F8C4-05A7-DC4E-8BB7-4202EC4ACBF7}" type="slidenum">
              <a:rPr lang="en-US" smtClean="0"/>
              <a:t>‹#›</a:t>
            </a:fld>
            <a:endParaRPr lang="en-US"/>
          </a:p>
        </p:txBody>
      </p:sp>
    </p:spTree>
    <p:extLst>
      <p:ext uri="{BB962C8B-B14F-4D97-AF65-F5344CB8AC3E}">
        <p14:creationId xmlns:p14="http://schemas.microsoft.com/office/powerpoint/2010/main" val="2176542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7391D-D800-AF4B-9BCC-050FD0BF5526}"/>
              </a:ext>
            </a:extLst>
          </p:cNvPr>
          <p:cNvSpPr>
            <a:spLocks noGrp="1"/>
          </p:cNvSpPr>
          <p:nvPr>
            <p:ph type="ctrTitle" hasCustomPrompt="1"/>
          </p:nvPr>
        </p:nvSpPr>
        <p:spPr>
          <a:xfrm>
            <a:off x="383570" y="1122363"/>
            <a:ext cx="7315199" cy="2387600"/>
          </a:xfrm>
        </p:spPr>
        <p:txBody>
          <a:bodyPr anchor="b"/>
          <a:lstStyle>
            <a:lvl1pPr algn="ctr">
              <a:defRPr sz="4500">
                <a:solidFill>
                  <a:schemeClr val="bg1"/>
                </a:solidFill>
              </a:defRPr>
            </a:lvl1pPr>
          </a:lstStyle>
          <a:p>
            <a:r>
              <a:rPr lang="en-US"/>
              <a:t>Click to edit </a:t>
            </a:r>
            <a:br>
              <a:rPr lang="en-US"/>
            </a:br>
            <a:r>
              <a:rPr lang="en-US"/>
              <a:t>Master title style</a:t>
            </a:r>
          </a:p>
        </p:txBody>
      </p:sp>
      <p:sp>
        <p:nvSpPr>
          <p:cNvPr id="3" name="Subtitle 2">
            <a:extLst>
              <a:ext uri="{FF2B5EF4-FFF2-40B4-BE49-F238E27FC236}">
                <a16:creationId xmlns:a16="http://schemas.microsoft.com/office/drawing/2014/main" id="{422B2A6F-6709-514E-BFC6-9A4A7329A15A}"/>
              </a:ext>
            </a:extLst>
          </p:cNvPr>
          <p:cNvSpPr>
            <a:spLocks noGrp="1"/>
          </p:cNvSpPr>
          <p:nvPr>
            <p:ph type="subTitle" idx="1"/>
          </p:nvPr>
        </p:nvSpPr>
        <p:spPr>
          <a:xfrm>
            <a:off x="383570" y="3602038"/>
            <a:ext cx="7315199" cy="1655762"/>
          </a:xfrm>
        </p:spPr>
        <p:txBody>
          <a:bodyPr/>
          <a:lstStyle>
            <a:lvl1pPr marL="0" indent="0" algn="ctr">
              <a:buNone/>
              <a:defRPr sz="1800">
                <a:solidFill>
                  <a:schemeClr val="bg1"/>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8762D3AD-8629-3943-936D-B62EEF2E922D}"/>
              </a:ext>
            </a:extLst>
          </p:cNvPr>
          <p:cNvSpPr>
            <a:spLocks noGrp="1"/>
          </p:cNvSpPr>
          <p:nvPr>
            <p:ph type="dt" sz="half" idx="10"/>
          </p:nvPr>
        </p:nvSpPr>
        <p:spPr/>
        <p:txBody>
          <a:bodyPr/>
          <a:lstStyle/>
          <a:p>
            <a:fld id="{C171DC17-4A50-5F49-AEC7-C955C81B92E5}" type="datetimeFigureOut">
              <a:rPr lang="en-US" smtClean="0"/>
              <a:t>10/24/2023</a:t>
            </a:fld>
            <a:endParaRPr lang="en-US"/>
          </a:p>
        </p:txBody>
      </p:sp>
      <p:sp>
        <p:nvSpPr>
          <p:cNvPr id="5" name="Footer Placeholder 4">
            <a:extLst>
              <a:ext uri="{FF2B5EF4-FFF2-40B4-BE49-F238E27FC236}">
                <a16:creationId xmlns:a16="http://schemas.microsoft.com/office/drawing/2014/main" id="{646F098A-A3EE-384E-8702-C337467654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68BA1B-DDA8-3F42-87AD-7D1A63721A32}"/>
              </a:ext>
            </a:extLst>
          </p:cNvPr>
          <p:cNvSpPr>
            <a:spLocks noGrp="1"/>
          </p:cNvSpPr>
          <p:nvPr>
            <p:ph type="sldNum" sz="quarter" idx="12"/>
          </p:nvPr>
        </p:nvSpPr>
        <p:spPr/>
        <p:txBody>
          <a:bodyPr/>
          <a:lstStyle/>
          <a:p>
            <a:fld id="{09B8F8C4-05A7-DC4E-8BB7-4202EC4ACBF7}" type="slidenum">
              <a:rPr lang="en-US" smtClean="0"/>
              <a:t>‹#›</a:t>
            </a:fld>
            <a:endParaRPr lang="en-US"/>
          </a:p>
        </p:txBody>
      </p:sp>
      <p:pic>
        <p:nvPicPr>
          <p:cNvPr id="8" name="Picture 7" descr="Logo&#10;&#10;Description automatically generated">
            <a:extLst>
              <a:ext uri="{FF2B5EF4-FFF2-40B4-BE49-F238E27FC236}">
                <a16:creationId xmlns:a16="http://schemas.microsoft.com/office/drawing/2014/main" id="{6955C273-3410-C447-B8B7-5FDFF0F32A4E}"/>
              </a:ext>
            </a:extLst>
          </p:cNvPr>
          <p:cNvPicPr>
            <a:picLocks noChangeAspect="1"/>
          </p:cNvPicPr>
          <p:nvPr userDrawn="1"/>
        </p:nvPicPr>
        <p:blipFill rotWithShape="1">
          <a:blip r:embed="rId2"/>
          <a:srcRect t="7289" r="41429" b="18385"/>
          <a:stretch/>
        </p:blipFill>
        <p:spPr>
          <a:xfrm>
            <a:off x="8272412" y="-1"/>
            <a:ext cx="3919588" cy="6858001"/>
          </a:xfrm>
          <a:prstGeom prst="rect">
            <a:avLst/>
          </a:prstGeom>
        </p:spPr>
      </p:pic>
    </p:spTree>
    <p:extLst>
      <p:ext uri="{BB962C8B-B14F-4D97-AF65-F5344CB8AC3E}">
        <p14:creationId xmlns:p14="http://schemas.microsoft.com/office/powerpoint/2010/main" val="1208984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A drone with a camera&#10;&#10;Description automatically generated">
            <a:extLst>
              <a:ext uri="{FF2B5EF4-FFF2-40B4-BE49-F238E27FC236}">
                <a16:creationId xmlns:a16="http://schemas.microsoft.com/office/drawing/2014/main" id="{C145CB38-CACA-40A9-6777-C92C5A9C3381}"/>
              </a:ext>
            </a:extLst>
          </p:cNvPr>
          <p:cNvPicPr>
            <a:picLocks noChangeAspect="1"/>
          </p:cNvPicPr>
          <p:nvPr userDrawn="1"/>
        </p:nvPicPr>
        <p:blipFill>
          <a:blip r:embed="rId2">
            <a:extLst>
              <a:ext uri="{837473B0-CC2E-450A-ABE3-18F120FF3D39}">
                <a1611:picAttrSrcUrl xmlns:a1611="http://schemas.microsoft.com/office/drawing/2016/11/main" r:id="rId3"/>
              </a:ext>
            </a:extLst>
          </a:blip>
          <a:stretch>
            <a:fillRect/>
          </a:stretch>
        </p:blipFill>
        <p:spPr>
          <a:xfrm>
            <a:off x="0" y="64603"/>
            <a:ext cx="1496292" cy="841665"/>
          </a:xfrm>
          <a:prstGeom prst="rect">
            <a:avLst/>
          </a:prstGeom>
        </p:spPr>
      </p:pic>
      <p:sp>
        <p:nvSpPr>
          <p:cNvPr id="2" name="Title 1">
            <a:extLst>
              <a:ext uri="{FF2B5EF4-FFF2-40B4-BE49-F238E27FC236}">
                <a16:creationId xmlns:a16="http://schemas.microsoft.com/office/drawing/2014/main" id="{1A1E5C75-2456-E24C-A74E-E3F68183E4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05908F-63CC-1B4E-947D-0F73547617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1D3A58-FFD8-4940-A7F0-8B2B57C9A10A}"/>
              </a:ext>
            </a:extLst>
          </p:cNvPr>
          <p:cNvSpPr>
            <a:spLocks noGrp="1"/>
          </p:cNvSpPr>
          <p:nvPr>
            <p:ph type="dt" sz="half" idx="10"/>
          </p:nvPr>
        </p:nvSpPr>
        <p:spPr/>
        <p:txBody>
          <a:bodyPr/>
          <a:lstStyle/>
          <a:p>
            <a:fld id="{C171DC17-4A50-5F49-AEC7-C955C81B92E5}" type="datetimeFigureOut">
              <a:rPr lang="en-US" smtClean="0"/>
              <a:t>10/24/2023</a:t>
            </a:fld>
            <a:endParaRPr lang="en-US"/>
          </a:p>
        </p:txBody>
      </p:sp>
      <p:sp>
        <p:nvSpPr>
          <p:cNvPr id="5" name="Footer Placeholder 4">
            <a:extLst>
              <a:ext uri="{FF2B5EF4-FFF2-40B4-BE49-F238E27FC236}">
                <a16:creationId xmlns:a16="http://schemas.microsoft.com/office/drawing/2014/main" id="{80CE6D3E-6D5E-D349-938B-E0B3301AFF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AB6C36-FD1B-BE4B-974D-B33D0A7B60E7}"/>
              </a:ext>
            </a:extLst>
          </p:cNvPr>
          <p:cNvSpPr>
            <a:spLocks noGrp="1"/>
          </p:cNvSpPr>
          <p:nvPr>
            <p:ph type="sldNum" sz="quarter" idx="12"/>
          </p:nvPr>
        </p:nvSpPr>
        <p:spPr/>
        <p:txBody>
          <a:bodyPr/>
          <a:lstStyle/>
          <a:p>
            <a:fld id="{09B8F8C4-05A7-DC4E-8BB7-4202EC4ACBF7}" type="slidenum">
              <a:rPr lang="en-US" smtClean="0"/>
              <a:t>‹#›</a:t>
            </a:fld>
            <a:endParaRPr lang="en-US"/>
          </a:p>
        </p:txBody>
      </p:sp>
    </p:spTree>
    <p:extLst>
      <p:ext uri="{BB962C8B-B14F-4D97-AF65-F5344CB8AC3E}">
        <p14:creationId xmlns:p14="http://schemas.microsoft.com/office/powerpoint/2010/main" val="1912969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BCD9A-4C4D-C04D-B628-4D6821CF9914}"/>
              </a:ext>
            </a:extLst>
          </p:cNvPr>
          <p:cNvSpPr>
            <a:spLocks noGrp="1"/>
          </p:cNvSpPr>
          <p:nvPr>
            <p:ph type="title" hasCustomPrompt="1"/>
          </p:nvPr>
        </p:nvSpPr>
        <p:spPr>
          <a:xfrm>
            <a:off x="831851" y="1709742"/>
            <a:ext cx="10515600" cy="2852737"/>
          </a:xfrm>
        </p:spPr>
        <p:txBody>
          <a:bodyPr anchor="b"/>
          <a:lstStyle>
            <a:lvl1pPr>
              <a:defRPr sz="4500"/>
            </a:lvl1pPr>
          </a:lstStyle>
          <a:p>
            <a:r>
              <a:rPr lang="en-US"/>
              <a:t>Click to edit </a:t>
            </a:r>
            <a:br>
              <a:rPr lang="en-US"/>
            </a:br>
            <a:r>
              <a:rPr lang="en-US"/>
              <a:t>Master title style</a:t>
            </a:r>
          </a:p>
        </p:txBody>
      </p:sp>
      <p:sp>
        <p:nvSpPr>
          <p:cNvPr id="3" name="Text Placeholder 2">
            <a:extLst>
              <a:ext uri="{FF2B5EF4-FFF2-40B4-BE49-F238E27FC236}">
                <a16:creationId xmlns:a16="http://schemas.microsoft.com/office/drawing/2014/main" id="{9476D619-9256-5342-BA68-AA592831FA03}"/>
              </a:ext>
            </a:extLst>
          </p:cNvPr>
          <p:cNvSpPr>
            <a:spLocks noGrp="1"/>
          </p:cNvSpPr>
          <p:nvPr>
            <p:ph type="body" idx="1"/>
          </p:nvPr>
        </p:nvSpPr>
        <p:spPr>
          <a:xfrm>
            <a:off x="831851" y="4589467"/>
            <a:ext cx="10515600" cy="1500187"/>
          </a:xfrm>
        </p:spPr>
        <p:txBody>
          <a:bodyPr/>
          <a:lstStyle>
            <a:lvl1pPr marL="0" indent="0">
              <a:buNone/>
              <a:defRPr sz="1800">
                <a:solidFill>
                  <a:schemeClr val="tx1">
                    <a:tint val="75000"/>
                  </a:schemeClr>
                </a:solidFill>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1652CD-DA0F-E044-884E-A857BA135CD2}"/>
              </a:ext>
            </a:extLst>
          </p:cNvPr>
          <p:cNvSpPr>
            <a:spLocks noGrp="1"/>
          </p:cNvSpPr>
          <p:nvPr>
            <p:ph type="dt" sz="half" idx="10"/>
          </p:nvPr>
        </p:nvSpPr>
        <p:spPr/>
        <p:txBody>
          <a:bodyPr/>
          <a:lstStyle/>
          <a:p>
            <a:fld id="{C171DC17-4A50-5F49-AEC7-C955C81B92E5}" type="datetimeFigureOut">
              <a:rPr lang="en-US" smtClean="0"/>
              <a:t>10/24/2023</a:t>
            </a:fld>
            <a:endParaRPr lang="en-US"/>
          </a:p>
        </p:txBody>
      </p:sp>
      <p:sp>
        <p:nvSpPr>
          <p:cNvPr id="5" name="Footer Placeholder 4">
            <a:extLst>
              <a:ext uri="{FF2B5EF4-FFF2-40B4-BE49-F238E27FC236}">
                <a16:creationId xmlns:a16="http://schemas.microsoft.com/office/drawing/2014/main" id="{AAB41647-D227-6B41-9AD6-182E7AE905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B12F90-7608-D14B-BE6C-B6E7C3BFEC21}"/>
              </a:ext>
            </a:extLst>
          </p:cNvPr>
          <p:cNvSpPr>
            <a:spLocks noGrp="1"/>
          </p:cNvSpPr>
          <p:nvPr>
            <p:ph type="sldNum" sz="quarter" idx="12"/>
          </p:nvPr>
        </p:nvSpPr>
        <p:spPr/>
        <p:txBody>
          <a:bodyPr/>
          <a:lstStyle/>
          <a:p>
            <a:fld id="{09B8F8C4-05A7-DC4E-8BB7-4202EC4ACBF7}" type="slidenum">
              <a:rPr lang="en-US" smtClean="0"/>
              <a:t>‹#›</a:t>
            </a:fld>
            <a:endParaRPr lang="en-US"/>
          </a:p>
        </p:txBody>
      </p:sp>
      <p:pic>
        <p:nvPicPr>
          <p:cNvPr id="8" name="Picture 7" descr="Logo&#10;&#10;Description automatically generated">
            <a:extLst>
              <a:ext uri="{FF2B5EF4-FFF2-40B4-BE49-F238E27FC236}">
                <a16:creationId xmlns:a16="http://schemas.microsoft.com/office/drawing/2014/main" id="{B1F2DD4F-54D8-DF4E-89F0-75242AE735F5}"/>
              </a:ext>
            </a:extLst>
          </p:cNvPr>
          <p:cNvPicPr>
            <a:picLocks noChangeAspect="1"/>
          </p:cNvPicPr>
          <p:nvPr userDrawn="1"/>
        </p:nvPicPr>
        <p:blipFill rotWithShape="1">
          <a:blip r:embed="rId2"/>
          <a:srcRect t="7289" r="41429" b="18385"/>
          <a:stretch/>
        </p:blipFill>
        <p:spPr>
          <a:xfrm>
            <a:off x="8272412" y="-1"/>
            <a:ext cx="3919588" cy="6858001"/>
          </a:xfrm>
          <a:prstGeom prst="rect">
            <a:avLst/>
          </a:prstGeom>
        </p:spPr>
      </p:pic>
    </p:spTree>
    <p:extLst>
      <p:ext uri="{BB962C8B-B14F-4D97-AF65-F5344CB8AC3E}">
        <p14:creationId xmlns:p14="http://schemas.microsoft.com/office/powerpoint/2010/main" val="3795443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955F1-41C9-F741-ABCA-148F72FF7C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58B0D0-CB2A-5B49-AFAE-C401DC85D4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3CFA190-6116-CE4E-880A-2A5FD5E9FA2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B46A325-B878-6048-96EA-AD37D9146E53}"/>
              </a:ext>
            </a:extLst>
          </p:cNvPr>
          <p:cNvSpPr>
            <a:spLocks noGrp="1"/>
          </p:cNvSpPr>
          <p:nvPr>
            <p:ph type="dt" sz="half" idx="10"/>
          </p:nvPr>
        </p:nvSpPr>
        <p:spPr/>
        <p:txBody>
          <a:bodyPr/>
          <a:lstStyle/>
          <a:p>
            <a:fld id="{C171DC17-4A50-5F49-AEC7-C955C81B92E5}" type="datetimeFigureOut">
              <a:rPr lang="en-US" smtClean="0"/>
              <a:t>10/24/2023</a:t>
            </a:fld>
            <a:endParaRPr lang="en-US"/>
          </a:p>
        </p:txBody>
      </p:sp>
      <p:sp>
        <p:nvSpPr>
          <p:cNvPr id="6" name="Footer Placeholder 5">
            <a:extLst>
              <a:ext uri="{FF2B5EF4-FFF2-40B4-BE49-F238E27FC236}">
                <a16:creationId xmlns:a16="http://schemas.microsoft.com/office/drawing/2014/main" id="{78794E63-81BD-D34E-9FB6-590D87A2CB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D2F3FA-6596-F141-A53F-FDEC5D0FDED7}"/>
              </a:ext>
            </a:extLst>
          </p:cNvPr>
          <p:cNvSpPr>
            <a:spLocks noGrp="1"/>
          </p:cNvSpPr>
          <p:nvPr>
            <p:ph type="sldNum" sz="quarter" idx="12"/>
          </p:nvPr>
        </p:nvSpPr>
        <p:spPr/>
        <p:txBody>
          <a:bodyPr/>
          <a:lstStyle/>
          <a:p>
            <a:fld id="{09B8F8C4-05A7-DC4E-8BB7-4202EC4ACBF7}" type="slidenum">
              <a:rPr lang="en-US" smtClean="0"/>
              <a:t>‹#›</a:t>
            </a:fld>
            <a:endParaRPr lang="en-US"/>
          </a:p>
        </p:txBody>
      </p:sp>
    </p:spTree>
    <p:extLst>
      <p:ext uri="{BB962C8B-B14F-4D97-AF65-F5344CB8AC3E}">
        <p14:creationId xmlns:p14="http://schemas.microsoft.com/office/powerpoint/2010/main" val="2720875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786C4-8A82-2E47-BA0A-3B4FD275E24A}"/>
              </a:ext>
            </a:extLst>
          </p:cNvPr>
          <p:cNvSpPr>
            <a:spLocks noGrp="1"/>
          </p:cNvSpPr>
          <p:nvPr>
            <p:ph type="title"/>
          </p:nvPr>
        </p:nvSpPr>
        <p:spPr>
          <a:xfrm>
            <a:off x="839788" y="365129"/>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3DDAD30-26CB-894D-B249-16631B50FFE3}"/>
              </a:ext>
            </a:extLst>
          </p:cNvPr>
          <p:cNvSpPr>
            <a:spLocks noGrp="1"/>
          </p:cNvSpPr>
          <p:nvPr>
            <p:ph type="body" idx="1"/>
          </p:nvPr>
        </p:nvSpPr>
        <p:spPr>
          <a:xfrm>
            <a:off x="839789" y="1681163"/>
            <a:ext cx="5157787"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854E37DF-FCA3-9345-8F1B-3B2DEECC38B3}"/>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C2A7F32-108C-0147-BF1C-151D185797D4}"/>
              </a:ext>
            </a:extLst>
          </p:cNvPr>
          <p:cNvSpPr>
            <a:spLocks noGrp="1"/>
          </p:cNvSpPr>
          <p:nvPr>
            <p:ph type="body" sz="quarter" idx="3"/>
          </p:nvPr>
        </p:nvSpPr>
        <p:spPr>
          <a:xfrm>
            <a:off x="6172202" y="1681163"/>
            <a:ext cx="5183188"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925A79B9-C154-E741-8BC5-8B95F0D25144}"/>
              </a:ext>
            </a:extLst>
          </p:cNvPr>
          <p:cNvSpPr>
            <a:spLocks noGrp="1"/>
          </p:cNvSpPr>
          <p:nvPr>
            <p:ph sz="quarter" idx="4"/>
          </p:nvPr>
        </p:nvSpPr>
        <p:spPr>
          <a:xfrm>
            <a:off x="6172202"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C3A23CC-9985-5B43-B4F5-7A65FBBBB362}"/>
              </a:ext>
            </a:extLst>
          </p:cNvPr>
          <p:cNvSpPr>
            <a:spLocks noGrp="1"/>
          </p:cNvSpPr>
          <p:nvPr>
            <p:ph type="dt" sz="half" idx="10"/>
          </p:nvPr>
        </p:nvSpPr>
        <p:spPr/>
        <p:txBody>
          <a:bodyPr/>
          <a:lstStyle/>
          <a:p>
            <a:fld id="{C171DC17-4A50-5F49-AEC7-C955C81B92E5}" type="datetimeFigureOut">
              <a:rPr lang="en-US" smtClean="0"/>
              <a:t>10/24/2023</a:t>
            </a:fld>
            <a:endParaRPr lang="en-US"/>
          </a:p>
        </p:txBody>
      </p:sp>
      <p:sp>
        <p:nvSpPr>
          <p:cNvPr id="8" name="Footer Placeholder 7">
            <a:extLst>
              <a:ext uri="{FF2B5EF4-FFF2-40B4-BE49-F238E27FC236}">
                <a16:creationId xmlns:a16="http://schemas.microsoft.com/office/drawing/2014/main" id="{85A89551-72F1-6A40-B02D-98C9990F188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3ACEE8-777A-5940-9519-1D826BCADDA9}"/>
              </a:ext>
            </a:extLst>
          </p:cNvPr>
          <p:cNvSpPr>
            <a:spLocks noGrp="1"/>
          </p:cNvSpPr>
          <p:nvPr>
            <p:ph type="sldNum" sz="quarter" idx="12"/>
          </p:nvPr>
        </p:nvSpPr>
        <p:spPr/>
        <p:txBody>
          <a:bodyPr/>
          <a:lstStyle/>
          <a:p>
            <a:fld id="{09B8F8C4-05A7-DC4E-8BB7-4202EC4ACBF7}" type="slidenum">
              <a:rPr lang="en-US" smtClean="0"/>
              <a:t>‹#›</a:t>
            </a:fld>
            <a:endParaRPr lang="en-US"/>
          </a:p>
        </p:txBody>
      </p:sp>
    </p:spTree>
    <p:extLst>
      <p:ext uri="{BB962C8B-B14F-4D97-AF65-F5344CB8AC3E}">
        <p14:creationId xmlns:p14="http://schemas.microsoft.com/office/powerpoint/2010/main" val="2676417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60DEB-C558-DB4D-9DBB-60DA77C03D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DA75B9-E07E-614C-9F6C-7943A325F696}"/>
              </a:ext>
            </a:extLst>
          </p:cNvPr>
          <p:cNvSpPr>
            <a:spLocks noGrp="1"/>
          </p:cNvSpPr>
          <p:nvPr>
            <p:ph type="dt" sz="half" idx="10"/>
          </p:nvPr>
        </p:nvSpPr>
        <p:spPr/>
        <p:txBody>
          <a:bodyPr/>
          <a:lstStyle/>
          <a:p>
            <a:fld id="{C171DC17-4A50-5F49-AEC7-C955C81B92E5}" type="datetimeFigureOut">
              <a:rPr lang="en-US" smtClean="0"/>
              <a:t>10/24/2023</a:t>
            </a:fld>
            <a:endParaRPr lang="en-US"/>
          </a:p>
        </p:txBody>
      </p:sp>
      <p:sp>
        <p:nvSpPr>
          <p:cNvPr id="4" name="Footer Placeholder 3">
            <a:extLst>
              <a:ext uri="{FF2B5EF4-FFF2-40B4-BE49-F238E27FC236}">
                <a16:creationId xmlns:a16="http://schemas.microsoft.com/office/drawing/2014/main" id="{E876482A-9624-104B-AFF8-5DE40120AFF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DBB9DE2-8332-1E4D-806B-6DDB78385EB5}"/>
              </a:ext>
            </a:extLst>
          </p:cNvPr>
          <p:cNvSpPr>
            <a:spLocks noGrp="1"/>
          </p:cNvSpPr>
          <p:nvPr>
            <p:ph type="sldNum" sz="quarter" idx="12"/>
          </p:nvPr>
        </p:nvSpPr>
        <p:spPr/>
        <p:txBody>
          <a:bodyPr/>
          <a:lstStyle/>
          <a:p>
            <a:fld id="{09B8F8C4-05A7-DC4E-8BB7-4202EC4ACBF7}" type="slidenum">
              <a:rPr lang="en-US" smtClean="0"/>
              <a:t>‹#›</a:t>
            </a:fld>
            <a:endParaRPr lang="en-US"/>
          </a:p>
        </p:txBody>
      </p:sp>
    </p:spTree>
    <p:extLst>
      <p:ext uri="{BB962C8B-B14F-4D97-AF65-F5344CB8AC3E}">
        <p14:creationId xmlns:p14="http://schemas.microsoft.com/office/powerpoint/2010/main" val="1304843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10AD24-3C30-D545-822F-3EF5F7FE4D7C}"/>
              </a:ext>
            </a:extLst>
          </p:cNvPr>
          <p:cNvSpPr>
            <a:spLocks noGrp="1"/>
          </p:cNvSpPr>
          <p:nvPr>
            <p:ph type="dt" sz="half" idx="10"/>
          </p:nvPr>
        </p:nvSpPr>
        <p:spPr/>
        <p:txBody>
          <a:bodyPr/>
          <a:lstStyle/>
          <a:p>
            <a:fld id="{C171DC17-4A50-5F49-AEC7-C955C81B92E5}" type="datetimeFigureOut">
              <a:rPr lang="en-US" smtClean="0"/>
              <a:t>10/24/2023</a:t>
            </a:fld>
            <a:endParaRPr lang="en-US"/>
          </a:p>
        </p:txBody>
      </p:sp>
      <p:sp>
        <p:nvSpPr>
          <p:cNvPr id="3" name="Footer Placeholder 2">
            <a:extLst>
              <a:ext uri="{FF2B5EF4-FFF2-40B4-BE49-F238E27FC236}">
                <a16:creationId xmlns:a16="http://schemas.microsoft.com/office/drawing/2014/main" id="{5F31DBBA-BE87-D441-B84D-D8F2DAF194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382A5FB-A616-8D45-9939-E7B33461593A}"/>
              </a:ext>
            </a:extLst>
          </p:cNvPr>
          <p:cNvSpPr>
            <a:spLocks noGrp="1"/>
          </p:cNvSpPr>
          <p:nvPr>
            <p:ph type="sldNum" sz="quarter" idx="12"/>
          </p:nvPr>
        </p:nvSpPr>
        <p:spPr/>
        <p:txBody>
          <a:bodyPr/>
          <a:lstStyle/>
          <a:p>
            <a:fld id="{09B8F8C4-05A7-DC4E-8BB7-4202EC4ACBF7}" type="slidenum">
              <a:rPr lang="en-US" smtClean="0"/>
              <a:t>‹#›</a:t>
            </a:fld>
            <a:endParaRPr lang="en-US"/>
          </a:p>
        </p:txBody>
      </p:sp>
    </p:spTree>
    <p:extLst>
      <p:ext uri="{BB962C8B-B14F-4D97-AF65-F5344CB8AC3E}">
        <p14:creationId xmlns:p14="http://schemas.microsoft.com/office/powerpoint/2010/main" val="1172119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8ADA5-6E94-DB46-948A-CE55B2255B39}"/>
              </a:ext>
            </a:extLst>
          </p:cNvPr>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124303E3-1AEE-0E46-A78B-8B0925632D4A}"/>
              </a:ext>
            </a:extLst>
          </p:cNvPr>
          <p:cNvSpPr>
            <a:spLocks noGrp="1"/>
          </p:cNvSpPr>
          <p:nvPr>
            <p:ph idx="1"/>
          </p:nvPr>
        </p:nvSpPr>
        <p:spPr>
          <a:xfrm>
            <a:off x="5183188" y="987429"/>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3F0A59D-5684-1941-8033-29499AF5C6B3}"/>
              </a:ext>
            </a:extLst>
          </p:cNvPr>
          <p:cNvSpPr>
            <a:spLocks noGrp="1"/>
          </p:cNvSpPr>
          <p:nvPr>
            <p:ph type="body" sz="half" idx="2"/>
          </p:nvPr>
        </p:nvSpPr>
        <p:spPr>
          <a:xfrm>
            <a:off x="839788" y="2057400"/>
            <a:ext cx="3932237"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2CF289D9-B751-654C-8849-B701A522D780}"/>
              </a:ext>
            </a:extLst>
          </p:cNvPr>
          <p:cNvSpPr>
            <a:spLocks noGrp="1"/>
          </p:cNvSpPr>
          <p:nvPr>
            <p:ph type="dt" sz="half" idx="10"/>
          </p:nvPr>
        </p:nvSpPr>
        <p:spPr/>
        <p:txBody>
          <a:bodyPr/>
          <a:lstStyle/>
          <a:p>
            <a:fld id="{C171DC17-4A50-5F49-AEC7-C955C81B92E5}" type="datetimeFigureOut">
              <a:rPr lang="en-US" smtClean="0"/>
              <a:t>10/24/2023</a:t>
            </a:fld>
            <a:endParaRPr lang="en-US"/>
          </a:p>
        </p:txBody>
      </p:sp>
      <p:sp>
        <p:nvSpPr>
          <p:cNvPr id="6" name="Footer Placeholder 5">
            <a:extLst>
              <a:ext uri="{FF2B5EF4-FFF2-40B4-BE49-F238E27FC236}">
                <a16:creationId xmlns:a16="http://schemas.microsoft.com/office/drawing/2014/main" id="{F38A2888-A517-7A40-9678-F86659CA1C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386589-428D-8542-B91B-AA693B17C443}"/>
              </a:ext>
            </a:extLst>
          </p:cNvPr>
          <p:cNvSpPr>
            <a:spLocks noGrp="1"/>
          </p:cNvSpPr>
          <p:nvPr>
            <p:ph type="sldNum" sz="quarter" idx="12"/>
          </p:nvPr>
        </p:nvSpPr>
        <p:spPr/>
        <p:txBody>
          <a:bodyPr/>
          <a:lstStyle/>
          <a:p>
            <a:fld id="{09B8F8C4-05A7-DC4E-8BB7-4202EC4ACBF7}" type="slidenum">
              <a:rPr lang="en-US" smtClean="0"/>
              <a:t>‹#›</a:t>
            </a:fld>
            <a:endParaRPr lang="en-US"/>
          </a:p>
        </p:txBody>
      </p:sp>
    </p:spTree>
    <p:extLst>
      <p:ext uri="{BB962C8B-B14F-4D97-AF65-F5344CB8AC3E}">
        <p14:creationId xmlns:p14="http://schemas.microsoft.com/office/powerpoint/2010/main" val="2343707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69A89C3-E6FA-684D-8BAE-1760B34F554E}"/>
              </a:ext>
            </a:extLst>
          </p:cNvPr>
          <p:cNvSpPr/>
          <p:nvPr userDrawn="1"/>
        </p:nvSpPr>
        <p:spPr>
          <a:xfrm>
            <a:off x="0" y="6356350"/>
            <a:ext cx="12192000" cy="5016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Placeholder 1">
            <a:extLst>
              <a:ext uri="{FF2B5EF4-FFF2-40B4-BE49-F238E27FC236}">
                <a16:creationId xmlns:a16="http://schemas.microsoft.com/office/drawing/2014/main" id="{8871C330-0F02-8249-82EC-9F3A278C0AB8}"/>
              </a:ext>
            </a:extLst>
          </p:cNvPr>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653E27E-2040-824D-B637-1C07F3E062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FD629B-BAF4-A343-8BF1-1572AB380340}"/>
              </a:ext>
            </a:extLst>
          </p:cNvPr>
          <p:cNvSpPr>
            <a:spLocks noGrp="1"/>
          </p:cNvSpPr>
          <p:nvPr>
            <p:ph type="dt" sz="half" idx="2"/>
          </p:nvPr>
        </p:nvSpPr>
        <p:spPr>
          <a:xfrm>
            <a:off x="838200" y="6428272"/>
            <a:ext cx="2743200" cy="365125"/>
          </a:xfrm>
          <a:prstGeom prst="rect">
            <a:avLst/>
          </a:prstGeom>
        </p:spPr>
        <p:txBody>
          <a:bodyPr vert="horz" lIns="91440" tIns="45720" rIns="91440" bIns="45720" rtlCol="0" anchor="ctr"/>
          <a:lstStyle>
            <a:lvl1pPr algn="l">
              <a:defRPr sz="900">
                <a:solidFill>
                  <a:schemeClr val="bg1"/>
                </a:solidFill>
              </a:defRPr>
            </a:lvl1pPr>
          </a:lstStyle>
          <a:p>
            <a:fld id="{C171DC17-4A50-5F49-AEC7-C955C81B92E5}" type="datetimeFigureOut">
              <a:rPr lang="en-US" smtClean="0"/>
              <a:pPr/>
              <a:t>10/24/2023</a:t>
            </a:fld>
            <a:endParaRPr lang="en-US"/>
          </a:p>
        </p:txBody>
      </p:sp>
      <p:sp>
        <p:nvSpPr>
          <p:cNvPr id="5" name="Footer Placeholder 4">
            <a:extLst>
              <a:ext uri="{FF2B5EF4-FFF2-40B4-BE49-F238E27FC236}">
                <a16:creationId xmlns:a16="http://schemas.microsoft.com/office/drawing/2014/main" id="{1861F82B-A72E-B848-BB19-0207CDE46B40}"/>
              </a:ext>
            </a:extLst>
          </p:cNvPr>
          <p:cNvSpPr>
            <a:spLocks noGrp="1"/>
          </p:cNvSpPr>
          <p:nvPr>
            <p:ph type="ftr" sz="quarter" idx="3"/>
          </p:nvPr>
        </p:nvSpPr>
        <p:spPr>
          <a:xfrm>
            <a:off x="4038600" y="6428272"/>
            <a:ext cx="4114800" cy="365125"/>
          </a:xfrm>
          <a:prstGeom prst="rect">
            <a:avLst/>
          </a:prstGeom>
        </p:spPr>
        <p:txBody>
          <a:bodyPr vert="horz" lIns="91440" tIns="45720" rIns="91440" bIns="45720" rtlCol="0" anchor="ctr"/>
          <a:lstStyle>
            <a:lvl1pPr algn="ctr">
              <a:defRPr sz="900">
                <a:solidFill>
                  <a:schemeClr val="bg1"/>
                </a:solidFill>
              </a:defRPr>
            </a:lvl1pPr>
          </a:lstStyle>
          <a:p>
            <a:endParaRPr lang="en-US"/>
          </a:p>
        </p:txBody>
      </p:sp>
      <p:sp>
        <p:nvSpPr>
          <p:cNvPr id="6" name="Slide Number Placeholder 5">
            <a:extLst>
              <a:ext uri="{FF2B5EF4-FFF2-40B4-BE49-F238E27FC236}">
                <a16:creationId xmlns:a16="http://schemas.microsoft.com/office/drawing/2014/main" id="{8B1620FE-B066-7C49-9BDF-AF56CC193DE1}"/>
              </a:ext>
            </a:extLst>
          </p:cNvPr>
          <p:cNvSpPr>
            <a:spLocks noGrp="1"/>
          </p:cNvSpPr>
          <p:nvPr>
            <p:ph type="sldNum" sz="quarter" idx="4"/>
          </p:nvPr>
        </p:nvSpPr>
        <p:spPr>
          <a:xfrm>
            <a:off x="8610600" y="6428272"/>
            <a:ext cx="2743200" cy="365125"/>
          </a:xfrm>
          <a:prstGeom prst="rect">
            <a:avLst/>
          </a:prstGeom>
        </p:spPr>
        <p:txBody>
          <a:bodyPr vert="horz" lIns="91440" tIns="45720" rIns="91440" bIns="45720" rtlCol="0" anchor="ctr"/>
          <a:lstStyle>
            <a:lvl1pPr algn="r">
              <a:defRPr sz="900">
                <a:solidFill>
                  <a:schemeClr val="bg1"/>
                </a:solidFill>
              </a:defRPr>
            </a:lvl1pPr>
          </a:lstStyle>
          <a:p>
            <a:fld id="{09B8F8C4-05A7-DC4E-8BB7-4202EC4ACBF7}" type="slidenum">
              <a:rPr lang="en-US" smtClean="0"/>
              <a:pPr/>
              <a:t>‹#›</a:t>
            </a:fld>
            <a:endParaRPr lang="en-US"/>
          </a:p>
        </p:txBody>
      </p:sp>
      <p:pic>
        <p:nvPicPr>
          <p:cNvPr id="10" name="Picture 9" descr="Logo&#10;&#10;Description automatically generated">
            <a:extLst>
              <a:ext uri="{FF2B5EF4-FFF2-40B4-BE49-F238E27FC236}">
                <a16:creationId xmlns:a16="http://schemas.microsoft.com/office/drawing/2014/main" id="{A6F54A4B-B617-B54F-B600-5EFC28C265A6}"/>
              </a:ext>
            </a:extLst>
          </p:cNvPr>
          <p:cNvPicPr>
            <a:picLocks noChangeAspect="1"/>
          </p:cNvPicPr>
          <p:nvPr userDrawn="1"/>
        </p:nvPicPr>
        <p:blipFill>
          <a:blip r:embed="rId14"/>
          <a:stretch>
            <a:fillRect/>
          </a:stretch>
        </p:blipFill>
        <p:spPr>
          <a:xfrm>
            <a:off x="11056147" y="185741"/>
            <a:ext cx="961397" cy="1325563"/>
          </a:xfrm>
          <a:prstGeom prst="rect">
            <a:avLst/>
          </a:prstGeom>
        </p:spPr>
      </p:pic>
    </p:spTree>
    <p:extLst>
      <p:ext uri="{BB962C8B-B14F-4D97-AF65-F5344CB8AC3E}">
        <p14:creationId xmlns:p14="http://schemas.microsoft.com/office/powerpoint/2010/main" val="3793877359"/>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685783" rtl="0" eaLnBrk="1" latinLnBrk="0" hangingPunct="1">
        <a:lnSpc>
          <a:spcPct val="90000"/>
        </a:lnSpc>
        <a:spcBef>
          <a:spcPct val="0"/>
        </a:spcBef>
        <a:buNone/>
        <a:defRPr sz="3300" kern="1200">
          <a:solidFill>
            <a:schemeClr val="accent1"/>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Arial" panose="020B0604020202020204" pitchFamily="34" charset="0"/>
          <a:ea typeface="+mn-ea"/>
          <a:cs typeface="Arial" panose="020B0604020202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doi.org/10.1016/j.iatssr.2019.11.008" TargetMode="External"/><Relationship Id="rId2" Type="http://schemas.openxmlformats.org/officeDocument/2006/relationships/hyperlink" Target="https://doi.org/10.14569/ijacsa.2019.0100638" TargetMode="External"/><Relationship Id="rId1" Type="http://schemas.openxmlformats.org/officeDocument/2006/relationships/slideLayout" Target="../slideLayouts/slideLayout3.xml"/><Relationship Id="rId4" Type="http://schemas.openxmlformats.org/officeDocument/2006/relationships/hyperlink" Target="http://dx.doi.org/10.3390/app10082749"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30DA4-D291-4B42-B1AF-848E941EB3BD}"/>
              </a:ext>
            </a:extLst>
          </p:cNvPr>
          <p:cNvSpPr>
            <a:spLocks noGrp="1"/>
          </p:cNvSpPr>
          <p:nvPr>
            <p:ph type="ctrTitle"/>
          </p:nvPr>
        </p:nvSpPr>
        <p:spPr/>
        <p:txBody>
          <a:bodyPr/>
          <a:lstStyle/>
          <a:p>
            <a:r>
              <a:rPr lang="en-US"/>
              <a:t>Convolutional Neural Network for Traffic Sign Identification</a:t>
            </a:r>
            <a:endParaRPr lang="en-US">
              <a:cs typeface="Arial"/>
            </a:endParaRPr>
          </a:p>
        </p:txBody>
      </p:sp>
      <p:sp>
        <p:nvSpPr>
          <p:cNvPr id="3" name="Subtitle 2">
            <a:extLst>
              <a:ext uri="{FF2B5EF4-FFF2-40B4-BE49-F238E27FC236}">
                <a16:creationId xmlns:a16="http://schemas.microsoft.com/office/drawing/2014/main" id="{8997951D-6AED-F64B-AB8D-89218E91D0A2}"/>
              </a:ext>
            </a:extLst>
          </p:cNvPr>
          <p:cNvSpPr>
            <a:spLocks noGrp="1"/>
          </p:cNvSpPr>
          <p:nvPr>
            <p:ph type="subTitle" idx="1"/>
          </p:nvPr>
        </p:nvSpPr>
        <p:spPr/>
        <p:txBody>
          <a:bodyPr/>
          <a:lstStyle/>
          <a:p>
            <a:r>
              <a:rPr lang="en-US"/>
              <a:t>By: Zac Cowan, Matthew Rice, and Brent Reynolds</a:t>
            </a:r>
          </a:p>
        </p:txBody>
      </p:sp>
    </p:spTree>
    <p:extLst>
      <p:ext uri="{BB962C8B-B14F-4D97-AF65-F5344CB8AC3E}">
        <p14:creationId xmlns:p14="http://schemas.microsoft.com/office/powerpoint/2010/main" val="12720977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D8482-4AEF-81F5-9B8D-99F82DC689EA}"/>
              </a:ext>
            </a:extLst>
          </p:cNvPr>
          <p:cNvSpPr>
            <a:spLocks noGrp="1"/>
          </p:cNvSpPr>
          <p:nvPr>
            <p:ph type="title"/>
          </p:nvPr>
        </p:nvSpPr>
        <p:spPr>
          <a:xfrm>
            <a:off x="838200" y="365129"/>
            <a:ext cx="10515600" cy="1325563"/>
          </a:xfrm>
        </p:spPr>
        <p:txBody>
          <a:bodyPr anchor="ctr">
            <a:normAutofit/>
          </a:bodyPr>
          <a:lstStyle/>
          <a:p>
            <a:r>
              <a:rPr lang="en-US"/>
              <a:t>Approach 2: CNN with VGG19 Transfer Learning</a:t>
            </a:r>
          </a:p>
        </p:txBody>
      </p:sp>
      <p:sp>
        <p:nvSpPr>
          <p:cNvPr id="3" name="Content Placeholder 2">
            <a:extLst>
              <a:ext uri="{FF2B5EF4-FFF2-40B4-BE49-F238E27FC236}">
                <a16:creationId xmlns:a16="http://schemas.microsoft.com/office/drawing/2014/main" id="{C80DBAC0-086E-23D9-26F0-969FBD6F6478}"/>
              </a:ext>
            </a:extLst>
          </p:cNvPr>
          <p:cNvSpPr>
            <a:spLocks noGrp="1"/>
          </p:cNvSpPr>
          <p:nvPr>
            <p:ph sz="half" idx="1"/>
          </p:nvPr>
        </p:nvSpPr>
        <p:spPr>
          <a:xfrm>
            <a:off x="838200" y="1825625"/>
            <a:ext cx="5181600" cy="4351338"/>
          </a:xfrm>
        </p:spPr>
        <p:txBody>
          <a:bodyPr vert="horz" lIns="91440" tIns="45720" rIns="91440" bIns="45720" rtlCol="0" anchor="t">
            <a:normAutofit/>
          </a:bodyPr>
          <a:lstStyle/>
          <a:p>
            <a:pPr marL="170815" indent="-170815"/>
            <a:r>
              <a:rPr lang="en-US">
                <a:latin typeface="Arial"/>
                <a:cs typeface="Arial"/>
              </a:rPr>
              <a:t>CNN with VGG19 Transfer Learning</a:t>
            </a:r>
          </a:p>
          <a:p>
            <a:pPr marL="513715" lvl="1" indent="-170815"/>
            <a:r>
              <a:rPr lang="en-US" sz="2100">
                <a:latin typeface="Arial"/>
                <a:cs typeface="Arial"/>
              </a:rPr>
              <a:t>19-layer architecture</a:t>
            </a:r>
          </a:p>
          <a:p>
            <a:pPr marL="513715" lvl="1" indent="-170815"/>
            <a:r>
              <a:rPr lang="en-US" sz="2100">
                <a:latin typeface="Arial"/>
                <a:cs typeface="Arial"/>
              </a:rPr>
              <a:t>Pretrained from the ImageNet database</a:t>
            </a:r>
          </a:p>
          <a:p>
            <a:pPr marL="513715" lvl="1" indent="-170815"/>
            <a:r>
              <a:rPr lang="en-US" sz="2100">
                <a:latin typeface="Arial"/>
                <a:cs typeface="Arial"/>
              </a:rPr>
              <a:t>Multiple Convolution, Max Pooling, and Connected Layers (Dense Layers).</a:t>
            </a:r>
          </a:p>
          <a:p>
            <a:pPr marL="513715" lvl="1" indent="-170815"/>
            <a:endParaRPr lang="en-US" sz="2100"/>
          </a:p>
          <a:p>
            <a:pPr marL="513715" lvl="1" indent="-170815"/>
            <a:endParaRPr lang="en-US" sz="2100"/>
          </a:p>
          <a:p>
            <a:pPr marL="170815" indent="-170815"/>
            <a:r>
              <a:rPr lang="en-US" sz="2400"/>
              <a:t>Benefits</a:t>
            </a:r>
          </a:p>
          <a:p>
            <a:pPr marL="513715" lvl="1" indent="-170815"/>
            <a:r>
              <a:rPr lang="en-US" sz="2100">
                <a:latin typeface="Arial"/>
                <a:cs typeface="Arial"/>
              </a:rPr>
              <a:t>Model trained on very large datasets</a:t>
            </a:r>
            <a:endParaRPr lang="en-US" sz="2100"/>
          </a:p>
          <a:p>
            <a:pPr marL="513715" lvl="1" indent="-170815"/>
            <a:r>
              <a:rPr lang="en-US" sz="2100">
                <a:latin typeface="Arial"/>
                <a:cs typeface="Arial"/>
              </a:rPr>
              <a:t>Refined layers for optimal training</a:t>
            </a:r>
            <a:endParaRPr lang="en-US" sz="2100"/>
          </a:p>
          <a:p>
            <a:pPr marL="513715" lvl="1" indent="-170815"/>
            <a:endParaRPr lang="en-US" sz="2100"/>
          </a:p>
          <a:p>
            <a:pPr marL="342900" lvl="1" indent="0">
              <a:buNone/>
            </a:pPr>
            <a:endParaRPr lang="en-US"/>
          </a:p>
          <a:p>
            <a:pPr marL="0" indent="0">
              <a:buNone/>
            </a:pPr>
            <a:endParaRPr lang="en-US"/>
          </a:p>
          <a:p>
            <a:pPr marL="513715" lvl="1" indent="-170815"/>
            <a:endParaRPr lang="en-US"/>
          </a:p>
        </p:txBody>
      </p:sp>
      <p:pic>
        <p:nvPicPr>
          <p:cNvPr id="4" name="Picture 3">
            <a:extLst>
              <a:ext uri="{FF2B5EF4-FFF2-40B4-BE49-F238E27FC236}">
                <a16:creationId xmlns:a16="http://schemas.microsoft.com/office/drawing/2014/main" id="{1B65F602-D636-37D6-0D89-EA7BAC2ED503}"/>
              </a:ext>
            </a:extLst>
          </p:cNvPr>
          <p:cNvPicPr>
            <a:picLocks noChangeAspect="1"/>
          </p:cNvPicPr>
          <p:nvPr/>
        </p:nvPicPr>
        <p:blipFill>
          <a:blip r:embed="rId2"/>
          <a:stretch>
            <a:fillRect/>
          </a:stretch>
        </p:blipFill>
        <p:spPr>
          <a:xfrm>
            <a:off x="6636284" y="1826133"/>
            <a:ext cx="4253432" cy="4350321"/>
          </a:xfrm>
          <a:prstGeom prst="rect">
            <a:avLst/>
          </a:prstGeom>
          <a:noFill/>
        </p:spPr>
      </p:pic>
    </p:spTree>
    <p:extLst>
      <p:ext uri="{BB962C8B-B14F-4D97-AF65-F5344CB8AC3E}">
        <p14:creationId xmlns:p14="http://schemas.microsoft.com/office/powerpoint/2010/main" val="2545962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D8482-4AEF-81F5-9B8D-99F82DC689EA}"/>
              </a:ext>
            </a:extLst>
          </p:cNvPr>
          <p:cNvSpPr>
            <a:spLocks noGrp="1"/>
          </p:cNvSpPr>
          <p:nvPr>
            <p:ph type="title"/>
          </p:nvPr>
        </p:nvSpPr>
        <p:spPr>
          <a:xfrm>
            <a:off x="838200" y="365129"/>
            <a:ext cx="10515600" cy="1325563"/>
          </a:xfrm>
        </p:spPr>
        <p:txBody>
          <a:bodyPr anchor="ctr">
            <a:normAutofit/>
          </a:bodyPr>
          <a:lstStyle/>
          <a:p>
            <a:r>
              <a:rPr lang="en-US"/>
              <a:t>Results 2: CNN with VGG19 Transfer Learning</a:t>
            </a:r>
          </a:p>
        </p:txBody>
      </p:sp>
      <p:pic>
        <p:nvPicPr>
          <p:cNvPr id="4" name="Picture 3" descr="A chart of a number of yellow and purple squares&#10;&#10;Description automatically generated">
            <a:extLst>
              <a:ext uri="{FF2B5EF4-FFF2-40B4-BE49-F238E27FC236}">
                <a16:creationId xmlns:a16="http://schemas.microsoft.com/office/drawing/2014/main" id="{43821151-6367-7AF9-5AB8-1C13F0CD8D47}"/>
              </a:ext>
            </a:extLst>
          </p:cNvPr>
          <p:cNvPicPr>
            <a:picLocks noChangeAspect="1"/>
          </p:cNvPicPr>
          <p:nvPr/>
        </p:nvPicPr>
        <p:blipFill>
          <a:blip r:embed="rId2"/>
          <a:stretch>
            <a:fillRect/>
          </a:stretch>
        </p:blipFill>
        <p:spPr>
          <a:xfrm>
            <a:off x="338228" y="1687719"/>
            <a:ext cx="4818842" cy="3620418"/>
          </a:xfrm>
          <a:prstGeom prst="rect">
            <a:avLst/>
          </a:prstGeom>
          <a:noFill/>
        </p:spPr>
      </p:pic>
      <p:sp>
        <p:nvSpPr>
          <p:cNvPr id="3" name="Content Placeholder 2">
            <a:extLst>
              <a:ext uri="{FF2B5EF4-FFF2-40B4-BE49-F238E27FC236}">
                <a16:creationId xmlns:a16="http://schemas.microsoft.com/office/drawing/2014/main" id="{C80DBAC0-086E-23D9-26F0-969FBD6F6478}"/>
              </a:ext>
            </a:extLst>
          </p:cNvPr>
          <p:cNvSpPr>
            <a:spLocks noGrp="1"/>
          </p:cNvSpPr>
          <p:nvPr>
            <p:ph sz="half" idx="2"/>
          </p:nvPr>
        </p:nvSpPr>
        <p:spPr>
          <a:xfrm>
            <a:off x="6172200" y="1825625"/>
            <a:ext cx="5181600" cy="4351338"/>
          </a:xfrm>
        </p:spPr>
        <p:txBody>
          <a:bodyPr vert="horz" lIns="91440" tIns="45720" rIns="91440" bIns="45720" rtlCol="0">
            <a:normAutofit/>
          </a:bodyPr>
          <a:lstStyle/>
          <a:p>
            <a:pPr marL="170815" indent="-170815"/>
            <a:endParaRPr lang="en-US"/>
          </a:p>
          <a:p>
            <a:pPr marL="342900" lvl="1" indent="0">
              <a:buNone/>
            </a:pPr>
            <a:endParaRPr lang="en-US" sz="2100"/>
          </a:p>
          <a:p>
            <a:pPr marL="0" indent="0">
              <a:buNone/>
            </a:pPr>
            <a:endParaRPr lang="en-US"/>
          </a:p>
          <a:p>
            <a:pPr marL="513715" lvl="1" indent="-170815"/>
            <a:endParaRPr lang="en-US" sz="2100"/>
          </a:p>
        </p:txBody>
      </p:sp>
      <p:pic>
        <p:nvPicPr>
          <p:cNvPr id="5" name="Picture 4">
            <a:extLst>
              <a:ext uri="{FF2B5EF4-FFF2-40B4-BE49-F238E27FC236}">
                <a16:creationId xmlns:a16="http://schemas.microsoft.com/office/drawing/2014/main" id="{D3EDF945-F5D3-BD44-D348-E28426D56F5C}"/>
              </a:ext>
            </a:extLst>
          </p:cNvPr>
          <p:cNvPicPr>
            <a:picLocks noChangeAspect="1"/>
          </p:cNvPicPr>
          <p:nvPr/>
        </p:nvPicPr>
        <p:blipFill>
          <a:blip r:embed="rId3"/>
          <a:stretch>
            <a:fillRect/>
          </a:stretch>
        </p:blipFill>
        <p:spPr>
          <a:xfrm>
            <a:off x="6263252" y="1475830"/>
            <a:ext cx="4379896" cy="1759957"/>
          </a:xfrm>
          <a:prstGeom prst="rect">
            <a:avLst/>
          </a:prstGeom>
        </p:spPr>
      </p:pic>
      <p:pic>
        <p:nvPicPr>
          <p:cNvPr id="6" name="Picture 5">
            <a:extLst>
              <a:ext uri="{FF2B5EF4-FFF2-40B4-BE49-F238E27FC236}">
                <a16:creationId xmlns:a16="http://schemas.microsoft.com/office/drawing/2014/main" id="{D14414A8-5ADF-6CA1-BBD8-EAFD35A837D1}"/>
              </a:ext>
            </a:extLst>
          </p:cNvPr>
          <p:cNvPicPr>
            <a:picLocks noChangeAspect="1"/>
          </p:cNvPicPr>
          <p:nvPr/>
        </p:nvPicPr>
        <p:blipFill>
          <a:blip r:embed="rId4"/>
          <a:stretch>
            <a:fillRect/>
          </a:stretch>
        </p:blipFill>
        <p:spPr>
          <a:xfrm>
            <a:off x="5239446" y="3433493"/>
            <a:ext cx="6429721" cy="2582926"/>
          </a:xfrm>
          <a:prstGeom prst="rect">
            <a:avLst/>
          </a:prstGeom>
        </p:spPr>
      </p:pic>
    </p:spTree>
    <p:extLst>
      <p:ext uri="{BB962C8B-B14F-4D97-AF65-F5344CB8AC3E}">
        <p14:creationId xmlns:p14="http://schemas.microsoft.com/office/powerpoint/2010/main" val="2808600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D8482-4AEF-81F5-9B8D-99F82DC689EA}"/>
              </a:ext>
            </a:extLst>
          </p:cNvPr>
          <p:cNvSpPr>
            <a:spLocks noGrp="1"/>
          </p:cNvSpPr>
          <p:nvPr>
            <p:ph type="title"/>
          </p:nvPr>
        </p:nvSpPr>
        <p:spPr>
          <a:xfrm>
            <a:off x="838200" y="365129"/>
            <a:ext cx="10515600" cy="1325563"/>
          </a:xfrm>
        </p:spPr>
        <p:txBody>
          <a:bodyPr anchor="ctr">
            <a:normAutofit/>
          </a:bodyPr>
          <a:lstStyle/>
          <a:p>
            <a:r>
              <a:rPr lang="en-US"/>
              <a:t>Approach 3: CNN without Transfer Learning</a:t>
            </a:r>
          </a:p>
        </p:txBody>
      </p:sp>
      <p:sp>
        <p:nvSpPr>
          <p:cNvPr id="3" name="Content Placeholder 2">
            <a:extLst>
              <a:ext uri="{FF2B5EF4-FFF2-40B4-BE49-F238E27FC236}">
                <a16:creationId xmlns:a16="http://schemas.microsoft.com/office/drawing/2014/main" id="{C80DBAC0-086E-23D9-26F0-969FBD6F6478}"/>
              </a:ext>
            </a:extLst>
          </p:cNvPr>
          <p:cNvSpPr>
            <a:spLocks noGrp="1"/>
          </p:cNvSpPr>
          <p:nvPr>
            <p:ph sz="half" idx="1"/>
          </p:nvPr>
        </p:nvSpPr>
        <p:spPr>
          <a:xfrm>
            <a:off x="838200" y="1825625"/>
            <a:ext cx="10510037" cy="4351338"/>
          </a:xfrm>
        </p:spPr>
        <p:txBody>
          <a:bodyPr vert="horz" lIns="91440" tIns="45720" rIns="91440" bIns="45720" rtlCol="0" anchor="t">
            <a:normAutofit/>
          </a:bodyPr>
          <a:lstStyle/>
          <a:p>
            <a:pPr marL="170815" indent="-170815">
              <a:buFont typeface="Arial"/>
            </a:pPr>
            <a:r>
              <a:rPr lang="en-US">
                <a:latin typeface="Arial"/>
                <a:cs typeface="Arial"/>
              </a:rPr>
              <a:t>Our models</a:t>
            </a:r>
          </a:p>
          <a:p>
            <a:pPr marL="513715" lvl="1" indent="-170815"/>
            <a:r>
              <a:rPr lang="en-US" sz="2100">
                <a:latin typeface="Arial"/>
                <a:cs typeface="Arial"/>
              </a:rPr>
              <a:t>19-layer architecture</a:t>
            </a:r>
          </a:p>
          <a:p>
            <a:pPr marL="513715" lvl="1" indent="-170815"/>
            <a:r>
              <a:rPr lang="en-US" sz="2100">
                <a:latin typeface="Arial"/>
                <a:cs typeface="Arial"/>
              </a:rPr>
              <a:t>One trained with 10 Epochs</a:t>
            </a:r>
          </a:p>
          <a:p>
            <a:pPr marL="513715" lvl="1" indent="-170815"/>
            <a:r>
              <a:rPr lang="en-US" sz="2100">
                <a:latin typeface="Arial"/>
                <a:cs typeface="Arial"/>
              </a:rPr>
              <a:t>One trained with 3 Epochs</a:t>
            </a:r>
          </a:p>
          <a:p>
            <a:pPr marL="513715" lvl="1" indent="-170815"/>
            <a:r>
              <a:rPr lang="en-US" sz="2100">
                <a:latin typeface="Arial"/>
                <a:cs typeface="Arial"/>
              </a:rPr>
              <a:t>3 Convolution Layers, 3 Max Pooling Layers, and 3 Dense Layers</a:t>
            </a:r>
          </a:p>
          <a:p>
            <a:pPr marL="513715" lvl="1" indent="-170815"/>
            <a:endParaRPr lang="en-US" sz="2100"/>
          </a:p>
          <a:p>
            <a:pPr marL="513715" lvl="1" indent="-170815"/>
            <a:endParaRPr lang="en-US" sz="2100"/>
          </a:p>
          <a:p>
            <a:pPr marL="342900" lvl="1" indent="0">
              <a:buNone/>
            </a:pPr>
            <a:endParaRPr lang="en-US"/>
          </a:p>
          <a:p>
            <a:pPr marL="0" indent="0">
              <a:buNone/>
            </a:pPr>
            <a:endParaRPr lang="en-US"/>
          </a:p>
          <a:p>
            <a:pPr marL="513715" lvl="1" indent="-170815"/>
            <a:endParaRPr lang="en-US"/>
          </a:p>
        </p:txBody>
      </p:sp>
    </p:spTree>
    <p:extLst>
      <p:ext uri="{BB962C8B-B14F-4D97-AF65-F5344CB8AC3E}">
        <p14:creationId xmlns:p14="http://schemas.microsoft.com/office/powerpoint/2010/main" val="3265681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D8482-4AEF-81F5-9B8D-99F82DC689EA}"/>
              </a:ext>
            </a:extLst>
          </p:cNvPr>
          <p:cNvSpPr>
            <a:spLocks noGrp="1"/>
          </p:cNvSpPr>
          <p:nvPr>
            <p:ph type="title"/>
          </p:nvPr>
        </p:nvSpPr>
        <p:spPr/>
        <p:txBody>
          <a:bodyPr/>
          <a:lstStyle/>
          <a:p>
            <a:r>
              <a:rPr lang="en-US">
                <a:cs typeface="Arial"/>
              </a:rPr>
              <a:t>Approach 3: CNN without Transfer Learning</a:t>
            </a:r>
            <a:endParaRPr lang="en-US"/>
          </a:p>
        </p:txBody>
      </p:sp>
      <p:sp>
        <p:nvSpPr>
          <p:cNvPr id="3" name="Content Placeholder 2">
            <a:extLst>
              <a:ext uri="{FF2B5EF4-FFF2-40B4-BE49-F238E27FC236}">
                <a16:creationId xmlns:a16="http://schemas.microsoft.com/office/drawing/2014/main" id="{C80DBAC0-086E-23D9-26F0-969FBD6F6478}"/>
              </a:ext>
            </a:extLst>
          </p:cNvPr>
          <p:cNvSpPr>
            <a:spLocks noGrp="1"/>
          </p:cNvSpPr>
          <p:nvPr>
            <p:ph idx="1"/>
          </p:nvPr>
        </p:nvSpPr>
        <p:spPr/>
        <p:txBody>
          <a:bodyPr vert="horz" lIns="91440" tIns="45720" rIns="91440" bIns="45720" rtlCol="0" anchor="t">
            <a:normAutofit/>
          </a:bodyPr>
          <a:lstStyle/>
          <a:p>
            <a:pPr marL="170815" indent="-170815"/>
            <a:endParaRPr lang="en-US"/>
          </a:p>
          <a:p>
            <a:pPr marL="342900" lvl="1" indent="0">
              <a:buNone/>
            </a:pPr>
            <a:endParaRPr lang="en-US"/>
          </a:p>
          <a:p>
            <a:pPr marL="0" indent="0">
              <a:buNone/>
            </a:pPr>
            <a:endParaRPr lang="en-US"/>
          </a:p>
          <a:p>
            <a:pPr marL="513715" lvl="1" indent="-170815"/>
            <a:endParaRPr lang="en-US"/>
          </a:p>
        </p:txBody>
      </p:sp>
      <p:pic>
        <p:nvPicPr>
          <p:cNvPr id="4" name="Picture 3" descr="A diagram of a software program&#10;&#10;Description automatically generated">
            <a:extLst>
              <a:ext uri="{FF2B5EF4-FFF2-40B4-BE49-F238E27FC236}">
                <a16:creationId xmlns:a16="http://schemas.microsoft.com/office/drawing/2014/main" id="{A78A2FEB-08DF-4954-0347-598F6E87697C}"/>
              </a:ext>
            </a:extLst>
          </p:cNvPr>
          <p:cNvPicPr>
            <a:picLocks noChangeAspect="1"/>
          </p:cNvPicPr>
          <p:nvPr/>
        </p:nvPicPr>
        <p:blipFill rotWithShape="1">
          <a:blip r:embed="rId2"/>
          <a:srcRect l="795" t="21" r="-287" b="73239"/>
          <a:stretch/>
        </p:blipFill>
        <p:spPr>
          <a:xfrm>
            <a:off x="398317" y="1893020"/>
            <a:ext cx="2515512" cy="4075384"/>
          </a:xfrm>
          <a:prstGeom prst="rect">
            <a:avLst/>
          </a:prstGeom>
        </p:spPr>
      </p:pic>
      <p:pic>
        <p:nvPicPr>
          <p:cNvPr id="5" name="Picture 4" descr="A diagram of a software program&#10;&#10;Description automatically generated">
            <a:extLst>
              <a:ext uri="{FF2B5EF4-FFF2-40B4-BE49-F238E27FC236}">
                <a16:creationId xmlns:a16="http://schemas.microsoft.com/office/drawing/2014/main" id="{CFA5C62B-CF20-B256-2BDE-CDB0D30B55FC}"/>
              </a:ext>
            </a:extLst>
          </p:cNvPr>
          <p:cNvPicPr>
            <a:picLocks noChangeAspect="1"/>
          </p:cNvPicPr>
          <p:nvPr/>
        </p:nvPicPr>
        <p:blipFill rotWithShape="1">
          <a:blip r:embed="rId2"/>
          <a:srcRect l="1810" t="24775" r="-1358" b="46321"/>
          <a:stretch/>
        </p:blipFill>
        <p:spPr>
          <a:xfrm>
            <a:off x="3048809" y="1680586"/>
            <a:ext cx="2450269" cy="4285355"/>
          </a:xfrm>
          <a:prstGeom prst="rect">
            <a:avLst/>
          </a:prstGeom>
        </p:spPr>
      </p:pic>
      <p:pic>
        <p:nvPicPr>
          <p:cNvPr id="6" name="Picture 5" descr="A diagram of a software program&#10;&#10;Description automatically generated">
            <a:extLst>
              <a:ext uri="{FF2B5EF4-FFF2-40B4-BE49-F238E27FC236}">
                <a16:creationId xmlns:a16="http://schemas.microsoft.com/office/drawing/2014/main" id="{11CD89CE-2B95-DC20-4233-05A0DB284F0E}"/>
              </a:ext>
            </a:extLst>
          </p:cNvPr>
          <p:cNvPicPr>
            <a:picLocks noChangeAspect="1"/>
          </p:cNvPicPr>
          <p:nvPr/>
        </p:nvPicPr>
        <p:blipFill rotWithShape="1">
          <a:blip r:embed="rId2"/>
          <a:srcRect l="227" t="51927" b="19152"/>
          <a:stretch/>
        </p:blipFill>
        <p:spPr>
          <a:xfrm>
            <a:off x="5773043" y="1687207"/>
            <a:ext cx="2450354" cy="4282654"/>
          </a:xfrm>
          <a:prstGeom prst="rect">
            <a:avLst/>
          </a:prstGeom>
        </p:spPr>
      </p:pic>
      <p:pic>
        <p:nvPicPr>
          <p:cNvPr id="7" name="Picture 6" descr="A diagram of a software program&#10;&#10;Description automatically generated">
            <a:extLst>
              <a:ext uri="{FF2B5EF4-FFF2-40B4-BE49-F238E27FC236}">
                <a16:creationId xmlns:a16="http://schemas.microsoft.com/office/drawing/2014/main" id="{5E5FE67F-6240-C27D-18D3-808A87EBB520}"/>
              </a:ext>
            </a:extLst>
          </p:cNvPr>
          <p:cNvPicPr>
            <a:picLocks noChangeAspect="1"/>
          </p:cNvPicPr>
          <p:nvPr/>
        </p:nvPicPr>
        <p:blipFill rotWithShape="1">
          <a:blip r:embed="rId2"/>
          <a:srcRect l="409" t="78676" b="-7606"/>
          <a:stretch/>
        </p:blipFill>
        <p:spPr>
          <a:xfrm>
            <a:off x="8381643" y="1685519"/>
            <a:ext cx="2707299" cy="4740123"/>
          </a:xfrm>
          <a:prstGeom prst="rect">
            <a:avLst/>
          </a:prstGeom>
        </p:spPr>
      </p:pic>
    </p:spTree>
    <p:extLst>
      <p:ext uri="{BB962C8B-B14F-4D97-AF65-F5344CB8AC3E}">
        <p14:creationId xmlns:p14="http://schemas.microsoft.com/office/powerpoint/2010/main" val="22730209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D8482-4AEF-81F5-9B8D-99F82DC689EA}"/>
              </a:ext>
            </a:extLst>
          </p:cNvPr>
          <p:cNvSpPr>
            <a:spLocks noGrp="1"/>
          </p:cNvSpPr>
          <p:nvPr>
            <p:ph type="title"/>
          </p:nvPr>
        </p:nvSpPr>
        <p:spPr>
          <a:xfrm>
            <a:off x="838200" y="365129"/>
            <a:ext cx="10515600" cy="1325563"/>
          </a:xfrm>
        </p:spPr>
        <p:txBody>
          <a:bodyPr anchor="ctr">
            <a:normAutofit/>
          </a:bodyPr>
          <a:lstStyle/>
          <a:p>
            <a:r>
              <a:rPr lang="en-US"/>
              <a:t>Results 3: CNN no Transfer Learning with 10 Epochs</a:t>
            </a:r>
          </a:p>
        </p:txBody>
      </p:sp>
      <p:pic>
        <p:nvPicPr>
          <p:cNvPr id="4" name="Picture 3" descr="A chart of a number of yellow and purple squares&#10;&#10;Description automatically generated">
            <a:extLst>
              <a:ext uri="{FF2B5EF4-FFF2-40B4-BE49-F238E27FC236}">
                <a16:creationId xmlns:a16="http://schemas.microsoft.com/office/drawing/2014/main" id="{43821151-6367-7AF9-5AB8-1C13F0CD8D47}"/>
              </a:ext>
            </a:extLst>
          </p:cNvPr>
          <p:cNvPicPr>
            <a:picLocks noChangeAspect="1"/>
          </p:cNvPicPr>
          <p:nvPr/>
        </p:nvPicPr>
        <p:blipFill>
          <a:blip r:embed="rId2"/>
          <a:stretch>
            <a:fillRect/>
          </a:stretch>
        </p:blipFill>
        <p:spPr>
          <a:xfrm>
            <a:off x="337616" y="1687719"/>
            <a:ext cx="4820067" cy="3620418"/>
          </a:xfrm>
          <a:prstGeom prst="rect">
            <a:avLst/>
          </a:prstGeom>
          <a:noFill/>
        </p:spPr>
      </p:pic>
      <p:sp>
        <p:nvSpPr>
          <p:cNvPr id="3" name="Content Placeholder 2">
            <a:extLst>
              <a:ext uri="{FF2B5EF4-FFF2-40B4-BE49-F238E27FC236}">
                <a16:creationId xmlns:a16="http://schemas.microsoft.com/office/drawing/2014/main" id="{C80DBAC0-086E-23D9-26F0-969FBD6F6478}"/>
              </a:ext>
            </a:extLst>
          </p:cNvPr>
          <p:cNvSpPr>
            <a:spLocks noGrp="1"/>
          </p:cNvSpPr>
          <p:nvPr>
            <p:ph sz="half" idx="2"/>
          </p:nvPr>
        </p:nvSpPr>
        <p:spPr>
          <a:xfrm>
            <a:off x="6172200" y="1825625"/>
            <a:ext cx="5181600" cy="4351338"/>
          </a:xfrm>
        </p:spPr>
        <p:txBody>
          <a:bodyPr vert="horz" lIns="91440" tIns="45720" rIns="91440" bIns="45720" rtlCol="0">
            <a:normAutofit/>
          </a:bodyPr>
          <a:lstStyle/>
          <a:p>
            <a:pPr marL="170815" indent="-170815"/>
            <a:endParaRPr lang="en-US"/>
          </a:p>
          <a:p>
            <a:pPr marL="342900" lvl="1" indent="0">
              <a:buNone/>
            </a:pPr>
            <a:endParaRPr lang="en-US" sz="2100"/>
          </a:p>
          <a:p>
            <a:pPr marL="0" indent="0">
              <a:buNone/>
            </a:pPr>
            <a:endParaRPr lang="en-US"/>
          </a:p>
          <a:p>
            <a:pPr marL="513715" lvl="1" indent="-170815"/>
            <a:endParaRPr lang="en-US" sz="2100"/>
          </a:p>
        </p:txBody>
      </p:sp>
      <p:pic>
        <p:nvPicPr>
          <p:cNvPr id="5" name="Picture 4">
            <a:extLst>
              <a:ext uri="{FF2B5EF4-FFF2-40B4-BE49-F238E27FC236}">
                <a16:creationId xmlns:a16="http://schemas.microsoft.com/office/drawing/2014/main" id="{D3EDF945-F5D3-BD44-D348-E28426D56F5C}"/>
              </a:ext>
            </a:extLst>
          </p:cNvPr>
          <p:cNvPicPr>
            <a:picLocks noChangeAspect="1"/>
          </p:cNvPicPr>
          <p:nvPr/>
        </p:nvPicPr>
        <p:blipFill>
          <a:blip r:embed="rId3"/>
          <a:stretch>
            <a:fillRect/>
          </a:stretch>
        </p:blipFill>
        <p:spPr>
          <a:xfrm>
            <a:off x="6263252" y="1461538"/>
            <a:ext cx="4379896" cy="1788542"/>
          </a:xfrm>
          <a:prstGeom prst="rect">
            <a:avLst/>
          </a:prstGeom>
        </p:spPr>
      </p:pic>
      <p:pic>
        <p:nvPicPr>
          <p:cNvPr id="6" name="Picture 5">
            <a:extLst>
              <a:ext uri="{FF2B5EF4-FFF2-40B4-BE49-F238E27FC236}">
                <a16:creationId xmlns:a16="http://schemas.microsoft.com/office/drawing/2014/main" id="{D14414A8-5ADF-6CA1-BBD8-EAFD35A837D1}"/>
              </a:ext>
            </a:extLst>
          </p:cNvPr>
          <p:cNvPicPr>
            <a:picLocks noChangeAspect="1"/>
          </p:cNvPicPr>
          <p:nvPr/>
        </p:nvPicPr>
        <p:blipFill>
          <a:blip r:embed="rId4"/>
          <a:stretch>
            <a:fillRect/>
          </a:stretch>
        </p:blipFill>
        <p:spPr>
          <a:xfrm>
            <a:off x="5239446" y="3429809"/>
            <a:ext cx="6429721" cy="2590295"/>
          </a:xfrm>
          <a:prstGeom prst="rect">
            <a:avLst/>
          </a:prstGeom>
        </p:spPr>
      </p:pic>
    </p:spTree>
    <p:extLst>
      <p:ext uri="{BB962C8B-B14F-4D97-AF65-F5344CB8AC3E}">
        <p14:creationId xmlns:p14="http://schemas.microsoft.com/office/powerpoint/2010/main" val="28186390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D8482-4AEF-81F5-9B8D-99F82DC689EA}"/>
              </a:ext>
            </a:extLst>
          </p:cNvPr>
          <p:cNvSpPr>
            <a:spLocks noGrp="1"/>
          </p:cNvSpPr>
          <p:nvPr>
            <p:ph type="title"/>
          </p:nvPr>
        </p:nvSpPr>
        <p:spPr>
          <a:xfrm>
            <a:off x="838200" y="365129"/>
            <a:ext cx="10515600" cy="1325563"/>
          </a:xfrm>
        </p:spPr>
        <p:txBody>
          <a:bodyPr anchor="ctr">
            <a:normAutofit/>
          </a:bodyPr>
          <a:lstStyle/>
          <a:p>
            <a:r>
              <a:rPr lang="en-US"/>
              <a:t>Results 3: CNN no Transfer Learning with 3 Epochs</a:t>
            </a:r>
          </a:p>
        </p:txBody>
      </p:sp>
      <p:pic>
        <p:nvPicPr>
          <p:cNvPr id="4" name="Picture 3" descr="A chart of a number of yellow and purple squares&#10;&#10;Description automatically generated">
            <a:extLst>
              <a:ext uri="{FF2B5EF4-FFF2-40B4-BE49-F238E27FC236}">
                <a16:creationId xmlns:a16="http://schemas.microsoft.com/office/drawing/2014/main" id="{43821151-6367-7AF9-5AB8-1C13F0CD8D47}"/>
              </a:ext>
            </a:extLst>
          </p:cNvPr>
          <p:cNvPicPr>
            <a:picLocks noChangeAspect="1"/>
          </p:cNvPicPr>
          <p:nvPr/>
        </p:nvPicPr>
        <p:blipFill>
          <a:blip r:embed="rId2"/>
          <a:stretch>
            <a:fillRect/>
          </a:stretch>
        </p:blipFill>
        <p:spPr>
          <a:xfrm>
            <a:off x="338228" y="1687719"/>
            <a:ext cx="4818842" cy="3620418"/>
          </a:xfrm>
          <a:prstGeom prst="rect">
            <a:avLst/>
          </a:prstGeom>
          <a:noFill/>
        </p:spPr>
      </p:pic>
      <p:sp>
        <p:nvSpPr>
          <p:cNvPr id="3" name="Content Placeholder 2">
            <a:extLst>
              <a:ext uri="{FF2B5EF4-FFF2-40B4-BE49-F238E27FC236}">
                <a16:creationId xmlns:a16="http://schemas.microsoft.com/office/drawing/2014/main" id="{C80DBAC0-086E-23D9-26F0-969FBD6F6478}"/>
              </a:ext>
            </a:extLst>
          </p:cNvPr>
          <p:cNvSpPr>
            <a:spLocks noGrp="1"/>
          </p:cNvSpPr>
          <p:nvPr>
            <p:ph sz="half" idx="2"/>
          </p:nvPr>
        </p:nvSpPr>
        <p:spPr>
          <a:xfrm>
            <a:off x="6172200" y="1825625"/>
            <a:ext cx="5181600" cy="4351338"/>
          </a:xfrm>
        </p:spPr>
        <p:txBody>
          <a:bodyPr vert="horz" lIns="91440" tIns="45720" rIns="91440" bIns="45720" rtlCol="0">
            <a:normAutofit/>
          </a:bodyPr>
          <a:lstStyle/>
          <a:p>
            <a:pPr marL="170815" indent="-170815"/>
            <a:endParaRPr lang="en-US"/>
          </a:p>
          <a:p>
            <a:pPr marL="342900" lvl="1" indent="0">
              <a:buNone/>
            </a:pPr>
            <a:endParaRPr lang="en-US" sz="2100"/>
          </a:p>
          <a:p>
            <a:pPr marL="0" indent="0">
              <a:buNone/>
            </a:pPr>
            <a:endParaRPr lang="en-US"/>
          </a:p>
          <a:p>
            <a:pPr marL="513715" lvl="1" indent="-170815"/>
            <a:endParaRPr lang="en-US" sz="2100"/>
          </a:p>
        </p:txBody>
      </p:sp>
      <p:pic>
        <p:nvPicPr>
          <p:cNvPr id="5" name="Picture 4">
            <a:extLst>
              <a:ext uri="{FF2B5EF4-FFF2-40B4-BE49-F238E27FC236}">
                <a16:creationId xmlns:a16="http://schemas.microsoft.com/office/drawing/2014/main" id="{D3EDF945-F5D3-BD44-D348-E28426D56F5C}"/>
              </a:ext>
            </a:extLst>
          </p:cNvPr>
          <p:cNvPicPr>
            <a:picLocks noChangeAspect="1"/>
          </p:cNvPicPr>
          <p:nvPr/>
        </p:nvPicPr>
        <p:blipFill>
          <a:blip r:embed="rId3"/>
          <a:stretch>
            <a:fillRect/>
          </a:stretch>
        </p:blipFill>
        <p:spPr>
          <a:xfrm>
            <a:off x="6248516" y="1461743"/>
            <a:ext cx="4409368" cy="1788131"/>
          </a:xfrm>
          <a:prstGeom prst="rect">
            <a:avLst/>
          </a:prstGeom>
        </p:spPr>
      </p:pic>
      <p:pic>
        <p:nvPicPr>
          <p:cNvPr id="6" name="Picture 5">
            <a:extLst>
              <a:ext uri="{FF2B5EF4-FFF2-40B4-BE49-F238E27FC236}">
                <a16:creationId xmlns:a16="http://schemas.microsoft.com/office/drawing/2014/main" id="{D14414A8-5ADF-6CA1-BBD8-EAFD35A837D1}"/>
              </a:ext>
            </a:extLst>
          </p:cNvPr>
          <p:cNvPicPr>
            <a:picLocks noChangeAspect="1"/>
          </p:cNvPicPr>
          <p:nvPr/>
        </p:nvPicPr>
        <p:blipFill>
          <a:blip r:embed="rId4"/>
          <a:stretch>
            <a:fillRect/>
          </a:stretch>
        </p:blipFill>
        <p:spPr>
          <a:xfrm>
            <a:off x="5255181" y="3429809"/>
            <a:ext cx="6398250" cy="2590295"/>
          </a:xfrm>
          <a:prstGeom prst="rect">
            <a:avLst/>
          </a:prstGeom>
        </p:spPr>
      </p:pic>
    </p:spTree>
    <p:extLst>
      <p:ext uri="{BB962C8B-B14F-4D97-AF65-F5344CB8AC3E}">
        <p14:creationId xmlns:p14="http://schemas.microsoft.com/office/powerpoint/2010/main" val="6244340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3D1E2-0E46-DF2D-30E4-85936DC783FF}"/>
              </a:ext>
            </a:extLst>
          </p:cNvPr>
          <p:cNvSpPr>
            <a:spLocks noGrp="1"/>
          </p:cNvSpPr>
          <p:nvPr>
            <p:ph type="title"/>
          </p:nvPr>
        </p:nvSpPr>
        <p:spPr/>
        <p:txBody>
          <a:bodyPr/>
          <a:lstStyle/>
          <a:p>
            <a:r>
              <a:rPr lang="en-US">
                <a:cs typeface="Arial"/>
              </a:rPr>
              <a:t>Our Challenges and Potential Solutions</a:t>
            </a:r>
            <a:endParaRPr lang="en-US"/>
          </a:p>
        </p:txBody>
      </p:sp>
      <p:sp>
        <p:nvSpPr>
          <p:cNvPr id="3" name="Content Placeholder 2">
            <a:extLst>
              <a:ext uri="{FF2B5EF4-FFF2-40B4-BE49-F238E27FC236}">
                <a16:creationId xmlns:a16="http://schemas.microsoft.com/office/drawing/2014/main" id="{B6152955-5D4E-7D55-172A-954D18BEBE4C}"/>
              </a:ext>
            </a:extLst>
          </p:cNvPr>
          <p:cNvSpPr>
            <a:spLocks noGrp="1"/>
          </p:cNvSpPr>
          <p:nvPr>
            <p:ph idx="1"/>
          </p:nvPr>
        </p:nvSpPr>
        <p:spPr/>
        <p:txBody>
          <a:bodyPr vert="horz" lIns="91440" tIns="45720" rIns="91440" bIns="45720" rtlCol="0" anchor="t">
            <a:normAutofit/>
          </a:bodyPr>
          <a:lstStyle/>
          <a:p>
            <a:pPr marL="170815" indent="-170815"/>
            <a:r>
              <a:rPr lang="en-US">
                <a:latin typeface="Arial"/>
                <a:cs typeface="Arial"/>
              </a:rPr>
              <a:t>Broad range of inclusion in dataset could lead to less accurate classification</a:t>
            </a:r>
          </a:p>
          <a:p>
            <a:pPr marL="513715" lvl="1" indent="-170815"/>
            <a:r>
              <a:rPr lang="en-US">
                <a:latin typeface="Arial"/>
                <a:cs typeface="Arial"/>
              </a:rPr>
              <a:t>For Example: There are various types of yield signs: red, yellow, "yield," and "yield ahead"</a:t>
            </a:r>
            <a:endParaRPr lang="en-US"/>
          </a:p>
          <a:p>
            <a:pPr marL="513715" lvl="1" indent="-170815"/>
            <a:endParaRPr lang="en-US">
              <a:latin typeface="Arial"/>
              <a:cs typeface="Arial"/>
            </a:endParaRPr>
          </a:p>
          <a:p>
            <a:pPr marL="170815" indent="-170815"/>
            <a:r>
              <a:rPr lang="en-US">
                <a:latin typeface="Arial"/>
                <a:cs typeface="Arial"/>
              </a:rPr>
              <a:t>The convolutions of a CNN model do a good job at averaging these variations, but a more consistent model could be developed to distinguish between these various subsets of signage.</a:t>
            </a:r>
            <a:endParaRPr lang="en-US"/>
          </a:p>
          <a:p>
            <a:pPr marL="170815" indent="-170815"/>
            <a:endParaRPr lang="en-US"/>
          </a:p>
          <a:p>
            <a:pPr marL="170815" indent="-170815"/>
            <a:r>
              <a:rPr lang="en-US">
                <a:latin typeface="Arial"/>
                <a:cs typeface="Arial"/>
              </a:rPr>
              <a:t>Harsh angles and large foreground elements can throw off predictions.</a:t>
            </a:r>
            <a:endParaRPr lang="en-US"/>
          </a:p>
          <a:p>
            <a:pPr marL="513715" lvl="1" indent="-170815"/>
            <a:r>
              <a:rPr lang="en-US">
                <a:latin typeface="Arial"/>
                <a:cs typeface="Arial"/>
              </a:rPr>
              <a:t>More images of these difficult cases could be added to the data set to increase accuracy of the model.</a:t>
            </a:r>
            <a:endParaRPr lang="en-US"/>
          </a:p>
          <a:p>
            <a:pPr marL="513715" lvl="1" indent="-170815"/>
            <a:r>
              <a:rPr lang="en-US">
                <a:latin typeface="Arial"/>
                <a:cs typeface="Arial"/>
              </a:rPr>
              <a:t>Drones could serve useful in collection of images with these difficult to classify environments.</a:t>
            </a:r>
            <a:endParaRPr lang="en-US"/>
          </a:p>
          <a:p>
            <a:pPr marL="170815" indent="-170815"/>
            <a:endParaRPr lang="en-US"/>
          </a:p>
          <a:p>
            <a:pPr marL="170815" indent="-170815"/>
            <a:endParaRPr lang="en-US"/>
          </a:p>
          <a:p>
            <a:pPr marL="513715" lvl="1" indent="-170815"/>
            <a:endParaRPr lang="en-US"/>
          </a:p>
          <a:p>
            <a:pPr marL="513715" lvl="1" indent="-170815"/>
            <a:endParaRPr lang="en-US"/>
          </a:p>
        </p:txBody>
      </p:sp>
    </p:spTree>
    <p:extLst>
      <p:ext uri="{BB962C8B-B14F-4D97-AF65-F5344CB8AC3E}">
        <p14:creationId xmlns:p14="http://schemas.microsoft.com/office/powerpoint/2010/main" val="22332127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3D1E2-0E46-DF2D-30E4-85936DC783FF}"/>
              </a:ext>
            </a:extLst>
          </p:cNvPr>
          <p:cNvSpPr>
            <a:spLocks noGrp="1"/>
          </p:cNvSpPr>
          <p:nvPr>
            <p:ph type="title"/>
          </p:nvPr>
        </p:nvSpPr>
        <p:spPr/>
        <p:txBody>
          <a:bodyPr/>
          <a:lstStyle/>
          <a:p>
            <a:r>
              <a:rPr lang="en-US">
                <a:cs typeface="Arial"/>
              </a:rPr>
              <a:t>Our Challenges and Potential Solutions</a:t>
            </a:r>
            <a:endParaRPr lang="en-US"/>
          </a:p>
        </p:txBody>
      </p:sp>
      <p:sp>
        <p:nvSpPr>
          <p:cNvPr id="3" name="Content Placeholder 2">
            <a:extLst>
              <a:ext uri="{FF2B5EF4-FFF2-40B4-BE49-F238E27FC236}">
                <a16:creationId xmlns:a16="http://schemas.microsoft.com/office/drawing/2014/main" id="{B6152955-5D4E-7D55-172A-954D18BEBE4C}"/>
              </a:ext>
            </a:extLst>
          </p:cNvPr>
          <p:cNvSpPr>
            <a:spLocks noGrp="1"/>
          </p:cNvSpPr>
          <p:nvPr>
            <p:ph idx="1"/>
          </p:nvPr>
        </p:nvSpPr>
        <p:spPr/>
        <p:txBody>
          <a:bodyPr vert="horz" lIns="91440" tIns="45720" rIns="91440" bIns="45720" rtlCol="0" anchor="t">
            <a:normAutofit/>
          </a:bodyPr>
          <a:lstStyle/>
          <a:p>
            <a:pPr marL="170815" indent="-170815"/>
            <a:r>
              <a:rPr lang="en-US">
                <a:latin typeface="Arial"/>
                <a:cs typeface="Arial"/>
              </a:rPr>
              <a:t>Images in the dataset where our target feature was a small percentage of the overall image may have thrown off the data.</a:t>
            </a:r>
            <a:endParaRPr lang="en-US"/>
          </a:p>
          <a:p>
            <a:pPr marL="513715" lvl="1" indent="-170815"/>
            <a:r>
              <a:rPr lang="en-US">
                <a:latin typeface="Arial"/>
                <a:cs typeface="Arial"/>
              </a:rPr>
              <a:t>Images with too many extra features could be cropped or thrown out to make the model more accurate.</a:t>
            </a:r>
            <a:endParaRPr lang="en-US"/>
          </a:p>
          <a:p>
            <a:pPr marL="170815" indent="-170815"/>
            <a:endParaRPr lang="en-US"/>
          </a:p>
          <a:p>
            <a:pPr marL="170815" indent="-170815"/>
            <a:endParaRPr lang="en-US"/>
          </a:p>
          <a:p>
            <a:pPr marL="513715" lvl="1" indent="-170815"/>
            <a:endParaRPr lang="en-US"/>
          </a:p>
          <a:p>
            <a:pPr marL="513715" lvl="1" indent="-170815"/>
            <a:endParaRPr lang="en-US"/>
          </a:p>
        </p:txBody>
      </p:sp>
    </p:spTree>
    <p:extLst>
      <p:ext uri="{BB962C8B-B14F-4D97-AF65-F5344CB8AC3E}">
        <p14:creationId xmlns:p14="http://schemas.microsoft.com/office/powerpoint/2010/main" val="39847042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3D1E2-0E46-DF2D-30E4-85936DC783FF}"/>
              </a:ext>
            </a:extLst>
          </p:cNvPr>
          <p:cNvSpPr>
            <a:spLocks noGrp="1"/>
          </p:cNvSpPr>
          <p:nvPr>
            <p:ph type="title"/>
          </p:nvPr>
        </p:nvSpPr>
        <p:spPr/>
        <p:txBody>
          <a:bodyPr/>
          <a:lstStyle/>
          <a:p>
            <a:r>
              <a:rPr lang="en-US">
                <a:cs typeface="Arial"/>
              </a:rPr>
              <a:t>Conclusion</a:t>
            </a:r>
            <a:endParaRPr lang="en-US"/>
          </a:p>
        </p:txBody>
      </p:sp>
      <p:sp>
        <p:nvSpPr>
          <p:cNvPr id="3" name="Content Placeholder 2">
            <a:extLst>
              <a:ext uri="{FF2B5EF4-FFF2-40B4-BE49-F238E27FC236}">
                <a16:creationId xmlns:a16="http://schemas.microsoft.com/office/drawing/2014/main" id="{B6152955-5D4E-7D55-172A-954D18BEBE4C}"/>
              </a:ext>
            </a:extLst>
          </p:cNvPr>
          <p:cNvSpPr>
            <a:spLocks noGrp="1"/>
          </p:cNvSpPr>
          <p:nvPr>
            <p:ph idx="1"/>
          </p:nvPr>
        </p:nvSpPr>
        <p:spPr/>
        <p:txBody>
          <a:bodyPr vert="horz" lIns="91440" tIns="45720" rIns="91440" bIns="45720" rtlCol="0" anchor="t">
            <a:normAutofit/>
          </a:bodyPr>
          <a:lstStyle/>
          <a:p>
            <a:pPr marL="170815" indent="-170815"/>
            <a:r>
              <a:rPr lang="en-US">
                <a:latin typeface="Arial"/>
                <a:cs typeface="Arial"/>
              </a:rPr>
              <a:t>Data collection is a delicate process. It is not as simple as collecting all images of a given search category online. </a:t>
            </a:r>
          </a:p>
          <a:p>
            <a:pPr marL="513715" lvl="1" indent="-170815"/>
            <a:r>
              <a:rPr lang="en-US">
                <a:latin typeface="Arial"/>
                <a:cs typeface="Arial"/>
              </a:rPr>
              <a:t>In our collection process, we had to weed out many images that were auto downloaded as part of a search.</a:t>
            </a:r>
            <a:endParaRPr lang="en-US"/>
          </a:p>
          <a:p>
            <a:pPr marL="170815" indent="-170815"/>
            <a:r>
              <a:rPr lang="en-US">
                <a:latin typeface="Arial"/>
                <a:cs typeface="Arial"/>
              </a:rPr>
              <a:t>In general, for our specific application, the VGG16 and VGG19 ImageNet pretrained models performed better than the "in-house" architecture.</a:t>
            </a:r>
            <a:endParaRPr lang="en-US"/>
          </a:p>
          <a:p>
            <a:pPr marL="170815" indent="-170815"/>
            <a:r>
              <a:rPr lang="en-US">
                <a:latin typeface="Arial"/>
                <a:cs typeface="Arial"/>
              </a:rPr>
              <a:t>CNN Image classification alone is surely a potential solution traffic sign identification in autonomous vehicles but fails to be able to classify in cases where multiple signs are present or similar features may "trick" the model into detecting a sign that does not exist.</a:t>
            </a:r>
            <a:endParaRPr lang="en-US"/>
          </a:p>
          <a:p>
            <a:pPr marL="170815" indent="-170815"/>
            <a:endParaRPr lang="en-US"/>
          </a:p>
          <a:p>
            <a:pPr marL="170815" indent="-170815"/>
            <a:endParaRPr lang="en-US"/>
          </a:p>
          <a:p>
            <a:pPr marL="170815" indent="-170815"/>
            <a:endParaRPr lang="en-US"/>
          </a:p>
          <a:p>
            <a:pPr marL="513715" lvl="1" indent="-170815"/>
            <a:endParaRPr lang="en-US"/>
          </a:p>
          <a:p>
            <a:pPr marL="513715" lvl="1" indent="-170815"/>
            <a:endParaRPr lang="en-US"/>
          </a:p>
        </p:txBody>
      </p:sp>
    </p:spTree>
    <p:extLst>
      <p:ext uri="{BB962C8B-B14F-4D97-AF65-F5344CB8AC3E}">
        <p14:creationId xmlns:p14="http://schemas.microsoft.com/office/powerpoint/2010/main" val="28294688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24250-F484-E3FB-9B75-D871EA8B4822}"/>
              </a:ext>
            </a:extLst>
          </p:cNvPr>
          <p:cNvSpPr>
            <a:spLocks noGrp="1"/>
          </p:cNvSpPr>
          <p:nvPr>
            <p:ph type="title"/>
          </p:nvPr>
        </p:nvSpPr>
        <p:spPr/>
        <p:txBody>
          <a:bodyPr/>
          <a:lstStyle/>
          <a:p>
            <a:r>
              <a:rPr lang="en-US">
                <a:cs typeface="Arial"/>
              </a:rPr>
              <a:t>References</a:t>
            </a:r>
            <a:endParaRPr lang="en-US"/>
          </a:p>
        </p:txBody>
      </p:sp>
      <p:sp>
        <p:nvSpPr>
          <p:cNvPr id="3" name="Content Placeholder 2">
            <a:extLst>
              <a:ext uri="{FF2B5EF4-FFF2-40B4-BE49-F238E27FC236}">
                <a16:creationId xmlns:a16="http://schemas.microsoft.com/office/drawing/2014/main" id="{280271A4-594B-8BEE-1347-0C7B385F4FC0}"/>
              </a:ext>
            </a:extLst>
          </p:cNvPr>
          <p:cNvSpPr>
            <a:spLocks noGrp="1"/>
          </p:cNvSpPr>
          <p:nvPr>
            <p:ph idx="1"/>
          </p:nvPr>
        </p:nvSpPr>
        <p:spPr/>
        <p:txBody>
          <a:bodyPr vert="horz" lIns="91440" tIns="45720" rIns="91440" bIns="45720" rtlCol="0" anchor="t">
            <a:normAutofit/>
          </a:bodyPr>
          <a:lstStyle/>
          <a:p>
            <a:pPr marL="0" indent="0">
              <a:buNone/>
            </a:pPr>
            <a:endParaRPr lang="en-US">
              <a:latin typeface="Arial"/>
              <a:cs typeface="Arial"/>
            </a:endParaRPr>
          </a:p>
          <a:p>
            <a:pPr marL="170815" indent="-170815">
              <a:buNone/>
            </a:pPr>
            <a:r>
              <a:rPr lang="en-US" err="1">
                <a:latin typeface="Arial"/>
                <a:cs typeface="Arial"/>
              </a:rPr>
              <a:t>Aszemi</a:t>
            </a:r>
            <a:r>
              <a:rPr lang="en-US">
                <a:latin typeface="Arial"/>
                <a:cs typeface="Arial"/>
              </a:rPr>
              <a:t>, N. M., &amp; Dominic, P. D. D. (2021). Hyperparameter Optimization in Convolutional Neural Network using Genetic Algorithms. </a:t>
            </a:r>
            <a:r>
              <a:rPr lang="en-US" i="1">
                <a:latin typeface="Arial"/>
                <a:cs typeface="Arial"/>
              </a:rPr>
              <a:t>International Journal of Advanced Computer Science and Applications</a:t>
            </a:r>
            <a:r>
              <a:rPr lang="en-US">
                <a:latin typeface="Arial"/>
                <a:cs typeface="Arial"/>
              </a:rPr>
              <a:t>, </a:t>
            </a:r>
            <a:r>
              <a:rPr lang="en-US" i="1">
                <a:latin typeface="Arial"/>
                <a:cs typeface="Arial"/>
              </a:rPr>
              <a:t>10</a:t>
            </a:r>
            <a:r>
              <a:rPr lang="en-US">
                <a:latin typeface="Arial"/>
                <a:cs typeface="Arial"/>
              </a:rPr>
              <a:t>(6). </a:t>
            </a:r>
            <a:r>
              <a:rPr lang="en-US">
                <a:latin typeface="Arial"/>
                <a:cs typeface="Arial"/>
                <a:hlinkClick r:id="rId2"/>
              </a:rPr>
              <a:t>https://doi.org/10.14569/ijacsa.2019.0100638</a:t>
            </a:r>
            <a:r>
              <a:rPr lang="en-US">
                <a:latin typeface="Arial"/>
                <a:cs typeface="Arial"/>
              </a:rPr>
              <a:t> </a:t>
            </a:r>
            <a:endParaRPr lang="en-US"/>
          </a:p>
          <a:p>
            <a:pPr marL="170815" indent="-170815">
              <a:buNone/>
            </a:pPr>
            <a:r>
              <a:rPr lang="en-US">
                <a:latin typeface="Arial"/>
                <a:cs typeface="Arial"/>
              </a:rPr>
              <a:t>Fujiyoshi, H., Hirakawa, T., &amp; Yamashita, T. (2019). Deep learning-based image recognition for autonomous driving. </a:t>
            </a:r>
            <a:r>
              <a:rPr lang="en-US" i="1">
                <a:latin typeface="Arial"/>
                <a:cs typeface="Arial"/>
              </a:rPr>
              <a:t>IATSS Research</a:t>
            </a:r>
            <a:r>
              <a:rPr lang="en-US">
                <a:latin typeface="Arial"/>
                <a:cs typeface="Arial"/>
              </a:rPr>
              <a:t>, </a:t>
            </a:r>
            <a:r>
              <a:rPr lang="en-US" i="1">
                <a:latin typeface="Arial"/>
                <a:cs typeface="Arial"/>
              </a:rPr>
              <a:t>43</a:t>
            </a:r>
            <a:r>
              <a:rPr lang="en-US">
                <a:latin typeface="Arial"/>
                <a:cs typeface="Arial"/>
              </a:rPr>
              <a:t>(4). </a:t>
            </a:r>
            <a:r>
              <a:rPr lang="en-US">
                <a:latin typeface="Arial"/>
                <a:cs typeface="Arial"/>
                <a:hlinkClick r:id="rId3"/>
              </a:rPr>
              <a:t>https://doi.org/10.1016/j.iatssr.2019.11.008</a:t>
            </a:r>
            <a:r>
              <a:rPr lang="en-US">
                <a:latin typeface="Arial"/>
                <a:cs typeface="Arial"/>
              </a:rPr>
              <a:t> </a:t>
            </a:r>
            <a:endParaRPr lang="en-US"/>
          </a:p>
          <a:p>
            <a:pPr marL="170815" indent="-170815">
              <a:buNone/>
            </a:pPr>
            <a:r>
              <a:rPr lang="en-US">
                <a:solidFill>
                  <a:srgbClr val="222222"/>
                </a:solidFill>
                <a:latin typeface="Arial"/>
                <a:cs typeface="Arial"/>
              </a:rPr>
              <a:t>Ni, J., Chen, Y., Chen, Y., Zhu, J., Ali, D., &amp; Cao, W. (2020). A Survey on Theories and Applications for Self-Driving Cars Based on Deep Learning Methods. </a:t>
            </a:r>
            <a:r>
              <a:rPr lang="en-US" i="1">
                <a:latin typeface="Arial"/>
                <a:cs typeface="Arial"/>
              </a:rPr>
              <a:t>Applied Sciences</a:t>
            </a:r>
            <a:r>
              <a:rPr lang="en-US">
                <a:latin typeface="Arial"/>
                <a:cs typeface="Arial"/>
              </a:rPr>
              <a:t>, </a:t>
            </a:r>
            <a:r>
              <a:rPr lang="en-US" i="1">
                <a:latin typeface="Arial"/>
                <a:cs typeface="Arial"/>
              </a:rPr>
              <a:t>10</a:t>
            </a:r>
            <a:r>
              <a:rPr lang="en-US">
                <a:latin typeface="Arial"/>
                <a:cs typeface="Arial"/>
              </a:rPr>
              <a:t>(8), 2749. MDPI AG. Retrieved from </a:t>
            </a:r>
            <a:r>
              <a:rPr lang="en-US">
                <a:latin typeface="Arial"/>
                <a:cs typeface="Arial"/>
                <a:hlinkClick r:id="rId4"/>
              </a:rPr>
              <a:t>http://dx.doi.org/10.3390/app10082749</a:t>
            </a:r>
            <a:endParaRPr lang="en-US"/>
          </a:p>
          <a:p>
            <a:pPr marL="170815" indent="-170815">
              <a:buNone/>
            </a:pPr>
            <a:endParaRPr lang="en-US"/>
          </a:p>
          <a:p>
            <a:pPr marL="0" indent="0">
              <a:buNone/>
            </a:pPr>
            <a:endParaRPr lang="en-US"/>
          </a:p>
        </p:txBody>
      </p:sp>
    </p:spTree>
    <p:extLst>
      <p:ext uri="{BB962C8B-B14F-4D97-AF65-F5344CB8AC3E}">
        <p14:creationId xmlns:p14="http://schemas.microsoft.com/office/powerpoint/2010/main" val="3845873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5CAAC-8436-B8C4-5F0D-120F95780B47}"/>
              </a:ext>
            </a:extLst>
          </p:cNvPr>
          <p:cNvSpPr>
            <a:spLocks noGrp="1"/>
          </p:cNvSpPr>
          <p:nvPr>
            <p:ph type="title"/>
          </p:nvPr>
        </p:nvSpPr>
        <p:spPr/>
        <p:txBody>
          <a:bodyPr/>
          <a:lstStyle/>
          <a:p>
            <a:r>
              <a:rPr lang="en-US"/>
              <a:t>What's the deal with Image Classification?</a:t>
            </a:r>
            <a:endParaRPr lang="en-US">
              <a:cs typeface="Arial"/>
            </a:endParaRPr>
          </a:p>
        </p:txBody>
      </p:sp>
      <p:sp>
        <p:nvSpPr>
          <p:cNvPr id="3" name="Content Placeholder 2">
            <a:extLst>
              <a:ext uri="{FF2B5EF4-FFF2-40B4-BE49-F238E27FC236}">
                <a16:creationId xmlns:a16="http://schemas.microsoft.com/office/drawing/2014/main" id="{7E705BAA-6142-7560-1844-B2EE13975140}"/>
              </a:ext>
            </a:extLst>
          </p:cNvPr>
          <p:cNvSpPr>
            <a:spLocks noGrp="1"/>
          </p:cNvSpPr>
          <p:nvPr>
            <p:ph idx="1"/>
          </p:nvPr>
        </p:nvSpPr>
        <p:spPr/>
        <p:txBody>
          <a:bodyPr vert="horz" lIns="91440" tIns="45720" rIns="91440" bIns="45720" rtlCol="0" anchor="t">
            <a:normAutofit/>
          </a:bodyPr>
          <a:lstStyle/>
          <a:p>
            <a:pPr marL="170815" indent="-170815"/>
            <a:r>
              <a:rPr lang="en-US">
                <a:latin typeface="Arial"/>
                <a:cs typeface="Arial"/>
              </a:rPr>
              <a:t>We want to use image classification to identify typical United States standard traffic signage. </a:t>
            </a:r>
          </a:p>
          <a:p>
            <a:pPr marL="170815" indent="-170815"/>
            <a:r>
              <a:rPr lang="en-US">
                <a:latin typeface="Arial"/>
                <a:cs typeface="Arial"/>
              </a:rPr>
              <a:t>There are various potential use cases for this specific image classification implementation:</a:t>
            </a:r>
          </a:p>
          <a:p>
            <a:pPr marL="513715" lvl="1" indent="-170815"/>
            <a:r>
              <a:rPr lang="en-US">
                <a:latin typeface="Arial"/>
                <a:cs typeface="Arial"/>
              </a:rPr>
              <a:t>Self-driving vehicles</a:t>
            </a:r>
          </a:p>
          <a:p>
            <a:pPr marL="513715" lvl="1" indent="-170815"/>
            <a:r>
              <a:rPr lang="en-US">
                <a:latin typeface="Arial"/>
                <a:cs typeface="Arial"/>
              </a:rPr>
              <a:t>Driving assist</a:t>
            </a:r>
          </a:p>
          <a:p>
            <a:pPr marL="513715" lvl="1" indent="-170815"/>
            <a:r>
              <a:rPr lang="en-US">
                <a:latin typeface="Arial"/>
                <a:cs typeface="Arial"/>
              </a:rPr>
              <a:t>Traffic regulation system</a:t>
            </a:r>
          </a:p>
          <a:p>
            <a:pPr marL="513715" lvl="1" indent="-170815"/>
            <a:r>
              <a:rPr lang="en-US">
                <a:latin typeface="Arial"/>
                <a:cs typeface="Arial"/>
              </a:rPr>
              <a:t>Monitoring obedience to signage by drivers on a road</a:t>
            </a:r>
          </a:p>
          <a:p>
            <a:pPr marL="170815" indent="-170815"/>
            <a:r>
              <a:rPr lang="en-US">
                <a:latin typeface="Arial"/>
                <a:cs typeface="Arial"/>
              </a:rPr>
              <a:t>The model should be able to perform to the same standard that a licensed driver is held to.</a:t>
            </a:r>
          </a:p>
        </p:txBody>
      </p:sp>
    </p:spTree>
    <p:extLst>
      <p:ext uri="{BB962C8B-B14F-4D97-AF65-F5344CB8AC3E}">
        <p14:creationId xmlns:p14="http://schemas.microsoft.com/office/powerpoint/2010/main" val="1471578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36F8D-164E-4F21-3135-1B074857DCD3}"/>
              </a:ext>
            </a:extLst>
          </p:cNvPr>
          <p:cNvSpPr>
            <a:spLocks noGrp="1"/>
          </p:cNvSpPr>
          <p:nvPr>
            <p:ph type="title"/>
          </p:nvPr>
        </p:nvSpPr>
        <p:spPr/>
        <p:txBody>
          <a:bodyPr/>
          <a:lstStyle/>
          <a:p>
            <a:r>
              <a:rPr lang="en-US"/>
              <a:t>Research</a:t>
            </a:r>
          </a:p>
        </p:txBody>
      </p:sp>
      <p:sp>
        <p:nvSpPr>
          <p:cNvPr id="3" name="Content Placeholder 2">
            <a:extLst>
              <a:ext uri="{FF2B5EF4-FFF2-40B4-BE49-F238E27FC236}">
                <a16:creationId xmlns:a16="http://schemas.microsoft.com/office/drawing/2014/main" id="{205E6C2C-032E-AF37-A865-1A88981213FB}"/>
              </a:ext>
            </a:extLst>
          </p:cNvPr>
          <p:cNvSpPr>
            <a:spLocks noGrp="1"/>
          </p:cNvSpPr>
          <p:nvPr>
            <p:ph idx="1"/>
          </p:nvPr>
        </p:nvSpPr>
        <p:spPr/>
        <p:txBody>
          <a:bodyPr vert="horz" lIns="91440" tIns="45720" rIns="91440" bIns="45720" rtlCol="0" anchor="t">
            <a:normAutofit/>
          </a:bodyPr>
          <a:lstStyle/>
          <a:p>
            <a:pPr marL="170815" indent="-170815"/>
            <a:r>
              <a:rPr lang="en-US">
                <a:latin typeface="Arial"/>
                <a:cs typeface="Arial"/>
              </a:rPr>
              <a:t>In our research we found a group using a Convolutional Neural Network to do real-time traffic sign classification</a:t>
            </a:r>
            <a:endParaRPr lang="en-US"/>
          </a:p>
          <a:p>
            <a:pPr marL="170815" indent="-170815"/>
            <a:r>
              <a:rPr lang="en-US">
                <a:latin typeface="Arial"/>
                <a:cs typeface="Arial"/>
              </a:rPr>
              <a:t>They used an architecture containing:</a:t>
            </a:r>
          </a:p>
          <a:p>
            <a:pPr marL="513715" lvl="1" indent="-170815"/>
            <a:r>
              <a:rPr lang="en-US">
                <a:latin typeface="Arial"/>
                <a:cs typeface="Arial"/>
              </a:rPr>
              <a:t>Two convolutional layers</a:t>
            </a:r>
          </a:p>
          <a:p>
            <a:pPr marL="513715" lvl="1" indent="-170815"/>
            <a:r>
              <a:rPr lang="en-US">
                <a:latin typeface="Arial"/>
                <a:cs typeface="Arial"/>
              </a:rPr>
              <a:t>Two max-pooling layers</a:t>
            </a:r>
          </a:p>
          <a:p>
            <a:pPr marL="513715" lvl="1" indent="-170815"/>
            <a:r>
              <a:rPr lang="en-US">
                <a:latin typeface="Arial"/>
                <a:cs typeface="Arial"/>
              </a:rPr>
              <a:t>One dropout layer</a:t>
            </a:r>
            <a:endParaRPr lang="en-US"/>
          </a:p>
          <a:p>
            <a:pPr marL="513715" lvl="1" indent="-170815"/>
            <a:r>
              <a:rPr lang="en-US">
                <a:latin typeface="Arial"/>
                <a:cs typeface="Arial"/>
              </a:rPr>
              <a:t>Three dense layers</a:t>
            </a:r>
            <a:endParaRPr lang="en-US"/>
          </a:p>
          <a:p>
            <a:pPr marL="170815" indent="-170815"/>
            <a:endParaRPr lang="en-US"/>
          </a:p>
          <a:p>
            <a:pPr marL="170815" indent="-170815"/>
            <a:r>
              <a:rPr lang="en-US">
                <a:latin typeface="Arial"/>
                <a:cs typeface="Arial"/>
              </a:rPr>
              <a:t>The same paper also described different aspects of identification and scene context important for a full implementation of a self-driving vehicle</a:t>
            </a:r>
          </a:p>
          <a:p>
            <a:pPr marL="513715" lvl="1" indent="-170815"/>
            <a:r>
              <a:rPr lang="en-US">
                <a:latin typeface="Arial"/>
                <a:cs typeface="Arial"/>
              </a:rPr>
              <a:t>Though our focus is on only the traffic sign identification</a:t>
            </a:r>
          </a:p>
        </p:txBody>
      </p:sp>
    </p:spTree>
    <p:extLst>
      <p:ext uri="{BB962C8B-B14F-4D97-AF65-F5344CB8AC3E}">
        <p14:creationId xmlns:p14="http://schemas.microsoft.com/office/powerpoint/2010/main" val="1081263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D8482-4AEF-81F5-9B8D-99F82DC689EA}"/>
              </a:ext>
            </a:extLst>
          </p:cNvPr>
          <p:cNvSpPr>
            <a:spLocks noGrp="1"/>
          </p:cNvSpPr>
          <p:nvPr>
            <p:ph type="title"/>
          </p:nvPr>
        </p:nvSpPr>
        <p:spPr>
          <a:xfrm>
            <a:off x="838200" y="365129"/>
            <a:ext cx="10515600" cy="1325563"/>
          </a:xfrm>
        </p:spPr>
        <p:txBody>
          <a:bodyPr anchor="ctr">
            <a:normAutofit/>
          </a:bodyPr>
          <a:lstStyle/>
          <a:p>
            <a:r>
              <a:rPr lang="en-US"/>
              <a:t>Approach 1: CNN with VGG16 Transfer Learning</a:t>
            </a:r>
          </a:p>
        </p:txBody>
      </p:sp>
      <p:sp>
        <p:nvSpPr>
          <p:cNvPr id="3" name="Content Placeholder 2">
            <a:extLst>
              <a:ext uri="{FF2B5EF4-FFF2-40B4-BE49-F238E27FC236}">
                <a16:creationId xmlns:a16="http://schemas.microsoft.com/office/drawing/2014/main" id="{C80DBAC0-086E-23D9-26F0-969FBD6F6478}"/>
              </a:ext>
            </a:extLst>
          </p:cNvPr>
          <p:cNvSpPr>
            <a:spLocks noGrp="1"/>
          </p:cNvSpPr>
          <p:nvPr>
            <p:ph sz="half" idx="1"/>
          </p:nvPr>
        </p:nvSpPr>
        <p:spPr>
          <a:xfrm>
            <a:off x="838200" y="1825625"/>
            <a:ext cx="5181600" cy="4351338"/>
          </a:xfrm>
        </p:spPr>
        <p:txBody>
          <a:bodyPr vert="horz" lIns="91440" tIns="45720" rIns="91440" bIns="45720" rtlCol="0" anchor="t">
            <a:normAutofit/>
          </a:bodyPr>
          <a:lstStyle/>
          <a:p>
            <a:pPr marL="170815" indent="-170815"/>
            <a:r>
              <a:rPr lang="en-US">
                <a:latin typeface="Arial"/>
                <a:cs typeface="Arial"/>
              </a:rPr>
              <a:t>CNN with VGG16 Transfer Learning</a:t>
            </a:r>
          </a:p>
          <a:p>
            <a:pPr marL="513715" lvl="1" indent="-170815"/>
            <a:r>
              <a:rPr lang="en-US" sz="2100">
                <a:latin typeface="Arial"/>
                <a:cs typeface="Arial"/>
              </a:rPr>
              <a:t>16-layer architecture</a:t>
            </a:r>
          </a:p>
          <a:p>
            <a:pPr marL="513715" lvl="1" indent="-170815"/>
            <a:r>
              <a:rPr lang="en-US" sz="2100">
                <a:latin typeface="Arial"/>
                <a:cs typeface="Arial"/>
              </a:rPr>
              <a:t>Pretrained from the ImageNet database</a:t>
            </a:r>
          </a:p>
          <a:p>
            <a:pPr marL="513715" lvl="1" indent="-170815"/>
            <a:r>
              <a:rPr lang="en-US" sz="2100">
                <a:latin typeface="Arial"/>
                <a:cs typeface="Arial"/>
              </a:rPr>
              <a:t>Multiple Convolution, Max Pooling, and Connected Layers (Dense Layers).</a:t>
            </a:r>
          </a:p>
          <a:p>
            <a:pPr marL="513715" lvl="1" indent="-170815"/>
            <a:endParaRPr lang="en-US" sz="2100"/>
          </a:p>
          <a:p>
            <a:pPr marL="513715" lvl="1" indent="-170815"/>
            <a:endParaRPr lang="en-US" sz="2100"/>
          </a:p>
          <a:p>
            <a:pPr marL="170815" indent="-170815"/>
            <a:r>
              <a:rPr lang="en-US" sz="2400"/>
              <a:t>Benefits</a:t>
            </a:r>
          </a:p>
          <a:p>
            <a:pPr marL="513715" lvl="1" indent="-170815"/>
            <a:r>
              <a:rPr lang="en-US" sz="2100">
                <a:latin typeface="Arial"/>
                <a:cs typeface="Arial"/>
              </a:rPr>
              <a:t>Model trained on very large datasets</a:t>
            </a:r>
            <a:endParaRPr lang="en-US" sz="2100"/>
          </a:p>
          <a:p>
            <a:pPr marL="513715" lvl="1" indent="-170815"/>
            <a:r>
              <a:rPr lang="en-US" sz="2100">
                <a:latin typeface="Arial"/>
                <a:cs typeface="Arial"/>
              </a:rPr>
              <a:t>Refined layers for optimal training</a:t>
            </a:r>
            <a:endParaRPr lang="en-US" sz="2100"/>
          </a:p>
          <a:p>
            <a:pPr marL="513715" lvl="1" indent="-170815"/>
            <a:endParaRPr lang="en-US" sz="2100"/>
          </a:p>
          <a:p>
            <a:pPr marL="342900" lvl="1" indent="0">
              <a:buNone/>
            </a:pPr>
            <a:endParaRPr lang="en-US"/>
          </a:p>
          <a:p>
            <a:pPr marL="0" indent="0">
              <a:buNone/>
            </a:pPr>
            <a:endParaRPr lang="en-US"/>
          </a:p>
          <a:p>
            <a:pPr marL="513715" lvl="1" indent="-170815"/>
            <a:endParaRPr lang="en-US"/>
          </a:p>
        </p:txBody>
      </p:sp>
      <p:pic>
        <p:nvPicPr>
          <p:cNvPr id="4" name="Picture 3" descr="A diagram of a function&#10;&#10;Description automatically generated">
            <a:extLst>
              <a:ext uri="{FF2B5EF4-FFF2-40B4-BE49-F238E27FC236}">
                <a16:creationId xmlns:a16="http://schemas.microsoft.com/office/drawing/2014/main" id="{1B65F602-D636-37D6-0D89-EA7BAC2ED503}"/>
              </a:ext>
            </a:extLst>
          </p:cNvPr>
          <p:cNvPicPr>
            <a:picLocks noChangeAspect="1"/>
          </p:cNvPicPr>
          <p:nvPr/>
        </p:nvPicPr>
        <p:blipFill>
          <a:blip r:embed="rId2"/>
          <a:stretch>
            <a:fillRect/>
          </a:stretch>
        </p:blipFill>
        <p:spPr>
          <a:xfrm>
            <a:off x="6636284" y="1825625"/>
            <a:ext cx="4253432" cy="4351338"/>
          </a:xfrm>
          <a:prstGeom prst="rect">
            <a:avLst/>
          </a:prstGeom>
          <a:noFill/>
        </p:spPr>
      </p:pic>
    </p:spTree>
    <p:extLst>
      <p:ext uri="{BB962C8B-B14F-4D97-AF65-F5344CB8AC3E}">
        <p14:creationId xmlns:p14="http://schemas.microsoft.com/office/powerpoint/2010/main" val="2288852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D8482-4AEF-81F5-9B8D-99F82DC689EA}"/>
              </a:ext>
            </a:extLst>
          </p:cNvPr>
          <p:cNvSpPr>
            <a:spLocks noGrp="1"/>
          </p:cNvSpPr>
          <p:nvPr>
            <p:ph type="title"/>
          </p:nvPr>
        </p:nvSpPr>
        <p:spPr>
          <a:xfrm>
            <a:off x="838200" y="365129"/>
            <a:ext cx="10515600" cy="1325563"/>
          </a:xfrm>
        </p:spPr>
        <p:txBody>
          <a:bodyPr anchor="ctr">
            <a:normAutofit/>
          </a:bodyPr>
          <a:lstStyle/>
          <a:p>
            <a:r>
              <a:rPr lang="en-US"/>
              <a:t>Results 1: CNN with VGG16 Transfer Learning</a:t>
            </a:r>
          </a:p>
        </p:txBody>
      </p:sp>
      <p:pic>
        <p:nvPicPr>
          <p:cNvPr id="4" name="Picture 3" descr="A yellow and purple squares with numbers&#10;&#10;Description automatically generated">
            <a:extLst>
              <a:ext uri="{FF2B5EF4-FFF2-40B4-BE49-F238E27FC236}">
                <a16:creationId xmlns:a16="http://schemas.microsoft.com/office/drawing/2014/main" id="{43821151-6367-7AF9-5AB8-1C13F0CD8D47}"/>
              </a:ext>
            </a:extLst>
          </p:cNvPr>
          <p:cNvPicPr>
            <a:picLocks noChangeAspect="1"/>
          </p:cNvPicPr>
          <p:nvPr/>
        </p:nvPicPr>
        <p:blipFill>
          <a:blip r:embed="rId2"/>
          <a:stretch>
            <a:fillRect/>
          </a:stretch>
        </p:blipFill>
        <p:spPr>
          <a:xfrm>
            <a:off x="338228" y="1687719"/>
            <a:ext cx="4818842" cy="3620417"/>
          </a:xfrm>
          <a:prstGeom prst="rect">
            <a:avLst/>
          </a:prstGeom>
          <a:noFill/>
        </p:spPr>
      </p:pic>
      <p:sp>
        <p:nvSpPr>
          <p:cNvPr id="3" name="Content Placeholder 2">
            <a:extLst>
              <a:ext uri="{FF2B5EF4-FFF2-40B4-BE49-F238E27FC236}">
                <a16:creationId xmlns:a16="http://schemas.microsoft.com/office/drawing/2014/main" id="{C80DBAC0-086E-23D9-26F0-969FBD6F6478}"/>
              </a:ext>
            </a:extLst>
          </p:cNvPr>
          <p:cNvSpPr>
            <a:spLocks noGrp="1"/>
          </p:cNvSpPr>
          <p:nvPr>
            <p:ph sz="half" idx="2"/>
          </p:nvPr>
        </p:nvSpPr>
        <p:spPr>
          <a:xfrm>
            <a:off x="6172200" y="1825625"/>
            <a:ext cx="5181600" cy="4351338"/>
          </a:xfrm>
        </p:spPr>
        <p:txBody>
          <a:bodyPr vert="horz" lIns="91440" tIns="45720" rIns="91440" bIns="45720" rtlCol="0">
            <a:normAutofit/>
          </a:bodyPr>
          <a:lstStyle/>
          <a:p>
            <a:pPr marL="170815" indent="-170815"/>
            <a:endParaRPr lang="en-US"/>
          </a:p>
          <a:p>
            <a:pPr marL="342900" lvl="1" indent="0">
              <a:buNone/>
            </a:pPr>
            <a:endParaRPr lang="en-US" sz="2100"/>
          </a:p>
          <a:p>
            <a:pPr marL="0" indent="0">
              <a:buNone/>
            </a:pPr>
            <a:endParaRPr lang="en-US"/>
          </a:p>
          <a:p>
            <a:pPr marL="513715" lvl="1" indent="-170815"/>
            <a:endParaRPr lang="en-US" sz="2100"/>
          </a:p>
        </p:txBody>
      </p:sp>
      <p:pic>
        <p:nvPicPr>
          <p:cNvPr id="5" name="Picture 4">
            <a:extLst>
              <a:ext uri="{FF2B5EF4-FFF2-40B4-BE49-F238E27FC236}">
                <a16:creationId xmlns:a16="http://schemas.microsoft.com/office/drawing/2014/main" id="{D3EDF945-F5D3-BD44-D348-E28426D56F5C}"/>
              </a:ext>
            </a:extLst>
          </p:cNvPr>
          <p:cNvPicPr>
            <a:picLocks noChangeAspect="1"/>
          </p:cNvPicPr>
          <p:nvPr/>
        </p:nvPicPr>
        <p:blipFill>
          <a:blip r:embed="rId3"/>
          <a:stretch>
            <a:fillRect/>
          </a:stretch>
        </p:blipFill>
        <p:spPr>
          <a:xfrm>
            <a:off x="6268602" y="1475830"/>
            <a:ext cx="4369195" cy="1759957"/>
          </a:xfrm>
          <a:prstGeom prst="rect">
            <a:avLst/>
          </a:prstGeom>
        </p:spPr>
      </p:pic>
      <p:pic>
        <p:nvPicPr>
          <p:cNvPr id="6" name="Picture 5">
            <a:extLst>
              <a:ext uri="{FF2B5EF4-FFF2-40B4-BE49-F238E27FC236}">
                <a16:creationId xmlns:a16="http://schemas.microsoft.com/office/drawing/2014/main" id="{D14414A8-5ADF-6CA1-BBD8-EAFD35A837D1}"/>
              </a:ext>
            </a:extLst>
          </p:cNvPr>
          <p:cNvPicPr>
            <a:picLocks noChangeAspect="1"/>
          </p:cNvPicPr>
          <p:nvPr/>
        </p:nvPicPr>
        <p:blipFill>
          <a:blip r:embed="rId4"/>
          <a:stretch>
            <a:fillRect/>
          </a:stretch>
        </p:blipFill>
        <p:spPr>
          <a:xfrm>
            <a:off x="5239446" y="3433493"/>
            <a:ext cx="6429720" cy="2582926"/>
          </a:xfrm>
          <a:prstGeom prst="rect">
            <a:avLst/>
          </a:prstGeom>
        </p:spPr>
      </p:pic>
    </p:spTree>
    <p:extLst>
      <p:ext uri="{BB962C8B-B14F-4D97-AF65-F5344CB8AC3E}">
        <p14:creationId xmlns:p14="http://schemas.microsoft.com/office/powerpoint/2010/main" val="1260873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3D1E2-0E46-DF2D-30E4-85936DC783FF}"/>
              </a:ext>
            </a:extLst>
          </p:cNvPr>
          <p:cNvSpPr>
            <a:spLocks noGrp="1"/>
          </p:cNvSpPr>
          <p:nvPr>
            <p:ph type="title"/>
          </p:nvPr>
        </p:nvSpPr>
        <p:spPr>
          <a:xfrm>
            <a:off x="838200" y="365129"/>
            <a:ext cx="10515600" cy="1325563"/>
          </a:xfrm>
        </p:spPr>
        <p:txBody>
          <a:bodyPr anchor="ctr">
            <a:normAutofit/>
          </a:bodyPr>
          <a:lstStyle/>
          <a:p>
            <a:r>
              <a:rPr lang="en-US"/>
              <a:t>Approach 1: Test Cases</a:t>
            </a:r>
          </a:p>
        </p:txBody>
      </p:sp>
      <p:pic>
        <p:nvPicPr>
          <p:cNvPr id="4" name="Picture 3" descr="A stop sign on a street&#10;&#10;Description automatically generated">
            <a:extLst>
              <a:ext uri="{FF2B5EF4-FFF2-40B4-BE49-F238E27FC236}">
                <a16:creationId xmlns:a16="http://schemas.microsoft.com/office/drawing/2014/main" id="{19BC60A0-0458-31FA-F998-938692A5C4D2}"/>
              </a:ext>
            </a:extLst>
          </p:cNvPr>
          <p:cNvPicPr>
            <a:picLocks noChangeAspect="1"/>
          </p:cNvPicPr>
          <p:nvPr/>
        </p:nvPicPr>
        <p:blipFill rotWithShape="1">
          <a:blip r:embed="rId2"/>
          <a:srcRect t="11003" b="26015"/>
          <a:stretch/>
        </p:blipFill>
        <p:spPr>
          <a:xfrm>
            <a:off x="838200" y="1825625"/>
            <a:ext cx="5181600" cy="4351338"/>
          </a:xfrm>
          <a:prstGeom prst="rect">
            <a:avLst/>
          </a:prstGeom>
          <a:noFill/>
        </p:spPr>
      </p:pic>
      <p:sp>
        <p:nvSpPr>
          <p:cNvPr id="3" name="Content Placeholder 2">
            <a:extLst>
              <a:ext uri="{FF2B5EF4-FFF2-40B4-BE49-F238E27FC236}">
                <a16:creationId xmlns:a16="http://schemas.microsoft.com/office/drawing/2014/main" id="{B6152955-5D4E-7D55-172A-954D18BEBE4C}"/>
              </a:ext>
            </a:extLst>
          </p:cNvPr>
          <p:cNvSpPr>
            <a:spLocks noGrp="1"/>
          </p:cNvSpPr>
          <p:nvPr>
            <p:ph sz="half" idx="2"/>
          </p:nvPr>
        </p:nvSpPr>
        <p:spPr>
          <a:xfrm>
            <a:off x="6172200" y="1825625"/>
            <a:ext cx="5181600" cy="4351338"/>
          </a:xfrm>
        </p:spPr>
        <p:txBody>
          <a:bodyPr vert="horz" lIns="91440" tIns="45720" rIns="91440" bIns="45720" rtlCol="0" anchor="t">
            <a:normAutofit/>
          </a:bodyPr>
          <a:lstStyle/>
          <a:p>
            <a:pPr marL="170815" indent="-170815"/>
            <a:r>
              <a:rPr lang="en-US">
                <a:latin typeface="Arial"/>
                <a:cs typeface="Arial"/>
              </a:rPr>
              <a:t>Prediction: </a:t>
            </a:r>
            <a:endParaRPr lang="en-US"/>
          </a:p>
          <a:p>
            <a:pPr marL="342900" lvl="1" indent="0">
              <a:buNone/>
            </a:pPr>
            <a:r>
              <a:rPr lang="en-US">
                <a:latin typeface="Arial"/>
                <a:cs typeface="Arial"/>
              </a:rPr>
              <a:t>Stop Sign</a:t>
            </a:r>
          </a:p>
          <a:p>
            <a:pPr marL="342900" lvl="1" indent="0">
              <a:buNone/>
            </a:pPr>
            <a:endParaRPr lang="en-US"/>
          </a:p>
          <a:p>
            <a:pPr marL="170815" indent="-170815"/>
            <a:r>
              <a:rPr lang="en-US">
                <a:latin typeface="Arial"/>
                <a:cs typeface="Arial"/>
              </a:rPr>
              <a:t>Prediction Time:</a:t>
            </a:r>
            <a:endParaRPr lang="en-US"/>
          </a:p>
          <a:p>
            <a:pPr marL="342900" lvl="1" indent="0">
              <a:buNone/>
            </a:pPr>
            <a:r>
              <a:rPr lang="en-US">
                <a:latin typeface="Arial"/>
                <a:cs typeface="Arial"/>
              </a:rPr>
              <a:t>123ms/step</a:t>
            </a:r>
            <a:endParaRPr lang="en-US"/>
          </a:p>
          <a:p>
            <a:pPr marL="170815" indent="-170815"/>
            <a:endParaRPr lang="en-US" sz="2100"/>
          </a:p>
          <a:p>
            <a:pPr marL="513715" lvl="1" indent="-170815"/>
            <a:endParaRPr lang="en-US" sz="2100"/>
          </a:p>
          <a:p>
            <a:pPr marL="513715" lvl="1" indent="-170815"/>
            <a:endParaRPr lang="en-US" sz="2100"/>
          </a:p>
        </p:txBody>
      </p:sp>
    </p:spTree>
    <p:extLst>
      <p:ext uri="{BB962C8B-B14F-4D97-AF65-F5344CB8AC3E}">
        <p14:creationId xmlns:p14="http://schemas.microsoft.com/office/powerpoint/2010/main" val="3058273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3D1E2-0E46-DF2D-30E4-85936DC783FF}"/>
              </a:ext>
            </a:extLst>
          </p:cNvPr>
          <p:cNvSpPr>
            <a:spLocks noGrp="1"/>
          </p:cNvSpPr>
          <p:nvPr>
            <p:ph type="title"/>
          </p:nvPr>
        </p:nvSpPr>
        <p:spPr>
          <a:xfrm>
            <a:off x="838200" y="365129"/>
            <a:ext cx="10515600" cy="1325563"/>
          </a:xfrm>
        </p:spPr>
        <p:txBody>
          <a:bodyPr anchor="ctr">
            <a:normAutofit/>
          </a:bodyPr>
          <a:lstStyle/>
          <a:p>
            <a:r>
              <a:rPr lang="en-US"/>
              <a:t>Approach 1: Test Cases</a:t>
            </a:r>
          </a:p>
        </p:txBody>
      </p:sp>
      <p:pic>
        <p:nvPicPr>
          <p:cNvPr id="4" name="Picture 3" descr="A speed limit sign on a pole&#10;&#10;Description automatically generated">
            <a:extLst>
              <a:ext uri="{FF2B5EF4-FFF2-40B4-BE49-F238E27FC236}">
                <a16:creationId xmlns:a16="http://schemas.microsoft.com/office/drawing/2014/main" id="{19BC60A0-0458-31FA-F998-938692A5C4D2}"/>
              </a:ext>
            </a:extLst>
          </p:cNvPr>
          <p:cNvPicPr>
            <a:picLocks noChangeAspect="1"/>
          </p:cNvPicPr>
          <p:nvPr/>
        </p:nvPicPr>
        <p:blipFill rotWithShape="1">
          <a:blip r:embed="rId2"/>
          <a:srcRect l="10301" r="10301"/>
          <a:stretch/>
        </p:blipFill>
        <p:spPr>
          <a:xfrm>
            <a:off x="838200" y="1825625"/>
            <a:ext cx="5181600" cy="4351338"/>
          </a:xfrm>
          <a:prstGeom prst="rect">
            <a:avLst/>
          </a:prstGeom>
          <a:noFill/>
        </p:spPr>
      </p:pic>
      <p:sp>
        <p:nvSpPr>
          <p:cNvPr id="3" name="Content Placeholder 2">
            <a:extLst>
              <a:ext uri="{FF2B5EF4-FFF2-40B4-BE49-F238E27FC236}">
                <a16:creationId xmlns:a16="http://schemas.microsoft.com/office/drawing/2014/main" id="{B6152955-5D4E-7D55-172A-954D18BEBE4C}"/>
              </a:ext>
            </a:extLst>
          </p:cNvPr>
          <p:cNvSpPr>
            <a:spLocks noGrp="1"/>
          </p:cNvSpPr>
          <p:nvPr>
            <p:ph sz="half" idx="2"/>
          </p:nvPr>
        </p:nvSpPr>
        <p:spPr>
          <a:xfrm>
            <a:off x="6172200" y="1825625"/>
            <a:ext cx="5181600" cy="4351338"/>
          </a:xfrm>
        </p:spPr>
        <p:txBody>
          <a:bodyPr vert="horz" lIns="91440" tIns="45720" rIns="91440" bIns="45720" rtlCol="0" anchor="t">
            <a:normAutofit/>
          </a:bodyPr>
          <a:lstStyle/>
          <a:p>
            <a:pPr marL="170815" indent="-170815"/>
            <a:r>
              <a:rPr lang="en-US">
                <a:latin typeface="Arial"/>
                <a:cs typeface="Arial"/>
              </a:rPr>
              <a:t>Prediction: </a:t>
            </a:r>
            <a:endParaRPr lang="en-US"/>
          </a:p>
          <a:p>
            <a:pPr marL="342900" lvl="1" indent="0">
              <a:buNone/>
            </a:pPr>
            <a:r>
              <a:rPr lang="en-US">
                <a:latin typeface="Arial"/>
                <a:cs typeface="Arial"/>
              </a:rPr>
              <a:t>Speed Limit Sign</a:t>
            </a:r>
          </a:p>
          <a:p>
            <a:pPr marL="342900" lvl="1" indent="0">
              <a:buNone/>
            </a:pPr>
            <a:endParaRPr lang="en-US"/>
          </a:p>
          <a:p>
            <a:pPr marL="170815" indent="-170815"/>
            <a:r>
              <a:rPr lang="en-US">
                <a:latin typeface="Arial"/>
                <a:cs typeface="Arial"/>
              </a:rPr>
              <a:t>Prediction Time:</a:t>
            </a:r>
            <a:endParaRPr lang="en-US"/>
          </a:p>
          <a:p>
            <a:pPr marL="342900" lvl="1" indent="0">
              <a:buNone/>
            </a:pPr>
            <a:r>
              <a:rPr lang="en-US">
                <a:latin typeface="Arial"/>
                <a:cs typeface="Arial"/>
              </a:rPr>
              <a:t>284ms/step</a:t>
            </a:r>
            <a:endParaRPr lang="en-US"/>
          </a:p>
          <a:p>
            <a:pPr marL="170815" indent="-170815"/>
            <a:endParaRPr lang="en-US" sz="2100"/>
          </a:p>
          <a:p>
            <a:pPr marL="513715" lvl="1" indent="-170815"/>
            <a:endParaRPr lang="en-US" sz="2100"/>
          </a:p>
          <a:p>
            <a:pPr marL="513715" lvl="1" indent="-170815"/>
            <a:endParaRPr lang="en-US" sz="2100"/>
          </a:p>
        </p:txBody>
      </p:sp>
    </p:spTree>
    <p:extLst>
      <p:ext uri="{BB962C8B-B14F-4D97-AF65-F5344CB8AC3E}">
        <p14:creationId xmlns:p14="http://schemas.microsoft.com/office/powerpoint/2010/main" val="286744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3D1E2-0E46-DF2D-30E4-85936DC783FF}"/>
              </a:ext>
            </a:extLst>
          </p:cNvPr>
          <p:cNvSpPr>
            <a:spLocks noGrp="1"/>
          </p:cNvSpPr>
          <p:nvPr>
            <p:ph type="title"/>
          </p:nvPr>
        </p:nvSpPr>
        <p:spPr>
          <a:xfrm>
            <a:off x="838200" y="365129"/>
            <a:ext cx="10515600" cy="1325563"/>
          </a:xfrm>
        </p:spPr>
        <p:txBody>
          <a:bodyPr anchor="ctr">
            <a:normAutofit/>
          </a:bodyPr>
          <a:lstStyle/>
          <a:p>
            <a:r>
              <a:rPr lang="en-US"/>
              <a:t>Approach 1: Test Cases</a:t>
            </a:r>
          </a:p>
        </p:txBody>
      </p:sp>
      <p:pic>
        <p:nvPicPr>
          <p:cNvPr id="4" name="Picture 3" descr="A stop sign under a tree&#10;&#10;Description automatically generated">
            <a:extLst>
              <a:ext uri="{FF2B5EF4-FFF2-40B4-BE49-F238E27FC236}">
                <a16:creationId xmlns:a16="http://schemas.microsoft.com/office/drawing/2014/main" id="{19BC60A0-0458-31FA-F998-938692A5C4D2}"/>
              </a:ext>
            </a:extLst>
          </p:cNvPr>
          <p:cNvPicPr>
            <a:picLocks noChangeAspect="1"/>
          </p:cNvPicPr>
          <p:nvPr/>
        </p:nvPicPr>
        <p:blipFill rotWithShape="1">
          <a:blip r:embed="rId2"/>
          <a:srcRect t="18488" b="18488"/>
          <a:stretch/>
        </p:blipFill>
        <p:spPr>
          <a:xfrm>
            <a:off x="838200" y="1825625"/>
            <a:ext cx="5181600" cy="4351338"/>
          </a:xfrm>
          <a:prstGeom prst="rect">
            <a:avLst/>
          </a:prstGeom>
          <a:noFill/>
        </p:spPr>
      </p:pic>
      <p:sp>
        <p:nvSpPr>
          <p:cNvPr id="3" name="Content Placeholder 2">
            <a:extLst>
              <a:ext uri="{FF2B5EF4-FFF2-40B4-BE49-F238E27FC236}">
                <a16:creationId xmlns:a16="http://schemas.microsoft.com/office/drawing/2014/main" id="{B6152955-5D4E-7D55-172A-954D18BEBE4C}"/>
              </a:ext>
            </a:extLst>
          </p:cNvPr>
          <p:cNvSpPr>
            <a:spLocks noGrp="1"/>
          </p:cNvSpPr>
          <p:nvPr>
            <p:ph sz="half" idx="2"/>
          </p:nvPr>
        </p:nvSpPr>
        <p:spPr>
          <a:xfrm>
            <a:off x="6172200" y="1825625"/>
            <a:ext cx="5181600" cy="4351338"/>
          </a:xfrm>
        </p:spPr>
        <p:txBody>
          <a:bodyPr vert="horz" lIns="91440" tIns="45720" rIns="91440" bIns="45720" rtlCol="0" anchor="t">
            <a:normAutofit/>
          </a:bodyPr>
          <a:lstStyle/>
          <a:p>
            <a:pPr marL="170815" indent="-170815"/>
            <a:r>
              <a:rPr lang="en-US">
                <a:latin typeface="Arial"/>
                <a:cs typeface="Arial"/>
              </a:rPr>
              <a:t>Prediction: </a:t>
            </a:r>
            <a:endParaRPr lang="en-US"/>
          </a:p>
          <a:p>
            <a:pPr marL="342900" lvl="1" indent="0">
              <a:buNone/>
            </a:pPr>
            <a:r>
              <a:rPr lang="en-US">
                <a:latin typeface="Arial"/>
                <a:cs typeface="Arial"/>
              </a:rPr>
              <a:t>Yield Sign</a:t>
            </a:r>
          </a:p>
          <a:p>
            <a:pPr marL="342900" lvl="1" indent="0">
              <a:buNone/>
            </a:pPr>
            <a:endParaRPr lang="en-US"/>
          </a:p>
          <a:p>
            <a:pPr marL="170815" indent="-170815"/>
            <a:r>
              <a:rPr lang="en-US">
                <a:latin typeface="Arial"/>
                <a:cs typeface="Arial"/>
              </a:rPr>
              <a:t>Observations and Notes:</a:t>
            </a:r>
            <a:endParaRPr lang="en-US"/>
          </a:p>
          <a:p>
            <a:pPr marL="513715" lvl="1" indent="-170815"/>
            <a:r>
              <a:rPr lang="en-US">
                <a:latin typeface="Arial"/>
                <a:cs typeface="Arial"/>
              </a:rPr>
              <a:t>Foreground elements and harsh angle seem to throw off the prediction in this case.</a:t>
            </a:r>
            <a:endParaRPr lang="en-US"/>
          </a:p>
          <a:p>
            <a:pPr marL="513715" lvl="1" indent="-170815"/>
            <a:r>
              <a:rPr lang="en-US">
                <a:latin typeface="Arial"/>
                <a:cs typeface="Arial"/>
              </a:rPr>
              <a:t>Cropping the image to emphasize the stop sign resulted in a correct prediction.</a:t>
            </a:r>
            <a:endParaRPr lang="en-US"/>
          </a:p>
          <a:p>
            <a:pPr marL="170815" indent="-170815"/>
            <a:endParaRPr lang="en-US" sz="2100"/>
          </a:p>
          <a:p>
            <a:pPr marL="513715" lvl="1" indent="-170815"/>
            <a:endParaRPr lang="en-US" sz="2100"/>
          </a:p>
          <a:p>
            <a:pPr marL="513715" lvl="1" indent="-170815"/>
            <a:endParaRPr lang="en-US" sz="2100"/>
          </a:p>
        </p:txBody>
      </p:sp>
    </p:spTree>
    <p:extLst>
      <p:ext uri="{BB962C8B-B14F-4D97-AF65-F5344CB8AC3E}">
        <p14:creationId xmlns:p14="http://schemas.microsoft.com/office/powerpoint/2010/main" val="3924544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3D1E2-0E46-DF2D-30E4-85936DC783FF}"/>
              </a:ext>
            </a:extLst>
          </p:cNvPr>
          <p:cNvSpPr>
            <a:spLocks noGrp="1"/>
          </p:cNvSpPr>
          <p:nvPr>
            <p:ph type="title"/>
          </p:nvPr>
        </p:nvSpPr>
        <p:spPr>
          <a:xfrm>
            <a:off x="838200" y="365129"/>
            <a:ext cx="10515600" cy="1325563"/>
          </a:xfrm>
        </p:spPr>
        <p:txBody>
          <a:bodyPr anchor="ctr">
            <a:normAutofit/>
          </a:bodyPr>
          <a:lstStyle/>
          <a:p>
            <a:r>
              <a:rPr lang="en-US"/>
              <a:t>Approach 1: Test Cases</a:t>
            </a:r>
          </a:p>
        </p:txBody>
      </p:sp>
      <p:pic>
        <p:nvPicPr>
          <p:cNvPr id="4" name="Picture 3" descr="A stop sign with balloons on the side of the road&#10;&#10;Description automatically generated">
            <a:extLst>
              <a:ext uri="{FF2B5EF4-FFF2-40B4-BE49-F238E27FC236}">
                <a16:creationId xmlns:a16="http://schemas.microsoft.com/office/drawing/2014/main" id="{19BC60A0-0458-31FA-F998-938692A5C4D2}"/>
              </a:ext>
            </a:extLst>
          </p:cNvPr>
          <p:cNvPicPr>
            <a:picLocks noChangeAspect="1"/>
          </p:cNvPicPr>
          <p:nvPr/>
        </p:nvPicPr>
        <p:blipFill rotWithShape="1">
          <a:blip r:embed="rId2"/>
          <a:srcRect l="10306" r="10306"/>
          <a:stretch/>
        </p:blipFill>
        <p:spPr>
          <a:xfrm>
            <a:off x="838200" y="1825625"/>
            <a:ext cx="5181600" cy="4351338"/>
          </a:xfrm>
          <a:prstGeom prst="rect">
            <a:avLst/>
          </a:prstGeom>
          <a:noFill/>
        </p:spPr>
      </p:pic>
      <p:sp>
        <p:nvSpPr>
          <p:cNvPr id="3" name="Content Placeholder 2">
            <a:extLst>
              <a:ext uri="{FF2B5EF4-FFF2-40B4-BE49-F238E27FC236}">
                <a16:creationId xmlns:a16="http://schemas.microsoft.com/office/drawing/2014/main" id="{B6152955-5D4E-7D55-172A-954D18BEBE4C}"/>
              </a:ext>
            </a:extLst>
          </p:cNvPr>
          <p:cNvSpPr>
            <a:spLocks noGrp="1"/>
          </p:cNvSpPr>
          <p:nvPr>
            <p:ph sz="half" idx="2"/>
          </p:nvPr>
        </p:nvSpPr>
        <p:spPr>
          <a:xfrm>
            <a:off x="6172200" y="1825625"/>
            <a:ext cx="5181600" cy="4351338"/>
          </a:xfrm>
        </p:spPr>
        <p:txBody>
          <a:bodyPr vert="horz" lIns="91440" tIns="45720" rIns="91440" bIns="45720" rtlCol="0" anchor="t">
            <a:normAutofit/>
          </a:bodyPr>
          <a:lstStyle/>
          <a:p>
            <a:pPr marL="170815" indent="-170815"/>
            <a:r>
              <a:rPr lang="en-US">
                <a:latin typeface="Arial"/>
                <a:cs typeface="Arial"/>
              </a:rPr>
              <a:t>Prediction: </a:t>
            </a:r>
            <a:endParaRPr lang="en-US"/>
          </a:p>
          <a:p>
            <a:pPr marL="342900" lvl="1" indent="0">
              <a:buNone/>
            </a:pPr>
            <a:r>
              <a:rPr lang="en-US">
                <a:latin typeface="Arial"/>
                <a:cs typeface="Arial"/>
              </a:rPr>
              <a:t>Stop Sign</a:t>
            </a:r>
          </a:p>
          <a:p>
            <a:pPr marL="342900" lvl="1" indent="0">
              <a:buNone/>
            </a:pPr>
            <a:endParaRPr lang="en-US"/>
          </a:p>
          <a:p>
            <a:pPr marL="170815" indent="-170815"/>
            <a:r>
              <a:rPr lang="en-US">
                <a:latin typeface="Arial"/>
                <a:cs typeface="Arial"/>
              </a:rPr>
              <a:t>Prediction Time:</a:t>
            </a:r>
            <a:endParaRPr lang="en-US"/>
          </a:p>
          <a:p>
            <a:pPr marL="342900" lvl="1" indent="0">
              <a:buNone/>
            </a:pPr>
            <a:r>
              <a:rPr lang="en-US">
                <a:latin typeface="Arial"/>
                <a:cs typeface="Arial"/>
              </a:rPr>
              <a:t>127ms/step</a:t>
            </a:r>
          </a:p>
          <a:p>
            <a:pPr marL="342900" lvl="1" indent="0">
              <a:buNone/>
            </a:pPr>
            <a:endParaRPr lang="en-US">
              <a:latin typeface="Arial"/>
              <a:cs typeface="Arial"/>
            </a:endParaRPr>
          </a:p>
          <a:p>
            <a:pPr marL="285750" indent="-285750"/>
            <a:r>
              <a:rPr lang="en-US">
                <a:latin typeface="Arial"/>
                <a:cs typeface="Arial"/>
              </a:rPr>
              <a:t>Observations:</a:t>
            </a:r>
          </a:p>
          <a:p>
            <a:pPr marL="628650" lvl="1" indent="-285750"/>
            <a:r>
              <a:rPr lang="en-US">
                <a:latin typeface="Arial"/>
                <a:cs typeface="Arial"/>
              </a:rPr>
              <a:t>The colorful balloons did not throw off classification.</a:t>
            </a:r>
            <a:br>
              <a:rPr lang="en-US">
                <a:latin typeface="Arial"/>
                <a:cs typeface="Arial"/>
              </a:rPr>
            </a:br>
            <a:endParaRPr lang="en-US">
              <a:latin typeface="Arial"/>
              <a:cs typeface="Arial"/>
            </a:endParaRPr>
          </a:p>
        </p:txBody>
      </p:sp>
    </p:spTree>
    <p:extLst>
      <p:ext uri="{BB962C8B-B14F-4D97-AF65-F5344CB8AC3E}">
        <p14:creationId xmlns:p14="http://schemas.microsoft.com/office/powerpoint/2010/main" val="3058047438"/>
      </p:ext>
    </p:extLst>
  </p:cSld>
  <p:clrMapOvr>
    <a:masterClrMapping/>
  </p:clrMapOvr>
</p:sld>
</file>

<file path=ppt/theme/theme1.xml><?xml version="1.0" encoding="utf-8"?>
<a:theme xmlns:a="http://schemas.openxmlformats.org/drawingml/2006/main" name="Office Theme">
  <a:themeElements>
    <a:clrScheme name="Bellarmine Palette">
      <a:dk1>
        <a:srgbClr val="000000"/>
      </a:dk1>
      <a:lt1>
        <a:srgbClr val="FFFFFF"/>
      </a:lt1>
      <a:dk2>
        <a:srgbClr val="44546A"/>
      </a:dk2>
      <a:lt2>
        <a:srgbClr val="E7E6E6"/>
      </a:lt2>
      <a:accent1>
        <a:srgbClr val="752836"/>
      </a:accent1>
      <a:accent2>
        <a:srgbClr val="697970"/>
      </a:accent2>
      <a:accent3>
        <a:srgbClr val="C8C8C8"/>
      </a:accent3>
      <a:accent4>
        <a:srgbClr val="F7BE00"/>
      </a:accent4>
      <a:accent5>
        <a:srgbClr val="00677F"/>
      </a:accent5>
      <a:accent6>
        <a:srgbClr val="4D4D4D"/>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andard Screen Bellarmine Template" id="{109F2BBD-B805-0C47-8BE1-EE5FD54F39DA}" vid="{7B5311A2-F663-764E-9F9C-04F6C47E4FF9}"/>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19</Slides>
  <Notes>0</Notes>
  <HiddenSlides>0</HiddenSlide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Convolutional Neural Network for Traffic Sign Identification</vt:lpstr>
      <vt:lpstr>What's the deal with Image Classification?</vt:lpstr>
      <vt:lpstr>Research</vt:lpstr>
      <vt:lpstr>Approach 1: CNN with VGG16 Transfer Learning</vt:lpstr>
      <vt:lpstr>Results 1: CNN with VGG16 Transfer Learning</vt:lpstr>
      <vt:lpstr>Approach 1: Test Cases</vt:lpstr>
      <vt:lpstr>Approach 1: Test Cases</vt:lpstr>
      <vt:lpstr>Approach 1: Test Cases</vt:lpstr>
      <vt:lpstr>Approach 1: Test Cases</vt:lpstr>
      <vt:lpstr>Approach 2: CNN with VGG19 Transfer Learning</vt:lpstr>
      <vt:lpstr>Results 2: CNN with VGG19 Transfer Learning</vt:lpstr>
      <vt:lpstr>Approach 3: CNN without Transfer Learning</vt:lpstr>
      <vt:lpstr>Approach 3: CNN without Transfer Learning</vt:lpstr>
      <vt:lpstr>Results 3: CNN no Transfer Learning with 10 Epochs</vt:lpstr>
      <vt:lpstr>Results 3: CNN no Transfer Learning with 3 Epochs</vt:lpstr>
      <vt:lpstr>Our Challenges and Potential Solutions</vt:lpstr>
      <vt:lpstr>Our Challenges and Potential Solutions</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Katie Kelty</dc:creator>
  <cp:revision>2</cp:revision>
  <dcterms:created xsi:type="dcterms:W3CDTF">2020-08-18T13:57:38Z</dcterms:created>
  <dcterms:modified xsi:type="dcterms:W3CDTF">2023-10-24T15:39:35Z</dcterms:modified>
</cp:coreProperties>
</file>