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3455" r:id="rId4"/>
  </p:sldMasterIdLst>
  <p:notesMasterIdLst>
    <p:notesMasterId r:id="rId25"/>
  </p:notesMasterIdLst>
  <p:sldIdLst>
    <p:sldId id="256" r:id="rId5"/>
    <p:sldId id="284" r:id="rId6"/>
    <p:sldId id="274" r:id="rId7"/>
    <p:sldId id="276" r:id="rId8"/>
    <p:sldId id="275" r:id="rId9"/>
    <p:sldId id="279" r:id="rId10"/>
    <p:sldId id="278" r:id="rId11"/>
    <p:sldId id="272" r:id="rId12"/>
    <p:sldId id="282" r:id="rId13"/>
    <p:sldId id="264" r:id="rId14"/>
    <p:sldId id="269" r:id="rId15"/>
    <p:sldId id="266" r:id="rId16"/>
    <p:sldId id="281" r:id="rId17"/>
    <p:sldId id="268" r:id="rId18"/>
    <p:sldId id="260" r:id="rId19"/>
    <p:sldId id="261" r:id="rId20"/>
    <p:sldId id="258" r:id="rId21"/>
    <p:sldId id="283" r:id="rId22"/>
    <p:sldId id="259" r:id="rId23"/>
    <p:sldId id="28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74783" autoAdjust="0"/>
  </p:normalViewPr>
  <p:slideViewPr>
    <p:cSldViewPr snapToGrid="0" snapToObjects="1">
      <p:cViewPr varScale="1">
        <p:scale>
          <a:sx n="90" d="100"/>
          <a:sy n="90" d="100"/>
        </p:scale>
        <p:origin x="-1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32" Type="http://schemas.microsoft.com/office/2015/10/relationships/revisionInfo" Target="revisionInfo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8A3EE-D537-4B1B-9FF5-4B9925821AD1}" type="datetimeFigureOut">
              <a:rPr lang="en-US" smtClean="0"/>
              <a:t>5/31/18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04E03-5DA4-40DC-BFAB-9EFBE6DDA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45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</a:t>
            </a:r>
            <a:r>
              <a:rPr lang="en-US" u="sng" dirty="0"/>
              <a:t>carry out</a:t>
            </a:r>
            <a:r>
              <a:rPr lang="en-US" dirty="0"/>
              <a:t> my goal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Write homework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04E03-5DA4-40DC-BFAB-9EFBE6DDA1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59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04E03-5DA4-40DC-BFAB-9EFBE6DDA1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28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whereby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hang on to the use of well-worn and familiar phrases, rather than risking new ones (Fanny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Meunier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‎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Gaëtanelle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Gilquin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‎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Magali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Paquot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- 2011).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04E03-5DA4-40DC-BFAB-9EFBE6DDA1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08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Through a combination of techniques in corpus and computational linguistics</a:t>
            </a:r>
            <a:endParaRPr lang="en-US" sz="1400" dirty="0"/>
          </a:p>
          <a:p>
            <a:r>
              <a:rPr lang="en-US" dirty="0"/>
              <a:t>Collocational knowledge from a large corpus can be made readily accessible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04E03-5DA4-40DC-BFAB-9EFBE6DDA1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27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Collocation Cluster: incorrect collocate with potential correct collocates in the same cluster</a:t>
            </a:r>
          </a:p>
          <a:p>
            <a:r>
              <a:rPr lang="en-US" dirty="0"/>
              <a:t>Semantic Similarity: incorrect collocate to other potential collocates based on WordNet Distance</a:t>
            </a:r>
          </a:p>
          <a:p>
            <a:r>
              <a:rPr lang="en-US" dirty="0"/>
              <a:t>MMR:  Order suggestions by probability of correctness</a:t>
            </a:r>
            <a:r>
              <a:rPr lang="en-US" baseline="0" dirty="0"/>
              <a:t> (</a:t>
            </a:r>
            <a:r>
              <a:rPr lang="en-US" dirty="0"/>
              <a:t>Chang et al 2008: 0.66; Wu et al, 2010: 0.518)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04E03-5DA4-40DC-BFAB-9EFBE6DDA1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81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Take care of instances where verbs and nouns are not immediately adjacent to each other.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04E03-5DA4-40DC-BFAB-9EFBE6DDA1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04E03-5DA4-40DC-BFAB-9EFBE6DDA1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44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A2CB-5BDD-4048-B018-61AB76828A92}" type="datetime1">
              <a:rPr lang="en-US" smtClean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F563-DEB1-4E17-8AD1-375629CFBAB6}" type="datetime1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4D04-8B8E-4B79-A019-BA1BB5652E75}" type="datetime1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868"/>
            <a:ext cx="8229600" cy="855538"/>
          </a:xfrm>
        </p:spPr>
        <p:txBody>
          <a:bodyPr>
            <a:normAutofit/>
          </a:bodyPr>
          <a:lstStyle>
            <a:lvl1pPr>
              <a:defRPr sz="4000">
                <a:latin typeface="Helvetica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3870"/>
            <a:ext cx="8229600" cy="4720281"/>
          </a:xfrm>
        </p:spPr>
        <p:txBody>
          <a:bodyPr/>
          <a:lstStyle>
            <a:lvl1pPr>
              <a:defRPr>
                <a:latin typeface="Helvetica Narrow" panose="020B0606020202030204" pitchFamily="34" charset="0"/>
              </a:defRPr>
            </a:lvl1pPr>
            <a:lvl2pPr>
              <a:defRPr>
                <a:latin typeface="Helvetica Narrow" panose="020B0606020202030204" pitchFamily="34" charset="0"/>
              </a:defRPr>
            </a:lvl2pPr>
            <a:lvl3pPr>
              <a:defRPr>
                <a:latin typeface="Helvetica Narrow" panose="020B0606020202030204" pitchFamily="34" charset="0"/>
              </a:defRPr>
            </a:lvl3pPr>
            <a:lvl4pPr>
              <a:defRPr>
                <a:latin typeface="Helvetica Narrow" panose="020B0606020202030204" pitchFamily="34" charset="0"/>
              </a:defRPr>
            </a:lvl4pPr>
            <a:lvl5pPr>
              <a:defRPr>
                <a:latin typeface="Helvetica Narrow" panose="020B0606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553F-0D2A-42F0-8951-D81DE3A41691}" type="datetime1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8E3E-8AF2-4E64-AC31-611B05E59D2F}" type="datetime1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B25E-B652-4777-A930-CD29CC540726}" type="datetime1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2D1-560A-4BA3-B0ED-F66E8D4EFEB6}" type="datetime1">
              <a:rPr lang="en-US" smtClean="0"/>
              <a:t>5/31/18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CFBC-BDD5-4687-8FA3-F26AEF80B9B0}" type="datetime1">
              <a:rPr lang="en-US" smtClean="0"/>
              <a:t>5/31/18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04D2-1FA1-4352-8BA5-BDD521156673}" type="datetime1">
              <a:rPr lang="en-US" smtClean="0"/>
              <a:t>5/31/18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8CB1-CCE0-40DE-B1AB-CAA7432466F3}" type="datetime1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54B2-1646-4C82-A72F-ED366BE2893B}" type="datetime1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39328"/>
            <a:ext cx="8229600" cy="85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64890"/>
            <a:ext cx="8229600" cy="3387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C1709-4351-4F1C-B61D-818881A28870}" type="datetime1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ngrams.info/" TargetMode="Externa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aihaiyang.com%5Csoftware%5Ccollocate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4679"/>
            <a:ext cx="7772400" cy="246624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Helvetica Narrow" panose="020B0606020202030204" pitchFamily="34" charset="0"/>
              </a:rPr>
              <a:t/>
            </a:r>
            <a:br>
              <a:rPr lang="en-US" sz="3600" dirty="0">
                <a:latin typeface="Helvetica Narrow" panose="020B0606020202030204" pitchFamily="34" charset="0"/>
              </a:rPr>
            </a:b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arrow" panose="020B0606020202030204" pitchFamily="34" charset="0"/>
              </a:rPr>
              <a:t>CALICO </a:t>
            </a:r>
            <a:r>
              <a:rPr 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arrow" panose="020B0606020202030204" pitchFamily="34" charset="0"/>
              </a:rPr>
              <a:t>2018 ICALL SIG </a:t>
            </a:r>
            <a:br>
              <a:rPr 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arrow" panose="020B0606020202030204" pitchFamily="34" charset="0"/>
              </a:rPr>
            </a:br>
            <a:r>
              <a:rPr 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arrow" panose="020B0606020202030204" pitchFamily="34" charset="0"/>
              </a:rPr>
              <a:t>Panel Discussion of </a:t>
            </a:r>
            <a:r>
              <a:rPr lang="en-US" sz="3600" dirty="0" smtClean="0">
                <a:latin typeface="Helvetica Narrow" panose="020B0606020202030204" pitchFamily="34" charset="0"/>
              </a:rPr>
              <a:t>Automatic </a:t>
            </a:r>
            <a:r>
              <a:rPr lang="en-US" sz="3600" dirty="0">
                <a:latin typeface="Helvetica Narrow" panose="020B0606020202030204" pitchFamily="34" charset="0"/>
              </a:rPr>
              <a:t>Analysis of </a:t>
            </a:r>
            <a:r>
              <a:rPr lang="en-US" sz="3600" dirty="0" smtClean="0">
                <a:latin typeface="Helvetica Narrow" panose="020B0606020202030204" pitchFamily="34" charset="0"/>
              </a:rPr>
              <a:t>CAF</a:t>
            </a:r>
            <a:r>
              <a:rPr lang="en-US" sz="3600" dirty="0">
                <a:latin typeface="Helvetica Narrow" panose="020B0606020202030204" pitchFamily="34" charset="0"/>
              </a:rPr>
              <a:t/>
            </a:r>
            <a:br>
              <a:rPr lang="en-US" sz="3600" dirty="0">
                <a:latin typeface="Helvetica Narrow" panose="020B0606020202030204" pitchFamily="34" charset="0"/>
              </a:rPr>
            </a:br>
            <a:r>
              <a:rPr lang="en-US" sz="3600" dirty="0">
                <a:latin typeface="Helvetica Narrow" panose="020B0606020202030204" pitchFamily="34" charset="0"/>
              </a:rPr>
              <a:t/>
            </a:r>
            <a:br>
              <a:rPr lang="en-US" sz="3600" dirty="0">
                <a:latin typeface="Helvetica Narrow" panose="020B0606020202030204" pitchFamily="34" charset="0"/>
              </a:rPr>
            </a:br>
            <a:r>
              <a:rPr lang="en-US" sz="3600" dirty="0">
                <a:latin typeface="Helvetica Narrow" panose="020B0606020202030204" pitchFamily="34" charset="0"/>
              </a:rPr>
              <a:t>A Corpus-Driven Automated Approach to Verb–Noun </a:t>
            </a:r>
            <a:r>
              <a:rPr lang="en-US" sz="3600" dirty="0" err="1">
                <a:latin typeface="Helvetica Narrow" panose="020B0606020202030204" pitchFamily="34" charset="0"/>
              </a:rPr>
              <a:t>Miscollocation</a:t>
            </a:r>
            <a:r>
              <a:rPr lang="en-US" sz="3600" dirty="0">
                <a:latin typeface="Helvetica Narrow" panose="020B0606020202030204" pitchFamily="34" charset="0"/>
              </a:rPr>
              <a:t> Extraction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75787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arrow" panose="020B0606020202030204" pitchFamily="34" charset="0"/>
              </a:rPr>
              <a:t>Haiyang Ai, University of Cincinnati</a:t>
            </a:r>
          </a:p>
          <a:p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arrow" panose="020B0606020202030204" pitchFamily="34" charset="0"/>
              </a:rPr>
              <a:t>University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arrow" panose="020B0606020202030204" pitchFamily="34" charset="0"/>
              </a:rPr>
              <a:t>of Illinois at Urbana–Champaign</a:t>
            </a: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arrow" panose="020B0606020202030204" pitchFamily="34" charset="0"/>
              </a:rPr>
              <a:t>May 31, 2018</a:t>
            </a:r>
          </a:p>
          <a:p>
            <a:endParaRPr lang="en-US" sz="2400" dirty="0">
              <a:latin typeface="Helvetica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725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VN Collocation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s-I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Grammatical relations are obtained via a </a:t>
            </a:r>
            <a:r>
              <a:rPr lang="is-I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dependency parser </a:t>
            </a:r>
            <a:r>
              <a:rPr lang="is-I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(e.g.,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 Stanford Parser, see Chen &amp; Manning, 2014)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.</a:t>
            </a: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Instances of direct objects use are automatically extracted</a:t>
            </a:r>
          </a:p>
          <a:p>
            <a:pPr lvl="1"/>
            <a:r>
              <a:rPr lang="is-I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Direct object </a:t>
            </a:r>
            <a:r>
              <a:rPr lang="is-I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(</a:t>
            </a:r>
            <a:r>
              <a:rPr lang="is-IS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dobj</a:t>
            </a:r>
            <a:r>
              <a:rPr lang="is-I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): NP serving as the (accustive) object of the verb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Verdana"/>
            </a:endParaRPr>
          </a:p>
          <a:p>
            <a:pPr lvl="1"/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Passive nominal subject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(</a:t>
            </a:r>
            <a:r>
              <a:rPr lang="en-US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nsubjpass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): NP serving as syntactic subject of a passive clause. </a:t>
            </a: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</a:b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E.g., </a:t>
            </a:r>
            <a:r>
              <a:rPr lang="en-US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The application was finally approved.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E631584-CD92-4B76-B784-0508CDB9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8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550" y="866145"/>
            <a:ext cx="3801005" cy="38772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69279" y="813383"/>
            <a:ext cx="4246684" cy="397031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nsubj</a:t>
            </a:r>
            <a:r>
              <a:rPr lang="en-US" dirty="0"/>
              <a:t>(makes-8, Bell-1)</a:t>
            </a:r>
          </a:p>
          <a:p>
            <a:r>
              <a:rPr lang="en-US" dirty="0" err="1"/>
              <a:t>nsubj</a:t>
            </a:r>
            <a:r>
              <a:rPr lang="en-US" dirty="0"/>
              <a:t>(distributes-10, Bell-1)</a:t>
            </a:r>
          </a:p>
          <a:p>
            <a:r>
              <a:rPr lang="en-US" dirty="0" err="1"/>
              <a:t>vmod</a:t>
            </a:r>
            <a:r>
              <a:rPr lang="en-US" dirty="0"/>
              <a:t>(Bell-1, based-3)</a:t>
            </a:r>
          </a:p>
          <a:p>
            <a:r>
              <a:rPr lang="en-US" dirty="0" err="1"/>
              <a:t>nn</a:t>
            </a:r>
            <a:r>
              <a:rPr lang="en-US" dirty="0"/>
              <a:t>(Angeles-6, Los-5)</a:t>
            </a:r>
          </a:p>
          <a:p>
            <a:r>
              <a:rPr lang="en-US" dirty="0"/>
              <a:t>prep in(based-3, Angeles-6)</a:t>
            </a:r>
          </a:p>
          <a:p>
            <a:r>
              <a:rPr lang="en-US" dirty="0"/>
              <a:t>root(ROOT-0, makes-8)</a:t>
            </a:r>
          </a:p>
          <a:p>
            <a:r>
              <a:rPr lang="en-US" dirty="0" err="1"/>
              <a:t>conj</a:t>
            </a:r>
            <a:r>
              <a:rPr lang="en-US" dirty="0"/>
              <a:t> and(makes-8, distributes-10)</a:t>
            </a:r>
          </a:p>
          <a:p>
            <a:r>
              <a:rPr lang="en-US" dirty="0" err="1"/>
              <a:t>amod</a:t>
            </a:r>
            <a:r>
              <a:rPr lang="en-US" dirty="0"/>
              <a:t>(products-16, electronic-11)</a:t>
            </a:r>
          </a:p>
          <a:p>
            <a:r>
              <a:rPr lang="en-US" dirty="0" err="1"/>
              <a:t>conj</a:t>
            </a:r>
            <a:r>
              <a:rPr lang="en-US" dirty="0"/>
              <a:t> and(electronic-11, computer-13)</a:t>
            </a:r>
          </a:p>
          <a:p>
            <a:r>
              <a:rPr lang="en-US" dirty="0" err="1"/>
              <a:t>amod</a:t>
            </a:r>
            <a:r>
              <a:rPr lang="en-US" dirty="0"/>
              <a:t>(products-16, computer-13)</a:t>
            </a:r>
          </a:p>
          <a:p>
            <a:r>
              <a:rPr lang="en-US" dirty="0" err="1"/>
              <a:t>conj</a:t>
            </a:r>
            <a:r>
              <a:rPr lang="en-US" dirty="0"/>
              <a:t> and(electronic-11, building-15)</a:t>
            </a:r>
          </a:p>
          <a:p>
            <a:r>
              <a:rPr lang="en-US" dirty="0" err="1"/>
              <a:t>amod</a:t>
            </a:r>
            <a:r>
              <a:rPr lang="en-US" dirty="0"/>
              <a:t>(products-16, building-15)</a:t>
            </a:r>
          </a:p>
          <a:p>
            <a:r>
              <a:rPr lang="en-US" dirty="0" err="1"/>
              <a:t>dobj</a:t>
            </a:r>
            <a:r>
              <a:rPr lang="en-US" dirty="0"/>
              <a:t>(makes-8, products-16)</a:t>
            </a:r>
          </a:p>
          <a:p>
            <a:r>
              <a:rPr lang="en-US" dirty="0" err="1"/>
              <a:t>dobj</a:t>
            </a:r>
            <a:r>
              <a:rPr lang="en-US" dirty="0"/>
              <a:t>(distributes-10, products-16)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1076" y="5073162"/>
            <a:ext cx="8671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Helvetica Narrow" panose="020B0606020202030204" pitchFamily="34" charset="0"/>
              </a:rPr>
              <a:t>Bell, based in Los Angeles, makes and distributes electronic, computer and building products.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88936" y="5578066"/>
            <a:ext cx="3262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arrow" panose="020B0606020202030204" pitchFamily="34" charset="0"/>
              </a:rPr>
              <a:t>Adapted from de </a:t>
            </a:r>
            <a:r>
              <a:rPr lang="en-US" sz="1400" dirty="0" err="1">
                <a:latin typeface="Helvetica Narrow" panose="020B0606020202030204" pitchFamily="34" charset="0"/>
              </a:rPr>
              <a:t>Marneffe</a:t>
            </a:r>
            <a:r>
              <a:rPr lang="en-US" sz="1400" dirty="0">
                <a:latin typeface="Helvetica Narrow" panose="020B0606020202030204" pitchFamily="34" charset="0"/>
              </a:rPr>
              <a:t> and Manning (2008)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69577" y="263776"/>
            <a:ext cx="373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Narrow" panose="020B0606020202030204" pitchFamily="34" charset="0"/>
              </a:rPr>
              <a:t>Stanford Dependencies Representation</a:t>
            </a:r>
          </a:p>
        </p:txBody>
      </p:sp>
      <p:sp>
        <p:nvSpPr>
          <p:cNvPr id="10" name="Right Arrow 9"/>
          <p:cNvSpPr/>
          <p:nvPr/>
        </p:nvSpPr>
        <p:spPr>
          <a:xfrm rot="8845174">
            <a:off x="3487867" y="4070537"/>
            <a:ext cx="608393" cy="18305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8845174">
            <a:off x="7746276" y="1400607"/>
            <a:ext cx="608393" cy="18305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7DB25C4-EEBE-4EA4-BACC-9DA59A90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73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/>
              <a:t>VN Collocation Error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3974"/>
            <a:ext cx="8229600" cy="4720281"/>
          </a:xfrm>
        </p:spPr>
        <p:txBody>
          <a:bodyPr>
            <a:normAutofit lnSpcReduction="10000"/>
          </a:bodyPr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Matching against 2-4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ngrams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 in COCA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(Davies, 2009)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Verdana"/>
            </a:endParaRPr>
          </a:p>
          <a:p>
            <a:pPr lvl="1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Min frequency of 3</a:t>
            </a:r>
          </a:p>
          <a:p>
            <a:pPr lvl="1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About 450m words</a:t>
            </a:r>
          </a:p>
          <a:p>
            <a:pPr lvl="1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All genres</a:t>
            </a:r>
          </a:p>
          <a:p>
            <a:pPr lvl="1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1-gram data used </a:t>
            </a: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</a:b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for MI calculation </a:t>
            </a: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</a:b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(i.e., frequencies)</a:t>
            </a:r>
          </a:p>
          <a:p>
            <a:pPr lvl="1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Excluded pronouns</a:t>
            </a: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</a:b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and demonstratives </a:t>
            </a: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</a:b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in object slots</a:t>
            </a:r>
          </a:p>
          <a:p>
            <a:pPr lvl="1"/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Verdana"/>
            </a:endParaRPr>
          </a:p>
          <a:p>
            <a:pPr lvl="1"/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Verdana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Verdana"/>
            </a:endParaRPr>
          </a:p>
          <a:p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7161372"/>
              </p:ext>
            </p:extLst>
          </p:nvPr>
        </p:nvGraphicFramePr>
        <p:xfrm>
          <a:off x="4581634" y="2055597"/>
          <a:ext cx="4255478" cy="3096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739">
                  <a:extLst>
                    <a:ext uri="{9D8B030D-6E8A-4147-A177-3AD203B41FA5}">
                      <a16:colId xmlns="" xmlns:a16="http://schemas.microsoft.com/office/drawing/2014/main" val="1354901589"/>
                    </a:ext>
                  </a:extLst>
                </a:gridCol>
                <a:gridCol w="2127739">
                  <a:extLst>
                    <a:ext uri="{9D8B030D-6E8A-4147-A177-3AD203B41FA5}">
                      <a16:colId xmlns="" xmlns:a16="http://schemas.microsoft.com/office/drawing/2014/main" val="3365598994"/>
                    </a:ext>
                  </a:extLst>
                </a:gridCol>
              </a:tblGrid>
              <a:tr h="516083">
                <a:tc>
                  <a:txBody>
                    <a:bodyPr/>
                    <a:lstStyle/>
                    <a:p>
                      <a:r>
                        <a:rPr lang="en-US" dirty="0" err="1"/>
                        <a:t>Ngram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05739246"/>
                  </a:ext>
                </a:extLst>
              </a:tr>
              <a:tr h="516083">
                <a:tc>
                  <a:txBody>
                    <a:bodyPr/>
                    <a:lstStyle/>
                    <a:p>
                      <a:r>
                        <a:rPr lang="en-US" dirty="0"/>
                        <a:t>1-gram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618,632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81602435"/>
                  </a:ext>
                </a:extLst>
              </a:tr>
              <a:tr h="516083">
                <a:tc>
                  <a:txBody>
                    <a:bodyPr/>
                    <a:lstStyle/>
                    <a:p>
                      <a:r>
                        <a:rPr lang="en-US" dirty="0"/>
                        <a:t>2-gram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6,593,487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0005764"/>
                  </a:ext>
                </a:extLst>
              </a:tr>
              <a:tr h="516083">
                <a:tc>
                  <a:txBody>
                    <a:bodyPr/>
                    <a:lstStyle/>
                    <a:p>
                      <a:r>
                        <a:rPr lang="en-US" dirty="0"/>
                        <a:t>3-gram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11,582,206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84071169"/>
                  </a:ext>
                </a:extLst>
              </a:tr>
              <a:tr h="516083">
                <a:tc>
                  <a:txBody>
                    <a:bodyPr/>
                    <a:lstStyle/>
                    <a:p>
                      <a:r>
                        <a:rPr lang="en-US" dirty="0"/>
                        <a:t>4-gram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8,282,371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69999523"/>
                  </a:ext>
                </a:extLst>
              </a:tr>
              <a:tr h="516083">
                <a:tc>
                  <a:txBody>
                    <a:bodyPr/>
                    <a:lstStyle/>
                    <a:p>
                      <a:pPr algn="r"/>
                      <a:r>
                        <a:rPr lang="en-US" i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27,076696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3371104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E3A97BB-D30D-44AA-BCDB-29010FC3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12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252" y="5149778"/>
            <a:ext cx="8229600" cy="524514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endParaRPr lang="en-US" dirty="0"/>
          </a:p>
          <a:p>
            <a:pPr marL="0" indent="0" algn="r">
              <a:buNone/>
            </a:pPr>
            <a:r>
              <a:rPr lang="en-US" sz="7200" dirty="0"/>
              <a:t>Adapted from </a:t>
            </a:r>
            <a:r>
              <a:rPr lang="en-US" sz="7200" dirty="0">
                <a:hlinkClick r:id="rId2"/>
              </a:rPr>
              <a:t>https://www.ngrams.info/</a:t>
            </a:r>
            <a:endParaRPr lang="en-US" sz="7200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AD06C4C8-C2DF-429F-B3E6-62A6DEA62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762" y="795054"/>
            <a:ext cx="7004477" cy="43171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65292C37-AFAC-46D6-9567-C971FCD2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13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30F0FE9-C081-40A5-869B-A0BF64B51044}"/>
              </a:ext>
            </a:extLst>
          </p:cNvPr>
          <p:cNvSpPr/>
          <p:nvPr/>
        </p:nvSpPr>
        <p:spPr>
          <a:xfrm>
            <a:off x="2669075" y="268756"/>
            <a:ext cx="3805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Helvetica Narrow" panose="020B0606020202030204" pitchFamily="34" charset="0"/>
              </a:rPr>
              <a:t>Sample bigram data from COCA corpus </a:t>
            </a:r>
          </a:p>
        </p:txBody>
      </p:sp>
    </p:spTree>
    <p:extLst>
      <p:ext uri="{BB962C8B-B14F-4D97-AF65-F5344CB8AC3E}">
        <p14:creationId xmlns:p14="http://schemas.microsoft.com/office/powerpoint/2010/main" val="359248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VN Collocation Error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information (still quite useful)</a:t>
            </a:r>
          </a:p>
          <a:p>
            <a:r>
              <a:rPr lang="en-US" dirty="0"/>
              <a:t>Pointwise Mutual Information </a:t>
            </a:r>
            <a:r>
              <a:rPr lang="en-US" sz="2400" dirty="0"/>
              <a:t>(Church &amp; Hanks, 1989)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Measures of association strength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Asymmetric normalization (NPMIC)</a:t>
            </a:r>
            <a:br>
              <a:rPr lang="en-US" dirty="0"/>
            </a:br>
            <a:r>
              <a:rPr lang="en-US" sz="2400" dirty="0"/>
              <a:t>(</a:t>
            </a:r>
            <a:r>
              <a:rPr lang="en-US" sz="2400" dirty="0" err="1"/>
              <a:t>Carlini</a:t>
            </a:r>
            <a:r>
              <a:rPr lang="en-US" sz="2400" dirty="0"/>
              <a:t>, </a:t>
            </a:r>
            <a:r>
              <a:rPr lang="en-US" sz="2400" dirty="0" err="1"/>
              <a:t>Codina-Filba</a:t>
            </a:r>
            <a:r>
              <a:rPr lang="en-US" sz="2400" dirty="0"/>
              <a:t>, &amp; </a:t>
            </a:r>
            <a:r>
              <a:rPr lang="en-US" sz="2400" dirty="0" err="1"/>
              <a:t>Wanner</a:t>
            </a:r>
            <a:r>
              <a:rPr lang="en-US" sz="2400" dirty="0"/>
              <a:t>, 2014)</a:t>
            </a:r>
          </a:p>
          <a:p>
            <a:pPr marL="0" indent="0">
              <a:buNone/>
            </a:pPr>
            <a:r>
              <a:rPr lang="en-US" sz="2400" dirty="0"/>
              <a:t>     Avoid undue penalization of highly </a:t>
            </a:r>
            <a:br>
              <a:rPr lang="en-US" sz="2400" dirty="0"/>
            </a:br>
            <a:r>
              <a:rPr lang="en-US" sz="2400" dirty="0"/>
              <a:t>     frequent collocates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4C076A3-8E0A-42B9-A79F-99EB1551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179D593-F110-4590-ADD9-3ECB5B56E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749" y="2283834"/>
            <a:ext cx="2098901" cy="985460"/>
          </a:xfrm>
          <a:prstGeom prst="rect">
            <a:avLst/>
          </a:prstGeom>
        </p:spPr>
      </p:pic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DB1A9F06-F0A9-4524-94EE-DE6BADF00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749" y="4318448"/>
            <a:ext cx="2636748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70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419839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Helvetica" panose="020B0604020202030204" pitchFamily="34" charset="0"/>
              </a:rPr>
              <a:t>Live demo</a:t>
            </a:r>
            <a:r>
              <a:rPr lang="en-US" sz="3600" b="0" dirty="0">
                <a:latin typeface="Helvetica" panose="020B0604020202030204" pitchFamily="34" charset="0"/>
              </a:rPr>
              <a:t/>
            </a:r>
            <a:br>
              <a:rPr lang="en-US" sz="3600" b="0" dirty="0">
                <a:latin typeface="Helvetica" panose="020B0604020202030204" pitchFamily="34" charset="0"/>
              </a:rPr>
            </a:br>
            <a:r>
              <a:rPr lang="en-US" sz="3600" b="0" cap="none" dirty="0">
                <a:latin typeface="Helvetica Condensed" panose="020B0606020202030204" pitchFamily="34" charset="0"/>
                <a:hlinkClick r:id="rId2" action="ppaction://hlinkfile"/>
              </a:rPr>
              <a:t>aihaiyang.com/software/collocates</a:t>
            </a:r>
            <a:endParaRPr lang="en-US" sz="3600" b="0" dirty="0">
              <a:latin typeface="Helvetica Condensed" panose="020B0606020202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5E1A902-65FE-4DF8-9DEA-8AEB47D3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Analyzed one sample essay from International Corpus of Learner English </a:t>
            </a:r>
            <a:r>
              <a:rPr lang="en-US" sz="2800" dirty="0"/>
              <a:t>(&lt;ICLE-BG-SUN-0001.1&gt;)</a:t>
            </a:r>
            <a:endParaRPr lang="en-US" dirty="0"/>
          </a:p>
          <a:p>
            <a:pPr lvl="1"/>
            <a:r>
              <a:rPr lang="en-US" dirty="0"/>
              <a:t>Detected all four true errors</a:t>
            </a:r>
          </a:p>
          <a:p>
            <a:pPr lvl="1"/>
            <a:r>
              <a:rPr lang="en-US" dirty="0"/>
              <a:t>Some false positives</a:t>
            </a:r>
          </a:p>
          <a:p>
            <a:pPr lvl="1"/>
            <a:r>
              <a:rPr lang="en-US" dirty="0"/>
              <a:t>Error corrections needs refinement</a:t>
            </a:r>
          </a:p>
          <a:p>
            <a:r>
              <a:rPr lang="en-US" dirty="0"/>
              <a:t>[See spreadsheet analysis]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FB29838-97F7-4BAF-8DF3-DFED43F3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43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Miscategorization</a:t>
            </a:r>
            <a:endParaRPr lang="en-US" dirty="0"/>
          </a:p>
          <a:p>
            <a:pPr lvl="1"/>
            <a:r>
              <a:rPr lang="en-US" dirty="0"/>
              <a:t>String extraction problem (Parser error) (</a:t>
            </a:r>
            <a:r>
              <a:rPr lang="en-US" dirty="0" err="1"/>
              <a:t>Futagi</a:t>
            </a:r>
            <a:r>
              <a:rPr lang="en-US" dirty="0"/>
              <a:t> et al, 2008)</a:t>
            </a:r>
          </a:p>
          <a:p>
            <a:pPr lvl="1"/>
            <a:r>
              <a:rPr lang="en-US" dirty="0"/>
              <a:t>Ngram data with minimum occurrences (3 times)</a:t>
            </a:r>
          </a:p>
          <a:p>
            <a:pPr lvl="1"/>
            <a:r>
              <a:rPr lang="en-US" dirty="0"/>
              <a:t>Ngram data with mislabeled POS categories</a:t>
            </a:r>
          </a:p>
          <a:p>
            <a:pPr lvl="2"/>
            <a:r>
              <a:rPr lang="en-US" dirty="0"/>
              <a:t>exercise habit (vv0 + </a:t>
            </a:r>
            <a:r>
              <a:rPr lang="en-US" dirty="0" err="1"/>
              <a:t>nn</a:t>
            </a:r>
            <a:r>
              <a:rPr lang="en-US" dirty="0"/>
              <a:t>)</a:t>
            </a:r>
          </a:p>
          <a:p>
            <a:r>
              <a:rPr lang="en-US" dirty="0"/>
              <a:t>Collocation error correction</a:t>
            </a:r>
          </a:p>
          <a:p>
            <a:pPr lvl="1"/>
            <a:r>
              <a:rPr lang="en-US" dirty="0"/>
              <a:t>Accuracy, semantic relevance, user interface</a:t>
            </a:r>
          </a:p>
          <a:p>
            <a:r>
              <a:rPr lang="en-US" dirty="0"/>
              <a:t>What counts as </a:t>
            </a:r>
            <a:r>
              <a:rPr lang="en-US" dirty="0" err="1"/>
              <a:t>miscollocation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BAB66FE-E791-4FE6-9DCF-37727332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55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1D5A6A-350A-4A76-A9EC-118E392A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Pedagogical Implication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CA18B8-9DE5-4976-842B-CE856B8F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Entirely “corpus-driven” and consider all V–N collocations in a text</a:t>
            </a:r>
          </a:p>
          <a:p>
            <a:r>
              <a:rPr lang="en-US" dirty="0"/>
              <a:t>Targeting problematic V–N collocational issues that are specific to each learner)</a:t>
            </a:r>
          </a:p>
          <a:p>
            <a:r>
              <a:rPr lang="en-US" dirty="0"/>
              <a:t>Responsive web-based interface</a:t>
            </a:r>
          </a:p>
          <a:p>
            <a:r>
              <a:rPr lang="en-US" dirty="0"/>
              <a:t>Pedagogical tools for language teachers and learners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A1EA96D-4C5B-4EA0-A9C2-C47A418F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18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 improve accuracy (identification &amp; correction)</a:t>
            </a:r>
          </a:p>
          <a:p>
            <a:pPr marL="628650" lvl="1" indent="-227880">
              <a:lnSpc>
                <a:spcPct val="90000"/>
              </a:lnSpc>
              <a:buClr>
                <a:srgbClr val="000000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 add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Ngrams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from BNC and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GoogleBooks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28650" lvl="1" indent="-227880">
              <a:lnSpc>
                <a:spcPct val="90000"/>
              </a:lnSpc>
              <a:buClr>
                <a:srgbClr val="000000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 implement multiple ranking measures (e.g., semantic similarity, collocation clustering)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 validate the system with L2 writing data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 provide graduated mediation to gauge development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 provide authentic examples using corpus concordances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 include noun-side of collocates (or other types)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627AB28-5B09-496D-A1CA-4ED149BD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6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9D1539-1626-4568-A067-D69789511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69335"/>
            <a:ext cx="8229600" cy="14760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* We </a:t>
            </a:r>
            <a:r>
              <a:rPr lang="en-US" u="sng" dirty="0"/>
              <a:t>met</a:t>
            </a:r>
            <a:r>
              <a:rPr lang="en-US" dirty="0"/>
              <a:t> a problem in our group project.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616075-DE2B-4E4E-8663-9F36505E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60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231497">
            <a:off x="-88823" y="775556"/>
            <a:ext cx="8229600" cy="855538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20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1835150"/>
            <a:ext cx="7181850" cy="32575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1638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9104"/>
            <a:ext cx="8229600" cy="4720281"/>
          </a:xfrm>
        </p:spPr>
        <p:txBody>
          <a:bodyPr>
            <a:noAutofit/>
          </a:bodyPr>
          <a:lstStyle/>
          <a:p>
            <a:r>
              <a:rPr lang="en-US" dirty="0"/>
              <a:t>Characteristic co-occurrence of patterns of words, with relative transparency of meaning </a:t>
            </a:r>
            <a:br>
              <a:rPr lang="en-US" dirty="0"/>
            </a:br>
            <a:r>
              <a:rPr lang="en-US" sz="2400" dirty="0"/>
              <a:t>(Firth, 1957; Halliday, 1966; Sinclair, 1991; </a:t>
            </a:r>
            <a:r>
              <a:rPr lang="en-US" sz="2400" dirty="0" err="1"/>
              <a:t>Hoey</a:t>
            </a:r>
            <a:r>
              <a:rPr lang="en-US" sz="2400" dirty="0"/>
              <a:t>, 1991; </a:t>
            </a:r>
            <a:r>
              <a:rPr lang="en-US" sz="2400" dirty="0" err="1"/>
              <a:t>Nesselhauf</a:t>
            </a:r>
            <a:r>
              <a:rPr lang="en-US" sz="2400" dirty="0"/>
              <a:t>, 2005)</a:t>
            </a:r>
          </a:p>
          <a:p>
            <a:pPr lvl="1" defTabSz="914400">
              <a:spcBef>
                <a:spcPts val="0"/>
              </a:spcBef>
              <a:defRPr/>
            </a:pPr>
            <a:r>
              <a:rPr lang="en-US" i="1" dirty="0"/>
              <a:t>heavy rains, deeply religious, pleasantly surprised</a:t>
            </a:r>
            <a:br>
              <a:rPr lang="en-US" i="1" dirty="0"/>
            </a:br>
            <a:endParaRPr lang="en-US" i="1" dirty="0"/>
          </a:p>
          <a:p>
            <a:pPr defTabSz="914400">
              <a:spcBef>
                <a:spcPts val="0"/>
              </a:spcBef>
              <a:defRPr/>
            </a:pPr>
            <a:r>
              <a:rPr lang="en-US" dirty="0"/>
              <a:t>Also called “multiword unit”, “prefabricated patterns”, “formulaic sequences”, “chunks”, “lexical bundles”</a:t>
            </a:r>
          </a:p>
          <a:p>
            <a:pPr defTabSz="914400">
              <a:spcBef>
                <a:spcPts val="0"/>
              </a:spcBef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B442A2B-2458-4407-AE68-C6D5DC3A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1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 Acquisition of Collocation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Necessary component of </a:t>
            </a:r>
            <a:r>
              <a:rPr lang="en-US" b="1" dirty="0"/>
              <a:t>L2 lexical competence </a:t>
            </a:r>
            <a:r>
              <a:rPr lang="en-US" sz="2800" dirty="0"/>
              <a:t>(Laufer &amp; Waldman, 2011)</a:t>
            </a:r>
          </a:p>
          <a:p>
            <a:pPr lvl="1"/>
            <a:r>
              <a:rPr lang="en-US" dirty="0"/>
              <a:t>Indicators of proficiency and fluency </a:t>
            </a:r>
            <a:r>
              <a:rPr lang="en-US" sz="2400" dirty="0"/>
              <a:t>(Boers et al, 2006; Dai &amp; Ding, 2010)</a:t>
            </a:r>
            <a:endParaRPr lang="en-US" dirty="0"/>
          </a:p>
          <a:p>
            <a:pPr lvl="1"/>
            <a:r>
              <a:rPr lang="en-US" dirty="0"/>
              <a:t>Differentiate L2 proficiency levels </a:t>
            </a:r>
            <a:r>
              <a:rPr lang="en-US" sz="2400" dirty="0"/>
              <a:t>(</a:t>
            </a:r>
            <a:r>
              <a:rPr lang="en-US" sz="2400" dirty="0" err="1"/>
              <a:t>Thornbury</a:t>
            </a:r>
            <a:r>
              <a:rPr lang="en-US" sz="2400" dirty="0"/>
              <a:t>, 2002)</a:t>
            </a:r>
          </a:p>
          <a:p>
            <a:r>
              <a:rPr lang="en-US" dirty="0"/>
              <a:t>L2 acquisition is </a:t>
            </a:r>
            <a:r>
              <a:rPr lang="en-US" b="1" dirty="0"/>
              <a:t>rather slow </a:t>
            </a:r>
            <a:r>
              <a:rPr lang="en-US" sz="2800" dirty="0"/>
              <a:t>(Kuiper, Columbus, &amp; Schmitt, 2009; Li &amp; Schmitt, 2010)</a:t>
            </a:r>
          </a:p>
          <a:p>
            <a:r>
              <a:rPr lang="en-US" b="1" dirty="0"/>
              <a:t>Challenging </a:t>
            </a:r>
            <a:r>
              <a:rPr lang="en-US" dirty="0"/>
              <a:t>for L2 learners, regardless of years of instruction,  L1, or type of the task </a:t>
            </a:r>
            <a:r>
              <a:rPr lang="en-US" sz="2800" dirty="0"/>
              <a:t>(Laufer &amp; Waldman, 2011)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4D9B1DB-598C-4BC4-8991-8668B483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14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Verb–Noun Collocation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Particularly problematic for adult L2 learners</a:t>
            </a:r>
          </a:p>
          <a:p>
            <a:pPr lvl="1"/>
            <a:r>
              <a:rPr lang="en-US" sz="3200" dirty="0"/>
              <a:t>Liu (2002) reported that 87% (233/265) of lexical </a:t>
            </a:r>
            <a:r>
              <a:rPr lang="en-US" sz="3200" dirty="0" err="1"/>
              <a:t>miscollocations</a:t>
            </a:r>
            <a:r>
              <a:rPr lang="en-US" sz="3200" dirty="0"/>
              <a:t> were attributed to V–N pairs.</a:t>
            </a:r>
          </a:p>
          <a:p>
            <a:r>
              <a:rPr lang="en-US" sz="3600" dirty="0"/>
              <a:t>Typical problem being </a:t>
            </a:r>
            <a:r>
              <a:rPr lang="en-US" sz="3600" b="1" dirty="0"/>
              <a:t>unconventiona</a:t>
            </a:r>
            <a:r>
              <a:rPr lang="en-US" sz="3600" dirty="0"/>
              <a:t>l choice of verbs </a:t>
            </a:r>
            <a:r>
              <a:rPr lang="en-US" sz="2800" dirty="0"/>
              <a:t>(Liu, 2002; </a:t>
            </a:r>
            <a:r>
              <a:rPr lang="en-US" sz="2800" dirty="0" err="1"/>
              <a:t>Nesselhauf</a:t>
            </a:r>
            <a:r>
              <a:rPr lang="en-US" sz="2800" dirty="0"/>
              <a:t>, 2003)</a:t>
            </a:r>
            <a:endParaRPr lang="en-US" sz="3600" dirty="0"/>
          </a:p>
          <a:p>
            <a:pPr lvl="1"/>
            <a:r>
              <a:rPr lang="en-US" sz="3200" dirty="0"/>
              <a:t>Of the 233 V–N </a:t>
            </a:r>
            <a:r>
              <a:rPr lang="en-US" sz="3200" dirty="0" err="1"/>
              <a:t>miscollocations</a:t>
            </a:r>
            <a:r>
              <a:rPr lang="en-US" sz="3200" dirty="0"/>
              <a:t> in Liu’s study, 93% were due to the misuse of verb collocates.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0911E55-CD25-4B31-8F28-21843DF5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7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L1 interference </a:t>
            </a:r>
            <a:r>
              <a:rPr lang="en-US" dirty="0"/>
              <a:t>(</a:t>
            </a:r>
            <a:r>
              <a:rPr lang="en-US" dirty="0" err="1"/>
              <a:t>Nesselhauf</a:t>
            </a:r>
            <a:r>
              <a:rPr lang="en-US" dirty="0"/>
              <a:t>, 2005; </a:t>
            </a:r>
            <a:r>
              <a:rPr lang="en-US" dirty="0" err="1"/>
              <a:t>Yamshita</a:t>
            </a:r>
            <a:r>
              <a:rPr lang="en-US" dirty="0"/>
              <a:t> &amp; Jiang, 2010)  e.g. </a:t>
            </a:r>
            <a:r>
              <a:rPr lang="en-US" altLang="zh-CN" dirty="0" err="1">
                <a:latin typeface="Helvetica Narrow" panose="020B0606020202030204"/>
                <a:cs typeface="Helvetica" panose="020B0604020202020204" pitchFamily="34" charset="0"/>
              </a:rPr>
              <a:t>chīyào</a:t>
            </a:r>
            <a:r>
              <a:rPr lang="en-US" altLang="zh-CN" dirty="0">
                <a:latin typeface="Helvetica Narrow" panose="020B0606020202030204"/>
                <a:cs typeface="Helvetica" panose="020B0604020202020204" pitchFamily="34" charset="0"/>
              </a:rPr>
              <a:t> </a:t>
            </a:r>
            <a:r>
              <a:rPr lang="en-US" altLang="zh-CN" dirty="0"/>
              <a:t>“</a:t>
            </a:r>
            <a:r>
              <a:rPr lang="zh-CN" altLang="en-US" dirty="0"/>
              <a:t>吃药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-&gt; eat medicine</a:t>
            </a:r>
            <a:endParaRPr lang="en-US" dirty="0"/>
          </a:p>
          <a:p>
            <a:r>
              <a:rPr lang="en-US" dirty="0"/>
              <a:t>Familiarity of </a:t>
            </a:r>
            <a:r>
              <a:rPr lang="en-US" b="1" dirty="0"/>
              <a:t>high frequency </a:t>
            </a:r>
            <a:r>
              <a:rPr lang="en-US" dirty="0"/>
              <a:t>verbs </a:t>
            </a:r>
            <a:r>
              <a:rPr lang="en-US" sz="2800" dirty="0"/>
              <a:t>(“teddy bear effect”)</a:t>
            </a:r>
          </a:p>
          <a:p>
            <a:r>
              <a:rPr lang="en-US" dirty="0"/>
              <a:t>Lack of knowledge of </a:t>
            </a:r>
            <a:r>
              <a:rPr lang="en-US" b="1" dirty="0"/>
              <a:t>collocational restrictions </a:t>
            </a:r>
            <a:r>
              <a:rPr lang="en-US" dirty="0"/>
              <a:t>in semantically related lexemes (e.g., synonyms, hypernyms) </a:t>
            </a:r>
            <a:r>
              <a:rPr lang="en-US" sz="2800" dirty="0"/>
              <a:t>(Chan &amp; </a:t>
            </a:r>
            <a:r>
              <a:rPr lang="en-US" sz="2800" dirty="0" err="1"/>
              <a:t>Liou</a:t>
            </a:r>
            <a:r>
              <a:rPr lang="en-US" sz="2800" dirty="0"/>
              <a:t>, 2005)</a:t>
            </a:r>
            <a:endParaRPr lang="en-US" dirty="0"/>
          </a:p>
          <a:p>
            <a:pPr lvl="1"/>
            <a:r>
              <a:rPr lang="en-US" i="1" dirty="0"/>
              <a:t>make a mess; do damages -&gt; *do a mistake</a:t>
            </a:r>
          </a:p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58A192D-01A8-42B0-B5DA-C88F1AA5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12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Chance of encountering the same collocation in the same (authentic) texts is very small </a:t>
            </a:r>
            <a:r>
              <a:rPr lang="en-US" sz="2800" dirty="0"/>
              <a:t>(Boers &amp; </a:t>
            </a:r>
            <a:r>
              <a:rPr lang="en-US" sz="2800" dirty="0" err="1"/>
              <a:t>Lindstromberg</a:t>
            </a:r>
            <a:r>
              <a:rPr lang="en-US" sz="2800" dirty="0"/>
              <a:t>, 2009)</a:t>
            </a:r>
            <a:endParaRPr lang="en-US" dirty="0"/>
          </a:p>
          <a:p>
            <a:r>
              <a:rPr lang="en-US" dirty="0"/>
              <a:t>Deliberate learning of (pre-selected) collocations generates a faster return on investment </a:t>
            </a:r>
            <a:r>
              <a:rPr lang="en-US" sz="2800" dirty="0"/>
              <a:t>(</a:t>
            </a:r>
            <a:r>
              <a:rPr lang="en-US" sz="2800" dirty="0" err="1"/>
              <a:t>Laufer</a:t>
            </a:r>
            <a:r>
              <a:rPr lang="en-US" sz="2800" dirty="0"/>
              <a:t> &amp; </a:t>
            </a:r>
            <a:r>
              <a:rPr lang="en-US" sz="2800" dirty="0" err="1"/>
              <a:t>Girsai</a:t>
            </a:r>
            <a:r>
              <a:rPr lang="en-US" sz="2800" dirty="0"/>
              <a:t>, 2008; Peters, 2009, 2012)</a:t>
            </a:r>
          </a:p>
          <a:p>
            <a:r>
              <a:rPr lang="en-US" dirty="0"/>
              <a:t>An “corpus-driven” approach to automatically extract V–N collocations, identify collocational errors, and provide correction suggestions?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A7BEE39-487B-4EDA-BB93-66ABDCA9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18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1"/>
            <a:ext cx="8229600" cy="855538"/>
          </a:xfrm>
        </p:spPr>
        <p:txBody>
          <a:bodyPr>
            <a:normAutofit/>
          </a:bodyPr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7684"/>
            <a:ext cx="8229600" cy="5017144"/>
          </a:xfrm>
        </p:spPr>
        <p:txBody>
          <a:bodyPr>
            <a:normAutofit fontScale="85000" lnSpcReduction="20000"/>
          </a:bodyPr>
          <a:lstStyle/>
          <a:p>
            <a:r>
              <a:rPr lang="en-US" sz="3500" dirty="0"/>
              <a:t>Collocation Extraction</a:t>
            </a:r>
          </a:p>
          <a:p>
            <a:pPr lvl="1"/>
            <a:r>
              <a:rPr lang="en-US" dirty="0"/>
              <a:t>Statistical models </a:t>
            </a:r>
            <a:r>
              <a:rPr lang="en-US" sz="2600" dirty="0"/>
              <a:t>(e.g., Chang et al, 2008; Park et al., 2008)</a:t>
            </a:r>
          </a:p>
          <a:p>
            <a:pPr lvl="1"/>
            <a:r>
              <a:rPr lang="en-US" dirty="0"/>
              <a:t>Dependency parser </a:t>
            </a:r>
            <a:r>
              <a:rPr lang="en-US" sz="2600" dirty="0"/>
              <a:t>(Wu et al, 2010)</a:t>
            </a:r>
          </a:p>
          <a:p>
            <a:r>
              <a:rPr lang="en-US" sz="3500" dirty="0"/>
              <a:t>Collocation Error Detection</a:t>
            </a:r>
          </a:p>
          <a:p>
            <a:pPr lvl="1"/>
            <a:r>
              <a:rPr lang="en-US" dirty="0"/>
              <a:t>Compare to reference corpus </a:t>
            </a:r>
            <a:r>
              <a:rPr lang="en-US" sz="2400" dirty="0"/>
              <a:t>(Chang et al., 2008)</a:t>
            </a:r>
          </a:p>
          <a:p>
            <a:pPr lvl="1"/>
            <a:r>
              <a:rPr lang="en-US" dirty="0" err="1"/>
              <a:t>Varigate</a:t>
            </a:r>
            <a:r>
              <a:rPr lang="en-US" dirty="0"/>
              <a:t> verbal elements </a:t>
            </a:r>
            <a:r>
              <a:rPr lang="en-US" sz="2400" dirty="0"/>
              <a:t>(</a:t>
            </a:r>
            <a:r>
              <a:rPr lang="en-US" sz="2400" dirty="0" err="1"/>
              <a:t>Futagi</a:t>
            </a:r>
            <a:r>
              <a:rPr lang="en-US" sz="2400" dirty="0"/>
              <a:t> et al., 2008)</a:t>
            </a:r>
          </a:p>
          <a:p>
            <a:pPr lvl="1"/>
            <a:r>
              <a:rPr lang="en-US" sz="3000" dirty="0"/>
              <a:t>Bilingual dictionaries </a:t>
            </a:r>
            <a:r>
              <a:rPr lang="en-US" sz="2400" dirty="0"/>
              <a:t>(Chang et al., 2008)</a:t>
            </a:r>
          </a:p>
          <a:p>
            <a:r>
              <a:rPr lang="en-US" sz="3500" dirty="0"/>
              <a:t>Collocation Error Correction</a:t>
            </a:r>
          </a:p>
          <a:p>
            <a:pPr lvl="1"/>
            <a:r>
              <a:rPr lang="en-US" dirty="0"/>
              <a:t>Mutual information</a:t>
            </a:r>
          </a:p>
          <a:p>
            <a:pPr lvl="1"/>
            <a:r>
              <a:rPr lang="en-US" dirty="0"/>
              <a:t>Simple frequency metric (Ferraro et al, 2014)</a:t>
            </a:r>
          </a:p>
          <a:p>
            <a:pPr lvl="1"/>
            <a:r>
              <a:rPr lang="en-US" dirty="0"/>
              <a:t>Semantic similarity (Liu et al, 2009)</a:t>
            </a:r>
          </a:p>
          <a:p>
            <a:pPr lvl="1"/>
            <a:r>
              <a:rPr lang="en-US" dirty="0"/>
              <a:t>Collocation cluster, mean reciprocal rank,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A19886B-4BBF-4C19-9FA5-86643D5D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77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rot="5400000">
            <a:off x="6013074" y="2407883"/>
            <a:ext cx="4113990" cy="467633"/>
          </a:xfrm>
        </p:spPr>
        <p:txBody>
          <a:bodyPr>
            <a:normAutofit fontScale="90000"/>
          </a:bodyPr>
          <a:lstStyle/>
          <a:p>
            <a:r>
              <a:rPr lang="is-IS" dirty="0"/>
              <a:t>System Architecture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50" y="88393"/>
            <a:ext cx="5188087" cy="5818311"/>
          </a:xfr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A2A674E-BD5C-4D84-9F1A-64922D75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4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1477</TotalTime>
  <Words>1122</Words>
  <Application>Microsoft Macintosh PowerPoint</Application>
  <PresentationFormat>On-screen Show (4:3)</PresentationFormat>
  <Paragraphs>163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 CALICO 2018 ICALL SIG  Panel Discussion of Automatic Analysis of CAF  A Corpus-Driven Automated Approach to Verb–Noun Miscollocation Extraction</vt:lpstr>
      <vt:lpstr>PowerPoint Presentation</vt:lpstr>
      <vt:lpstr>Collocation</vt:lpstr>
      <vt:lpstr>L2 Acquisition of Collocation</vt:lpstr>
      <vt:lpstr>Verb–Noun Collocation</vt:lpstr>
      <vt:lpstr>Major Factors</vt:lpstr>
      <vt:lpstr>Motivation</vt:lpstr>
      <vt:lpstr>Previous Work</vt:lpstr>
      <vt:lpstr>System Architecture</vt:lpstr>
      <vt:lpstr>VN Collocation Extraction</vt:lpstr>
      <vt:lpstr>PowerPoint Presentation</vt:lpstr>
      <vt:lpstr>VN Collocation Error Detection</vt:lpstr>
      <vt:lpstr>PowerPoint Presentation</vt:lpstr>
      <vt:lpstr>VN Collocation Error Correction</vt:lpstr>
      <vt:lpstr>Live demo aihaiyang.com/software/collocates</vt:lpstr>
      <vt:lpstr>Preliminary Results</vt:lpstr>
      <vt:lpstr>Discussion</vt:lpstr>
      <vt:lpstr>Pedagogical Implication</vt:lpstr>
      <vt:lpstr>Future Directions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Haiyang Ai</cp:lastModifiedBy>
  <cp:revision>771</cp:revision>
  <dcterms:created xsi:type="dcterms:W3CDTF">2010-04-12T23:12:02Z</dcterms:created>
  <dcterms:modified xsi:type="dcterms:W3CDTF">2018-06-01T03:24:10Z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