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D096-887E-47DC-AB21-7F2B0B0FA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F3B54-F28E-402A-87F9-6B5327FF2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AAB2-2312-45DA-BCA7-AF4FF026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1A9F-9195-4DE1-9D4F-15B08C99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C064-6D2E-495D-B7CC-EB9ED83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D06E-1DB8-46B4-905E-911D743F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79702-7743-4CC4-AAD5-5BD3EC0BF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13EA-C328-4BC5-A61F-1574FD2C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7997-DA3B-40A7-8D0F-DDC7FD05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0BA0-8306-43B9-A07D-AB732D7C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0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CB498-02B6-404D-BD8C-957707A85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7A4FE-019F-4EE0-BBA3-DF2B13EBA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B95F-CDDC-4BEC-A3D1-1B268520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952EA-44D1-4DF1-AAFF-FB596F5E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6FC6A-7523-4AFD-81AB-C703040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260F-6173-44C1-B600-97ACAB5A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C5B8-8DB0-480D-AB65-370B6D6D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526E-D8B5-412D-8067-AA8FA4B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1B73-7327-44F6-B46D-7577D186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3F2D-F6E1-4CC6-81A9-3DFE9CC5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9625-FA49-4392-A113-18A105B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9406-DE65-4E4E-A6AA-730AACE4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2312-A37F-47B1-9404-2547FA52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DC6B-E166-4107-A465-91234A47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5011-B016-429C-B223-E56BADD5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0777-225D-41EF-A03E-2BE6EF6A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412B-0597-48A1-9BC6-0AB966841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5D95D-480B-49F8-B91C-80EB7C8D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B0D5A-AA76-4A49-B0A9-7D870A9C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292E9-9693-40DF-8D7A-C74AA9AF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EE21-59ED-458D-AD8B-C24E949F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7BC-3617-492A-9AEE-44F4E826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3F3FC-0C02-4461-84FB-A55E313C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00625-29F5-4B50-832D-E3642E45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DE9B0-D43C-4A54-98EB-7E8733CBC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AC3CC-68DD-4C3A-9DA7-77E0948A8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43CA0-CA6F-4506-A4BB-64483D0B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99692-01F3-4672-8F03-ED5D3CC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3C883-3BAD-46ED-A96F-FA50D827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EFBE-EA98-4053-9180-30E1A22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250B3-36B8-4490-B425-25D5E0A2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0BEF0-58E3-4ADD-AE84-6BE8372A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61909-A38C-4120-A046-68746C2C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8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BA49E-20F9-46CB-8087-CC094146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1BC55-E41E-4FC3-A8A5-E97D26EC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B7CD-72C3-4E6B-A10D-C4C91953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601-0242-49BE-829D-A5C685BB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196B-A5D8-4161-94B7-63C73205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36092-D3A3-4575-A2E0-190E2923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FC01C-B7D8-4881-A830-0FB46C62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D48F4-393F-445D-8CD7-0E7398B5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AA83-A4E0-4023-8714-1C7E808A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FA1-0A09-416B-AE67-F42EC05D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FFE71-9B02-4806-8B77-DBBDD22E3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4C35-4C22-4C75-B199-C6DDFA3F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0292-1248-43AE-BA11-F8CF9E0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00FDB-E62C-4EA8-917D-0B19D6FE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1F48-B61F-41A2-9D63-A9C4AF33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980ED-7F24-4E70-97D1-4CE0C60E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42908-99A4-4230-A135-B87FB374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2D17-9070-4D4C-A37A-98E053900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D41D-472E-47AA-B2AD-A210DDD9BC4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5CFF-ACB8-47FE-9804-E401BCCA0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392D-FB2B-40FC-B498-5C56F7F3C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D786-E60F-4DCA-B872-8AE7165D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57B2-14C8-40D4-8D36-87450FCD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462" y="2069263"/>
            <a:ext cx="8791074" cy="906542"/>
          </a:xfrm>
        </p:spPr>
        <p:txBody>
          <a:bodyPr>
            <a:noAutofit/>
          </a:bodyPr>
          <a:lstStyle/>
          <a:p>
            <a:r>
              <a:rPr lang="en-US" sz="4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 Math" panose="02040503050406030204" pitchFamily="18" charset="0"/>
              </a:rPr>
              <a:t>Simple classifications with SUSY data, and why it’s not so simple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712A4-83FD-4A8D-8CAC-D973CF774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8836" y="3604804"/>
            <a:ext cx="6074328" cy="10194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Term Project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2021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Z Reynolds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3529969-1A67-45EB-94B9-82E68130C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045" y="3742001"/>
            <a:ext cx="5557909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8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 Tried Next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8D281-7F94-4187-8C62-B11E28E84069}"/>
              </a:ext>
            </a:extLst>
          </p:cNvPr>
          <p:cNvSpPr txBox="1"/>
          <p:nvPr/>
        </p:nvSpPr>
        <p:spPr>
          <a:xfrm>
            <a:off x="319006" y="666686"/>
            <a:ext cx="958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-apple-system"/>
              </a:rPr>
              <a:t>CART tree in </a:t>
            </a:r>
            <a:r>
              <a:rPr lang="en-US" sz="2400" b="1" i="0" dirty="0" err="1">
                <a:effectLst/>
                <a:latin typeface="-apple-system"/>
              </a:rPr>
              <a:t>SKLearn</a:t>
            </a:r>
            <a:r>
              <a:rPr lang="en-US" sz="2400" b="1" i="0" dirty="0">
                <a:effectLst/>
                <a:latin typeface="-apple-system"/>
              </a:rPr>
              <a:t> (from week 3) </a:t>
            </a:r>
            <a:r>
              <a:rPr lang="en-US" sz="2400" b="1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2400" i="1" dirty="0">
                <a:effectLst/>
                <a:latin typeface="-apple-system"/>
                <a:sym typeface="Wingdings" panose="05000000000000000000" pitchFamily="2" charset="2"/>
              </a:rPr>
              <a:t>Can anyone guess if this will work?</a:t>
            </a:r>
            <a:endParaRPr lang="en-US" sz="2400" i="1" dirty="0"/>
          </a:p>
        </p:txBody>
      </p:sp>
      <p:pic>
        <p:nvPicPr>
          <p:cNvPr id="12" name="Picture 11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6F2E06CD-8E7D-411C-BFA9-A40A8270E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648" y="368967"/>
            <a:ext cx="10094495" cy="6729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18B6A-E57C-4FDA-9208-4C66EC34C908}"/>
              </a:ext>
            </a:extLst>
          </p:cNvPr>
          <p:cNvSpPr txBox="1"/>
          <p:nvPr/>
        </p:nvSpPr>
        <p:spPr>
          <a:xfrm>
            <a:off x="6289633" y="4727121"/>
            <a:ext cx="559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</a:t>
            </a:r>
            <a:r>
              <a:rPr lang="en-US" sz="2400" b="1" i="1" dirty="0" err="1"/>
              <a:t>gini</a:t>
            </a:r>
            <a:r>
              <a:rPr lang="en-US" sz="2400" b="1" i="1" dirty="0"/>
              <a:t>, </a:t>
            </a:r>
            <a:r>
              <a:rPr lang="en-US" sz="2400" dirty="0"/>
              <a:t>tried </a:t>
            </a:r>
            <a:r>
              <a:rPr lang="en-US" sz="2400" b="1" i="1" dirty="0"/>
              <a:t>entropy</a:t>
            </a:r>
            <a:r>
              <a:rPr lang="en-US" sz="2400" dirty="0"/>
              <a:t> and similar 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E0CFC-C154-49B7-A62F-12D35E23B27B}"/>
              </a:ext>
            </a:extLst>
          </p:cNvPr>
          <p:cNvSpPr txBox="1"/>
          <p:nvPr/>
        </p:nvSpPr>
        <p:spPr>
          <a:xfrm>
            <a:off x="2024743" y="563066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35C9C-2C22-480D-9C16-AE909928C417}"/>
              </a:ext>
            </a:extLst>
          </p:cNvPr>
          <p:cNvSpPr txBox="1"/>
          <p:nvPr/>
        </p:nvSpPr>
        <p:spPr>
          <a:xfrm>
            <a:off x="5113684" y="5630666"/>
            <a:ext cx="62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030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 Tried Next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8D281-7F94-4187-8C62-B11E28E84069}"/>
              </a:ext>
            </a:extLst>
          </p:cNvPr>
          <p:cNvSpPr txBox="1"/>
          <p:nvPr/>
        </p:nvSpPr>
        <p:spPr>
          <a:xfrm>
            <a:off x="133739" y="628318"/>
            <a:ext cx="955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-apple-system"/>
              </a:rPr>
              <a:t>How about with less features and smaller sample size</a:t>
            </a:r>
            <a:r>
              <a:rPr lang="en-US" sz="2400" b="1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2400" i="1" dirty="0">
                <a:effectLst/>
                <a:latin typeface="-apple-system"/>
                <a:sym typeface="Wingdings" panose="05000000000000000000" pitchFamily="2" charset="2"/>
              </a:rPr>
              <a:t>It’s a little better…</a:t>
            </a:r>
            <a:endParaRPr lang="en-US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E0CFC-C154-49B7-A62F-12D35E23B27B}"/>
              </a:ext>
            </a:extLst>
          </p:cNvPr>
          <p:cNvSpPr txBox="1"/>
          <p:nvPr/>
        </p:nvSpPr>
        <p:spPr>
          <a:xfrm>
            <a:off x="2024743" y="563066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35C9C-2C22-480D-9C16-AE909928C417}"/>
              </a:ext>
            </a:extLst>
          </p:cNvPr>
          <p:cNvSpPr txBox="1"/>
          <p:nvPr/>
        </p:nvSpPr>
        <p:spPr>
          <a:xfrm>
            <a:off x="5113684" y="5630666"/>
            <a:ext cx="62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TEST</a:t>
            </a:r>
          </a:p>
        </p:txBody>
      </p:sp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F652531-EFDB-4919-9C1F-EA816867D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247793"/>
            <a:ext cx="10287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B3054D-0E7D-4D94-B35B-56D5179EBD94}"/>
              </a:ext>
            </a:extLst>
          </p:cNvPr>
          <p:cNvSpPr txBox="1"/>
          <p:nvPr/>
        </p:nvSpPr>
        <p:spPr>
          <a:xfrm>
            <a:off x="8326210" y="1659284"/>
            <a:ext cx="3865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Played around with some other things.</a:t>
            </a:r>
          </a:p>
          <a:p>
            <a:endParaRPr lang="en-US" sz="2800" dirty="0"/>
          </a:p>
          <a:p>
            <a:r>
              <a:rPr lang="en-US" sz="2800" dirty="0"/>
              <a:t>But, by this point I had invested a lot of time, which has run out…</a:t>
            </a:r>
          </a:p>
        </p:txBody>
      </p:sp>
    </p:spTree>
    <p:extLst>
      <p:ext uri="{BB962C8B-B14F-4D97-AF65-F5344CB8AC3E}">
        <p14:creationId xmlns:p14="http://schemas.microsoft.com/office/powerpoint/2010/main" val="93746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 Learned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691CB-A394-41DB-B453-F413DA49286A}"/>
              </a:ext>
            </a:extLst>
          </p:cNvPr>
          <p:cNvSpPr txBox="1"/>
          <p:nvPr/>
        </p:nvSpPr>
        <p:spPr>
          <a:xfrm>
            <a:off x="504273" y="773696"/>
            <a:ext cx="111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If you take on an interesting project with a reasonable approach and things don’t work out, that is ok.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FA7A3-F348-4348-9708-93F7E3499EA7}"/>
              </a:ext>
            </a:extLst>
          </p:cNvPr>
          <p:cNvSpPr txBox="1"/>
          <p:nvPr/>
        </p:nvSpPr>
        <p:spPr>
          <a:xfrm>
            <a:off x="504273" y="1568126"/>
            <a:ext cx="115944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This course was my first-time using Python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So, I learned A LOT all semester, and with this project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Learned some do’s and don’ts for this kind of data set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Became more familiar with the kind of data I’ll be using in research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Now much more comfortable with data, machine learning, and coding in general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I am interested in continuing this project, would like to develop the classifier I first imagined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b="1" dirty="0"/>
              <a:t>NN likely best, will try 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9944-B4B2-41A8-BEBA-37ABF008C652}"/>
              </a:ext>
            </a:extLst>
          </p:cNvPr>
          <p:cNvSpPr txBox="1"/>
          <p:nvPr/>
        </p:nvSpPr>
        <p:spPr>
          <a:xfrm>
            <a:off x="4811383" y="5602510"/>
            <a:ext cx="2561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Thank you!</a:t>
            </a:r>
          </a:p>
        </p:txBody>
      </p:sp>
      <p:pic>
        <p:nvPicPr>
          <p:cNvPr id="5122" name="Picture 2" descr="Your Aha Moment May Be Coming - Inventors Digest">
            <a:extLst>
              <a:ext uri="{FF2B5EF4-FFF2-40B4-BE49-F238E27FC236}">
                <a16:creationId xmlns:a16="http://schemas.microsoft.com/office/drawing/2014/main" id="{B0E9ADFC-4810-405E-AC60-B43DCE70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75" y="1381125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Outline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8524D-510D-46BD-832F-379ABC275809}"/>
              </a:ext>
            </a:extLst>
          </p:cNvPr>
          <p:cNvSpPr txBox="1"/>
          <p:nvPr/>
        </p:nvSpPr>
        <p:spPr>
          <a:xfrm>
            <a:off x="319006" y="1659285"/>
            <a:ext cx="76243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Context: the dataset and why I chose it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My original plan and why I could not do it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 tried next and what went wrong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 learned from this project</a:t>
            </a:r>
          </a:p>
        </p:txBody>
      </p:sp>
      <p:pic>
        <p:nvPicPr>
          <p:cNvPr id="2050" name="Picture 2" descr="User, wrong, account, delete, fail, incorrect, remove icon - Download on  Iconfinder">
            <a:extLst>
              <a:ext uri="{FF2B5EF4-FFF2-40B4-BE49-F238E27FC236}">
                <a16:creationId xmlns:a16="http://schemas.microsoft.com/office/drawing/2014/main" id="{C0BD7B52-0146-4761-9A5A-BADA3460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21" y="1818021"/>
            <a:ext cx="3221957" cy="32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Context: The Dataset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B25A8-7465-4A98-9028-2060579CB041}"/>
              </a:ext>
            </a:extLst>
          </p:cNvPr>
          <p:cNvSpPr txBox="1"/>
          <p:nvPr/>
        </p:nvSpPr>
        <p:spPr>
          <a:xfrm>
            <a:off x="319006" y="866274"/>
            <a:ext cx="11582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SUSY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ym typeface="Wingdings" panose="05000000000000000000" pitchFamily="2" charset="2"/>
              </a:rPr>
              <a:t>SU</a:t>
            </a:r>
            <a:r>
              <a:rPr lang="en-US" sz="2800" dirty="0" err="1">
                <a:sym typeface="Wingdings" panose="05000000000000000000" pitchFamily="2" charset="2"/>
              </a:rPr>
              <a:t>per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sym typeface="Wingdings" panose="05000000000000000000" pitchFamily="2" charset="2"/>
              </a:rPr>
              <a:t>SY</a:t>
            </a:r>
            <a:r>
              <a:rPr lang="en-US" sz="2800" dirty="0" err="1">
                <a:sym typeface="Wingdings" panose="05000000000000000000" pitchFamily="2" charset="2"/>
              </a:rPr>
              <a:t>mmetry</a:t>
            </a:r>
            <a:r>
              <a:rPr lang="en-US" sz="2800" dirty="0">
                <a:sym typeface="Wingdings" panose="05000000000000000000" pitchFamily="2" charset="2"/>
              </a:rPr>
              <a:t>: is the ongoing search for </a:t>
            </a:r>
            <a:r>
              <a:rPr lang="en-US" sz="2800" i="1" dirty="0">
                <a:sym typeface="Wingdings" panose="05000000000000000000" pitchFamily="2" charset="2"/>
              </a:rPr>
              <a:t>super-symmetric</a:t>
            </a:r>
            <a:r>
              <a:rPr lang="en-US" sz="2800" dirty="0">
                <a:sym typeface="Wingdings" panose="05000000000000000000" pitchFamily="2" charset="2"/>
              </a:rPr>
              <a:t> particles 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D8AC3-3794-4394-9B4F-FBE47FAB24E2}"/>
              </a:ext>
            </a:extLst>
          </p:cNvPr>
          <p:cNvSpPr txBox="1"/>
          <p:nvPr/>
        </p:nvSpPr>
        <p:spPr>
          <a:xfrm>
            <a:off x="319006" y="1565957"/>
            <a:ext cx="118106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million events</a:t>
            </a:r>
            <a:r>
              <a:rPr lang="en-US" sz="2800" dirty="0"/>
              <a:t> generated by Monte Carlo (MC) simulations of </a:t>
            </a:r>
            <a:r>
              <a:rPr lang="en-US" sz="2800" i="1" dirty="0"/>
              <a:t>proton collisions</a:t>
            </a:r>
          </a:p>
          <a:p>
            <a:r>
              <a:rPr lang="en-US" sz="2800" dirty="0"/>
              <a:t>	</a:t>
            </a:r>
            <a:r>
              <a:rPr lang="en-US" sz="2800" dirty="0">
                <a:sym typeface="Wingdings" panose="05000000000000000000" pitchFamily="2" charset="2"/>
              </a:rPr>
              <a:t> Represents decays of particles into </a:t>
            </a:r>
            <a:r>
              <a:rPr lang="en-US" sz="2800" b="1" dirty="0">
                <a:sym typeface="Wingdings" panose="05000000000000000000" pitchFamily="2" charset="2"/>
              </a:rPr>
              <a:t>two leptons</a:t>
            </a:r>
          </a:p>
          <a:p>
            <a:r>
              <a:rPr lang="en-US" sz="2800" dirty="0">
                <a:sym typeface="Wingdings" panose="05000000000000000000" pitchFamily="2" charset="2"/>
              </a:rPr>
              <a:t>	 Mass and charge of the particles </a:t>
            </a:r>
            <a:r>
              <a:rPr lang="en-US" sz="2800" i="1" dirty="0">
                <a:sym typeface="Wingdings" panose="05000000000000000000" pitchFamily="2" charset="2"/>
              </a:rPr>
              <a:t>are not known</a:t>
            </a:r>
            <a:endParaRPr lang="en-US" sz="2800" i="1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4FFE32F-C361-4092-999D-FC967A17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73" y="3065622"/>
            <a:ext cx="3225516" cy="3086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6B6AFC-4293-4D80-A853-7F1C495DC7F6}"/>
              </a:ext>
            </a:extLst>
          </p:cNvPr>
          <p:cNvSpPr txBox="1"/>
          <p:nvPr/>
        </p:nvSpPr>
        <p:spPr>
          <a:xfrm>
            <a:off x="5105578" y="3131426"/>
            <a:ext cx="6095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There are a total of 18 features:</a:t>
            </a:r>
          </a:p>
          <a:p>
            <a:r>
              <a:rPr lang="en-US" sz="3600" dirty="0"/>
              <a:t>     </a:t>
            </a:r>
            <a:r>
              <a:rPr lang="en-US" sz="3600" dirty="0">
                <a:sym typeface="Wingdings" panose="05000000000000000000" pitchFamily="2" charset="2"/>
              </a:rPr>
              <a:t> 8 low-level (raw) features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 10 high-level features</a:t>
            </a:r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B158-2C41-4063-B89D-4EDB923831B6}"/>
              </a:ext>
            </a:extLst>
          </p:cNvPr>
          <p:cNvSpPr txBox="1"/>
          <p:nvPr/>
        </p:nvSpPr>
        <p:spPr>
          <a:xfrm>
            <a:off x="4038600" y="5690243"/>
            <a:ext cx="8091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Baldi</a:t>
            </a: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, P., P. Sadowski, and D.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Whiteson</a:t>
            </a: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“Searching for Exotic Particles in High-energy Physics with Deep Learning.” Nature Communications 5 (July 2, 2014)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1AE98-CA65-4DED-90E4-384F1F28A72A}"/>
              </a:ext>
            </a:extLst>
          </p:cNvPr>
          <p:cNvSpPr txBox="1"/>
          <p:nvPr/>
        </p:nvSpPr>
        <p:spPr>
          <a:xfrm>
            <a:off x="4038600" y="5331947"/>
            <a:ext cx="3260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Reference from our course material:</a:t>
            </a:r>
          </a:p>
        </p:txBody>
      </p:sp>
    </p:spTree>
    <p:extLst>
      <p:ext uri="{BB962C8B-B14F-4D97-AF65-F5344CB8AC3E}">
        <p14:creationId xmlns:p14="http://schemas.microsoft.com/office/powerpoint/2010/main" val="12702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Context: Kinematics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Text, table&#10;&#10;Description automatically generated">
            <a:extLst>
              <a:ext uri="{FF2B5EF4-FFF2-40B4-BE49-F238E27FC236}">
                <a16:creationId xmlns:a16="http://schemas.microsoft.com/office/drawing/2014/main" id="{9540D200-4E0E-44D6-BEB1-8D904ECAA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" y="681670"/>
            <a:ext cx="6673197" cy="2614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2E14B-0234-4805-AA43-458AEAFDDE91}"/>
              </a:ext>
            </a:extLst>
          </p:cNvPr>
          <p:cNvSpPr txBox="1"/>
          <p:nvPr/>
        </p:nvSpPr>
        <p:spPr>
          <a:xfrm>
            <a:off x="7234988" y="681670"/>
            <a:ext cx="4387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low-level features: </a:t>
            </a:r>
          </a:p>
          <a:p>
            <a:r>
              <a:rPr lang="en-US" sz="2400" dirty="0"/>
              <a:t>   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/>
              <a:t>p</a:t>
            </a:r>
            <a:r>
              <a:rPr lang="en-US" sz="2400" baseline="-25000" dirty="0" err="1"/>
              <a:t>T</a:t>
            </a:r>
            <a:r>
              <a:rPr lang="en-US" sz="2400" dirty="0"/>
              <a:t> (transverse momentum)</a:t>
            </a:r>
          </a:p>
          <a:p>
            <a:r>
              <a:rPr lang="en-US" sz="2400" dirty="0"/>
              <a:t>     </a:t>
            </a:r>
            <a:r>
              <a:rPr lang="en-US" sz="2400" dirty="0">
                <a:sym typeface="Wingdings" panose="05000000000000000000" pitchFamily="2" charset="2"/>
              </a:rPr>
              <a:t> η (pseudo-rapidity)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 φ (azimuthal angle)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 Also 2 for “missing energy”</a:t>
            </a:r>
            <a:endParaRPr lang="en-US" sz="2400" dirty="0"/>
          </a:p>
        </p:txBody>
      </p:sp>
      <p:pic>
        <p:nvPicPr>
          <p:cNvPr id="16" name="Picture 2" descr="Pseudorapidity - Wikipedia">
            <a:extLst>
              <a:ext uri="{FF2B5EF4-FFF2-40B4-BE49-F238E27FC236}">
                <a16:creationId xmlns:a16="http://schemas.microsoft.com/office/drawing/2014/main" id="{4B3FD902-A1B1-477B-8DD9-ABC7CB03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0" y="3507109"/>
            <a:ext cx="3213939" cy="26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llow-Up Question to &quot;Calculating the Pseudorapidity from Three-Momentum&quot;  - Physics Stack Exchange">
            <a:extLst>
              <a:ext uri="{FF2B5EF4-FFF2-40B4-BE49-F238E27FC236}">
                <a16:creationId xmlns:a16="http://schemas.microsoft.com/office/drawing/2014/main" id="{5BD45162-E384-42E5-839B-F208AE38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28" y="2666995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90E ALICE">
            <a:extLst>
              <a:ext uri="{FF2B5EF4-FFF2-40B4-BE49-F238E27FC236}">
                <a16:creationId xmlns:a16="http://schemas.microsoft.com/office/drawing/2014/main" id="{FF133AB9-9444-43A5-AA77-87259738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13" y="3452867"/>
            <a:ext cx="3539120" cy="27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Context: Visualizing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7960491-008D-4103-9651-38C3B2CD9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04" y="1769711"/>
            <a:ext cx="6939771" cy="4358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3DF0B-8DA9-45A1-BC5E-7E9BD50223DE}"/>
              </a:ext>
            </a:extLst>
          </p:cNvPr>
          <p:cNvSpPr txBox="1"/>
          <p:nvPr/>
        </p:nvSpPr>
        <p:spPr>
          <a:xfrm>
            <a:off x="2622103" y="827691"/>
            <a:ext cx="6939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 was trying scatterplots at first, did not look right, so then  I realized each feature is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693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Original Plan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DEBE0C9-3B0A-4836-9953-FFB5E3CCB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9" y="874382"/>
            <a:ext cx="5760125" cy="3665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998A6-5192-4573-94B0-3913D7AA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086" y="1352296"/>
            <a:ext cx="4019540" cy="3995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A37E58-28DF-4453-AEFA-24926538332D}"/>
              </a:ext>
            </a:extLst>
          </p:cNvPr>
          <p:cNvSpPr txBox="1"/>
          <p:nvPr/>
        </p:nvSpPr>
        <p:spPr>
          <a:xfrm>
            <a:off x="2797217" y="1768078"/>
            <a:ext cx="167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 &gt;&gt;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600C1-D65D-4319-B732-D9E53046CDFC}"/>
              </a:ext>
            </a:extLst>
          </p:cNvPr>
          <p:cNvSpPr txBox="1"/>
          <p:nvPr/>
        </p:nvSpPr>
        <p:spPr>
          <a:xfrm>
            <a:off x="5962737" y="3429000"/>
            <a:ext cx="6164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Code a classifier that would extract particle decays from the total spectrum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C0038-EC48-4E7C-BDCB-27DDD23A123C}"/>
              </a:ext>
            </a:extLst>
          </p:cNvPr>
          <p:cNvSpPr txBox="1"/>
          <p:nvPr/>
        </p:nvSpPr>
        <p:spPr>
          <a:xfrm>
            <a:off x="5962737" y="4475015"/>
            <a:ext cx="629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Would need to subtract out the “combinatorial background” to reveal a mass peak</a:t>
            </a:r>
          </a:p>
          <a:p>
            <a:r>
              <a:rPr lang="en-US" sz="2400" i="1" dirty="0">
                <a:sym typeface="Wingdings" panose="05000000000000000000" pitchFamily="2" charset="2"/>
              </a:rPr>
              <a:t>	 Tried a couple different methods</a:t>
            </a:r>
            <a:endParaRPr lang="en-US" sz="24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DFF69-8F52-4BE7-88EC-7BFD58D3E65A}"/>
              </a:ext>
            </a:extLst>
          </p:cNvPr>
          <p:cNvSpPr txBox="1"/>
          <p:nvPr/>
        </p:nvSpPr>
        <p:spPr>
          <a:xfrm>
            <a:off x="6283457" y="643621"/>
            <a:ext cx="5522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 chose this data set because it is very close to what I’ll be working with in my dissertation research!</a:t>
            </a:r>
          </a:p>
          <a:p>
            <a:endParaRPr lang="en-US" sz="2400" b="1" i="1" dirty="0"/>
          </a:p>
          <a:p>
            <a:r>
              <a:rPr lang="en-US" sz="2400" b="1" i="1" dirty="0"/>
              <a:t>The physics goal is to classify particle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5B492-43EB-48C6-9D01-38DD8EB8DAA1}"/>
              </a:ext>
            </a:extLst>
          </p:cNvPr>
          <p:cNvSpPr txBox="1"/>
          <p:nvPr/>
        </p:nvSpPr>
        <p:spPr>
          <a:xfrm>
            <a:off x="561335" y="4585870"/>
            <a:ext cx="490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Above: </a:t>
            </a:r>
            <a:r>
              <a:rPr lang="en-US" i="1" dirty="0"/>
              <a:t>total invariant mass spectrum from sample</a:t>
            </a:r>
          </a:p>
        </p:txBody>
      </p:sp>
    </p:spTree>
    <p:extLst>
      <p:ext uri="{BB962C8B-B14F-4D97-AF65-F5344CB8AC3E}">
        <p14:creationId xmlns:p14="http://schemas.microsoft.com/office/powerpoint/2010/main" val="24102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 Couldn’t Do It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C0038-EC48-4E7C-BDCB-27DDD23A123C}"/>
              </a:ext>
            </a:extLst>
          </p:cNvPr>
          <p:cNvSpPr txBox="1"/>
          <p:nvPr/>
        </p:nvSpPr>
        <p:spPr>
          <a:xfrm>
            <a:off x="5890603" y="874380"/>
            <a:ext cx="629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Turned out to be very difficult with what I had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D0B4EB0-7F01-49F0-AA6E-399A53DF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9" y="874381"/>
            <a:ext cx="5756864" cy="3624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2DCE40-0E41-4B8B-B665-0A86BBA56CEA}"/>
              </a:ext>
            </a:extLst>
          </p:cNvPr>
          <p:cNvSpPr txBox="1"/>
          <p:nvPr/>
        </p:nvSpPr>
        <p:spPr>
          <a:xfrm>
            <a:off x="6268157" y="1616866"/>
            <a:ext cx="55390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Background subtraction too complicated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Would need my own high-level features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Not enough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Unknown mass (particle 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Unknown energy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Unknown charge</a:t>
            </a:r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7D3C98-23BE-4DFB-A8B9-701638DB0BAF}"/>
              </a:ext>
            </a:extLst>
          </p:cNvPr>
          <p:cNvSpPr/>
          <p:nvPr/>
        </p:nvSpPr>
        <p:spPr>
          <a:xfrm>
            <a:off x="2125579" y="3324726"/>
            <a:ext cx="1572126" cy="15721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7F6462-D3C5-4D83-9B4D-6D4250D0B8F1}"/>
              </a:ext>
            </a:extLst>
          </p:cNvPr>
          <p:cNvCxnSpPr/>
          <p:nvPr/>
        </p:nvCxnSpPr>
        <p:spPr>
          <a:xfrm>
            <a:off x="3606325" y="4451767"/>
            <a:ext cx="2695074" cy="51334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ED7D79-7668-4438-AD69-88D290D582ED}"/>
              </a:ext>
            </a:extLst>
          </p:cNvPr>
          <p:cNvSpPr txBox="1"/>
          <p:nvPr/>
        </p:nvSpPr>
        <p:spPr>
          <a:xfrm>
            <a:off x="6301399" y="4734282"/>
            <a:ext cx="4696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Not possible! I did something wrong</a:t>
            </a:r>
          </a:p>
        </p:txBody>
      </p:sp>
      <p:pic>
        <p:nvPicPr>
          <p:cNvPr id="4098" name="Picture 2" descr="Free Confused Cliparts, Download Free Confused Cliparts png images, Free  ClipArts on Clipart Library">
            <a:extLst>
              <a:ext uri="{FF2B5EF4-FFF2-40B4-BE49-F238E27FC236}">
                <a16:creationId xmlns:a16="http://schemas.microsoft.com/office/drawing/2014/main" id="{2364EA50-DFC0-47D1-97C2-F446386C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82" y="12370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 Tried Next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8D281-7F94-4187-8C62-B11E28E84069}"/>
              </a:ext>
            </a:extLst>
          </p:cNvPr>
          <p:cNvSpPr txBox="1"/>
          <p:nvPr/>
        </p:nvSpPr>
        <p:spPr>
          <a:xfrm>
            <a:off x="133739" y="821823"/>
            <a:ext cx="9102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classifiers with </a:t>
            </a:r>
            <a:r>
              <a:rPr lang="en-US" sz="2400" dirty="0" err="1"/>
              <a:t>SKLearn</a:t>
            </a:r>
            <a:r>
              <a:rPr lang="en-US" sz="2400" dirty="0"/>
              <a:t> to predict labels </a:t>
            </a:r>
            <a:r>
              <a:rPr lang="en-US" sz="2400" dirty="0">
                <a:sym typeface="Wingdings" panose="05000000000000000000" pitchFamily="2" charset="2"/>
              </a:rPr>
              <a:t> signal or background</a:t>
            </a:r>
            <a:endParaRPr lang="en-US" sz="2400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9CA0AB0-3617-43A2-BDB9-D3CAC2581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6" y="1584736"/>
            <a:ext cx="5237941" cy="291502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32C074B-28DD-4D97-AA29-46F1CD78B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86" y="2002265"/>
            <a:ext cx="5448914" cy="1426735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98012ACC-AAA8-4925-8C6C-0E1BA36D1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86" y="4527844"/>
            <a:ext cx="5567370" cy="14267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D506E5-0698-410F-A0BC-8E7B33BB1028}"/>
              </a:ext>
            </a:extLst>
          </p:cNvPr>
          <p:cNvSpPr txBox="1"/>
          <p:nvPr/>
        </p:nvSpPr>
        <p:spPr>
          <a:xfrm>
            <a:off x="5904886" y="1586979"/>
            <a:ext cx="127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9FE18-5E3F-41CA-A210-8D9F2933DDB2}"/>
              </a:ext>
            </a:extLst>
          </p:cNvPr>
          <p:cNvSpPr txBox="1"/>
          <p:nvPr/>
        </p:nvSpPr>
        <p:spPr>
          <a:xfrm>
            <a:off x="5904886" y="4130431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Only </a:t>
            </a:r>
            <a:r>
              <a:rPr lang="en-US" b="1" dirty="0" err="1"/>
              <a:t>pT</a:t>
            </a:r>
            <a:r>
              <a:rPr lang="en-US" b="1" dirty="0"/>
              <a:t> and eta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C15C2-523E-477D-9560-AC151E72E416}"/>
              </a:ext>
            </a:extLst>
          </p:cNvPr>
          <p:cNvSpPr txBox="1"/>
          <p:nvPr/>
        </p:nvSpPr>
        <p:spPr>
          <a:xfrm>
            <a:off x="319006" y="5058937"/>
            <a:ext cx="490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u="sng" dirty="0"/>
              <a:t>I felt this was TOO simple</a:t>
            </a:r>
          </a:p>
        </p:txBody>
      </p:sp>
    </p:spTree>
    <p:extLst>
      <p:ext uri="{BB962C8B-B14F-4D97-AF65-F5344CB8AC3E}">
        <p14:creationId xmlns:p14="http://schemas.microsoft.com/office/powerpoint/2010/main" val="174328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C2FF58-19DE-4F41-A3FF-B7A2F464EC64}"/>
              </a:ext>
            </a:extLst>
          </p:cNvPr>
          <p:cNvSpPr/>
          <p:nvPr/>
        </p:nvSpPr>
        <p:spPr>
          <a:xfrm>
            <a:off x="-4010" y="6264442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A5672-0BA9-4BFD-9879-2CFE3702D230}"/>
              </a:ext>
            </a:extLst>
          </p:cNvPr>
          <p:cNvSpPr/>
          <p:nvPr/>
        </p:nvSpPr>
        <p:spPr>
          <a:xfrm>
            <a:off x="0" y="0"/>
            <a:ext cx="12192000" cy="593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540-0F2C-4DBF-8596-402DEC4F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 Tried Next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4E5AC3B2-DC55-4D42-9143-8D216EA9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6995" r="20434" b="34496"/>
          <a:stretch/>
        </p:blipFill>
        <p:spPr>
          <a:xfrm>
            <a:off x="133739" y="6356350"/>
            <a:ext cx="370534" cy="365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DC034-F523-4723-8C23-8DDD79F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Z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EB63-FD5D-43F7-895B-6478D3B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D09-9742-4C20-85BD-33FC2D855DC3}" type="slidenum"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fld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8D281-7F94-4187-8C62-B11E28E84069}"/>
              </a:ext>
            </a:extLst>
          </p:cNvPr>
          <p:cNvSpPr txBox="1"/>
          <p:nvPr/>
        </p:nvSpPr>
        <p:spPr>
          <a:xfrm>
            <a:off x="1779653" y="781268"/>
            <a:ext cx="862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 err="1">
                <a:effectLst/>
                <a:latin typeface="-apple-system"/>
              </a:rPr>
              <a:t>Softmax</a:t>
            </a:r>
            <a:r>
              <a:rPr lang="en-US" sz="2400" b="1" i="0" dirty="0">
                <a:effectLst/>
                <a:latin typeface="-apple-system"/>
              </a:rPr>
              <a:t> (multinomial logistic) regression in </a:t>
            </a:r>
            <a:r>
              <a:rPr lang="en-US" sz="2400" b="1" i="0" dirty="0" err="1">
                <a:effectLst/>
                <a:latin typeface="-apple-system"/>
              </a:rPr>
              <a:t>pytorch</a:t>
            </a:r>
            <a:r>
              <a:rPr lang="en-US" sz="2400" b="1" i="0" dirty="0">
                <a:effectLst/>
                <a:latin typeface="-apple-system"/>
              </a:rPr>
              <a:t> (from week 6)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FC743-77DB-48E3-B997-B5795501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58" y="1616026"/>
            <a:ext cx="8476861" cy="2382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37918B-9602-4CB0-93C1-713500EF0B47}"/>
              </a:ext>
            </a:extLst>
          </p:cNvPr>
          <p:cNvSpPr txBox="1"/>
          <p:nvPr/>
        </p:nvSpPr>
        <p:spPr>
          <a:xfrm>
            <a:off x="2518084" y="4602135"/>
            <a:ext cx="7147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This was from an image classifier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 I think the features are too different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 Tried to troubleshoot, moved on</a:t>
            </a:r>
          </a:p>
        </p:txBody>
      </p:sp>
    </p:spTree>
    <p:extLst>
      <p:ext uri="{BB962C8B-B14F-4D97-AF65-F5344CB8AC3E}">
        <p14:creationId xmlns:p14="http://schemas.microsoft.com/office/powerpoint/2010/main" val="406811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648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Simple classifications with SUSY data, and why it’s not so simple</vt:lpstr>
      <vt:lpstr>Outline</vt:lpstr>
      <vt:lpstr>Context: The Dataset</vt:lpstr>
      <vt:lpstr>Context: Kinematics</vt:lpstr>
      <vt:lpstr>Context: Visualizing</vt:lpstr>
      <vt:lpstr>My Original Plan</vt:lpstr>
      <vt:lpstr>Why I Couldn’t Do It</vt:lpstr>
      <vt:lpstr>What I Tried Next</vt:lpstr>
      <vt:lpstr>What I Tried Next</vt:lpstr>
      <vt:lpstr>What I Tried Next</vt:lpstr>
      <vt:lpstr>What I Tried Next</vt:lpstr>
      <vt:lpstr>What I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Reynolds</dc:creator>
  <cp:lastModifiedBy>Michael Reynolds</cp:lastModifiedBy>
  <cp:revision>26</cp:revision>
  <dcterms:created xsi:type="dcterms:W3CDTF">2021-04-26T11:37:03Z</dcterms:created>
  <dcterms:modified xsi:type="dcterms:W3CDTF">2021-04-28T21:39:26Z</dcterms:modified>
</cp:coreProperties>
</file>