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notesMasterIdLst>
    <p:notesMasterId r:id="rId13"/>
  </p:notesMasterIdLst>
  <p:sldIdLst>
    <p:sldId id="256" r:id="rId2"/>
    <p:sldId id="257" r:id="rId3"/>
    <p:sldId id="258" r:id="rId4"/>
    <p:sldId id="259" r:id="rId5"/>
    <p:sldId id="260" r:id="rId6"/>
    <p:sldId id="262" r:id="rId7"/>
    <p:sldId id="263" r:id="rId8"/>
    <p:sldId id="264" r:id="rId9"/>
    <p:sldId id="267"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3BR18CV082 MVK" initials="3M" lastIdx="1" clrIdx="0">
    <p:extLst>
      <p:ext uri="{19B8F6BF-5375-455C-9EA6-DF929625EA0E}">
        <p15:presenceInfo xmlns:p15="http://schemas.microsoft.com/office/powerpoint/2012/main" userId="3BR18CV082 MV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644"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347450-5961-48A6-BDC6-7284CD4C7F71}" type="datetimeFigureOut">
              <a:rPr lang="en-IN" smtClean="0"/>
              <a:t>21-11-2024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C0802-932A-42E8-8473-212931DDBFB5}" type="slidenum">
              <a:rPr lang="en-IN" smtClean="0"/>
              <a:t>‹#›</a:t>
            </a:fld>
            <a:endParaRPr lang="en-IN"/>
          </a:p>
        </p:txBody>
      </p:sp>
    </p:spTree>
    <p:extLst>
      <p:ext uri="{BB962C8B-B14F-4D97-AF65-F5344CB8AC3E}">
        <p14:creationId xmlns:p14="http://schemas.microsoft.com/office/powerpoint/2010/main" val="17987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solidFill>
                  <a:schemeClr val="accent3">
                    <a:lumMod val="60000"/>
                    <a:lumOff val="40000"/>
                  </a:schemeClr>
                </a:solidFill>
              </a:rPr>
              <a:t>Attrition % is 16.12%</a:t>
            </a:r>
          </a:p>
          <a:p>
            <a:pPr marL="171450" indent="-171450">
              <a:buFont typeface="Arial" panose="020B0604020202020204" pitchFamily="34" charset="0"/>
              <a:buChar char="•"/>
            </a:pPr>
            <a:r>
              <a:rPr lang="en-IN" dirty="0">
                <a:solidFill>
                  <a:schemeClr val="accent3">
                    <a:lumMod val="60000"/>
                    <a:lumOff val="40000"/>
                  </a:schemeClr>
                </a:solidFill>
              </a:rPr>
              <a:t>Male have high attrition count.</a:t>
            </a:r>
          </a:p>
          <a:p>
            <a:pPr marL="171450" indent="-171450">
              <a:buFont typeface="Arial" panose="020B0604020202020204" pitchFamily="34" charset="0"/>
              <a:buChar char="•"/>
            </a:pPr>
            <a:r>
              <a:rPr lang="en-IN" dirty="0">
                <a:solidFill>
                  <a:schemeClr val="accent3">
                    <a:lumMod val="60000"/>
                    <a:lumOff val="40000"/>
                  </a:schemeClr>
                </a:solidFill>
              </a:rPr>
              <a:t>Research &amp; Development  Department has high employee attrition.</a:t>
            </a:r>
          </a:p>
          <a:p>
            <a:pPr marL="171450" indent="-171450">
              <a:buFont typeface="Arial" panose="020B0604020202020204" pitchFamily="34" charset="0"/>
              <a:buChar char="•"/>
            </a:pPr>
            <a:r>
              <a:rPr lang="en-IN" dirty="0">
                <a:solidFill>
                  <a:schemeClr val="accent3">
                    <a:lumMod val="60000"/>
                    <a:lumOff val="40000"/>
                  </a:schemeClr>
                </a:solidFill>
              </a:rPr>
              <a:t>Age group between 25-35 has high attrition.</a:t>
            </a:r>
          </a:p>
          <a:p>
            <a:pPr marL="0" indent="0">
              <a:buFont typeface="Arial" panose="020B0604020202020204" pitchFamily="34" charset="0"/>
              <a:buNone/>
            </a:pPr>
            <a:endParaRPr lang="en-IN" dirty="0"/>
          </a:p>
        </p:txBody>
      </p:sp>
      <p:sp>
        <p:nvSpPr>
          <p:cNvPr id="4" name="Slide Number Placeholder 3"/>
          <p:cNvSpPr>
            <a:spLocks noGrp="1"/>
          </p:cNvSpPr>
          <p:nvPr>
            <p:ph type="sldNum" sz="quarter" idx="5"/>
          </p:nvPr>
        </p:nvSpPr>
        <p:spPr/>
        <p:txBody>
          <a:bodyPr/>
          <a:lstStyle/>
          <a:p>
            <a:fld id="{89CC0802-932A-42E8-8473-212931DDBFB5}" type="slidenum">
              <a:rPr lang="en-IN" smtClean="0"/>
              <a:t>7</a:t>
            </a:fld>
            <a:endParaRPr lang="en-IN"/>
          </a:p>
        </p:txBody>
      </p:sp>
    </p:spTree>
    <p:extLst>
      <p:ext uri="{BB962C8B-B14F-4D97-AF65-F5344CB8AC3E}">
        <p14:creationId xmlns:p14="http://schemas.microsoft.com/office/powerpoint/2010/main" val="1728448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11/21/2024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2841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11/21/2024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13216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11/21/2024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503287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11/21/2024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230325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11/21/2024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174143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smtClean="0"/>
              <a:t>11/21/2024</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26935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smtClean="0"/>
              <a:t>11/21/2024</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189558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11/21/2024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8875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11/21/2024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2517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7D162C4-EDD9-4389-A98B-B87ECEA2A816}" type="datetimeFigureOut">
              <a:rPr lang="en-US" smtClean="0"/>
              <a:t>11/21/2024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893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11/21/2024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62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11/21/2024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5051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11/21/2024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8295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FAF3416-4057-4DAA-829D-4CA07428D088}" type="datetimeFigureOut">
              <a:rPr lang="en-US" smtClean="0"/>
              <a:t>11/21/2024</a:t>
            </a:fld>
            <a:endParaRPr lang="en-US" dirty="0"/>
          </a:p>
        </p:txBody>
      </p:sp>
      <p:sp>
        <p:nvSpPr>
          <p:cNvPr id="5" name="Footer Placeholder 3"/>
          <p:cNvSpPr>
            <a:spLocks noGrp="1"/>
          </p:cNvSpPr>
          <p:nvPr>
            <p:ph type="ftr" sz="quarter" idx="11"/>
          </p:nvPr>
        </p:nvSpPr>
        <p:spPr/>
        <p:txBody>
          <a:bodyPr/>
          <a:lstStyle/>
          <a:p>
            <a:r>
              <a:rPr lang="en-US"/>
              <a:t>
              </a:t>
            </a:r>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2418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1D9284-D300-4297-87F7-E791DCC15DB1}" type="datetimeFigureOut">
              <a:rPr lang="en-US" smtClean="0"/>
              <a:t>11/21/2024</a:t>
            </a:fld>
            <a:endParaRPr lang="en-US" dirty="0"/>
          </a:p>
        </p:txBody>
      </p:sp>
      <p:sp>
        <p:nvSpPr>
          <p:cNvPr id="5" name="Footer Placeholder 2"/>
          <p:cNvSpPr>
            <a:spLocks noGrp="1"/>
          </p:cNvSpPr>
          <p:nvPr>
            <p:ph type="ftr" sz="quarter" idx="11"/>
          </p:nvPr>
        </p:nvSpPr>
        <p:spPr/>
        <p:txBody>
          <a:bodyPr/>
          <a:lstStyle/>
          <a:p>
            <a:r>
              <a:rPr lang="en-US"/>
              <a:t>
              </a:t>
            </a:r>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6476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7D525BB-DA17-4BA0-B3C8-3AC3ABC827E6}" type="datetimeFigureOut">
              <a:rPr lang="en-US" smtClean="0"/>
              <a:t>11/21/2024</a:t>
            </a:fld>
            <a:endParaRPr lang="en-US" dirty="0"/>
          </a:p>
        </p:txBody>
      </p:sp>
      <p:sp>
        <p:nvSpPr>
          <p:cNvPr id="5" name="Footer Placeholder 5"/>
          <p:cNvSpPr>
            <a:spLocks noGrp="1"/>
          </p:cNvSpPr>
          <p:nvPr>
            <p:ph type="ftr" sz="quarter" idx="11"/>
          </p:nvPr>
        </p:nvSpPr>
        <p:spPr/>
        <p:txBody>
          <a:bodyPr/>
          <a:lstStyle/>
          <a:p>
            <a:r>
              <a:rPr lang="en-US"/>
              <a:t>
              </a:t>
            </a:r>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4222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11/21/2024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7869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BC1C18-307B-4F68-A007-B5B542270E8D}" type="datetimeFigureOut">
              <a:rPr lang="en-US" smtClean="0"/>
              <a:t>11/21/2024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833235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0C6C-41EB-462E-90E3-4DF8BD14ECCB}"/>
              </a:ext>
            </a:extLst>
          </p:cNvPr>
          <p:cNvSpPr>
            <a:spLocks noGrp="1"/>
          </p:cNvSpPr>
          <p:nvPr>
            <p:ph type="ctrTitle"/>
          </p:nvPr>
        </p:nvSpPr>
        <p:spPr/>
        <p:txBody>
          <a:bodyPr/>
          <a:lstStyle/>
          <a:p>
            <a:r>
              <a:rPr lang="en-IN" dirty="0"/>
              <a:t>HR DASHBOARD</a:t>
            </a:r>
          </a:p>
        </p:txBody>
      </p:sp>
      <p:sp>
        <p:nvSpPr>
          <p:cNvPr id="3" name="Subtitle 2">
            <a:extLst>
              <a:ext uri="{FF2B5EF4-FFF2-40B4-BE49-F238E27FC236}">
                <a16:creationId xmlns:a16="http://schemas.microsoft.com/office/drawing/2014/main" id="{EFDFDB66-C819-475B-A8A4-3DC96CC9728A}"/>
              </a:ext>
            </a:extLst>
          </p:cNvPr>
          <p:cNvSpPr>
            <a:spLocks noGrp="1"/>
          </p:cNvSpPr>
          <p:nvPr>
            <p:ph type="subTitle" idx="1"/>
          </p:nvPr>
        </p:nvSpPr>
        <p:spPr>
          <a:xfrm>
            <a:off x="3121897" y="5507412"/>
            <a:ext cx="5357600" cy="1160213"/>
          </a:xfrm>
        </p:spPr>
        <p:txBody>
          <a:bodyPr/>
          <a:lstStyle/>
          <a:p>
            <a:r>
              <a:rPr lang="en-IN" dirty="0" smtClean="0"/>
              <a:t>KAPIL SINGH</a:t>
            </a:r>
            <a:endParaRPr lang="en-IN" dirty="0"/>
          </a:p>
        </p:txBody>
      </p:sp>
      <p:pic>
        <p:nvPicPr>
          <p:cNvPr id="5" name="Picture 4">
            <a:extLst>
              <a:ext uri="{FF2B5EF4-FFF2-40B4-BE49-F238E27FC236}">
                <a16:creationId xmlns:a16="http://schemas.microsoft.com/office/drawing/2014/main" id="{7DB3EB7B-E2C0-40D4-A7FE-ECD489AC8C85}"/>
              </a:ext>
            </a:extLst>
          </p:cNvPr>
          <p:cNvPicPr>
            <a:picLocks noChangeAspect="1"/>
          </p:cNvPicPr>
          <p:nvPr/>
        </p:nvPicPr>
        <p:blipFill>
          <a:blip r:embed="rId2">
            <a:extLst>
              <a:ext uri="{BEBA8EAE-BF5A-486C-A8C5-ECC9F3942E4B}">
                <a14:imgProps xmlns:a14="http://schemas.microsoft.com/office/drawing/2010/main">
                  <a14:imgLayer r:embed="rId3">
                    <a14:imgEffect>
                      <a14:artisticPaintStrokes/>
                    </a14:imgEffect>
                  </a14:imgLayer>
                </a14:imgProps>
              </a:ext>
            </a:extLst>
          </a:blip>
          <a:stretch>
            <a:fillRect/>
          </a:stretch>
        </p:blipFill>
        <p:spPr>
          <a:xfrm>
            <a:off x="1304640" y="367553"/>
            <a:ext cx="6772560" cy="3096854"/>
          </a:xfrm>
          <a:prstGeom prst="rect">
            <a:avLst/>
          </a:prstGeom>
        </p:spPr>
      </p:pic>
    </p:spTree>
    <p:extLst>
      <p:ext uri="{BB962C8B-B14F-4D97-AF65-F5344CB8AC3E}">
        <p14:creationId xmlns:p14="http://schemas.microsoft.com/office/powerpoint/2010/main" val="3823983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44F3-1C6A-4810-88C9-6032FB586408}"/>
              </a:ext>
            </a:extLst>
          </p:cNvPr>
          <p:cNvSpPr>
            <a:spLocks noGrp="1"/>
          </p:cNvSpPr>
          <p:nvPr>
            <p:ph type="title"/>
          </p:nvPr>
        </p:nvSpPr>
        <p:spPr/>
        <p:txBody>
          <a:bodyPr/>
          <a:lstStyle/>
          <a:p>
            <a:pPr algn="l"/>
            <a:r>
              <a:rPr lang="en-IN" sz="3600" b="1" dirty="0"/>
              <a:t>9</a:t>
            </a:r>
            <a:r>
              <a:rPr lang="en-IN" sz="3600" b="1" i="0" u="none" strike="noStrike" baseline="0" dirty="0"/>
              <a:t>. Conclusion </a:t>
            </a:r>
            <a:br>
              <a:rPr lang="en-IN" sz="3600" b="1" i="0" u="none" strike="noStrike" baseline="0" dirty="0"/>
            </a:br>
            <a:endParaRPr lang="en-IN" b="1" dirty="0"/>
          </a:p>
        </p:txBody>
      </p:sp>
      <p:sp>
        <p:nvSpPr>
          <p:cNvPr id="3" name="Content Placeholder 2">
            <a:extLst>
              <a:ext uri="{FF2B5EF4-FFF2-40B4-BE49-F238E27FC236}">
                <a16:creationId xmlns:a16="http://schemas.microsoft.com/office/drawing/2014/main" id="{99B35F8B-8295-4617-B1B6-3628EAC5000D}"/>
              </a:ext>
            </a:extLst>
          </p:cNvPr>
          <p:cNvSpPr>
            <a:spLocks noGrp="1"/>
          </p:cNvSpPr>
          <p:nvPr>
            <p:ph idx="1"/>
          </p:nvPr>
        </p:nvSpPr>
        <p:spPr/>
        <p:txBody>
          <a:bodyPr/>
          <a:lstStyle/>
          <a:p>
            <a:r>
              <a:rPr lang="en-US" b="0" i="0" dirty="0">
                <a:effectLst/>
                <a:latin typeface="-apple-system"/>
              </a:rPr>
              <a:t>The HR Attrition Analytics dashboard is a valuable resource for HR professionals and decision-makers seeking to better understand employee attrition. Companies may effectively reduce turnover and establish a stable, engaged, and productive workforce by studying demographic determinants, tracking KPIs, and applying improvement measures. more efficient.</a:t>
            </a:r>
            <a:endParaRPr lang="en-IN" dirty="0"/>
          </a:p>
        </p:txBody>
      </p:sp>
    </p:spTree>
    <p:extLst>
      <p:ext uri="{BB962C8B-B14F-4D97-AF65-F5344CB8AC3E}">
        <p14:creationId xmlns:p14="http://schemas.microsoft.com/office/powerpoint/2010/main" val="1175851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045B-0B1C-4AA1-A02A-82E5A8DF60EA}"/>
              </a:ext>
            </a:extLst>
          </p:cNvPr>
          <p:cNvSpPr>
            <a:spLocks noGrp="1"/>
          </p:cNvSpPr>
          <p:nvPr>
            <p:ph type="title"/>
          </p:nvPr>
        </p:nvSpPr>
        <p:spPr/>
        <p:txBody>
          <a:bodyPr/>
          <a:lstStyle/>
          <a:p>
            <a:pPr algn="l"/>
            <a:r>
              <a:rPr lang="en-IN" b="1" dirty="0"/>
              <a:t>Q&amp;A</a:t>
            </a:r>
          </a:p>
        </p:txBody>
      </p:sp>
      <p:sp>
        <p:nvSpPr>
          <p:cNvPr id="3" name="Content Placeholder 2">
            <a:extLst>
              <a:ext uri="{FF2B5EF4-FFF2-40B4-BE49-F238E27FC236}">
                <a16:creationId xmlns:a16="http://schemas.microsoft.com/office/drawing/2014/main" id="{20FA4D7A-4AF7-43D5-88C9-56EA9BAF296B}"/>
              </a:ext>
            </a:extLst>
          </p:cNvPr>
          <p:cNvSpPr>
            <a:spLocks noGrp="1"/>
          </p:cNvSpPr>
          <p:nvPr>
            <p:ph idx="1"/>
          </p:nvPr>
        </p:nvSpPr>
        <p:spPr>
          <a:xfrm>
            <a:off x="2097741" y="1434353"/>
            <a:ext cx="8472398" cy="4615591"/>
          </a:xfrm>
        </p:spPr>
        <p:txBody>
          <a:bodyPr>
            <a:normAutofit fontScale="55000" lnSpcReduction="20000"/>
          </a:bodyPr>
          <a:lstStyle/>
          <a:p>
            <a:pPr marL="0" indent="0">
              <a:buNone/>
            </a:pPr>
            <a:r>
              <a:rPr lang="en-US" sz="3700" dirty="0"/>
              <a:t>Q1) What’s the source of data?</a:t>
            </a:r>
          </a:p>
          <a:p>
            <a:r>
              <a:rPr lang="en-US" sz="3700" dirty="0"/>
              <a:t>➢ The Dataset was taken from  Unified Mentor’s Provided Project Description Document.</a:t>
            </a:r>
          </a:p>
          <a:p>
            <a:pPr marL="0" indent="0">
              <a:buNone/>
            </a:pPr>
            <a:r>
              <a:rPr lang="en-US" sz="3700" dirty="0"/>
              <a:t>Q2) What was the type of data?</a:t>
            </a:r>
          </a:p>
          <a:p>
            <a:r>
              <a:rPr lang="en-US" sz="3700" dirty="0"/>
              <a:t>➢ The data was the combination of numerical and Categorical values.</a:t>
            </a:r>
          </a:p>
          <a:p>
            <a:pPr marL="0" indent="0">
              <a:buNone/>
            </a:pPr>
            <a:r>
              <a:rPr lang="en-US" sz="3700" dirty="0"/>
              <a:t>Q 3) What’s the complete flow you followed in this Project?</a:t>
            </a:r>
          </a:p>
          <a:p>
            <a:r>
              <a:rPr lang="en-US" sz="3700" dirty="0"/>
              <a:t>➢ Refer Architecture for better Understandings</a:t>
            </a:r>
          </a:p>
          <a:p>
            <a:pPr marL="0" indent="0">
              <a:buNone/>
            </a:pPr>
            <a:r>
              <a:rPr lang="en-US" sz="3700" dirty="0"/>
              <a:t>Q4) What techniques were you using for data?</a:t>
            </a:r>
          </a:p>
          <a:p>
            <a:r>
              <a:rPr lang="en-US" sz="3700" dirty="0"/>
              <a:t>➢ Removing unwanted attributes</a:t>
            </a:r>
          </a:p>
          <a:p>
            <a:r>
              <a:rPr lang="en-US" sz="3700" dirty="0"/>
              <a:t>➢ Visualizing relation of independent variables with each other</a:t>
            </a:r>
          </a:p>
          <a:p>
            <a:r>
              <a:rPr lang="en-US" sz="3700" dirty="0"/>
              <a:t>➢ Cleaning data by removing column with missing values</a:t>
            </a:r>
          </a:p>
          <a:p>
            <a:r>
              <a:rPr lang="en-US" sz="3700" dirty="0"/>
              <a:t>➢ Converting Numerical data into Categorical values</a:t>
            </a:r>
            <a:endParaRPr lang="en-IN" sz="3700" dirty="0"/>
          </a:p>
          <a:p>
            <a:endParaRPr lang="en-IN" dirty="0"/>
          </a:p>
        </p:txBody>
      </p:sp>
    </p:spTree>
    <p:extLst>
      <p:ext uri="{BB962C8B-B14F-4D97-AF65-F5344CB8AC3E}">
        <p14:creationId xmlns:p14="http://schemas.microsoft.com/office/powerpoint/2010/main" val="1447773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BCA3-4E99-46A4-B8D9-91EE4F1B02A6}"/>
              </a:ext>
            </a:extLst>
          </p:cNvPr>
          <p:cNvSpPr>
            <a:spLocks noGrp="1"/>
          </p:cNvSpPr>
          <p:nvPr>
            <p:ph type="title"/>
          </p:nvPr>
        </p:nvSpPr>
        <p:spPr/>
        <p:txBody>
          <a:bodyPr/>
          <a:lstStyle/>
          <a:p>
            <a:pPr algn="l"/>
            <a:r>
              <a:rPr lang="en-IN" sz="3600" b="1" i="0" u="none" strike="noStrike" baseline="0" dirty="0">
                <a:latin typeface="Segoe UI" panose="020B0502040204020203" pitchFamily="34" charset="0"/>
              </a:rPr>
              <a:t>1. </a:t>
            </a:r>
            <a:r>
              <a:rPr lang="en-IN" sz="3600" b="1" i="0" u="none" strike="noStrike" baseline="0" dirty="0"/>
              <a:t>Problem</a:t>
            </a:r>
            <a:r>
              <a:rPr lang="en-IN" sz="3600" b="1" i="0" u="none" strike="noStrike" baseline="0" dirty="0">
                <a:latin typeface="Segoe UI" panose="020B0502040204020203" pitchFamily="34" charset="0"/>
              </a:rPr>
              <a:t> Statement:</a:t>
            </a:r>
            <a:endParaRPr lang="en-IN" dirty="0"/>
          </a:p>
        </p:txBody>
      </p:sp>
      <p:sp>
        <p:nvSpPr>
          <p:cNvPr id="3" name="Content Placeholder 2">
            <a:extLst>
              <a:ext uri="{FF2B5EF4-FFF2-40B4-BE49-F238E27FC236}">
                <a16:creationId xmlns:a16="http://schemas.microsoft.com/office/drawing/2014/main" id="{DBF3299D-4186-443B-8270-BABDDD252240}"/>
              </a:ext>
            </a:extLst>
          </p:cNvPr>
          <p:cNvSpPr>
            <a:spLocks noGrp="1"/>
          </p:cNvSpPr>
          <p:nvPr>
            <p:ph idx="1"/>
          </p:nvPr>
        </p:nvSpPr>
        <p:spPr/>
        <p:txBody>
          <a:bodyPr/>
          <a:lstStyle/>
          <a:p>
            <a:pPr algn="l"/>
            <a:r>
              <a:rPr lang="en-US" b="0" i="0" dirty="0">
                <a:effectLst/>
                <a:latin typeface="-apple-system"/>
              </a:rPr>
              <a:t>Green Destination is a well known travel agency. The HR Director has recently noticed an increase in employees leaving(attrition). She would figure out any trends or patterns. She has surveyed the staff of Green Destinations and provided the data.</a:t>
            </a:r>
          </a:p>
          <a:p>
            <a:pPr algn="l"/>
            <a:r>
              <a:rPr lang="en-US" b="0" i="0" dirty="0">
                <a:effectLst/>
                <a:latin typeface="-apple-system"/>
              </a:rPr>
              <a:t>She would like to know the attrition rate (% of people who left the company).</a:t>
            </a:r>
          </a:p>
          <a:p>
            <a:pPr algn="l"/>
            <a:r>
              <a:rPr lang="en-US" b="0" i="0" dirty="0">
                <a:effectLst/>
                <a:latin typeface="-apple-system"/>
              </a:rPr>
              <a:t>She would also know if factors like age, years at the company and income play a part in determining if people will leave or not.</a:t>
            </a:r>
          </a:p>
          <a:p>
            <a:endParaRPr lang="en-IN" dirty="0"/>
          </a:p>
        </p:txBody>
      </p:sp>
    </p:spTree>
    <p:extLst>
      <p:ext uri="{BB962C8B-B14F-4D97-AF65-F5344CB8AC3E}">
        <p14:creationId xmlns:p14="http://schemas.microsoft.com/office/powerpoint/2010/main" val="3454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2B69-B95C-43B4-86CD-A0F47A6EFD90}"/>
              </a:ext>
            </a:extLst>
          </p:cNvPr>
          <p:cNvSpPr>
            <a:spLocks noGrp="1"/>
          </p:cNvSpPr>
          <p:nvPr>
            <p:ph type="title"/>
          </p:nvPr>
        </p:nvSpPr>
        <p:spPr/>
        <p:txBody>
          <a:bodyPr/>
          <a:lstStyle/>
          <a:p>
            <a:pPr algn="l"/>
            <a:r>
              <a:rPr lang="en-IN" b="1" dirty="0"/>
              <a:t>2.Objective</a:t>
            </a:r>
          </a:p>
        </p:txBody>
      </p:sp>
      <p:sp>
        <p:nvSpPr>
          <p:cNvPr id="3" name="Content Placeholder 2">
            <a:extLst>
              <a:ext uri="{FF2B5EF4-FFF2-40B4-BE49-F238E27FC236}">
                <a16:creationId xmlns:a16="http://schemas.microsoft.com/office/drawing/2014/main" id="{02238819-5009-46C3-9D7E-E3663682CF64}"/>
              </a:ext>
            </a:extLst>
          </p:cNvPr>
          <p:cNvSpPr>
            <a:spLocks noGrp="1"/>
          </p:cNvSpPr>
          <p:nvPr>
            <p:ph idx="1"/>
          </p:nvPr>
        </p:nvSpPr>
        <p:spPr>
          <a:xfrm>
            <a:off x="2101246" y="1576987"/>
            <a:ext cx="7796540" cy="3997828"/>
          </a:xfrm>
        </p:spPr>
        <p:txBody>
          <a:bodyPr/>
          <a:lstStyle/>
          <a:p>
            <a:pPr algn="l">
              <a:buFont typeface="Arial" panose="020B0604020202020204" pitchFamily="34" charset="0"/>
              <a:buChar char="•"/>
            </a:pPr>
            <a:r>
              <a:rPr lang="en-US" b="0" i="0" dirty="0">
                <a:effectLst/>
                <a:latin typeface="-apple-system"/>
              </a:rPr>
              <a:t>Provide Insights to Hr. Director for employee attrition.</a:t>
            </a:r>
          </a:p>
          <a:p>
            <a:pPr algn="l">
              <a:buFont typeface="Arial" panose="020B0604020202020204" pitchFamily="34" charset="0"/>
              <a:buChar char="•"/>
            </a:pPr>
            <a:r>
              <a:rPr lang="en-US" b="0" i="0" dirty="0">
                <a:effectLst/>
                <a:latin typeface="-apple-system"/>
              </a:rPr>
              <a:t>The staff of Green Destinations provided the data.</a:t>
            </a:r>
          </a:p>
          <a:p>
            <a:pPr algn="l">
              <a:buFont typeface="Arial" panose="020B0604020202020204" pitchFamily="34" charset="0"/>
              <a:buChar char="•"/>
            </a:pPr>
            <a:r>
              <a:rPr lang="en-US" b="0" i="0" dirty="0">
                <a:effectLst/>
                <a:latin typeface="-apple-system"/>
              </a:rPr>
              <a:t>Create the KPI's accordingly.</a:t>
            </a:r>
          </a:p>
          <a:p>
            <a:pPr algn="l">
              <a:buFont typeface="Arial" panose="020B0604020202020204" pitchFamily="34" charset="0"/>
              <a:buChar char="•"/>
            </a:pPr>
            <a:r>
              <a:rPr lang="en-US" b="0" i="0" dirty="0">
                <a:effectLst/>
                <a:latin typeface="-apple-system"/>
              </a:rPr>
              <a:t>Create a dashboard</a:t>
            </a:r>
          </a:p>
        </p:txBody>
      </p:sp>
    </p:spTree>
    <p:extLst>
      <p:ext uri="{BB962C8B-B14F-4D97-AF65-F5344CB8AC3E}">
        <p14:creationId xmlns:p14="http://schemas.microsoft.com/office/powerpoint/2010/main" val="1447050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C453C-7F30-49D1-9540-707FFB08D68D}"/>
              </a:ext>
            </a:extLst>
          </p:cNvPr>
          <p:cNvSpPr>
            <a:spLocks noGrp="1"/>
          </p:cNvSpPr>
          <p:nvPr>
            <p:ph type="title"/>
          </p:nvPr>
        </p:nvSpPr>
        <p:spPr/>
        <p:txBody>
          <a:bodyPr/>
          <a:lstStyle/>
          <a:p>
            <a:pPr algn="l"/>
            <a:r>
              <a:rPr lang="en-IN" sz="3600" b="1" i="0" u="none" strike="noStrike" baseline="0" dirty="0"/>
              <a:t>3. Benefits</a:t>
            </a:r>
            <a:endParaRPr lang="en-IN" dirty="0"/>
          </a:p>
        </p:txBody>
      </p:sp>
      <p:sp>
        <p:nvSpPr>
          <p:cNvPr id="3" name="Content Placeholder 2">
            <a:extLst>
              <a:ext uri="{FF2B5EF4-FFF2-40B4-BE49-F238E27FC236}">
                <a16:creationId xmlns:a16="http://schemas.microsoft.com/office/drawing/2014/main" id="{2BEC71D8-0B1C-4055-8B7B-2E7B131E9EE6}"/>
              </a:ext>
            </a:extLst>
          </p:cNvPr>
          <p:cNvSpPr>
            <a:spLocks noGrp="1"/>
          </p:cNvSpPr>
          <p:nvPr>
            <p:ph idx="1"/>
          </p:nvPr>
        </p:nvSpPr>
        <p:spPr/>
        <p:txBody>
          <a:bodyPr/>
          <a:lstStyle/>
          <a:p>
            <a:pPr algn="l">
              <a:buFont typeface="Arial" panose="020B0604020202020204" pitchFamily="34" charset="0"/>
              <a:buChar char="•"/>
            </a:pPr>
            <a:r>
              <a:rPr lang="en-US" b="0" i="0" dirty="0">
                <a:effectLst/>
                <a:latin typeface="-apple-system"/>
              </a:rPr>
              <a:t>Cost savings: Reduced revenue means lower recruitment and training costs.</a:t>
            </a:r>
          </a:p>
          <a:p>
            <a:pPr algn="l">
              <a:buFont typeface="Arial" panose="020B0604020202020204" pitchFamily="34" charset="0"/>
              <a:buChar char="•"/>
            </a:pPr>
            <a:r>
              <a:rPr lang="en-US" b="0" i="0" dirty="0">
                <a:effectLst/>
                <a:latin typeface="-apple-system"/>
              </a:rPr>
              <a:t>Cultural improvements: A better understanding of the reasons for leaving will help foster a positive work culture.</a:t>
            </a:r>
          </a:p>
          <a:p>
            <a:pPr algn="l">
              <a:buFont typeface="Arial" panose="020B0604020202020204" pitchFamily="34" charset="0"/>
              <a:buChar char="•"/>
            </a:pPr>
            <a:r>
              <a:rPr lang="en-US" b="0" i="0" dirty="0">
                <a:effectLst/>
                <a:latin typeface="-apple-system"/>
              </a:rPr>
              <a:t>Enhanced productivity: Lower turnover rates lead to a more stable and productive workforce.</a:t>
            </a:r>
          </a:p>
          <a:p>
            <a:endParaRPr lang="en-IN" dirty="0"/>
          </a:p>
        </p:txBody>
      </p:sp>
    </p:spTree>
    <p:extLst>
      <p:ext uri="{BB962C8B-B14F-4D97-AF65-F5344CB8AC3E}">
        <p14:creationId xmlns:p14="http://schemas.microsoft.com/office/powerpoint/2010/main" val="356398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45D5-7B45-48AD-871F-F5766A4289D4}"/>
              </a:ext>
            </a:extLst>
          </p:cNvPr>
          <p:cNvSpPr>
            <a:spLocks noGrp="1"/>
          </p:cNvSpPr>
          <p:nvPr>
            <p:ph type="title"/>
          </p:nvPr>
        </p:nvSpPr>
        <p:spPr/>
        <p:txBody>
          <a:bodyPr/>
          <a:lstStyle/>
          <a:p>
            <a:pPr algn="l"/>
            <a:r>
              <a:rPr lang="en-IN" sz="3600" b="1" i="0" u="none" strike="noStrike" baseline="0" dirty="0"/>
              <a:t>4. Data attributes </a:t>
            </a:r>
            <a:endParaRPr lang="en-IN" dirty="0"/>
          </a:p>
        </p:txBody>
      </p:sp>
      <p:graphicFrame>
        <p:nvGraphicFramePr>
          <p:cNvPr id="4" name="Table 4">
            <a:extLst>
              <a:ext uri="{FF2B5EF4-FFF2-40B4-BE49-F238E27FC236}">
                <a16:creationId xmlns:a16="http://schemas.microsoft.com/office/drawing/2014/main" id="{741A0ACD-968B-4CE1-BAAC-1236AD8F7A17}"/>
              </a:ext>
            </a:extLst>
          </p:cNvPr>
          <p:cNvGraphicFramePr>
            <a:graphicFrameLocks noGrp="1"/>
          </p:cNvGraphicFramePr>
          <p:nvPr>
            <p:extLst>
              <p:ext uri="{D42A27DB-BD31-4B8C-83A1-F6EECF244321}">
                <p14:modId xmlns:p14="http://schemas.microsoft.com/office/powerpoint/2010/main" val="2632237002"/>
              </p:ext>
            </p:extLst>
          </p:nvPr>
        </p:nvGraphicFramePr>
        <p:xfrm>
          <a:off x="1107662" y="1654316"/>
          <a:ext cx="9976676" cy="3821503"/>
        </p:xfrm>
        <a:graphic>
          <a:graphicData uri="http://schemas.openxmlformats.org/drawingml/2006/table">
            <a:tbl>
              <a:tblPr firstRow="1" bandRow="1">
                <a:tableStyleId>{5940675A-B579-460E-94D1-54222C63F5DA}</a:tableStyleId>
              </a:tblPr>
              <a:tblGrid>
                <a:gridCol w="2517013">
                  <a:extLst>
                    <a:ext uri="{9D8B030D-6E8A-4147-A177-3AD203B41FA5}">
                      <a16:colId xmlns:a16="http://schemas.microsoft.com/office/drawing/2014/main" val="143411891"/>
                    </a:ext>
                  </a:extLst>
                </a:gridCol>
                <a:gridCol w="2574100">
                  <a:extLst>
                    <a:ext uri="{9D8B030D-6E8A-4147-A177-3AD203B41FA5}">
                      <a16:colId xmlns:a16="http://schemas.microsoft.com/office/drawing/2014/main" val="3664975478"/>
                    </a:ext>
                  </a:extLst>
                </a:gridCol>
                <a:gridCol w="2623693">
                  <a:extLst>
                    <a:ext uri="{9D8B030D-6E8A-4147-A177-3AD203B41FA5}">
                      <a16:colId xmlns:a16="http://schemas.microsoft.com/office/drawing/2014/main" val="711306505"/>
                    </a:ext>
                  </a:extLst>
                </a:gridCol>
                <a:gridCol w="2261870">
                  <a:extLst>
                    <a:ext uri="{9D8B030D-6E8A-4147-A177-3AD203B41FA5}">
                      <a16:colId xmlns:a16="http://schemas.microsoft.com/office/drawing/2014/main" val="3778181397"/>
                    </a:ext>
                  </a:extLst>
                </a:gridCol>
              </a:tblGrid>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Age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Attrition</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BusinessTravel</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DailyRate</a:t>
                      </a:r>
                      <a:r>
                        <a:rPr lang="en-IN" dirty="0">
                          <a:solidFill>
                            <a:schemeClr val="accent3">
                              <a:lumMod val="20000"/>
                              <a:lumOff val="80000"/>
                            </a:schemeClr>
                          </a:solidFill>
                        </a:rPr>
                        <a:t> </a:t>
                      </a:r>
                    </a:p>
                  </a:txBody>
                  <a:tcPr/>
                </a:tc>
                <a:extLst>
                  <a:ext uri="{0D108BD9-81ED-4DB2-BD59-A6C34878D82A}">
                    <a16:rowId xmlns:a16="http://schemas.microsoft.com/office/drawing/2014/main" val="3412187189"/>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Department</a:t>
                      </a:r>
                      <a:endParaRPr lang="en-IN" dirty="0">
                        <a:solidFill>
                          <a:schemeClr val="accent3">
                            <a:lumMod val="20000"/>
                            <a:lumOff val="80000"/>
                          </a:schemeClr>
                        </a:solidFill>
                      </a:endParaRPr>
                    </a:p>
                  </a:txBody>
                  <a:tcPr/>
                </a:tc>
                <a:tc>
                  <a:txBody>
                    <a:bodyPr/>
                    <a:lstStyle/>
                    <a:p>
                      <a:r>
                        <a:rPr lang="en-IN" sz="1800" b="0" i="0" u="none" strike="noStrike">
                          <a:solidFill>
                            <a:schemeClr val="accent3">
                              <a:lumMod val="20000"/>
                              <a:lumOff val="80000"/>
                            </a:schemeClr>
                          </a:solidFill>
                          <a:effectLst/>
                          <a:latin typeface="Calibri" panose="020F0502020204030204" pitchFamily="34" charset="0"/>
                        </a:rPr>
                        <a:t>DistanceFromHome</a:t>
                      </a:r>
                      <a:r>
                        <a:rPr lang="en-IN">
                          <a:solidFill>
                            <a:schemeClr val="accent3">
                              <a:lumMod val="20000"/>
                              <a:lumOff val="80000"/>
                            </a:schemeClr>
                          </a:solidFill>
                        </a:rPr>
                        <a:t> </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Education</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EducationField</a:t>
                      </a:r>
                      <a:endParaRPr lang="en-IN" dirty="0">
                        <a:solidFill>
                          <a:schemeClr val="accent3">
                            <a:lumMod val="20000"/>
                            <a:lumOff val="80000"/>
                          </a:schemeClr>
                        </a:solidFill>
                      </a:endParaRPr>
                    </a:p>
                  </a:txBody>
                  <a:tcPr/>
                </a:tc>
                <a:extLst>
                  <a:ext uri="{0D108BD9-81ED-4DB2-BD59-A6C34878D82A}">
                    <a16:rowId xmlns:a16="http://schemas.microsoft.com/office/drawing/2014/main" val="1042179690"/>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EmployeeCount</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EmployeeNumber</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Environment Satisfaction</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Gender</a:t>
                      </a:r>
                      <a:endParaRPr lang="en-IN" dirty="0">
                        <a:solidFill>
                          <a:schemeClr val="accent3">
                            <a:lumMod val="20000"/>
                            <a:lumOff val="80000"/>
                          </a:schemeClr>
                        </a:solidFill>
                      </a:endParaRPr>
                    </a:p>
                  </a:txBody>
                  <a:tcPr/>
                </a:tc>
                <a:extLst>
                  <a:ext uri="{0D108BD9-81ED-4DB2-BD59-A6C34878D82A}">
                    <a16:rowId xmlns:a16="http://schemas.microsoft.com/office/drawing/2014/main" val="918161765"/>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HourlyRate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JobInvolvement</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Job Level</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JobRole</a:t>
                      </a:r>
                      <a:r>
                        <a:rPr lang="en-IN" dirty="0">
                          <a:solidFill>
                            <a:schemeClr val="accent3">
                              <a:lumMod val="20000"/>
                              <a:lumOff val="80000"/>
                            </a:schemeClr>
                          </a:solidFill>
                        </a:rPr>
                        <a:t> </a:t>
                      </a:r>
                    </a:p>
                  </a:txBody>
                  <a:tcPr/>
                </a:tc>
                <a:extLst>
                  <a:ext uri="{0D108BD9-81ED-4DB2-BD59-A6C34878D82A}">
                    <a16:rowId xmlns:a16="http://schemas.microsoft.com/office/drawing/2014/main" val="3416229276"/>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JobSatisfaction</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MaritalStatus</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MonthlyIncome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MonthlyRate</a:t>
                      </a:r>
                    </a:p>
                  </a:txBody>
                  <a:tcPr/>
                </a:tc>
                <a:extLst>
                  <a:ext uri="{0D108BD9-81ED-4DB2-BD59-A6C34878D82A}">
                    <a16:rowId xmlns:a16="http://schemas.microsoft.com/office/drawing/2014/main" val="3934970663"/>
                  </a:ext>
                </a:extLst>
              </a:tr>
              <a:tr h="621103">
                <a:tc>
                  <a:txBody>
                    <a:bodyPr/>
                    <a:lstStyle/>
                    <a:p>
                      <a:r>
                        <a:rPr lang="en-IN" sz="1800" b="0" i="0" u="none" strike="noStrike" dirty="0">
                          <a:solidFill>
                            <a:schemeClr val="accent3">
                              <a:lumMod val="20000"/>
                              <a:lumOff val="80000"/>
                            </a:schemeClr>
                          </a:solidFill>
                          <a:effectLst/>
                          <a:latin typeface="Calibri" panose="020F0502020204030204" pitchFamily="34" charset="0"/>
                        </a:rPr>
                        <a:t>NumCompaniesWorked</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Over18</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OverTime</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PercentSalaryHike</a:t>
                      </a:r>
                    </a:p>
                  </a:txBody>
                  <a:tcPr/>
                </a:tc>
                <a:extLst>
                  <a:ext uri="{0D108BD9-81ED-4DB2-BD59-A6C34878D82A}">
                    <a16:rowId xmlns:a16="http://schemas.microsoft.com/office/drawing/2014/main" val="2720343504"/>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PerformanceRating</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RelationshipSatisfaction</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StandardHours</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StockOptionLevel</a:t>
                      </a:r>
                    </a:p>
                  </a:txBody>
                  <a:tcPr/>
                </a:tc>
                <a:extLst>
                  <a:ext uri="{0D108BD9-81ED-4DB2-BD59-A6C34878D82A}">
                    <a16:rowId xmlns:a16="http://schemas.microsoft.com/office/drawing/2014/main" val="1582675894"/>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TotalWorkingYears</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TrainingTimesLastYear</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WorkLifeBalance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YearsAtCompany</a:t>
                      </a:r>
                    </a:p>
                  </a:txBody>
                  <a:tcPr/>
                </a:tc>
                <a:extLst>
                  <a:ext uri="{0D108BD9-81ED-4DB2-BD59-A6C34878D82A}">
                    <a16:rowId xmlns:a16="http://schemas.microsoft.com/office/drawing/2014/main" val="605657639"/>
                  </a:ext>
                </a:extLst>
              </a:tr>
              <a:tr h="621103">
                <a:tc>
                  <a:txBody>
                    <a:bodyPr/>
                    <a:lstStyle/>
                    <a:p>
                      <a:r>
                        <a:rPr lang="en-IN" sz="1800" b="0" i="0" u="none" strike="noStrike" dirty="0">
                          <a:solidFill>
                            <a:schemeClr val="accent3">
                              <a:lumMod val="20000"/>
                              <a:lumOff val="80000"/>
                            </a:schemeClr>
                          </a:solidFill>
                          <a:effectLst/>
                          <a:latin typeface="Calibri" panose="020F0502020204030204" pitchFamily="34" charset="0"/>
                        </a:rPr>
                        <a:t>YearsInCurrentRole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YearsSinceLastPromotion</a:t>
                      </a:r>
                      <a:endParaRPr lang="en-IN" dirty="0">
                        <a:solidFill>
                          <a:schemeClr val="accent3">
                            <a:lumMod val="20000"/>
                            <a:lumOff val="80000"/>
                          </a:schemeClr>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dirty="0">
                          <a:solidFill>
                            <a:schemeClr val="accent3">
                              <a:lumMod val="20000"/>
                              <a:lumOff val="80000"/>
                            </a:schemeClr>
                          </a:solidFill>
                          <a:effectLst/>
                          <a:latin typeface="Calibri" panose="020F0502020204030204" pitchFamily="34" charset="0"/>
                        </a:rPr>
                        <a:t>YearsWithCurrManager</a:t>
                      </a:r>
                      <a:r>
                        <a:rPr lang="en-IN" dirty="0">
                          <a:solidFill>
                            <a:schemeClr val="accent3">
                              <a:lumMod val="20000"/>
                              <a:lumOff val="80000"/>
                            </a:schemeClr>
                          </a:solidFill>
                        </a:rPr>
                        <a:t> </a:t>
                      </a:r>
                    </a:p>
                    <a:p>
                      <a:endParaRPr lang="en-IN" dirty="0">
                        <a:solidFill>
                          <a:schemeClr val="accent3">
                            <a:lumMod val="20000"/>
                            <a:lumOff val="80000"/>
                          </a:schemeClr>
                        </a:solidFill>
                      </a:endParaRPr>
                    </a:p>
                  </a:txBody>
                  <a:tcPr/>
                </a:tc>
                <a:tc>
                  <a:txBody>
                    <a:bodyPr/>
                    <a:lstStyle/>
                    <a:p>
                      <a:endParaRPr lang="en-IN" sz="1800" b="0" i="0" u="none" strike="noStrike" dirty="0">
                        <a:solidFill>
                          <a:schemeClr val="accent3">
                            <a:lumMod val="20000"/>
                            <a:lumOff val="80000"/>
                          </a:schemeClr>
                        </a:solidFill>
                        <a:effectLst/>
                        <a:latin typeface="Calibri" panose="020F0502020204030204" pitchFamily="34" charset="0"/>
                      </a:endParaRPr>
                    </a:p>
                  </a:txBody>
                  <a:tcPr/>
                </a:tc>
                <a:extLst>
                  <a:ext uri="{0D108BD9-81ED-4DB2-BD59-A6C34878D82A}">
                    <a16:rowId xmlns:a16="http://schemas.microsoft.com/office/drawing/2014/main" val="2621127953"/>
                  </a:ext>
                </a:extLst>
              </a:tr>
            </a:tbl>
          </a:graphicData>
        </a:graphic>
      </p:graphicFrame>
    </p:spTree>
    <p:extLst>
      <p:ext uri="{BB962C8B-B14F-4D97-AF65-F5344CB8AC3E}">
        <p14:creationId xmlns:p14="http://schemas.microsoft.com/office/powerpoint/2010/main" val="251029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2EE-80D3-4EB4-8DAD-2520E1B799D1}"/>
              </a:ext>
            </a:extLst>
          </p:cNvPr>
          <p:cNvSpPr>
            <a:spLocks noGrp="1"/>
          </p:cNvSpPr>
          <p:nvPr>
            <p:ph type="title"/>
          </p:nvPr>
        </p:nvSpPr>
        <p:spPr/>
        <p:txBody>
          <a:bodyPr/>
          <a:lstStyle/>
          <a:p>
            <a:pPr algn="l"/>
            <a:r>
              <a:rPr lang="en-IN" sz="3600" b="1" i="0" u="none" strike="noStrike" baseline="0" dirty="0"/>
              <a:t>5. Architecture </a:t>
            </a:r>
            <a:endParaRPr lang="en-IN" dirty="0"/>
          </a:p>
        </p:txBody>
      </p:sp>
      <p:sp>
        <p:nvSpPr>
          <p:cNvPr id="3" name="Content Placeholder 2">
            <a:extLst>
              <a:ext uri="{FF2B5EF4-FFF2-40B4-BE49-F238E27FC236}">
                <a16:creationId xmlns:a16="http://schemas.microsoft.com/office/drawing/2014/main" id="{2E49F87C-B6E1-4AC0-978B-1EF62CC80C01}"/>
              </a:ext>
            </a:extLst>
          </p:cNvPr>
          <p:cNvSpPr>
            <a:spLocks noGrp="1"/>
          </p:cNvSpPr>
          <p:nvPr>
            <p:ph idx="1"/>
          </p:nvPr>
        </p:nvSpPr>
        <p:spPr/>
        <p:txBody>
          <a:bodyPr>
            <a:normAutofit/>
          </a:bodyPr>
          <a:lstStyle/>
          <a:p>
            <a:r>
              <a:rPr lang="en-US" sz="2000" b="1" i="0" u="none" strike="noStrike" baseline="0" dirty="0">
                <a:solidFill>
                  <a:schemeClr val="accent3">
                    <a:lumMod val="60000"/>
                    <a:lumOff val="40000"/>
                  </a:schemeClr>
                </a:solidFill>
                <a:latin typeface="Segoe UI" panose="020B0502040204020203" pitchFamily="34" charset="0"/>
              </a:rPr>
              <a:t>1. Collect Raw Data </a:t>
            </a:r>
            <a:r>
              <a:rPr lang="en-US" sz="2000" b="1" i="0" u="none" strike="noStrike" baseline="0" dirty="0">
                <a:latin typeface="Segoe UI" panose="020B0502040204020203" pitchFamily="34" charset="0"/>
              </a:rPr>
              <a:t>- </a:t>
            </a:r>
            <a:r>
              <a:rPr lang="en-US" sz="2000" b="0" i="0" u="none" strike="noStrike" baseline="0" dirty="0">
                <a:latin typeface="Segoe UI" panose="020B0502040204020203" pitchFamily="34" charset="0"/>
              </a:rPr>
              <a:t>This step involves extracting the data from different sources relevant to the problem statement or obtaining data from the client.</a:t>
            </a:r>
          </a:p>
          <a:p>
            <a:r>
              <a:rPr lang="en-US" sz="2000" b="1" i="0" u="none" strike="noStrike" baseline="0" dirty="0">
                <a:solidFill>
                  <a:schemeClr val="accent3">
                    <a:lumMod val="60000"/>
                    <a:lumOff val="40000"/>
                  </a:schemeClr>
                </a:solidFill>
                <a:latin typeface="Segoe UI" panose="020B0502040204020203" pitchFamily="34" charset="0"/>
              </a:rPr>
              <a:t>2. Data Wrangling </a:t>
            </a:r>
            <a:r>
              <a:rPr lang="en-US" sz="2000" b="1" i="0" u="none" strike="noStrike" baseline="0" dirty="0">
                <a:latin typeface="Segoe UI" panose="020B0502040204020203" pitchFamily="34" charset="0"/>
              </a:rPr>
              <a:t>– </a:t>
            </a:r>
            <a:r>
              <a:rPr lang="en-US" sz="2000" b="0" i="0" u="none" strike="noStrike" baseline="0" dirty="0">
                <a:latin typeface="Segoe UI" panose="020B0502040204020203" pitchFamily="34" charset="0"/>
              </a:rPr>
              <a:t>Contains following steps gathering data, assessing data, handling missing data and adding columns.</a:t>
            </a:r>
          </a:p>
          <a:p>
            <a:r>
              <a:rPr lang="en-US" sz="2000" b="1" dirty="0">
                <a:solidFill>
                  <a:schemeClr val="accent3">
                    <a:lumMod val="60000"/>
                    <a:lumOff val="40000"/>
                  </a:schemeClr>
                </a:solidFill>
                <a:latin typeface="Segoe UI" panose="020B0502040204020203" pitchFamily="34" charset="0"/>
              </a:rPr>
              <a:t>3</a:t>
            </a:r>
            <a:r>
              <a:rPr lang="en-US" sz="2000" b="1" i="0" u="none" strike="noStrike" baseline="0" dirty="0">
                <a:solidFill>
                  <a:schemeClr val="accent3">
                    <a:lumMod val="60000"/>
                    <a:lumOff val="40000"/>
                  </a:schemeClr>
                </a:solidFill>
                <a:latin typeface="Segoe UI" panose="020B0502040204020203" pitchFamily="34" charset="0"/>
              </a:rPr>
              <a:t>. Exploring Data </a:t>
            </a:r>
            <a:r>
              <a:rPr lang="en-US" sz="2000" b="1" i="0" u="none" strike="noStrike" baseline="0" dirty="0">
                <a:latin typeface="Segoe UI" panose="020B0502040204020203" pitchFamily="34" charset="0"/>
              </a:rPr>
              <a:t>– </a:t>
            </a:r>
            <a:r>
              <a:rPr lang="en-US" sz="2000" b="0" i="0" u="none" strike="noStrike" baseline="0" dirty="0">
                <a:latin typeface="Segoe UI" panose="020B0502040204020203" pitchFamily="34" charset="0"/>
              </a:rPr>
              <a:t>Once the data is loaded and pre-processed, we preform data analysis using python libraries and Business Intelligence tools like Tableau public. </a:t>
            </a:r>
          </a:p>
          <a:p>
            <a:r>
              <a:rPr lang="en-US" sz="2000" b="1" dirty="0">
                <a:solidFill>
                  <a:schemeClr val="accent3">
                    <a:lumMod val="60000"/>
                    <a:lumOff val="40000"/>
                  </a:schemeClr>
                </a:solidFill>
                <a:latin typeface="Segoe UI" panose="020B0502040204020203" pitchFamily="34" charset="0"/>
              </a:rPr>
              <a:t>4</a:t>
            </a:r>
            <a:r>
              <a:rPr lang="en-US" sz="2000" b="1" i="0" u="none" strike="noStrike" baseline="0" dirty="0">
                <a:solidFill>
                  <a:schemeClr val="accent3">
                    <a:lumMod val="60000"/>
                    <a:lumOff val="40000"/>
                  </a:schemeClr>
                </a:solidFill>
                <a:latin typeface="Segoe UI" panose="020B0502040204020203" pitchFamily="34" charset="0"/>
              </a:rPr>
              <a:t>. Deployment </a:t>
            </a:r>
            <a:r>
              <a:rPr lang="en-US" sz="2000" b="1" i="0" u="none" strike="noStrike" baseline="0" dirty="0">
                <a:latin typeface="Segoe UI" panose="020B0502040204020203" pitchFamily="34" charset="0"/>
              </a:rPr>
              <a:t>- </a:t>
            </a:r>
            <a:r>
              <a:rPr lang="en-US" sz="2000" b="0" i="0" u="none" strike="noStrike" baseline="0" dirty="0">
                <a:latin typeface="Segoe UI" panose="020B0502040204020203" pitchFamily="34" charset="0"/>
              </a:rPr>
              <a:t>The prepared visualizations are deployed on the public.tableau.com site. Where they will be available publicly.</a:t>
            </a:r>
            <a:endParaRPr lang="en-IN" sz="2000" b="0" i="0" u="none" strike="noStrike" baseline="0" dirty="0">
              <a:latin typeface="Calibri" panose="020F0502020204030204" pitchFamily="34" charset="0"/>
            </a:endParaRPr>
          </a:p>
          <a:p>
            <a:endParaRPr lang="en-IN" dirty="0"/>
          </a:p>
        </p:txBody>
      </p:sp>
    </p:spTree>
    <p:extLst>
      <p:ext uri="{BB962C8B-B14F-4D97-AF65-F5344CB8AC3E}">
        <p14:creationId xmlns:p14="http://schemas.microsoft.com/office/powerpoint/2010/main" val="105810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517D-6C28-4915-883C-52FB70A29629}"/>
              </a:ext>
            </a:extLst>
          </p:cNvPr>
          <p:cNvSpPr>
            <a:spLocks noGrp="1"/>
          </p:cNvSpPr>
          <p:nvPr>
            <p:ph type="title"/>
          </p:nvPr>
        </p:nvSpPr>
        <p:spPr>
          <a:xfrm>
            <a:off x="241413" y="94346"/>
            <a:ext cx="7958331" cy="1077229"/>
          </a:xfrm>
        </p:spPr>
        <p:txBody>
          <a:bodyPr/>
          <a:lstStyle/>
          <a:p>
            <a:pPr algn="l"/>
            <a:r>
              <a:rPr lang="en-IN" sz="3600" b="1" i="0" u="none" strike="noStrike" baseline="0" dirty="0">
                <a:solidFill>
                  <a:schemeClr val="tx1"/>
                </a:solidFill>
              </a:rPr>
              <a:t>6. Insights </a:t>
            </a:r>
            <a:endParaRPr lang="en-IN" dirty="0">
              <a:solidFill>
                <a:schemeClr val="tx1"/>
              </a:solidFill>
            </a:endParaRPr>
          </a:p>
        </p:txBody>
      </p:sp>
      <p:pic>
        <p:nvPicPr>
          <p:cNvPr id="5" name="Content Placeholder 4">
            <a:extLst>
              <a:ext uri="{FF2B5EF4-FFF2-40B4-BE49-F238E27FC236}">
                <a16:creationId xmlns:a16="http://schemas.microsoft.com/office/drawing/2014/main" id="{846533E7-6467-4A37-9476-455D6E515321}"/>
              </a:ext>
            </a:extLst>
          </p:cNvPr>
          <p:cNvPicPr>
            <a:picLocks noGrp="1" noChangeAspect="1"/>
          </p:cNvPicPr>
          <p:nvPr>
            <p:ph idx="1"/>
          </p:nvPr>
        </p:nvPicPr>
        <p:blipFill rotWithShape="1">
          <a:blip r:embed="rId3"/>
          <a:srcRect l="86" r="505"/>
          <a:stretch/>
        </p:blipFill>
        <p:spPr>
          <a:xfrm>
            <a:off x="81912" y="733425"/>
            <a:ext cx="12033888" cy="6030228"/>
          </a:xfrm>
        </p:spPr>
      </p:pic>
    </p:spTree>
    <p:extLst>
      <p:ext uri="{BB962C8B-B14F-4D97-AF65-F5344CB8AC3E}">
        <p14:creationId xmlns:p14="http://schemas.microsoft.com/office/powerpoint/2010/main" val="103670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1CBB-DFC1-49F8-AFF6-3D46909033AF}"/>
              </a:ext>
            </a:extLst>
          </p:cNvPr>
          <p:cNvSpPr>
            <a:spLocks noGrp="1"/>
          </p:cNvSpPr>
          <p:nvPr>
            <p:ph type="title"/>
          </p:nvPr>
        </p:nvSpPr>
        <p:spPr/>
        <p:txBody>
          <a:bodyPr/>
          <a:lstStyle/>
          <a:p>
            <a:pPr algn="l"/>
            <a:r>
              <a:rPr lang="en-IN" sz="3600" b="1" i="0" u="none" strike="noStrike" baseline="0" dirty="0"/>
              <a:t>7. Key Performance Indicator</a:t>
            </a:r>
            <a:endParaRPr lang="en-IN" dirty="0"/>
          </a:p>
        </p:txBody>
      </p:sp>
      <p:sp>
        <p:nvSpPr>
          <p:cNvPr id="3" name="Content Placeholder 2">
            <a:extLst>
              <a:ext uri="{FF2B5EF4-FFF2-40B4-BE49-F238E27FC236}">
                <a16:creationId xmlns:a16="http://schemas.microsoft.com/office/drawing/2014/main" id="{83670DAF-06AC-4A77-ADEB-95C3CC57C704}"/>
              </a:ext>
            </a:extLst>
          </p:cNvPr>
          <p:cNvSpPr>
            <a:spLocks noGrp="1"/>
          </p:cNvSpPr>
          <p:nvPr>
            <p:ph idx="1"/>
          </p:nvPr>
        </p:nvSpPr>
        <p:spPr/>
        <p:txBody>
          <a:bodyPr/>
          <a:lstStyle/>
          <a:p>
            <a:pPr algn="l">
              <a:buFont typeface="Arial" panose="020B0604020202020204" pitchFamily="34" charset="0"/>
              <a:buChar char="•"/>
            </a:pPr>
            <a:r>
              <a:rPr lang="en-US" b="0" i="0" dirty="0">
                <a:effectLst/>
                <a:latin typeface="-apple-system"/>
              </a:rPr>
              <a:t>Total Employees.</a:t>
            </a:r>
          </a:p>
          <a:p>
            <a:pPr algn="l">
              <a:buFont typeface="Arial" panose="020B0604020202020204" pitchFamily="34" charset="0"/>
              <a:buChar char="•"/>
            </a:pPr>
            <a:r>
              <a:rPr lang="en-US" b="0" i="0" dirty="0">
                <a:effectLst/>
                <a:latin typeface="-apple-system"/>
              </a:rPr>
              <a:t>Active Employees.</a:t>
            </a:r>
          </a:p>
          <a:p>
            <a:pPr algn="l">
              <a:buFont typeface="Arial" panose="020B0604020202020204" pitchFamily="34" charset="0"/>
              <a:buChar char="•"/>
            </a:pPr>
            <a:r>
              <a:rPr lang="en-US" b="0" i="0" dirty="0">
                <a:effectLst/>
                <a:latin typeface="-apple-system"/>
              </a:rPr>
              <a:t>Attrition Count.</a:t>
            </a:r>
          </a:p>
          <a:p>
            <a:pPr algn="l">
              <a:buFont typeface="Arial" panose="020B0604020202020204" pitchFamily="34" charset="0"/>
              <a:buChar char="•"/>
            </a:pPr>
            <a:r>
              <a:rPr lang="en-US" b="0" i="0" dirty="0">
                <a:effectLst/>
                <a:latin typeface="-apple-system"/>
              </a:rPr>
              <a:t>Attrition Rate %.</a:t>
            </a:r>
          </a:p>
          <a:p>
            <a:pPr algn="l">
              <a:buFont typeface="Arial" panose="020B0604020202020204" pitchFamily="34" charset="0"/>
              <a:buChar char="•"/>
            </a:pPr>
            <a:r>
              <a:rPr lang="en-US" b="0" i="0" dirty="0">
                <a:effectLst/>
                <a:latin typeface="-apple-system"/>
              </a:rPr>
              <a:t>Average Monthly Income.</a:t>
            </a:r>
          </a:p>
          <a:p>
            <a:pPr algn="l">
              <a:buFont typeface="Arial" panose="020B0604020202020204" pitchFamily="34" charset="0"/>
              <a:buChar char="•"/>
            </a:pPr>
            <a:r>
              <a:rPr lang="en-US" dirty="0">
                <a:latin typeface="-apple-system"/>
              </a:rPr>
              <a:t>Average salary hike %.</a:t>
            </a:r>
            <a:endParaRPr lang="en-US" b="0" i="0" dirty="0">
              <a:effectLst/>
              <a:latin typeface="-apple-system"/>
            </a:endParaRPr>
          </a:p>
          <a:p>
            <a:endParaRPr lang="en-IN" dirty="0"/>
          </a:p>
        </p:txBody>
      </p:sp>
    </p:spTree>
    <p:extLst>
      <p:ext uri="{BB962C8B-B14F-4D97-AF65-F5344CB8AC3E}">
        <p14:creationId xmlns:p14="http://schemas.microsoft.com/office/powerpoint/2010/main" val="1262707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B33D-DB36-4327-848E-56AC9E58CE80}"/>
              </a:ext>
            </a:extLst>
          </p:cNvPr>
          <p:cNvSpPr>
            <a:spLocks noGrp="1"/>
          </p:cNvSpPr>
          <p:nvPr>
            <p:ph type="title"/>
          </p:nvPr>
        </p:nvSpPr>
        <p:spPr>
          <a:xfrm>
            <a:off x="646111" y="452718"/>
            <a:ext cx="9972359" cy="1400530"/>
          </a:xfrm>
        </p:spPr>
        <p:txBody>
          <a:bodyPr/>
          <a:lstStyle/>
          <a:p>
            <a:r>
              <a:rPr lang="en-US" sz="3600" b="1" i="0" dirty="0">
                <a:solidFill>
                  <a:schemeClr val="tx1"/>
                </a:solidFill>
                <a:effectLst/>
              </a:rPr>
              <a:t>8.Recommendations and improvement techniques:</a:t>
            </a:r>
            <a:br>
              <a:rPr lang="en-US" sz="3600" b="1" i="0" dirty="0">
                <a:solidFill>
                  <a:schemeClr val="tx1"/>
                </a:solidFill>
                <a:effectLst/>
              </a:rPr>
            </a:br>
            <a:endParaRPr lang="en-IN" sz="3600" dirty="0">
              <a:solidFill>
                <a:schemeClr val="tx1"/>
              </a:solidFill>
            </a:endParaRPr>
          </a:p>
        </p:txBody>
      </p:sp>
      <p:sp>
        <p:nvSpPr>
          <p:cNvPr id="3" name="Content Placeholder 2">
            <a:extLst>
              <a:ext uri="{FF2B5EF4-FFF2-40B4-BE49-F238E27FC236}">
                <a16:creationId xmlns:a16="http://schemas.microsoft.com/office/drawing/2014/main" id="{6F3B9E2B-9E43-4A1B-8B75-F5EEC6869662}"/>
              </a:ext>
            </a:extLst>
          </p:cNvPr>
          <p:cNvSpPr>
            <a:spLocks noGrp="1"/>
          </p:cNvSpPr>
          <p:nvPr>
            <p:ph idx="1"/>
          </p:nvPr>
        </p:nvSpPr>
        <p:spPr/>
        <p:txBody>
          <a:bodyPr/>
          <a:lstStyle/>
          <a:p>
            <a:pPr marL="0" indent="0" algn="l">
              <a:buNone/>
            </a:pPr>
            <a:r>
              <a:rPr lang="en-US" b="0" i="0" dirty="0">
                <a:effectLst/>
                <a:latin typeface="-apple-system"/>
              </a:rPr>
              <a:t>The dashboard provides helpful suggestions to reduce attrition, such as:</a:t>
            </a:r>
          </a:p>
          <a:p>
            <a:pPr algn="l">
              <a:buFont typeface="Arial" panose="020B0604020202020204" pitchFamily="34" charset="0"/>
              <a:buChar char="•"/>
            </a:pPr>
            <a:r>
              <a:rPr lang="en-US" b="1" i="0" dirty="0">
                <a:solidFill>
                  <a:schemeClr val="accent3">
                    <a:lumMod val="60000"/>
                    <a:lumOff val="40000"/>
                  </a:schemeClr>
                </a:solidFill>
                <a:effectLst/>
                <a:latin typeface="-apple-system"/>
              </a:rPr>
              <a:t>Employee engagement program</a:t>
            </a:r>
            <a:r>
              <a:rPr lang="en-US" b="0" i="0" dirty="0">
                <a:effectLst/>
                <a:latin typeface="-apple-system"/>
              </a:rPr>
              <a:t>: Implement programs to increase employee engagement and satisfaction.</a:t>
            </a:r>
          </a:p>
          <a:p>
            <a:pPr algn="l">
              <a:buFont typeface="Arial" panose="020B0604020202020204" pitchFamily="34" charset="0"/>
              <a:buChar char="•"/>
            </a:pPr>
            <a:r>
              <a:rPr lang="en-US" b="1" i="0" dirty="0">
                <a:solidFill>
                  <a:schemeClr val="accent3">
                    <a:lumMod val="60000"/>
                    <a:lumOff val="40000"/>
                  </a:schemeClr>
                </a:solidFill>
                <a:effectLst/>
                <a:latin typeface="-apple-system"/>
              </a:rPr>
              <a:t>Career development plans</a:t>
            </a:r>
            <a:r>
              <a:rPr lang="en-US" b="0" i="0" dirty="0">
                <a:solidFill>
                  <a:schemeClr val="accent3">
                    <a:lumMod val="60000"/>
                    <a:lumOff val="40000"/>
                  </a:schemeClr>
                </a:solidFill>
                <a:effectLst/>
                <a:latin typeface="-apple-system"/>
              </a:rPr>
              <a:t>: </a:t>
            </a:r>
            <a:r>
              <a:rPr lang="en-US" b="0" i="0" dirty="0">
                <a:effectLst/>
                <a:latin typeface="-apple-system"/>
              </a:rPr>
              <a:t>Yield advancement opportunities and a clear career path.</a:t>
            </a:r>
          </a:p>
          <a:p>
            <a:pPr algn="l">
              <a:buFont typeface="Arial" panose="020B0604020202020204" pitchFamily="34" charset="0"/>
              <a:buChar char="•"/>
            </a:pPr>
            <a:r>
              <a:rPr lang="en-US" b="1" i="0" dirty="0">
                <a:solidFill>
                  <a:schemeClr val="accent3">
                    <a:lumMod val="60000"/>
                    <a:lumOff val="40000"/>
                  </a:schemeClr>
                </a:solidFill>
                <a:effectLst/>
                <a:latin typeface="-apple-system"/>
              </a:rPr>
              <a:t>Compensation and Benefits Evaluation</a:t>
            </a:r>
            <a:r>
              <a:rPr lang="en-US" b="0" i="0" dirty="0">
                <a:solidFill>
                  <a:schemeClr val="accent3">
                    <a:lumMod val="60000"/>
                    <a:lumOff val="40000"/>
                  </a:schemeClr>
                </a:solidFill>
                <a:effectLst/>
                <a:latin typeface="-apple-system"/>
              </a:rPr>
              <a:t>:</a:t>
            </a:r>
            <a:r>
              <a:rPr lang="en-US" b="0" i="0" dirty="0">
                <a:effectLst/>
                <a:latin typeface="-apple-system"/>
              </a:rPr>
              <a:t> To remain competitive, compensation and benefits must be evaluated regularly.</a:t>
            </a:r>
          </a:p>
          <a:p>
            <a:pPr algn="l">
              <a:buFont typeface="Arial" panose="020B0604020202020204" pitchFamily="34" charset="0"/>
              <a:buChar char="•"/>
            </a:pPr>
            <a:r>
              <a:rPr lang="en-US" b="1" i="0" dirty="0">
                <a:solidFill>
                  <a:schemeClr val="accent3">
                    <a:lumMod val="60000"/>
                    <a:lumOff val="40000"/>
                  </a:schemeClr>
                </a:solidFill>
                <a:effectLst/>
                <a:latin typeface="-apple-system"/>
              </a:rPr>
              <a:t>Flexible working Arrangements</a:t>
            </a:r>
            <a:r>
              <a:rPr lang="en-US" b="0" i="0" dirty="0">
                <a:effectLst/>
                <a:latin typeface="-apple-system"/>
              </a:rPr>
              <a:t>: Offer flexible working arrangements to improve work-life balance</a:t>
            </a:r>
          </a:p>
          <a:p>
            <a:pPr marL="0" indent="0">
              <a:buNone/>
            </a:pPr>
            <a:endParaRPr lang="en-IN" dirty="0"/>
          </a:p>
        </p:txBody>
      </p:sp>
    </p:spTree>
    <p:extLst>
      <p:ext uri="{BB962C8B-B14F-4D97-AF65-F5344CB8AC3E}">
        <p14:creationId xmlns:p14="http://schemas.microsoft.com/office/powerpoint/2010/main" val="931626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46</TotalTime>
  <Words>598</Words>
  <Application>Microsoft Office PowerPoint</Application>
  <PresentationFormat>Widescreen</PresentationFormat>
  <Paragraphs>89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Century Gothic</vt:lpstr>
      <vt:lpstr>Segoe UI</vt:lpstr>
      <vt:lpstr>Wingdings 3</vt:lpstr>
      <vt:lpstr>Ion</vt:lpstr>
      <vt:lpstr>HR DASHBOARD</vt:lpstr>
      <vt:lpstr>1. Problem Statement:</vt:lpstr>
      <vt:lpstr>2.Objective</vt:lpstr>
      <vt:lpstr>3. Benefits</vt:lpstr>
      <vt:lpstr>4. Data attributes </vt:lpstr>
      <vt:lpstr>5. Architecture </vt:lpstr>
      <vt:lpstr>6. Insights </vt:lpstr>
      <vt:lpstr>7. Key Performance Indicator</vt:lpstr>
      <vt:lpstr>8.Recommendations and improvement techniques: </vt:lpstr>
      <vt:lpstr>9. Conclusion  </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DASHBOARD</dc:title>
  <dc:creator>3BR18CV082 MVK</dc:creator>
  <cp:lastModifiedBy>sw</cp:lastModifiedBy>
  <cp:revision>8</cp:revision>
  <dcterms:created xsi:type="dcterms:W3CDTF">2024-04-30T08:45:40Z</dcterms:created>
  <dcterms:modified xsi:type="dcterms:W3CDTF">2024-11-21T11:23:50Z</dcterms:modified>
</cp:coreProperties>
</file>