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8" r:id="rId5"/>
    <p:sldId id="269" r:id="rId6"/>
    <p:sldId id="270" r:id="rId7"/>
    <p:sldId id="275" r:id="rId8"/>
    <p:sldId id="274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1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0C979B-FDA5-426C-96EB-5D7404E61FF6}" type="datetime1">
              <a:rPr lang="es-ES" smtClean="0"/>
              <a:t>19/04/2025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5FAA0D8-202C-4D3D-887A-429ECB6FFB6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D630C-C0B1-481E-B3D1-A3F1BA25BB0E}" type="datetime1">
              <a:rPr lang="es-ES" smtClean="0"/>
              <a:pPr/>
              <a:t>19/04/2025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B6E69F1-4ECE-4D08-92F0-C404CE0B9B9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71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403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6BF0-2C71-042A-3877-5EF641873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EDA048-74E4-799B-8DEF-DFDAF967D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E4CB91-8AEB-67F9-B371-2A0540264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A29586-D742-A877-9F5E-69FDDD019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3921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C202-61A6-355D-C5E5-239D05B2B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3C02A3-CFE5-E27A-707B-1F71363C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0FEAB7-C3DC-CEED-D1E0-8292EB53D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755F4-3D36-C600-11C7-0DF10326E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867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0DC8-68A7-242B-4EB2-CE28BAD8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9A5397C-1B3C-8B47-AA4D-784C50022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B5AB68-50F4-23A6-A2C4-A5EEDA623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C1554-9DDA-6CD5-EA24-3A0F4DF89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2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3DA47-4A68-D0CB-9C3E-98A2363B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3935A7-6AAB-87AD-05F0-65BE346CD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F2A6199-544A-2ED2-7E0B-2F941382B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760ADE-218B-CEED-EAA7-5E34B553A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25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9744-25C7-2D6D-0967-3F764FE5D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CD08358-EA96-1D01-8412-A3CE36C7D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96AE41-87E1-EDE4-EA3F-A4107E961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BEF082-22B7-DAA6-5E63-65E6C7B96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91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7C576-A3C5-983B-81B0-647708C4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B40C7C-429C-8A1F-A1C0-841EF5422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CE670AB-5EDD-4737-3F05-87D1138AE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9D2577-05A9-BB54-7A97-724FD83F1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92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255C6-0EFF-1B8F-2F95-305F48EE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06EB24-7ACB-9E32-5237-9B2DEB87C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D12CD5-C281-C730-F062-09EFC4D60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CB7A24-AB6F-3401-BD6C-B6CDC2073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019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E2A6F-64B4-442A-0266-62876756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4ED8B80-8CC3-79E7-1CE1-1C471C8C9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40EF84-E124-BBA2-9B7B-96EA86BA5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66AA0-C3B6-899D-D100-E9A902B39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68A67-F94C-65FC-56FF-894868085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CBADBA-0A74-6D1E-0B93-9C35E67EC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7224AD6-DD00-3B2F-9E8E-F759EE5AB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F2C2C3-AE66-7F22-A459-1F834D7E9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3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A8C7-2609-2CCA-6870-0E50E46C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C49350A-9C3F-CA36-49B0-03AE4BF26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AF97E2-D639-BDF0-7A22-0D2A644A6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E67949-B067-C1A1-BAE1-E521B06B2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69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95E26-D5B2-C69D-8B2F-2BE5F593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FFE4A2-EA0B-F4C8-CB55-A0F1587C2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780A10-AA65-B196-D13D-2592EA168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F828C0-C679-E76B-66E7-827EEA62C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18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96CD-8E23-8470-6212-CEBB77AE1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0108B7A-AA25-0949-427C-85F11718B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9D7F729-D6C3-AAF1-8D2E-EAA46C442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470777-E2C9-A87D-EAFE-0CE4D01EB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628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C7C90-D4E8-315C-B31C-EE4AB6790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3A10BB-7413-3A5F-2DA0-E5DF81A62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049917-9D2C-5C1E-FBCA-23816506B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152DF-BF06-A5F2-B4E7-793AC3864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B6E69F1-4ECE-4D08-92F0-C404CE0B9B9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8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397977"/>
            <a:ext cx="8361229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79906" y="4475023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FC480EF-35B4-4CDB-88D7-79C3823DBB34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Forma de L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33799D-3FBF-42C5-B0BE-D127BF092B16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de L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75482-7CC4-44E4-A0C7-3366530BE999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s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D1FCF-9E6D-48F5-9CC6-CB3505EEF89B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94D94A-D4AB-4F4E-A847-68441D203A6D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gunda opción de diapositiva de título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de L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 title="Barra lateral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7977" y="1151796"/>
            <a:ext cx="9504485" cy="3007447"/>
          </a:xfrm>
        </p:spPr>
        <p:txBody>
          <a:bodyPr rtlCol="0"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97977" y="4897053"/>
            <a:ext cx="9504485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AA240F78-5E13-46BF-92A2-4A00BBA5914E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Forma de L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0213"/>
          </a:xfrm>
        </p:spPr>
        <p:txBody>
          <a:bodyPr rtlCol="0">
            <a:no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C6920-9310-442B-9B65-9622E2E9A6DA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leyenda e image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6CCAF6-47C7-4352-A240-3E2FDB20DDE3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contenido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rtlCol="0"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ido con título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 title="Forma de fondo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586246" y="400665"/>
            <a:ext cx="4858460" cy="1428136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47FF9CA-154A-4910-A4D1-69C78FA5009A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Forma de L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Forma de L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5" name="Forma de L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 rtl="0"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algn="ctr" rtl="0">
              <a:buNone/>
            </a:pPr>
            <a:r>
              <a:rPr lang="es-ES" noProof="0"/>
              <a:t>Segundo nivel</a:t>
            </a:r>
          </a:p>
          <a:p>
            <a:pPr marL="0" lvl="2" indent="0" algn="ctr" rtl="0">
              <a:buNone/>
            </a:pPr>
            <a:r>
              <a:rPr lang="es-ES" noProof="0"/>
              <a:t>Tercer nivel</a:t>
            </a:r>
          </a:p>
          <a:p>
            <a:pPr marL="0" lvl="3" indent="0" algn="ctr" rtl="0">
              <a:buNone/>
            </a:pPr>
            <a:r>
              <a:rPr lang="es-ES" noProof="0"/>
              <a:t>Cuarto nivel</a:t>
            </a:r>
          </a:p>
          <a:p>
            <a:pPr marL="0" lvl="4" indent="0" algn="ctr" rtl="0"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, 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3"/>
              </a:solidFill>
            </a:endParaRPr>
          </a:p>
        </p:txBody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A4429B-F62A-4086-B75A-159D04FB3285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Forma de fondo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: Esquinas superiores recortadas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0776" y="477366"/>
            <a:ext cx="4644000" cy="1341602"/>
          </a:xfrm>
        </p:spPr>
        <p:txBody>
          <a:bodyPr rtlCol="0"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DF9F7E9-5549-48DD-AA08-495E15F29D74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 title="Barra de división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rma de L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13" name="Forma de L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Forma de L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sp>
        <p:nvSpPr>
          <p:cNvPr id="21" name="Forma de L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2"/>
              </a:solidFill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8831062-92E6-4BDA-AC71-2533788E967D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Forma de L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Forma de L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67F4E-4320-4C88-B144-6BA80461CD6C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 title="Barra lateral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AAEDC0CB-97A3-4C82-A649-A494F89B036C}" type="datetime1">
              <a:rPr lang="es-ES" noProof="0" smtClean="0"/>
              <a:t>19/04/2025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Agregar un pie de página 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B38049E5-7B53-4E85-8972-7D6C4BCE5BB9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Rectángulo 8" title="Barra lateral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28594-E3E7-4921-BB26-C93A4252F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Desafío 2</a:t>
            </a:r>
            <a:endParaRPr lang="es-ES" cap="none" dirty="0">
              <a:latin typeface="Impact" panose="020B080603090205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CAE2CE-F5D8-4BB6-A52B-9737F0CA1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4884" y="4916905"/>
            <a:ext cx="4551108" cy="851598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" dirty="0"/>
              <a:t>Autor: Reinier Rodríguez Guillén</a:t>
            </a:r>
          </a:p>
          <a:p>
            <a:pPr algn="l"/>
            <a:r>
              <a:rPr lang="es-ES" dirty="0"/>
              <a:t>Generación:   Data-Science-g108</a:t>
            </a:r>
          </a:p>
          <a:p>
            <a:pPr rtl="0"/>
            <a:endParaRPr lang="es-ES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51E917D-7C21-6853-8B07-9465852A53BB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54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148F-0CD3-071C-7B9D-5232EC80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3FB17-08C8-59E4-74AC-DA73AD8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A5309-ED80-32B3-75E9-B29C3C34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84671"/>
            <a:ext cx="10379413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 startAt="4"/>
            </a:pPr>
            <a:r>
              <a:rPr lang="es-ES" sz="2000" dirty="0"/>
              <a:t>Ingresar 10 clientes distintos con distintas prioridades, el resto de los valores los puedes inventar.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('ceo@amazon.</a:t>
            </a:r>
            <a:r>
              <a:rPr lang="es-ES" sz="1200" dirty="0" err="1"/>
              <a:t>com</a:t>
            </a:r>
            <a:r>
              <a:rPr lang="es-ES" sz="1200" dirty="0"/>
              <a:t>','Andy Jassy','14845101528','amazon',9);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('ceo@google.</a:t>
            </a:r>
            <a:r>
              <a:rPr lang="es-ES" sz="1200" dirty="0" err="1"/>
              <a:t>com</a:t>
            </a:r>
            <a:r>
              <a:rPr lang="es-ES" sz="1200" dirty="0"/>
              <a:t>','</a:t>
            </a:r>
            <a:r>
              <a:rPr lang="es-ES" sz="1200" dirty="0" err="1"/>
              <a:t>Sundar</a:t>
            </a:r>
            <a:r>
              <a:rPr lang="es-ES" sz="1200" dirty="0"/>
              <a:t> Pichai','13844601528','google',8);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('ceo@facebook.</a:t>
            </a:r>
            <a:r>
              <a:rPr lang="es-ES" sz="1200" dirty="0" err="1"/>
              <a:t>com</a:t>
            </a:r>
            <a:r>
              <a:rPr lang="es-ES" sz="1200" dirty="0"/>
              <a:t>','Mark Zuckerberg','11744600028','facebook',3);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('ceo@openai.</a:t>
            </a:r>
            <a:r>
              <a:rPr lang="es-ES" sz="1200" dirty="0" err="1"/>
              <a:t>com</a:t>
            </a:r>
            <a:r>
              <a:rPr lang="es-ES" sz="1200" dirty="0"/>
              <a:t>','Samuel Altman','10733600028','openai',10);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('ceo@microsoft.</a:t>
            </a:r>
            <a:r>
              <a:rPr lang="es-ES" sz="1200" dirty="0" err="1"/>
              <a:t>com</a:t>
            </a:r>
            <a:r>
              <a:rPr lang="es-ES" sz="1200" dirty="0"/>
              <a:t>','Satya Nadella','10733600028','microsoft',7);</a:t>
            </a:r>
          </a:p>
          <a:p>
            <a:pPr marL="0" indent="0" algn="just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('ceo@mercadolibre.</a:t>
            </a:r>
            <a:r>
              <a:rPr lang="es-ES" sz="1200" dirty="0" err="1"/>
              <a:t>com</a:t>
            </a:r>
            <a:r>
              <a:rPr lang="es-ES" sz="1200" dirty="0"/>
              <a:t>','Marcos Galperín','1112345678','mercadolibre',5);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('ceo@shein.</a:t>
            </a:r>
            <a:r>
              <a:rPr lang="es-ES" sz="1200" dirty="0" err="1"/>
              <a:t>com</a:t>
            </a:r>
            <a:r>
              <a:rPr lang="es-ES" sz="1200" dirty="0"/>
              <a:t>','Chris Xu','01012345678','shein',1);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('ceo@aliexpress.</a:t>
            </a:r>
            <a:r>
              <a:rPr lang="es-ES" sz="1200" dirty="0" err="1"/>
              <a:t>com</a:t>
            </a:r>
            <a:r>
              <a:rPr lang="es-ES" sz="1200" dirty="0"/>
              <a:t>','Daniel Zhang','01012345443','alibaba',6);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('ceo@huawei.</a:t>
            </a:r>
            <a:r>
              <a:rPr lang="es-ES" sz="1200" dirty="0" err="1"/>
              <a:t>com</a:t>
            </a:r>
            <a:r>
              <a:rPr lang="es-ES" sz="1200" dirty="0"/>
              <a:t>','Ren Zhengfei','01013455443','huawei',4);</a:t>
            </a:r>
          </a:p>
          <a:p>
            <a:pPr marL="0" indent="0" algn="just" rtl="0">
              <a:buNone/>
            </a:pPr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into</a:t>
            </a:r>
            <a:r>
              <a:rPr lang="es-ES" sz="1200" dirty="0"/>
              <a:t> clientes (</a:t>
            </a:r>
            <a:r>
              <a:rPr lang="es-ES" sz="1200" dirty="0" err="1"/>
              <a:t>email,nombre,teléfono,empresa,prioridad</a:t>
            </a:r>
            <a:r>
              <a:rPr lang="es-ES" sz="1200" dirty="0"/>
              <a:t>) </a:t>
            </a:r>
            <a:r>
              <a:rPr lang="es-ES" sz="1200" dirty="0" err="1"/>
              <a:t>values</a:t>
            </a:r>
            <a:r>
              <a:rPr lang="es-ES" sz="1200" dirty="0"/>
              <a:t> ('ceo@intel.</a:t>
            </a:r>
            <a:r>
              <a:rPr lang="es-ES" sz="1200" dirty="0" err="1"/>
              <a:t>com</a:t>
            </a:r>
            <a:r>
              <a:rPr lang="es-ES" sz="1200" dirty="0"/>
              <a:t>','</a:t>
            </a:r>
            <a:r>
              <a:rPr lang="es-ES" sz="1200" dirty="0" err="1"/>
              <a:t>Lip</a:t>
            </a:r>
            <a:r>
              <a:rPr lang="es-ES" sz="1200" dirty="0"/>
              <a:t>-Bu Tan','10678600028','intel',2);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4D99958-7F69-402D-DBE4-CEBFC82AEA82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851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0F46-F2CC-342A-8E0A-F100C94A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33338-4B71-EE00-4CD1-5659D325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4CC39-F476-6626-BBE3-9AF27B46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 startAt="4"/>
            </a:pPr>
            <a:r>
              <a:rPr lang="es-ES" sz="2000" dirty="0"/>
              <a:t>Ingresar 10 clientes distintos con distintas prioridades, el resto de los valores los puedes inventar.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0CCAC0-2D5B-9246-B910-A25EBF4F15E0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454D91-DF04-29A2-F7AA-FD38DE577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174" y="2123146"/>
            <a:ext cx="7869677" cy="422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11E3B-97A3-8366-232E-AAE3ED34A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77468-EEDA-9741-9E20-8EAC64A2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D14DD-BFFF-0184-8966-D088E7E1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 startAt="5"/>
            </a:pPr>
            <a:r>
              <a:rPr lang="es-ES" sz="2000" dirty="0"/>
              <a:t>Selecciona los tres clientes de mayor prioridad.</a:t>
            </a:r>
          </a:p>
          <a:p>
            <a:pPr marL="0" indent="0" algn="just" rtl="0">
              <a:buNone/>
            </a:pPr>
            <a:endParaRPr lang="es-ES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DEC25AF-3437-3C11-3C5C-5B44561BA1B2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C4DB0C-96AA-9BBD-F950-14CA29F78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83" y="2105583"/>
            <a:ext cx="7859949" cy="42067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78C8F2-3434-0F0E-89BE-B79B28D8BB46}"/>
              </a:ext>
            </a:extLst>
          </p:cNvPr>
          <p:cNvSpPr txBox="1"/>
          <p:nvPr/>
        </p:nvSpPr>
        <p:spPr>
          <a:xfrm>
            <a:off x="8963707" y="2237782"/>
            <a:ext cx="3106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s-ES" sz="1600" dirty="0" err="1"/>
              <a:t>Select</a:t>
            </a:r>
            <a:r>
              <a:rPr lang="es-ES" sz="1600" dirty="0"/>
              <a:t> * </a:t>
            </a:r>
            <a:r>
              <a:rPr lang="es-ES" sz="1600" dirty="0" err="1"/>
              <a:t>from</a:t>
            </a:r>
            <a:r>
              <a:rPr lang="es-ES" sz="1600" dirty="0"/>
              <a:t> clientes</a:t>
            </a:r>
          </a:p>
          <a:p>
            <a:pPr marL="0" indent="0" algn="just" rtl="0">
              <a:buNone/>
            </a:pPr>
            <a:r>
              <a:rPr lang="es-ES" sz="1600" dirty="0" err="1"/>
              <a:t>Order</a:t>
            </a:r>
            <a:r>
              <a:rPr lang="es-ES" sz="1600" dirty="0"/>
              <a:t> </a:t>
            </a:r>
            <a:r>
              <a:rPr lang="es-ES" sz="1600" dirty="0" err="1"/>
              <a:t>by</a:t>
            </a:r>
            <a:r>
              <a:rPr lang="es-ES" sz="1600" dirty="0"/>
              <a:t> prioridad </a:t>
            </a:r>
            <a:r>
              <a:rPr lang="es-ES" sz="1600" dirty="0" err="1"/>
              <a:t>desc</a:t>
            </a:r>
            <a:endParaRPr lang="es-ES" sz="1600" dirty="0"/>
          </a:p>
          <a:p>
            <a:pPr marL="0" indent="0" algn="just" rtl="0">
              <a:buNone/>
            </a:pPr>
            <a:r>
              <a:rPr lang="es-ES" sz="1600" dirty="0" err="1"/>
              <a:t>Limit</a:t>
            </a:r>
            <a:r>
              <a:rPr lang="es-ES" sz="1600" dirty="0"/>
              <a:t> 3;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876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23E52-288A-ADFA-E87C-CAD1B20B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DB070-1965-7D6D-1748-9E85EDF4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DB4F1-5E97-E7D4-2E84-C4B60162C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 startAt="6"/>
            </a:pPr>
            <a:r>
              <a:rPr lang="es-ES" sz="2000" dirty="0"/>
              <a:t>Selecciona todos los clientes cuya prioridad sea mayor a 5.</a:t>
            </a:r>
          </a:p>
          <a:p>
            <a:pPr marL="0" indent="0" algn="just" rtl="0">
              <a:buNone/>
            </a:pPr>
            <a:endParaRPr lang="es-ES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CA85A5-6A36-3EA0-266B-70DD5B86C785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8FFE0E-8460-0BFD-8C4B-218F41B58D43}"/>
              </a:ext>
            </a:extLst>
          </p:cNvPr>
          <p:cNvSpPr txBox="1"/>
          <p:nvPr/>
        </p:nvSpPr>
        <p:spPr>
          <a:xfrm>
            <a:off x="9419617" y="2412880"/>
            <a:ext cx="31063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es-ES" sz="1600" dirty="0" err="1"/>
              <a:t>Select</a:t>
            </a:r>
            <a:r>
              <a:rPr lang="es-ES" sz="1600" dirty="0"/>
              <a:t> * </a:t>
            </a:r>
            <a:r>
              <a:rPr lang="es-ES" sz="1600" dirty="0" err="1"/>
              <a:t>from</a:t>
            </a:r>
            <a:r>
              <a:rPr lang="es-ES" sz="1600" dirty="0"/>
              <a:t> clientes</a:t>
            </a:r>
          </a:p>
          <a:p>
            <a:pPr marL="0" indent="0" algn="just" rtl="0">
              <a:buNone/>
            </a:pPr>
            <a:r>
              <a:rPr lang="es-ES" sz="1600" dirty="0" err="1"/>
              <a:t>Where</a:t>
            </a:r>
            <a:r>
              <a:rPr lang="es-ES" sz="1600" dirty="0"/>
              <a:t> prioridad&gt;5;</a:t>
            </a:r>
          </a:p>
          <a:p>
            <a:pPr marL="0" indent="0" algn="just" rtl="0">
              <a:buNone/>
            </a:pPr>
            <a:endParaRPr lang="es-ES" sz="1600" dirty="0"/>
          </a:p>
          <a:p>
            <a:pPr marL="0" indent="0" algn="just" rtl="0">
              <a:buNone/>
            </a:pPr>
            <a:r>
              <a:rPr lang="es-ES" sz="1600" dirty="0"/>
              <a:t>\q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7584B61-0581-6FCC-ED7B-B6282A0C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8" y="1880075"/>
            <a:ext cx="8361369" cy="45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2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ED5A-CA9F-B8A0-4636-A596FA39B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EB2B-2931-387A-B53B-6B631B77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051" y="3068893"/>
            <a:ext cx="4289897" cy="720213"/>
          </a:xfrm>
        </p:spPr>
        <p:txBody>
          <a:bodyPr rtlCol="0"/>
          <a:lstStyle/>
          <a:p>
            <a:pPr rtl="0"/>
            <a:r>
              <a:rPr lang="es-ES" dirty="0"/>
              <a:t>Muchas gracias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F28F1C4-2AE2-CE2A-EA33-3F61CD1B82F3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270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A2FE-85A3-BD8D-9C39-FEF5B59DC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0C05-4B34-3F82-4A52-FAFD9AA6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B35BD-F6F3-EAC5-D0D3-6AD1704B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algn="just" rtl="0"/>
            <a:endParaRPr lang="es-ES" sz="2800" dirty="0"/>
          </a:p>
          <a:p>
            <a:pPr algn="just" rtl="0"/>
            <a:r>
              <a:rPr lang="es-ES" sz="2800" dirty="0"/>
              <a:t>Mostrar la ejecución de algunas acciones en PostgreSQL y explicar los resultados.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F0E397F-8A5A-D92C-5CA8-A0293DD416C9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55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EC9AC-C99A-B283-0DA6-18E968E2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3165A-DF32-6A04-6D80-9FE5D7C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E4B18-5A5D-D673-81EA-CCFF1329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/>
            </a:pPr>
            <a:r>
              <a:rPr lang="es-ES" sz="2100" dirty="0"/>
              <a:t>Crear una base de datos llamada desaﬁo-tuNombre-tuApellido-3digitos. </a:t>
            </a:r>
          </a:p>
          <a:p>
            <a:pPr marL="457200" indent="-457200" algn="just" rtl="0">
              <a:buAutoNum type="alphaLcPeriod"/>
            </a:pPr>
            <a:r>
              <a:rPr lang="es-ES" sz="2100" dirty="0"/>
              <a:t>Ejemplo: desaﬁo-Camila-Fernandez-931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s-ES" sz="2100" dirty="0"/>
              <a:t>Ingresar a la base de datos creada.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s-ES" sz="2100" dirty="0"/>
              <a:t>Crear una tabla llamada clientes: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100" dirty="0"/>
              <a:t>   Con una columna llamada email de tipo </a:t>
            </a:r>
            <a:r>
              <a:rPr lang="es-ES" sz="2100" dirty="0" err="1"/>
              <a:t>varchar</a:t>
            </a:r>
            <a:r>
              <a:rPr lang="es-ES" sz="2100" dirty="0"/>
              <a:t>(50).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100" dirty="0"/>
              <a:t>Una columna llamada nombre de tipo </a:t>
            </a:r>
            <a:r>
              <a:rPr lang="es-ES" sz="2100" dirty="0" err="1"/>
              <a:t>varchar</a:t>
            </a:r>
            <a:r>
              <a:rPr lang="es-ES" sz="2100" dirty="0"/>
              <a:t> sin limitación.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100" dirty="0"/>
              <a:t>Una columna llamada teléfono de tipo </a:t>
            </a:r>
            <a:r>
              <a:rPr lang="es-ES" sz="2100" dirty="0" err="1"/>
              <a:t>varchar</a:t>
            </a:r>
            <a:r>
              <a:rPr lang="es-ES" sz="2100" dirty="0"/>
              <a:t>(16).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100" dirty="0"/>
              <a:t>Un campo llamado empresa de tipo </a:t>
            </a:r>
            <a:r>
              <a:rPr lang="es-ES" sz="2100" dirty="0" err="1"/>
              <a:t>varchar</a:t>
            </a:r>
            <a:r>
              <a:rPr lang="es-ES" sz="2100" dirty="0"/>
              <a:t>(50).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100" dirty="0"/>
              <a:t>Una columna de tipo </a:t>
            </a:r>
            <a:r>
              <a:rPr lang="es-ES" sz="2100" dirty="0" err="1"/>
              <a:t>smallint</a:t>
            </a:r>
            <a:r>
              <a:rPr lang="es-ES" sz="2100" dirty="0"/>
              <a:t>, para indicar la prioridad del cliente. Ahí se debe ingresar un valor entre 1 y 10, donde 10 es más prioritario.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1E3AEE7-771E-75AF-F3B9-1C4054EECD03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782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5C95-FACC-CA78-E080-01D155BA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98FDB-9ACA-EA12-7B26-63551713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6CC00-FD77-E345-EF71-7D30051C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 startAt="4"/>
            </a:pPr>
            <a:r>
              <a:rPr lang="es-ES" sz="2100" dirty="0"/>
              <a:t>Ingresar 10 clientes distintos con distintas prioridades, el resto de los valores los puedes inventar.</a:t>
            </a:r>
          </a:p>
          <a:p>
            <a:pPr marL="514350" indent="-514350" algn="just" rtl="0">
              <a:buFont typeface="+mj-lt"/>
              <a:buAutoNum type="arabicPeriod" startAt="4"/>
            </a:pPr>
            <a:r>
              <a:rPr lang="es-ES" sz="2100" dirty="0"/>
              <a:t>Selecciona los tres clientes de mayor prioridad.</a:t>
            </a:r>
          </a:p>
          <a:p>
            <a:pPr marL="514350" indent="-514350" algn="just" rtl="0">
              <a:buFont typeface="+mj-lt"/>
              <a:buAutoNum type="arabicPeriod" startAt="4"/>
            </a:pPr>
            <a:r>
              <a:rPr lang="es-ES" sz="2100" dirty="0"/>
              <a:t>Selecciona todos los clientes cuya prioridad sea mayor a 5.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47F91C9-FE31-B409-36E7-862FD96CB0C2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018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A2BF-5619-7E06-61FF-52228097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4860C-99A7-5FFC-F330-D11E4091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DCDC1-93BE-23FB-F998-F4C9778E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/>
            </a:pPr>
            <a:r>
              <a:rPr lang="es-ES" sz="2000" dirty="0"/>
              <a:t>Crear una base de datos llamada desaﬁo-tuNombre-tuApellido-3digitos.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C4ECFA8-BE3F-81EA-B256-C154FA4235E4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C00068-9006-E657-4C4F-158DCBAB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10" y="2134923"/>
            <a:ext cx="8476818" cy="41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2AB3-9060-260D-38AE-D2766C74E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9E64F-A882-EE98-2CFB-0670CFFC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06D44-A339-80B2-B2FC-9C494110F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/>
            </a:pPr>
            <a:r>
              <a:rPr lang="es-ES" sz="2000" dirty="0"/>
              <a:t>Crear una base de datos llamada desaﬁo-tuNombre-tuApellido-3digitos.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0D0A2EA-CB2E-8CEC-30F0-925CA97EE119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CC7933D-618D-8FC5-3A3A-8A4F672AB204}"/>
              </a:ext>
            </a:extLst>
          </p:cNvPr>
          <p:cNvSpPr txBox="1"/>
          <p:nvPr/>
        </p:nvSpPr>
        <p:spPr>
          <a:xfrm>
            <a:off x="8589818" y="2099283"/>
            <a:ext cx="7453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psql</a:t>
            </a:r>
            <a:r>
              <a:rPr lang="es-ES" dirty="0"/>
              <a:t> –U </a:t>
            </a:r>
            <a:r>
              <a:rPr lang="es-ES" dirty="0" err="1"/>
              <a:t>postgres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</a:p>
          <a:p>
            <a:r>
              <a:rPr lang="es-ES" dirty="0"/>
              <a:t>  desafio_reinier_rodriguez_595; </a:t>
            </a:r>
          </a:p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2B0492-AD2A-CA53-093E-9A7EC682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70" y="1983712"/>
            <a:ext cx="7818782" cy="418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3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9242-55C7-A441-CC35-97EDE141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2CEDB-33AF-AE09-52B8-A545C0D5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4A8B5-61F3-B1CA-DABB-A548CD77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 rtl="0">
              <a:buFont typeface="+mj-lt"/>
              <a:buAutoNum type="arabicPeriod" startAt="2"/>
            </a:pPr>
            <a:r>
              <a:rPr lang="es-ES" sz="2000" dirty="0"/>
              <a:t>Ingresar a la base de datos creada. 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B0F4BB6-A52F-1178-2D25-D12AF91E4761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925144-8DF7-0B3E-9CF2-F5550D52A51B}"/>
              </a:ext>
            </a:extLst>
          </p:cNvPr>
          <p:cNvSpPr txBox="1"/>
          <p:nvPr/>
        </p:nvSpPr>
        <p:spPr>
          <a:xfrm>
            <a:off x="8311526" y="2099283"/>
            <a:ext cx="74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\c desafio_reinier_Rodriguez_595 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7C4E94-696F-1D96-FB7E-E565CD0C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49" y="2099283"/>
            <a:ext cx="7530547" cy="40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F45D-220E-8FF9-BD51-8577F8CE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46876-D0EB-52D1-F496-3D40F9A9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F38B6-4596-05FB-1972-EEC1A4D7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830210"/>
          </a:xfrm>
        </p:spPr>
        <p:txBody>
          <a:bodyPr rtlCol="0"/>
          <a:lstStyle/>
          <a:p>
            <a:pPr marL="514350" indent="-514350" algn="just">
              <a:buFont typeface="+mj-lt"/>
              <a:buAutoNum type="arabicPeriod" startAt="3"/>
            </a:pPr>
            <a:r>
              <a:rPr lang="es-ES" sz="2000" dirty="0"/>
              <a:t>Crear una tabla llamada clientes: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000" dirty="0"/>
              <a:t>   Con una columna llamada email de tipo </a:t>
            </a:r>
            <a:r>
              <a:rPr lang="es-ES" sz="2000" dirty="0" err="1"/>
              <a:t>varchar</a:t>
            </a:r>
            <a:r>
              <a:rPr lang="es-ES" sz="2000" dirty="0"/>
              <a:t>(50).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000" dirty="0"/>
              <a:t>Una columna llamada nombre de tipo </a:t>
            </a:r>
            <a:r>
              <a:rPr lang="es-ES" sz="2000" dirty="0" err="1"/>
              <a:t>varchar</a:t>
            </a:r>
            <a:r>
              <a:rPr lang="es-ES" sz="2000" dirty="0"/>
              <a:t> sin limitación.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000" dirty="0"/>
              <a:t>Una columna llamada teléfono de tipo </a:t>
            </a:r>
            <a:r>
              <a:rPr lang="es-ES" sz="2000" dirty="0" err="1"/>
              <a:t>varchar</a:t>
            </a:r>
            <a:r>
              <a:rPr lang="es-ES" sz="2000" dirty="0"/>
              <a:t>(16).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000" dirty="0"/>
              <a:t>Un campo llamado empresa de tipo </a:t>
            </a:r>
            <a:r>
              <a:rPr lang="es-ES" sz="2000" dirty="0" err="1"/>
              <a:t>varchar</a:t>
            </a:r>
            <a:r>
              <a:rPr lang="es-ES" sz="2000" dirty="0"/>
              <a:t>(50).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s-ES" sz="2000" dirty="0"/>
              <a:t>Una columna de tipo </a:t>
            </a:r>
            <a:r>
              <a:rPr lang="es-ES" sz="2000" dirty="0" err="1"/>
              <a:t>smallint</a:t>
            </a:r>
            <a:r>
              <a:rPr lang="es-ES" sz="2000" dirty="0"/>
              <a:t>, para indicar la prioridad del cliente. Ahí se debe ingresar un valor entre 1 y 10, donde 10 es más prioritario.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D49A6E8-229A-0E46-E697-943499C3EAF9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89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755EA-E429-1A75-8B36-FC1835FD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0078B-7CCC-4E24-F28E-EF0C10E9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Solución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9D135A-4D4C-6C44-05F8-03E2AA882593}"/>
              </a:ext>
            </a:extLst>
          </p:cNvPr>
          <p:cNvSpPr txBox="1">
            <a:spLocks/>
          </p:cNvSpPr>
          <p:nvPr/>
        </p:nvSpPr>
        <p:spPr>
          <a:xfrm>
            <a:off x="3685217" y="6314881"/>
            <a:ext cx="6831673" cy="54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SQL para el análisis de datos (G108)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23A803-341E-AA5F-3C85-A4CD0985118F}"/>
              </a:ext>
            </a:extLst>
          </p:cNvPr>
          <p:cNvSpPr txBox="1"/>
          <p:nvPr/>
        </p:nvSpPr>
        <p:spPr>
          <a:xfrm>
            <a:off x="7420325" y="1674674"/>
            <a:ext cx="46906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create</a:t>
            </a:r>
            <a:r>
              <a:rPr lang="es-ES" dirty="0"/>
              <a:t> table clientes (email </a:t>
            </a:r>
            <a:r>
              <a:rPr lang="es-ES" dirty="0" err="1"/>
              <a:t>varchar</a:t>
            </a:r>
            <a:r>
              <a:rPr lang="es-ES" dirty="0"/>
              <a:t>(50),</a:t>
            </a:r>
          </a:p>
          <a:p>
            <a:r>
              <a:rPr lang="es-ES" dirty="0"/>
              <a:t>nombre </a:t>
            </a:r>
            <a:r>
              <a:rPr lang="es-ES" dirty="0" err="1"/>
              <a:t>varchar</a:t>
            </a:r>
            <a:r>
              <a:rPr lang="es-ES" dirty="0"/>
              <a:t>,</a:t>
            </a:r>
          </a:p>
          <a:p>
            <a:r>
              <a:rPr lang="es-ES" dirty="0"/>
              <a:t>teléfono </a:t>
            </a:r>
            <a:r>
              <a:rPr lang="es-ES" dirty="0" err="1"/>
              <a:t>varchar</a:t>
            </a:r>
            <a:r>
              <a:rPr lang="es-ES" dirty="0"/>
              <a:t>(16),</a:t>
            </a:r>
          </a:p>
          <a:p>
            <a:r>
              <a:rPr lang="es-ES" dirty="0"/>
              <a:t>empresa </a:t>
            </a:r>
            <a:r>
              <a:rPr lang="es-ES" dirty="0" err="1"/>
              <a:t>varchar</a:t>
            </a:r>
            <a:r>
              <a:rPr lang="es-ES" dirty="0"/>
              <a:t>(50),</a:t>
            </a:r>
          </a:p>
          <a:p>
            <a:r>
              <a:rPr lang="es-ES" dirty="0"/>
              <a:t>prioridad </a:t>
            </a:r>
            <a:r>
              <a:rPr lang="es-ES" dirty="0" err="1"/>
              <a:t>smallint</a:t>
            </a:r>
            <a:r>
              <a:rPr lang="es-ES" dirty="0"/>
              <a:t>);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5391D5-5E4E-440F-5063-3205341EF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27" y="1552715"/>
            <a:ext cx="6527650" cy="332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3615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3067215_TF22874644_Win32" id="{7B616249-F3A5-4166-92AD-A51582B389A0}" vid="{08D83690-AC7F-4395-853B-7ECC78AD23FB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73DE4CB6EF9A44A66E19A7630A7DDC" ma:contentTypeVersion="5" ma:contentTypeDescription="Create a new document." ma:contentTypeScope="" ma:versionID="f97e3eab651b926bcd49742767ae335e">
  <xsd:schema xmlns:xsd="http://www.w3.org/2001/XMLSchema" xmlns:xs="http://www.w3.org/2001/XMLSchema" xmlns:p="http://schemas.microsoft.com/office/2006/metadata/properties" xmlns:ns3="963de00b-5b89-496f-8978-52f4fac296de" targetNamespace="http://schemas.microsoft.com/office/2006/metadata/properties" ma:root="true" ma:fieldsID="c14c18a84d0fbdf06c2d833852e65fe5" ns3:_="">
    <xsd:import namespace="963de00b-5b89-496f-8978-52f4fac296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de00b-5b89-496f-8978-52f4fac296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6A525A-476D-4A8B-8785-FDDCDC567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3de00b-5b89-496f-8978-52f4fac29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C2BBCC-A5B7-4DDE-8795-98160FD34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2FB8F-FBDB-405A-A6AC-9CF7C859199D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963de00b-5b89-496f-8978-52f4fac296de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Tarjetas coleccionables</Template>
  <TotalTime>412</TotalTime>
  <Words>846</Words>
  <Application>Microsoft Office PowerPoint</Application>
  <PresentationFormat>Panorámica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Impact</vt:lpstr>
      <vt:lpstr>Recorte</vt:lpstr>
      <vt:lpstr>Desafío 2</vt:lpstr>
      <vt:lpstr>Descripción</vt:lpstr>
      <vt:lpstr>Requerimientos</vt:lpstr>
      <vt:lpstr>Requerimientos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Solución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Reinier Rodriguez Guillen</dc:creator>
  <cp:lastModifiedBy>Reinier Rodriguez Guillen</cp:lastModifiedBy>
  <cp:revision>41</cp:revision>
  <dcterms:created xsi:type="dcterms:W3CDTF">2025-04-12T14:32:24Z</dcterms:created>
  <dcterms:modified xsi:type="dcterms:W3CDTF">2025-04-19T21:18:48Z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0x010100C473DE4CB6EF9A44A66E19A7630A7DDC</vt:lpwstr>
  </property>
</Properties>
</file>