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65" r:id="rId12"/>
    <p:sldId id="266" r:id="rId13"/>
  </p:sldIdLst>
  <p:sldSz cx="9144000" cy="6858000" type="screen4x3"/>
  <p:notesSz cx="6669088" cy="9926638"/>
  <p:embeddedFontLst>
    <p:embeddedFont>
      <p:font typeface="Allerta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808" y="-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6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6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854075" y="744537"/>
            <a:ext cx="4960937" cy="37226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66908" y="4715153"/>
            <a:ext cx="533526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28582"/>
            <a:ext cx="2889938" cy="496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777607" y="9428582"/>
            <a:ext cx="2889938" cy="496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66908" y="4715153"/>
            <a:ext cx="5335269" cy="44669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3777607" y="9428582"/>
            <a:ext cx="2889938" cy="496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66908" y="4715153"/>
            <a:ext cx="533526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66908" y="4715153"/>
            <a:ext cx="5335200" cy="4467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66908" y="4715153"/>
            <a:ext cx="5335269" cy="44669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3777607" y="9428582"/>
            <a:ext cx="2889938" cy="496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66908" y="4715153"/>
            <a:ext cx="5335269" cy="44669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>
                <a:latin typeface="Allerta"/>
                <a:ea typeface="Allerta"/>
                <a:cs typeface="Allerta"/>
                <a:sym typeface="Allerta"/>
              </a:rPr>
              <a:t>Möglichst viele Teilnahmen</a:t>
            </a:r>
          </a:p>
          <a:p>
            <a:pPr lvl="0" rtl="0">
              <a:spcBef>
                <a:spcPts val="0"/>
              </a:spcBef>
              <a:buNone/>
            </a:pPr>
            <a:r>
              <a:rPr lang="de-DE">
                <a:latin typeface="Allerta"/>
                <a:ea typeface="Allerta"/>
                <a:cs typeface="Allerta"/>
                <a:sym typeface="Allerta"/>
              </a:rPr>
              <a:t>So gut wie möglich Nutzer zu verstehen</a:t>
            </a:r>
          </a:p>
          <a:p>
            <a:pPr lvl="0" rtl="0">
              <a:spcBef>
                <a:spcPts val="0"/>
              </a:spcBef>
              <a:buNone/>
            </a:pPr>
            <a:r>
              <a:rPr lang="de-DE">
                <a:latin typeface="Allerta"/>
                <a:ea typeface="Allerta"/>
                <a:cs typeface="Allerta"/>
                <a:sym typeface="Allerta"/>
              </a:rPr>
              <a:t>Benutzerfreundlicher App zu entwickeln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777607" y="9428582"/>
            <a:ext cx="2889938" cy="496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66908" y="4715153"/>
            <a:ext cx="5335200" cy="4467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/>
              <a:t>Jemal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3777607" y="9428582"/>
            <a:ext cx="2889900" cy="496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de-DE"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66908" y="4715153"/>
            <a:ext cx="533526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66908" y="4715153"/>
            <a:ext cx="5335200" cy="4467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3777607" y="9428582"/>
            <a:ext cx="2889900" cy="496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de-DE"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66908" y="4715153"/>
            <a:ext cx="533526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/>
              <a:t>Phil</a:t>
            </a:r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66908" y="4715153"/>
            <a:ext cx="533526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/>
              <a:t>Pero</a:t>
            </a: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66908" y="4715153"/>
            <a:ext cx="533526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/>
              <a:t>Mootaas</a:t>
            </a:r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182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folie ohne Bild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78E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0" y="1633537"/>
            <a:ext cx="7019925" cy="71436"/>
          </a:xfrm>
          <a:prstGeom prst="roundRect">
            <a:avLst>
              <a:gd name="adj" fmla="val 16667"/>
            </a:avLst>
          </a:prstGeom>
          <a:solidFill>
            <a:srgbClr val="FAA5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78E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0" y="4513262"/>
            <a:ext cx="7019925" cy="71436"/>
          </a:xfrm>
          <a:prstGeom prst="roundRect">
            <a:avLst>
              <a:gd name="adj" fmla="val 16667"/>
            </a:avLst>
          </a:prstGeom>
          <a:solidFill>
            <a:srgbClr val="FAA5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78E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372971" y="6253842"/>
            <a:ext cx="6216952" cy="30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</a:p>
        </p:txBody>
      </p:sp>
      <p:pic>
        <p:nvPicPr>
          <p:cNvPr id="18" name="Shape 18" descr="BFH_Logo_A_defren_100_RGB_13022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2437" y="315912"/>
            <a:ext cx="1530350" cy="110013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462006" y="6299494"/>
            <a:ext cx="6790384" cy="2584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-127000" algn="l" rtl="0">
              <a:spcBef>
                <a:spcPts val="200"/>
              </a:spcBef>
              <a:spcAft>
                <a:spcPts val="0"/>
              </a:spcAft>
              <a:buClr>
                <a:srgbClr val="FAA500"/>
              </a:buClr>
              <a:buSzPct val="80000"/>
              <a:buFont typeface="Merriweather Sans"/>
              <a:buChar char="▶"/>
              <a:defRPr sz="1000" b="0" i="0" u="none" strike="noStrike" cap="none">
                <a:solidFill>
                  <a:srgbClr val="697D9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177800" marR="0" lvl="1" indent="-127000" algn="l" rtl="0">
              <a:spcBef>
                <a:spcPts val="200"/>
              </a:spcBef>
              <a:spcAft>
                <a:spcPts val="0"/>
              </a:spcAft>
              <a:buClr>
                <a:srgbClr val="FAA500"/>
              </a:buClr>
              <a:buSzPct val="80000"/>
              <a:buFont typeface="Merriweather Sans"/>
              <a:buChar char="▶"/>
              <a:defRPr sz="1000" b="0" i="0" u="none" strike="noStrike" cap="none">
                <a:solidFill>
                  <a:srgbClr val="697378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177800" marR="0" lvl="2" indent="-127000" algn="l" rtl="0">
              <a:spcBef>
                <a:spcPts val="200"/>
              </a:spcBef>
              <a:spcAft>
                <a:spcPts val="0"/>
              </a:spcAft>
              <a:buClr>
                <a:srgbClr val="FAA500"/>
              </a:buClr>
              <a:buSzPct val="80000"/>
              <a:buFont typeface="Merriweather Sans"/>
              <a:buChar char="▶"/>
              <a:defRPr sz="1000" b="0" i="0" u="none" strike="noStrike" cap="none">
                <a:solidFill>
                  <a:srgbClr val="697378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77800" marR="0" lvl="3" indent="-127000" algn="l" rtl="0">
              <a:spcBef>
                <a:spcPts val="200"/>
              </a:spcBef>
              <a:spcAft>
                <a:spcPts val="0"/>
              </a:spcAft>
              <a:buClr>
                <a:srgbClr val="FAA500"/>
              </a:buClr>
              <a:buSzPct val="80000"/>
              <a:buFont typeface="Merriweather Sans"/>
              <a:buChar char="▶"/>
              <a:defRPr sz="1000" b="0" i="0" u="none" strike="noStrike" cap="none">
                <a:solidFill>
                  <a:srgbClr val="697378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177800" marR="0" lvl="4" indent="-127000" algn="l" rtl="0">
              <a:spcBef>
                <a:spcPts val="200"/>
              </a:spcBef>
              <a:spcAft>
                <a:spcPts val="0"/>
              </a:spcAft>
              <a:buClr>
                <a:srgbClr val="FAA500"/>
              </a:buClr>
              <a:buSzPct val="80000"/>
              <a:buFont typeface="Merriweather Sans"/>
              <a:buChar char="▶"/>
              <a:defRPr sz="1000" b="0" i="0" u="none" strike="noStrike" cap="none">
                <a:solidFill>
                  <a:srgbClr val="697378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7559675" y="6300787"/>
            <a:ext cx="1081088" cy="1793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697D9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rei Textfelder/Bilder mit Untertitel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467999" y="360000"/>
            <a:ext cx="8171999" cy="5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rgbClr val="697D9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1463" marR="0" lvl="0" indent="-180023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714375" marR="0" lvl="1" indent="-165734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1143000" marR="0" lvl="2" indent="-137160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600200" marR="0" lvl="3" indent="-137160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2057400" marR="0" lvl="4" indent="-137160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1463" marR="0" lvl="0" indent="-180023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714375" marR="0" lvl="1" indent="-165734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1143000" marR="0" lvl="2" indent="-137160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600200" marR="0" lvl="3" indent="-137160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2057400" marR="0" lvl="4" indent="-137160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3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1463" marR="0" lvl="0" indent="-180023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714375" marR="0" lvl="1" indent="-165734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1143000" marR="0" lvl="2" indent="-137160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600200" marR="0" lvl="3" indent="-137160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2057400" marR="0" lvl="4" indent="-137160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4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5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6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6765342" y="6241255"/>
            <a:ext cx="179344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000" b="0" i="0" u="none" strike="noStrike" cap="none">
                <a:solidFill>
                  <a:srgbClr val="697D91"/>
                </a:solidFill>
                <a:latin typeface="Allerta"/>
                <a:ea typeface="Allerta"/>
                <a:cs typeface="Allerta"/>
                <a:sym typeface="Allerta"/>
              </a:rPr>
              <a:t>‹Nr.›</a:t>
            </a:fld>
            <a:endParaRPr lang="de-DE" sz="1000" b="0" i="0" u="none" strike="noStrike" cap="none">
              <a:solidFill>
                <a:srgbClr val="697D91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765342" y="6241255"/>
            <a:ext cx="179344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000" b="0" i="0" u="none" strike="noStrike" cap="none">
                <a:solidFill>
                  <a:srgbClr val="697D91"/>
                </a:solidFill>
                <a:latin typeface="Allerta"/>
                <a:ea typeface="Allerta"/>
                <a:cs typeface="Allerta"/>
                <a:sym typeface="Allerta"/>
              </a:rPr>
              <a:t>‹Nr.›</a:t>
            </a:fld>
            <a:endParaRPr lang="de-DE" sz="1000" b="0" i="0" u="none" strike="noStrike" cap="none">
              <a:solidFill>
                <a:srgbClr val="697D91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ctrTitle"/>
          </p:nvPr>
        </p:nvSpPr>
        <p:spPr>
          <a:xfrm>
            <a:off x="1837575" y="1668700"/>
            <a:ext cx="5445900" cy="35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 b="1">
                <a:solidFill>
                  <a:srgbClr val="FFFFFF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 b="1">
                <a:solidFill>
                  <a:srgbClr val="FFFFFF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 b="1">
                <a:solidFill>
                  <a:srgbClr val="FFFFFF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 b="1">
                <a:solidFill>
                  <a:srgbClr val="FFFFFF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 b="1">
                <a:solidFill>
                  <a:srgbClr val="FFFFFF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45720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0" bIns="45700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000">
                <a:solidFill>
                  <a:srgbClr val="FFFFFF"/>
                </a:solidFill>
              </a:rPr>
              <a:t>‹Nr.›</a:t>
            </a:fld>
            <a:endParaRPr lang="de-DE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/Bild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68000" y="1439999"/>
            <a:ext cx="8100000" cy="467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1463" marR="0" lvl="0" indent="-180023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742950" marR="0" lvl="1" indent="-194309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1143000" marR="0" lvl="2" indent="-137160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600200" marR="0" lvl="3" indent="-137160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2057400" marR="0" lvl="4" indent="-137160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rgbClr val="697D9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765342" y="6241255"/>
            <a:ext cx="179344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000" b="0" i="0" u="none" strike="noStrike" cap="none">
                <a:solidFill>
                  <a:srgbClr val="697D91"/>
                </a:solidFill>
                <a:latin typeface="Allerta"/>
                <a:ea typeface="Allerta"/>
                <a:cs typeface="Allerta"/>
                <a:sym typeface="Allerta"/>
              </a:rPr>
              <a:t>‹Nr.›</a:t>
            </a:fld>
            <a:endParaRPr lang="de-DE" sz="1000" b="0" i="0" u="none" strike="noStrike" cap="none">
              <a:solidFill>
                <a:srgbClr val="697D91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apiteltrennseite grau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697D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0" y="1633537"/>
            <a:ext cx="7019925" cy="71436"/>
          </a:xfrm>
          <a:prstGeom prst="roundRect">
            <a:avLst>
              <a:gd name="adj" fmla="val 16667"/>
            </a:avLst>
          </a:prstGeom>
          <a:solidFill>
            <a:srgbClr val="FAA5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78E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0" y="4513262"/>
            <a:ext cx="7019925" cy="71436"/>
          </a:xfrm>
          <a:prstGeom prst="roundRect">
            <a:avLst>
              <a:gd name="adj" fmla="val 16667"/>
            </a:avLst>
          </a:prstGeom>
          <a:solidFill>
            <a:srgbClr val="FAA5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78E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ctrTitle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765342" y="6241255"/>
            <a:ext cx="179344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000" b="0" i="0" u="none" strike="noStrike" cap="none">
                <a:solidFill>
                  <a:srgbClr val="697D91"/>
                </a:solidFill>
                <a:latin typeface="Allerta"/>
                <a:ea typeface="Allerta"/>
                <a:cs typeface="Allerta"/>
                <a:sym typeface="Allerta"/>
              </a:rPr>
              <a:t>‹Nr.›</a:t>
            </a:fld>
            <a:endParaRPr lang="de-DE" sz="1000" b="0" i="0" u="none" strike="noStrike" cap="none">
              <a:solidFill>
                <a:srgbClr val="697D91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folie mit Bild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0" y="1619250"/>
            <a:ext cx="6119813" cy="73025"/>
          </a:xfrm>
          <a:prstGeom prst="roundRect">
            <a:avLst>
              <a:gd name="adj" fmla="val 16667"/>
            </a:avLst>
          </a:prstGeom>
          <a:solidFill>
            <a:srgbClr val="697D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4559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0" y="4500562"/>
            <a:ext cx="6119813" cy="71436"/>
          </a:xfrm>
          <a:prstGeom prst="roundRect">
            <a:avLst>
              <a:gd name="adj" fmla="val 16667"/>
            </a:avLst>
          </a:prstGeom>
          <a:solidFill>
            <a:srgbClr val="697D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78E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372971" y="6253842"/>
            <a:ext cx="6216952" cy="30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Shape 38" descr="BFH_Logo_A_defren_100_RGB_13022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2437" y="315912"/>
            <a:ext cx="1530350" cy="110013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>
            <a:spLocks noGrp="1"/>
          </p:cNvSpPr>
          <p:nvPr>
            <p:ph type="pic" idx="2"/>
          </p:nvPr>
        </p:nvSpPr>
        <p:spPr>
          <a:xfrm>
            <a:off x="0" y="1692000"/>
            <a:ext cx="6119999" cy="2807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468000" y="4623441"/>
            <a:ext cx="8044215" cy="5331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rgbClr val="697D9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0"/>
              </a:spcAft>
              <a:buClr>
                <a:srgbClr val="697D91"/>
              </a:buClr>
              <a:buFont typeface="Arial"/>
              <a:buNone/>
              <a:defRPr sz="1600" b="0" i="0" u="none" strike="noStrike" cap="none">
                <a:solidFill>
                  <a:srgbClr val="697D9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462006" y="6299494"/>
            <a:ext cx="6790384" cy="2584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-127000" algn="l" rtl="0">
              <a:spcBef>
                <a:spcPts val="200"/>
              </a:spcBef>
              <a:spcAft>
                <a:spcPts val="0"/>
              </a:spcAft>
              <a:buClr>
                <a:srgbClr val="FAA500"/>
              </a:buClr>
              <a:buSzPct val="80000"/>
              <a:buFont typeface="Merriweather Sans"/>
              <a:buChar char="▶"/>
              <a:defRPr sz="1000" b="0" i="0" u="none" strike="noStrike" cap="none">
                <a:solidFill>
                  <a:srgbClr val="697D9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177800" marR="0" lvl="1" indent="-127000" algn="l" rtl="0">
              <a:spcBef>
                <a:spcPts val="200"/>
              </a:spcBef>
              <a:spcAft>
                <a:spcPts val="0"/>
              </a:spcAft>
              <a:buClr>
                <a:srgbClr val="FAA500"/>
              </a:buClr>
              <a:buSzPct val="80000"/>
              <a:buFont typeface="Merriweather Sans"/>
              <a:buChar char="▶"/>
              <a:defRPr sz="1000" b="0" i="0" u="none" strike="noStrike" cap="none">
                <a:solidFill>
                  <a:srgbClr val="697378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177800" marR="0" lvl="2" indent="-127000" algn="l" rtl="0">
              <a:spcBef>
                <a:spcPts val="200"/>
              </a:spcBef>
              <a:spcAft>
                <a:spcPts val="0"/>
              </a:spcAft>
              <a:buClr>
                <a:srgbClr val="FAA500"/>
              </a:buClr>
              <a:buSzPct val="80000"/>
              <a:buFont typeface="Merriweather Sans"/>
              <a:buChar char="▶"/>
              <a:defRPr sz="1000" b="0" i="0" u="none" strike="noStrike" cap="none">
                <a:solidFill>
                  <a:srgbClr val="697378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77800" marR="0" lvl="3" indent="-127000" algn="l" rtl="0">
              <a:spcBef>
                <a:spcPts val="200"/>
              </a:spcBef>
              <a:spcAft>
                <a:spcPts val="0"/>
              </a:spcAft>
              <a:buClr>
                <a:srgbClr val="FAA500"/>
              </a:buClr>
              <a:buSzPct val="80000"/>
              <a:buFont typeface="Merriweather Sans"/>
              <a:buChar char="▶"/>
              <a:defRPr sz="1000" b="0" i="0" u="none" strike="noStrike" cap="none">
                <a:solidFill>
                  <a:srgbClr val="697378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177800" marR="0" lvl="4" indent="-127000" algn="l" rtl="0">
              <a:spcBef>
                <a:spcPts val="200"/>
              </a:spcBef>
              <a:spcAft>
                <a:spcPts val="0"/>
              </a:spcAft>
              <a:buClr>
                <a:srgbClr val="FAA500"/>
              </a:buClr>
              <a:buSzPct val="80000"/>
              <a:buFont typeface="Merriweather Sans"/>
              <a:buChar char="▶"/>
              <a:defRPr sz="1000" b="0" i="0" u="none" strike="noStrike" cap="none">
                <a:solidFill>
                  <a:srgbClr val="697378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7559675" y="6300787"/>
            <a:ext cx="1081088" cy="1793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697D9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apiteltrennseite orang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AA5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0" y="1633537"/>
            <a:ext cx="7019925" cy="71436"/>
          </a:xfrm>
          <a:prstGeom prst="roundRect">
            <a:avLst>
              <a:gd name="adj" fmla="val 16667"/>
            </a:avLst>
          </a:prstGeom>
          <a:solidFill>
            <a:srgbClr val="697D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78E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0" y="4513262"/>
            <a:ext cx="7019925" cy="71436"/>
          </a:xfrm>
          <a:prstGeom prst="roundRect">
            <a:avLst>
              <a:gd name="adj" fmla="val 16667"/>
            </a:avLst>
          </a:prstGeom>
          <a:solidFill>
            <a:srgbClr val="697D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78E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ctrTitle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6765342" y="6241255"/>
            <a:ext cx="179344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000" b="0" i="0" u="none" strike="noStrike" cap="none">
                <a:solidFill>
                  <a:srgbClr val="697D91"/>
                </a:solidFill>
                <a:latin typeface="Allerta"/>
                <a:ea typeface="Allerta"/>
                <a:cs typeface="Allerta"/>
                <a:sym typeface="Allerta"/>
              </a:rPr>
              <a:t>‹Nr.›</a:t>
            </a:fld>
            <a:endParaRPr lang="de-DE" sz="1000" b="0" i="0" u="none" strike="noStrike" cap="none">
              <a:solidFill>
                <a:srgbClr val="697D91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/Bild mit Untertitel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rgbClr val="697D9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697D91"/>
              </a:buClr>
              <a:buFont typeface="Arial"/>
              <a:buNone/>
              <a:defRPr sz="1800" b="0" i="0" u="none" strike="noStrike" cap="none">
                <a:solidFill>
                  <a:srgbClr val="697D9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1463" marR="0" lvl="0" indent="-180023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714375" marR="0" lvl="1" indent="-165734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1143000" marR="0" lvl="2" indent="-137160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600200" marR="0" lvl="3" indent="-137160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2057400" marR="0" lvl="4" indent="-137160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765342" y="6241255"/>
            <a:ext cx="179344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000" b="0" i="0" u="none" strike="noStrike" cap="none">
                <a:solidFill>
                  <a:srgbClr val="697D91"/>
                </a:solidFill>
                <a:latin typeface="Allerta"/>
                <a:ea typeface="Allerta"/>
                <a:cs typeface="Allerta"/>
                <a:sym typeface="Allerta"/>
              </a:rPr>
              <a:t>‹Nr.›</a:t>
            </a:fld>
            <a:endParaRPr lang="de-DE" sz="1000" b="0" i="0" u="none" strike="noStrike" cap="none">
              <a:solidFill>
                <a:srgbClr val="697D91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Textfelder/Bil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467999" y="360000"/>
            <a:ext cx="8171999" cy="5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rgbClr val="697D9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4589223" y="5399230"/>
            <a:ext cx="4050775" cy="7205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3"/>
          </p:nvPr>
        </p:nvSpPr>
        <p:spPr>
          <a:xfrm>
            <a:off x="468000" y="1439229"/>
            <a:ext cx="3960000" cy="396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1463" marR="0" lvl="0" indent="-180023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714375" marR="0" lvl="1" indent="-165734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1143000" marR="0" lvl="2" indent="-137160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600200" marR="0" lvl="3" indent="-137160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2057400" marR="0" lvl="4" indent="-137160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4"/>
          </p:nvPr>
        </p:nvSpPr>
        <p:spPr>
          <a:xfrm>
            <a:off x="4590000" y="1439229"/>
            <a:ext cx="4050000" cy="396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1463" marR="0" lvl="0" indent="-180023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714375" marR="0" lvl="1" indent="-165734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1143000" marR="0" lvl="2" indent="-137160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600200" marR="0" lvl="3" indent="-137160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2057400" marR="0" lvl="4" indent="-137160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765342" y="6241255"/>
            <a:ext cx="179344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000" b="0" i="0" u="none" strike="noStrike" cap="none">
                <a:solidFill>
                  <a:srgbClr val="697D91"/>
                </a:solidFill>
                <a:latin typeface="Allerta"/>
                <a:ea typeface="Allerta"/>
                <a:cs typeface="Allerta"/>
                <a:sym typeface="Allerta"/>
              </a:rPr>
              <a:t>‹Nr.›</a:t>
            </a:fld>
            <a:endParaRPr lang="de-DE" sz="1000" b="0" i="0" u="none" strike="noStrike" cap="none">
              <a:solidFill>
                <a:srgbClr val="697D91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Textfelder/Bilder mit Untertitel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468000" y="360000"/>
            <a:ext cx="8171999" cy="5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rgbClr val="697D9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697D91"/>
              </a:buClr>
              <a:buFont typeface="Arial"/>
              <a:buNone/>
              <a:defRPr sz="1800" b="0" i="0" u="none" strike="noStrike" cap="none">
                <a:solidFill>
                  <a:srgbClr val="697D9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1463" marR="0" lvl="0" indent="-180023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714375" marR="0" lvl="1" indent="-165734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1143000" marR="0" lvl="2" indent="-137160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600200" marR="0" lvl="3" indent="-137160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2057400" marR="0" lvl="4" indent="-137160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3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697D91"/>
              </a:buClr>
              <a:buFont typeface="Arial"/>
              <a:buNone/>
              <a:defRPr sz="1800" b="0" i="0" u="none" strike="noStrike" cap="none">
                <a:solidFill>
                  <a:srgbClr val="697D9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4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1463" marR="0" lvl="0" indent="-180023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714375" marR="0" lvl="1" indent="-165734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1143000" marR="0" lvl="2" indent="-137160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600200" marR="0" lvl="3" indent="-137160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2057400" marR="0" lvl="4" indent="-137160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765342" y="6241255"/>
            <a:ext cx="179344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000" b="0" i="0" u="none" strike="noStrike" cap="none">
                <a:solidFill>
                  <a:srgbClr val="697D91"/>
                </a:solidFill>
                <a:latin typeface="Allerta"/>
                <a:ea typeface="Allerta"/>
                <a:cs typeface="Allerta"/>
                <a:sym typeface="Allerta"/>
              </a:rPr>
              <a:t>‹Nr.›</a:t>
            </a:fld>
            <a:endParaRPr lang="de-DE" sz="1000" b="0" i="0" u="none" strike="noStrike" cap="none">
              <a:solidFill>
                <a:srgbClr val="697D91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rei Textfelder/Bil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467999" y="360000"/>
            <a:ext cx="8171999" cy="5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rgbClr val="697D9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68000" y="1439229"/>
            <a:ext cx="2592000" cy="396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1463" marR="0" lvl="0" indent="-180023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714375" marR="0" lvl="1" indent="-165734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1143000" marR="0" lvl="2" indent="-137160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600200" marR="0" lvl="3" indent="-137160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2057400" marR="0" lvl="4" indent="-137160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4"/>
          </p:nvPr>
        </p:nvSpPr>
        <p:spPr>
          <a:xfrm>
            <a:off x="3258000" y="1439229"/>
            <a:ext cx="2592000" cy="396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1463" marR="0" lvl="0" indent="-180023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714375" marR="0" lvl="1" indent="-165734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1143000" marR="0" lvl="2" indent="-137160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600200" marR="0" lvl="3" indent="-137160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2057400" marR="0" lvl="4" indent="-137160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5"/>
          </p:nvPr>
        </p:nvSpPr>
        <p:spPr>
          <a:xfrm>
            <a:off x="6047998" y="1439229"/>
            <a:ext cx="2592000" cy="396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1463" marR="0" lvl="0" indent="-180023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714375" marR="0" lvl="1" indent="-165734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1143000" marR="0" lvl="2" indent="-137160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600200" marR="0" lvl="3" indent="-137160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2057400" marR="0" lvl="4" indent="-137160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  <a:defRPr sz="18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6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758025" y="624201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000" b="0" i="0" u="none" strike="noStrike" cap="none">
                <a:solidFill>
                  <a:srgbClr val="697D91"/>
                </a:solidFill>
                <a:latin typeface="Allerta"/>
                <a:ea typeface="Allerta"/>
                <a:cs typeface="Allerta"/>
                <a:sym typeface="Allerta"/>
              </a:rPr>
              <a:t>‹Nr.›</a:t>
            </a:fld>
            <a:endParaRPr lang="de-DE" sz="1000" b="0" i="0" u="none" strike="noStrike" cap="none">
              <a:solidFill>
                <a:srgbClr val="697D91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457200" y="6300787"/>
            <a:ext cx="6688138" cy="246062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1000" b="0" i="0" u="none" strike="noStrike" cap="none">
                <a:solidFill>
                  <a:srgbClr val="697D91"/>
                </a:solidFill>
                <a:latin typeface="Allerta"/>
                <a:ea typeface="Allerta"/>
                <a:cs typeface="Allerta"/>
                <a:sym typeface="Allerta"/>
              </a:rPr>
              <a:t>Berner Fachhochschule | Haute école spécialisée bernoise | Bern University of Applied Sciences</a:t>
            </a:r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765342" y="6241255"/>
            <a:ext cx="179344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000" b="0" i="0" u="none" strike="noStrike" cap="none">
                <a:solidFill>
                  <a:srgbClr val="697D91"/>
                </a:solidFill>
                <a:latin typeface="Allerta"/>
                <a:ea typeface="Allerta"/>
                <a:cs typeface="Allerta"/>
                <a:sym typeface="Allerta"/>
              </a:rPr>
              <a:t>‹Nr.›</a:t>
            </a:fld>
            <a:endParaRPr lang="de-DE" sz="1000" b="0" i="0" u="none" strike="noStrike" cap="none">
              <a:solidFill>
                <a:srgbClr val="697D91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132400" y="4660287"/>
            <a:ext cx="6513900" cy="1150800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de-DE" sz="2600" b="1">
                <a:solidFill>
                  <a:srgbClr val="434343"/>
                </a:solidFill>
              </a:rPr>
              <a:t>Software Engineering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b="1">
              <a:solidFill>
                <a:srgbClr val="434343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de-DE" sz="1600" b="1" i="0" u="none" strike="noStrike" cap="none">
                <a:solidFill>
                  <a:srgbClr val="434343"/>
                </a:solidFill>
                <a:latin typeface="Allerta"/>
                <a:ea typeface="Allerta"/>
                <a:cs typeface="Allerta"/>
                <a:sym typeface="Allerta"/>
              </a:rPr>
              <a:t>28.10.2016, Gruppe Green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600" b="0" i="0" u="none" strike="noStrike" cap="none">
              <a:solidFill>
                <a:srgbClr val="434343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62006" y="6299494"/>
            <a:ext cx="6790384" cy="258473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FAA500"/>
              </a:buClr>
              <a:buSzPct val="80000"/>
              <a:buFont typeface="Merriweather Sans"/>
              <a:buNone/>
            </a:pPr>
            <a:r>
              <a:rPr lang="de-DE"/>
              <a:t>Berner Fachhochschule | Software Engineering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835025" y="2783625"/>
            <a:ext cx="388800" cy="12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4125"/>
            <a:ext cx="7252400" cy="303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Mit dem Prototyp einige Minuten arbeiten lassen</a:t>
            </a:r>
          </a:p>
          <a:p>
            <a:endParaRPr lang="de-CH" dirty="0"/>
          </a:p>
          <a:p>
            <a:r>
              <a:rPr lang="de-CH" dirty="0"/>
              <a:t>Hatten einige Fragen zu den Details</a:t>
            </a:r>
          </a:p>
          <a:p>
            <a:endParaRPr lang="de-CH" dirty="0"/>
          </a:p>
          <a:p>
            <a:endParaRPr lang="de-CH" dirty="0"/>
          </a:p>
          <a:p>
            <a:pPr marL="91440" indent="0">
              <a:buNone/>
            </a:pPr>
            <a:r>
              <a:rPr lang="de-CH" b="1" dirty="0"/>
              <a:t>Fragestellungen</a:t>
            </a:r>
          </a:p>
          <a:p>
            <a:endParaRPr lang="de-CH" dirty="0"/>
          </a:p>
          <a:p>
            <a:r>
              <a:rPr lang="de-CH" dirty="0"/>
              <a:t>Hilft die App das Rauchen zu reduzieren?</a:t>
            </a:r>
          </a:p>
          <a:p>
            <a:endParaRPr lang="de-CH" dirty="0"/>
          </a:p>
          <a:p>
            <a:r>
              <a:rPr lang="de-CH" dirty="0"/>
              <a:t>Ist die verständlich?</a:t>
            </a:r>
          </a:p>
          <a:p>
            <a:endParaRPr lang="de-CH" dirty="0"/>
          </a:p>
          <a:p>
            <a:r>
              <a:rPr lang="de-CH" dirty="0"/>
              <a:t>Ist die App einfach zu handhaben?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Validation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000" b="0" i="0" u="none" strike="noStrike" cap="none" smtClean="0">
                <a:solidFill>
                  <a:srgbClr val="697D91"/>
                </a:solidFill>
                <a:latin typeface="Allerta"/>
                <a:ea typeface="Allerta"/>
                <a:cs typeface="Allerta"/>
                <a:sym typeface="Allerta"/>
              </a:rPr>
              <a:t>10</a:t>
            </a:fld>
            <a:endParaRPr lang="de-DE" sz="1000" b="0" i="0" u="none" strike="noStrike" cap="none">
              <a:solidFill>
                <a:srgbClr val="697D91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</p:spTree>
    <p:extLst>
      <p:ext uri="{BB962C8B-B14F-4D97-AF65-F5344CB8AC3E}">
        <p14:creationId xmlns:p14="http://schemas.microsoft.com/office/powerpoint/2010/main" val="4070451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 descr="Fragen-Fragezeichen-Ueberfordert-Entscheidung-1280x720-fotolia-fotomek_full_image.jpg"/>
          <p:cNvPicPr preferRelativeResize="0"/>
          <p:nvPr/>
        </p:nvPicPr>
        <p:blipFill rotWithShape="1">
          <a:blip r:embed="rId3">
            <a:alphaModFix amt="50000"/>
          </a:blip>
          <a:srcRect l="12502" r="12495"/>
          <a:stretch/>
        </p:blipFill>
        <p:spPr>
          <a:xfrm>
            <a:off x="0" y="0"/>
            <a:ext cx="9144004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>
            <a:spLocks noGrp="1"/>
          </p:cNvSpPr>
          <p:nvPr>
            <p:ph type="ctrTitle"/>
          </p:nvPr>
        </p:nvSpPr>
        <p:spPr>
          <a:xfrm>
            <a:off x="1849050" y="2436575"/>
            <a:ext cx="5445900" cy="352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de-DE" b="0"/>
              <a:t>Diskussion...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45700" rIns="0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-DE"/>
              <a:t>11</a:t>
            </a:fld>
            <a:endParaRPr lang="de-D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ctrTitle"/>
          </p:nvPr>
        </p:nvSpPr>
        <p:spPr>
          <a:xfrm>
            <a:off x="468000" y="1839808"/>
            <a:ext cx="6513900" cy="533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26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rPr>
              <a:t>Herzlichen Dank!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6765342" y="6241255"/>
            <a:ext cx="1793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000" b="0" i="0" u="none" strike="noStrike" cap="none">
                <a:solidFill>
                  <a:srgbClr val="697D91"/>
                </a:solidFill>
                <a:latin typeface="Allerta"/>
                <a:ea typeface="Allerta"/>
                <a:cs typeface="Allerta"/>
                <a:sym typeface="Allerta"/>
              </a:rPr>
              <a:t>12</a:t>
            </a:fld>
            <a:endParaRPr lang="de-DE" sz="1000" b="0" i="0" u="none" strike="noStrike" cap="none">
              <a:solidFill>
                <a:srgbClr val="697D91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271463" marR="0" lvl="0" indent="-271463" algn="l" rtl="0">
              <a:spcBef>
                <a:spcPts val="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</a:pPr>
            <a:r>
              <a:rPr lang="de-DE" sz="1600" b="0" i="0" u="none" strike="noStrike" cap="none" dirty="0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rPr>
              <a:t>Einführung</a:t>
            </a:r>
          </a:p>
          <a:p>
            <a:pPr marL="271463" marR="0" lvl="0" indent="-271463" algn="l" rtl="0">
              <a:spcBef>
                <a:spcPts val="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</a:pPr>
            <a:endParaRPr lang="de-DE" sz="1600" b="0" i="0" u="none" strike="noStrike" cap="none" dirty="0">
              <a:solidFill>
                <a:schemeClr val="dk1"/>
              </a:solidFill>
              <a:latin typeface="Allerta"/>
              <a:ea typeface="Allerta"/>
              <a:cs typeface="Allerta"/>
              <a:sym typeface="Allerta"/>
            </a:endParaRPr>
          </a:p>
          <a:p>
            <a:pPr marL="271462" marR="0" lvl="0" indent="-271462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</a:pPr>
            <a:r>
              <a:rPr lang="de-DE" sz="1600" dirty="0" err="1"/>
              <a:t>Scoping</a:t>
            </a:r>
            <a:endParaRPr lang="de-DE" sz="1600" dirty="0"/>
          </a:p>
          <a:p>
            <a:pPr marL="271462" marR="0" lvl="0" indent="-271462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</a:pPr>
            <a:endParaRPr lang="de-DE" sz="1600" dirty="0"/>
          </a:p>
          <a:p>
            <a:pPr marL="271463" marR="0" lvl="0" indent="-271463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</a:pPr>
            <a:r>
              <a:rPr lang="de-DE" sz="1600" b="0" i="0" u="none" strike="noStrike" cap="none" dirty="0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rPr>
              <a:t>Umfrage</a:t>
            </a:r>
          </a:p>
          <a:p>
            <a:pPr marL="271463" marR="0" lvl="0" indent="-271463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</a:pPr>
            <a:endParaRPr lang="de-DE" sz="1600" b="0" i="0" u="none" strike="noStrike" cap="none" dirty="0">
              <a:solidFill>
                <a:schemeClr val="dk1"/>
              </a:solidFill>
              <a:latin typeface="Allerta"/>
              <a:ea typeface="Allerta"/>
              <a:cs typeface="Allerta"/>
              <a:sym typeface="Allerta"/>
            </a:endParaRPr>
          </a:p>
          <a:p>
            <a:pPr marL="271463" marR="0" lvl="0" indent="-271463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</a:pPr>
            <a:r>
              <a:rPr lang="de-DE" sz="1600" b="0" i="0" u="none" strike="noStrike" cap="none" dirty="0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rPr>
              <a:t>Interviews</a:t>
            </a:r>
          </a:p>
          <a:p>
            <a:pPr marL="271463" marR="0" lvl="0" indent="-271463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</a:pPr>
            <a:endParaRPr lang="de-DE" sz="1600" b="0" i="0" u="none" strike="noStrike" cap="none" dirty="0">
              <a:solidFill>
                <a:schemeClr val="dk1"/>
              </a:solidFill>
              <a:latin typeface="Allerta"/>
              <a:ea typeface="Allerta"/>
              <a:cs typeface="Allerta"/>
              <a:sym typeface="Allerta"/>
            </a:endParaRPr>
          </a:p>
          <a:p>
            <a:pPr marL="271463" marR="0" lvl="0" indent="-271463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</a:pPr>
            <a:r>
              <a:rPr lang="de-DE" sz="1600" b="0" i="0" u="none" strike="noStrike" cap="none" dirty="0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rPr>
              <a:t>Storyboard</a:t>
            </a:r>
          </a:p>
          <a:p>
            <a:pPr marL="271463" marR="0" lvl="0" indent="-271463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</a:pPr>
            <a:endParaRPr lang="de-DE" sz="1600" b="0" i="0" u="none" strike="noStrike" cap="none" dirty="0">
              <a:solidFill>
                <a:schemeClr val="dk1"/>
              </a:solidFill>
              <a:latin typeface="Allerta"/>
              <a:ea typeface="Allerta"/>
              <a:cs typeface="Allerta"/>
              <a:sym typeface="Allerta"/>
            </a:endParaRPr>
          </a:p>
          <a:p>
            <a:pPr marL="271462" marR="0" lvl="0" indent="-271462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</a:pPr>
            <a:r>
              <a:rPr lang="de-DE" sz="1600" b="0" i="0" u="none" strike="noStrike" cap="none" dirty="0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rPr>
              <a:t>Prototyp</a:t>
            </a:r>
          </a:p>
          <a:p>
            <a:pPr marL="271462" marR="0" lvl="0" indent="-271462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</a:pPr>
            <a:endParaRPr lang="de-DE" sz="1600" dirty="0"/>
          </a:p>
          <a:p>
            <a:pPr marL="271462" marR="0" lvl="0" indent="-271462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</a:pPr>
            <a:r>
              <a:rPr lang="de-DE" sz="1600" b="0" i="0" u="none" strike="noStrike" cap="none" dirty="0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rPr>
              <a:t>Validation</a:t>
            </a:r>
          </a:p>
          <a:p>
            <a:pPr marL="271462" marR="0" lvl="0" indent="-271462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</a:pPr>
            <a:endParaRPr lang="de-DE" sz="1600" b="0" i="0" u="none" strike="noStrike" cap="none" dirty="0">
              <a:solidFill>
                <a:schemeClr val="dk1"/>
              </a:solidFill>
              <a:latin typeface="Allerta"/>
              <a:ea typeface="Allerta"/>
              <a:cs typeface="Allerta"/>
              <a:sym typeface="Allerta"/>
            </a:endParaRPr>
          </a:p>
          <a:p>
            <a:pPr marL="271462" marR="0" lvl="0" indent="-271462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Char char="▶"/>
            </a:pPr>
            <a:r>
              <a:rPr lang="de-DE" sz="1600" dirty="0"/>
              <a:t>Schluss</a:t>
            </a:r>
          </a:p>
          <a:p>
            <a:pPr marL="91440" marR="0" lvl="0" indent="-91440" algn="l" rtl="0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2600" b="0" i="0" u="none" strike="noStrike" cap="none">
                <a:solidFill>
                  <a:srgbClr val="697D91"/>
                </a:solidFill>
                <a:latin typeface="Allerta"/>
                <a:ea typeface="Allerta"/>
                <a:cs typeface="Allerta"/>
                <a:sym typeface="Allerta"/>
              </a:rPr>
              <a:t>A</a:t>
            </a:r>
            <a:r>
              <a:rPr lang="de-DE"/>
              <a:t>blauf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6765342" y="6241255"/>
            <a:ext cx="1793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000" b="0" i="0" u="none" strike="noStrike" cap="none">
                <a:solidFill>
                  <a:srgbClr val="697D91"/>
                </a:solidFill>
                <a:latin typeface="Allerta"/>
                <a:ea typeface="Allerta"/>
                <a:cs typeface="Allerta"/>
                <a:sym typeface="Allerta"/>
              </a:rPr>
              <a:t>2</a:t>
            </a:fld>
            <a:endParaRPr lang="de-DE" sz="1000" b="0" i="0" u="none" strike="noStrike" cap="none">
              <a:solidFill>
                <a:srgbClr val="697D91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  <p:pic>
        <p:nvPicPr>
          <p:cNvPr id="111" name="Shape 111" descr="Bildergebnis für planung clipar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5342" y="4387764"/>
            <a:ext cx="1404900" cy="14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Projekt</a:t>
            </a:r>
          </a:p>
          <a:p>
            <a:pPr marL="914400" marR="0" lvl="1" indent="-22860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App</a:t>
            </a:r>
          </a:p>
          <a:p>
            <a:pPr marL="6858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Zielperson</a:t>
            </a:r>
          </a:p>
          <a:p>
            <a:pPr marL="914400" marR="0" lvl="1" indent="-22860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Aus Sicht der Patienten (Suchtkranke)</a:t>
            </a:r>
          </a:p>
          <a:p>
            <a:pPr marL="1371600" marR="0" lvl="2" indent="-22860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Rauchende</a:t>
            </a:r>
          </a:p>
          <a:p>
            <a:pPr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Informationsquelle</a:t>
            </a:r>
          </a:p>
          <a:p>
            <a:pPr marL="914400" marR="0" lvl="1" indent="-22860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Umfrage</a:t>
            </a:r>
          </a:p>
          <a:p>
            <a:pPr marL="914400" marR="0" lvl="1" indent="-22860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Interview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CH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Ziel der Informationsquellen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Shape 118"/>
          <p:cNvSpPr txBox="1"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2600" b="0" i="0" u="none" strike="noStrike" cap="none">
                <a:solidFill>
                  <a:srgbClr val="697D91"/>
                </a:solidFill>
                <a:latin typeface="Allerta"/>
                <a:ea typeface="Allerta"/>
                <a:cs typeface="Allerta"/>
                <a:sym typeface="Allerta"/>
              </a:rPr>
              <a:t>Einführung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6765342" y="6241255"/>
            <a:ext cx="179344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000" b="0" i="0" u="none" strike="noStrike" cap="none">
                <a:solidFill>
                  <a:srgbClr val="697D91"/>
                </a:solidFill>
                <a:latin typeface="Allerta"/>
                <a:ea typeface="Allerta"/>
                <a:cs typeface="Allerta"/>
                <a:sym typeface="Allerta"/>
              </a:rPr>
              <a:t>3</a:t>
            </a:fld>
            <a:endParaRPr lang="de-DE" sz="1000" b="0" i="0" u="none" strike="noStrike" cap="none">
              <a:solidFill>
                <a:srgbClr val="697D91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CH" b="1" dirty="0">
                <a:latin typeface="Allerta" panose="020B0604020202020204" charset="0"/>
                <a:ea typeface="Allerta" panose="020B0604020202020204" charset="0"/>
              </a:rPr>
              <a:t>Ziele</a:t>
            </a:r>
          </a:p>
          <a:p>
            <a:pPr lvl="0">
              <a:spcBef>
                <a:spcPts val="0"/>
              </a:spcBef>
              <a:buNone/>
            </a:pPr>
            <a:endParaRPr lang="de-CH" b="1" dirty="0">
              <a:latin typeface="Allerta" panose="020B0604020202020204" charset="0"/>
              <a:ea typeface="Allerta" panose="020B0604020202020204" charset="0"/>
            </a:endParaRPr>
          </a:p>
          <a:p>
            <a:pPr>
              <a:spcBef>
                <a:spcPts val="0"/>
              </a:spcBef>
            </a:pPr>
            <a:r>
              <a:rPr lang="de-CH" dirty="0">
                <a:latin typeface="Allerta" panose="020B0604020202020204" charset="0"/>
                <a:ea typeface="Allerta" panose="020B0604020202020204" charset="0"/>
              </a:rPr>
              <a:t>Menschen helfen die mit Rauchen aufhören wollen</a:t>
            </a:r>
          </a:p>
          <a:p>
            <a:pPr>
              <a:spcBef>
                <a:spcPts val="0"/>
              </a:spcBef>
            </a:pPr>
            <a:endParaRPr lang="de-CH" dirty="0">
              <a:latin typeface="Allerta" panose="020B0604020202020204" charset="0"/>
              <a:ea typeface="Allerta" panose="020B0604020202020204" charset="0"/>
            </a:endParaRPr>
          </a:p>
          <a:p>
            <a:pPr>
              <a:spcBef>
                <a:spcPts val="0"/>
              </a:spcBef>
            </a:pPr>
            <a:r>
              <a:rPr lang="de-CH" dirty="0">
                <a:latin typeface="Allerta" panose="020B0604020202020204" charset="0"/>
                <a:ea typeface="Allerta" panose="020B0604020202020204" charset="0"/>
              </a:rPr>
              <a:t>Soll von jedem, der mit einem Smartphone umgehen kann benutzt werden</a:t>
            </a:r>
          </a:p>
          <a:p>
            <a:pPr>
              <a:spcBef>
                <a:spcPts val="0"/>
              </a:spcBef>
            </a:pPr>
            <a:endParaRPr lang="de-CH" dirty="0">
              <a:latin typeface="Allerta" panose="020B0604020202020204" charset="0"/>
              <a:ea typeface="Allerta" panose="020B0604020202020204" charset="0"/>
            </a:endParaRPr>
          </a:p>
          <a:p>
            <a:pPr>
              <a:spcBef>
                <a:spcPts val="0"/>
              </a:spcBef>
            </a:pPr>
            <a:endParaRPr lang="de-CH" dirty="0">
              <a:latin typeface="Allerta" panose="020B0604020202020204" charset="0"/>
              <a:ea typeface="Allerta" panose="020B0604020202020204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de-CH" b="1" dirty="0">
                <a:latin typeface="Allerta" panose="020B0604020202020204" charset="0"/>
                <a:ea typeface="Allerta" panose="020B0604020202020204" charset="0"/>
              </a:rPr>
              <a:t>Grenzen und Ausschlüsse</a:t>
            </a:r>
          </a:p>
          <a:p>
            <a:pPr marL="91440" indent="0">
              <a:spcBef>
                <a:spcPts val="0"/>
              </a:spcBef>
              <a:buNone/>
            </a:pPr>
            <a:endParaRPr lang="de-CH" b="1" dirty="0">
              <a:latin typeface="Allerta" panose="020B0604020202020204" charset="0"/>
              <a:ea typeface="Allerta" panose="020B0604020202020204" charset="0"/>
            </a:endParaRPr>
          </a:p>
          <a:p>
            <a:pPr>
              <a:spcBef>
                <a:spcPts val="0"/>
              </a:spcBef>
            </a:pPr>
            <a:r>
              <a:rPr lang="de-CH" dirty="0">
                <a:latin typeface="Allerta" panose="020B0604020202020204" charset="0"/>
                <a:ea typeface="Allerta" panose="020B0604020202020204" charset="0"/>
              </a:rPr>
              <a:t>App soll nicht den Rückfall verhindern</a:t>
            </a:r>
          </a:p>
          <a:p>
            <a:pPr>
              <a:spcBef>
                <a:spcPts val="0"/>
              </a:spcBef>
            </a:pPr>
            <a:endParaRPr lang="de-CH" dirty="0">
              <a:latin typeface="Allerta" panose="020B0604020202020204" charset="0"/>
              <a:ea typeface="Allerta" panose="020B0604020202020204" charset="0"/>
            </a:endParaRPr>
          </a:p>
          <a:p>
            <a:pPr>
              <a:spcBef>
                <a:spcPts val="0"/>
              </a:spcBef>
            </a:pPr>
            <a:r>
              <a:rPr lang="de-CH" dirty="0">
                <a:latin typeface="Allerta" panose="020B0604020202020204" charset="0"/>
                <a:ea typeface="Allerta" panose="020B0604020202020204" charset="0"/>
              </a:rPr>
              <a:t>Nur Raucher werden mit der App unterstützt. Keine anderen Suchterkrankungen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/>
              <a:t>Scoping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6765342" y="6241255"/>
            <a:ext cx="1793400" cy="365099"/>
          </a:xfrm>
          <a:prstGeom prst="rect">
            <a:avLst/>
          </a:prstGeom>
        </p:spPr>
        <p:txBody>
          <a:bodyPr lIns="91425" tIns="45700" rIns="0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de-DE"/>
              <a:t>4</a:t>
            </a:fld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68000" y="1439999"/>
            <a:ext cx="8100000" cy="4679999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10 Fragen wurden vorbereitet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Zielgruppe</a:t>
            </a:r>
          </a:p>
          <a:p>
            <a:pPr marL="914400" marR="0" lvl="1" indent="-22860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Raucher die Aufhören möchten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Zwei der Fragen: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DE" dirty="0"/>
              <a:t>Welche Erwartungen hätten Sie an eine App, die Ihnen helfen soll mit dem Rauchen aufzuhören?</a:t>
            </a:r>
          </a:p>
          <a:p>
            <a:pPr marL="9144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DE" dirty="0"/>
              <a:t>Was würde Ihre Meinung nach, Ihnen helfen mit dem Rauchen aufzuhören?</a:t>
            </a:r>
          </a:p>
          <a:p>
            <a:pPr marL="457200" lvl="0" indent="-228600" rtl="0">
              <a:spcBef>
                <a:spcPts val="0"/>
              </a:spcBef>
            </a:pPr>
            <a:endParaRPr dirty="0"/>
          </a:p>
        </p:txBody>
      </p:sp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2600" b="0" i="0" u="none" strike="noStrike" cap="none">
                <a:solidFill>
                  <a:srgbClr val="697D91"/>
                </a:solidFill>
                <a:latin typeface="Allerta"/>
                <a:ea typeface="Allerta"/>
                <a:cs typeface="Allerta"/>
                <a:sym typeface="Allerta"/>
              </a:rPr>
              <a:t>Umfrage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6765342" y="6241255"/>
            <a:ext cx="179344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000" b="0" i="0" u="none" strike="noStrike" cap="none">
                <a:solidFill>
                  <a:srgbClr val="697D91"/>
                </a:solidFill>
                <a:latin typeface="Allerta"/>
                <a:ea typeface="Allerta"/>
                <a:cs typeface="Allerta"/>
                <a:sym typeface="Allerta"/>
              </a:rPr>
              <a:t>5</a:t>
            </a:fld>
            <a:endParaRPr lang="de-DE" sz="1000" b="0" i="0" u="none" strike="noStrike" cap="none">
              <a:solidFill>
                <a:srgbClr val="697D91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de-DE"/>
              <a:t>Wann Rauchen Sie?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/>
              <a:t>Umfrage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6765342" y="6241255"/>
            <a:ext cx="1793400" cy="365099"/>
          </a:xfrm>
          <a:prstGeom prst="rect">
            <a:avLst/>
          </a:prstGeom>
        </p:spPr>
        <p:txBody>
          <a:bodyPr lIns="91425" tIns="45700" rIns="0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de-DE"/>
              <a:t>6</a:t>
            </a:fld>
            <a:endParaRPr lang="de-DE"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2124075"/>
            <a:ext cx="8108519" cy="399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de-DE"/>
              <a:t>3 Interviews mit Rauchern 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de-DE"/>
              <a:t>Situationen in welchen sie rauchen:</a:t>
            </a:r>
          </a:p>
          <a:p>
            <a:pPr marL="914400" lvl="0" indent="-228600" rtl="0">
              <a:spcBef>
                <a:spcPts val="0"/>
              </a:spcBef>
              <a:buAutoNum type="arabicPeriod"/>
            </a:pPr>
            <a:r>
              <a:rPr lang="de-DE"/>
              <a:t>emotionaler Stress</a:t>
            </a:r>
          </a:p>
          <a:p>
            <a:pPr marL="914400" lvl="0" indent="-228600" rtl="0">
              <a:spcBef>
                <a:spcPts val="0"/>
              </a:spcBef>
              <a:buAutoNum type="arabicPeriod"/>
            </a:pPr>
            <a:r>
              <a:rPr lang="de-DE"/>
              <a:t>in Gesellschaft</a:t>
            </a:r>
          </a:p>
          <a:p>
            <a:pPr marL="914400" lvl="0" indent="-228600" rtl="0">
              <a:spcBef>
                <a:spcPts val="0"/>
              </a:spcBef>
              <a:buAutoNum type="arabicPeriod"/>
            </a:pPr>
            <a:r>
              <a:rPr lang="de-DE"/>
              <a:t>aus Gewohnheit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de-DE"/>
              <a:t>Anforderungen an App-User:</a:t>
            </a:r>
          </a:p>
          <a:p>
            <a:pPr marL="914400" lvl="0" indent="-228600" rtl="0">
              <a:spcBef>
                <a:spcPts val="0"/>
              </a:spcBef>
              <a:buAutoNum type="arabicPeriod"/>
            </a:pPr>
            <a:r>
              <a:rPr lang="de-DE"/>
              <a:t>Mental entschlossen aufzuhören</a:t>
            </a:r>
          </a:p>
          <a:p>
            <a:pPr marL="914400" lvl="0" indent="-228600" rtl="0">
              <a:spcBef>
                <a:spcPts val="0"/>
              </a:spcBef>
              <a:buAutoNum type="arabicPeriod"/>
            </a:pPr>
            <a:r>
              <a:rPr lang="de-DE"/>
              <a:t>Ablenkung / Hobby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de-DE"/>
              <a:t>Tipps für unsere App:</a:t>
            </a:r>
          </a:p>
          <a:p>
            <a:pPr marL="914400" lvl="0" indent="-228600" rtl="0">
              <a:spcBef>
                <a:spcPts val="0"/>
              </a:spcBef>
              <a:buAutoNum type="arabicPeriod"/>
            </a:pPr>
            <a:r>
              <a:rPr lang="de-DE"/>
              <a:t>einen Motivator / Treiber einbauen</a:t>
            </a:r>
          </a:p>
          <a:p>
            <a:pPr marL="914400" lvl="0" indent="-228600" rtl="0">
              <a:spcBef>
                <a:spcPts val="0"/>
              </a:spcBef>
              <a:buAutoNum type="arabicPeriod"/>
            </a:pPr>
            <a:r>
              <a:rPr lang="de-DE"/>
              <a:t>Konsum schrittweise reduzieren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2600" b="0" i="0" u="none" strike="noStrike" cap="none">
                <a:solidFill>
                  <a:srgbClr val="697D91"/>
                </a:solidFill>
                <a:latin typeface="Allerta"/>
                <a:ea typeface="Allerta"/>
                <a:cs typeface="Allerta"/>
                <a:sym typeface="Allerta"/>
              </a:rPr>
              <a:t>Interviews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6765342" y="6241255"/>
            <a:ext cx="179344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000" b="0" i="0" u="none" strike="noStrike" cap="none">
                <a:solidFill>
                  <a:srgbClr val="697D91"/>
                </a:solidFill>
                <a:latin typeface="Allerta"/>
                <a:ea typeface="Allerta"/>
                <a:cs typeface="Allerta"/>
                <a:sym typeface="Allerta"/>
              </a:rPr>
              <a:t>7</a:t>
            </a:fld>
            <a:endParaRPr lang="de-DE" sz="1000" b="0" i="0" u="none" strike="noStrike" cap="none">
              <a:solidFill>
                <a:srgbClr val="697D91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68000" y="1439999"/>
            <a:ext cx="8100000" cy="4679999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271463" marR="0" lvl="0" indent="-271463" algn="l" rtl="0">
              <a:spcBef>
                <a:spcPts val="0"/>
              </a:spcBef>
              <a:spcAft>
                <a:spcPts val="0"/>
              </a:spcAft>
              <a:buClr>
                <a:srgbClr val="FAA500"/>
              </a:buClr>
              <a:buSzPct val="79999"/>
              <a:buFont typeface="Merriweather San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2600" b="0" i="0" u="none" strike="noStrike" cap="none">
                <a:solidFill>
                  <a:srgbClr val="697D91"/>
                </a:solidFill>
                <a:latin typeface="Allerta"/>
                <a:ea typeface="Allerta"/>
                <a:cs typeface="Allerta"/>
                <a:sym typeface="Allerta"/>
              </a:rPr>
              <a:t>Storyboard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6765342" y="6241255"/>
            <a:ext cx="179344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000" b="0" i="0" u="none" strike="noStrike" cap="none">
                <a:solidFill>
                  <a:srgbClr val="697D91"/>
                </a:solidFill>
                <a:latin typeface="Allerta"/>
                <a:ea typeface="Allerta"/>
                <a:cs typeface="Allerta"/>
                <a:sym typeface="Allerta"/>
              </a:rPr>
              <a:t>8</a:t>
            </a:fld>
            <a:endParaRPr lang="de-DE" sz="1000" b="0" i="0" u="none" strike="noStrike" cap="none">
              <a:solidFill>
                <a:srgbClr val="697D91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99" y="1439998"/>
            <a:ext cx="3822225" cy="265893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098" y="1439999"/>
            <a:ext cx="3752686" cy="265893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7226" y="4307828"/>
            <a:ext cx="4397744" cy="160327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595169" y="744652"/>
            <a:ext cx="8100000" cy="4679999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lvl="0" indent="-271463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dk1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2600" b="0" i="0" u="none" strike="noStrike" cap="none" dirty="0">
                <a:solidFill>
                  <a:srgbClr val="697D91"/>
                </a:solidFill>
                <a:latin typeface="Allerta"/>
                <a:ea typeface="Allerta"/>
                <a:cs typeface="Allerta"/>
                <a:sym typeface="Allerta"/>
              </a:rPr>
              <a:t>Prototyp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6765342" y="6241255"/>
            <a:ext cx="179344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000" b="0" i="0" u="none" strike="noStrike" cap="none">
                <a:solidFill>
                  <a:srgbClr val="697D91"/>
                </a:solidFill>
                <a:latin typeface="Allerta"/>
                <a:ea typeface="Allerta"/>
                <a:cs typeface="Allerta"/>
                <a:sym typeface="Allerta"/>
              </a:rPr>
              <a:t>9</a:t>
            </a:fld>
            <a:endParaRPr lang="de-DE" sz="1000" b="0" i="0" u="none" strike="noStrike" cap="none" dirty="0">
              <a:solidFill>
                <a:srgbClr val="697D91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02" y="1089540"/>
            <a:ext cx="2295082" cy="443469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540" y="860593"/>
            <a:ext cx="2603277" cy="503020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087" y="1089540"/>
            <a:ext cx="2295082" cy="4434691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1980478" y="4711016"/>
            <a:ext cx="6418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dirty="0"/>
              <a:t>Weiter</a:t>
            </a:r>
            <a:endParaRPr lang="de-CH" sz="1200" dirty="0"/>
          </a:p>
        </p:txBody>
      </p:sp>
      <p:sp>
        <p:nvSpPr>
          <p:cNvPr id="29" name="Rechteck 28"/>
          <p:cNvSpPr/>
          <p:nvPr/>
        </p:nvSpPr>
        <p:spPr>
          <a:xfrm>
            <a:off x="775245" y="1572602"/>
            <a:ext cx="1890062" cy="340083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799852" y="1713292"/>
            <a:ext cx="1822450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00" b="1" dirty="0"/>
              <a:t>Herzlich Willkommen zu Rauchfrei</a:t>
            </a:r>
          </a:p>
          <a:p>
            <a:endParaRPr lang="de-CH" sz="800" dirty="0"/>
          </a:p>
          <a:p>
            <a:endParaRPr lang="de-CH" sz="800" dirty="0"/>
          </a:p>
          <a:p>
            <a:endParaRPr lang="de-CH" sz="800" dirty="0"/>
          </a:p>
          <a:p>
            <a:pPr defTabSz="984250">
              <a:tabLst>
                <a:tab pos="984250" algn="l"/>
              </a:tabLst>
            </a:pPr>
            <a:r>
              <a:rPr lang="de-CH" sz="800" dirty="0"/>
              <a:t>Männlich   	Weiblich</a:t>
            </a:r>
          </a:p>
          <a:p>
            <a:pPr defTabSz="984250">
              <a:tabLst>
                <a:tab pos="984250" algn="l"/>
              </a:tabLst>
            </a:pPr>
            <a:endParaRPr lang="de-CH" sz="800" dirty="0"/>
          </a:p>
          <a:p>
            <a:pPr defTabSz="984250">
              <a:tabLst>
                <a:tab pos="1079500" algn="l"/>
              </a:tabLst>
            </a:pPr>
            <a:r>
              <a:rPr lang="de-CH" sz="800" dirty="0"/>
              <a:t>Alter </a:t>
            </a:r>
          </a:p>
          <a:p>
            <a:pPr defTabSz="984250">
              <a:tabLst>
                <a:tab pos="1079500" algn="l"/>
              </a:tabLst>
            </a:pPr>
            <a:endParaRPr lang="de-CH" sz="800" dirty="0"/>
          </a:p>
          <a:p>
            <a:pPr defTabSz="984250">
              <a:tabLst>
                <a:tab pos="1079500" algn="l"/>
              </a:tabLst>
            </a:pPr>
            <a:r>
              <a:rPr lang="de-CH" sz="800" dirty="0"/>
              <a:t>Zigaretten pro Tag?</a:t>
            </a:r>
          </a:p>
          <a:p>
            <a:pPr defTabSz="984250">
              <a:tabLst>
                <a:tab pos="1079500" algn="l"/>
              </a:tabLst>
            </a:pPr>
            <a:endParaRPr lang="de-CH" sz="800" dirty="0"/>
          </a:p>
          <a:p>
            <a:pPr defTabSz="984250">
              <a:tabLst>
                <a:tab pos="1079500" algn="l"/>
              </a:tabLst>
            </a:pPr>
            <a:r>
              <a:rPr lang="de-CH" sz="800" dirty="0"/>
              <a:t>Wie viel kostet eine Packung?</a:t>
            </a:r>
          </a:p>
          <a:p>
            <a:pPr defTabSz="984250">
              <a:tabLst>
                <a:tab pos="1079500" algn="l"/>
              </a:tabLst>
            </a:pPr>
            <a:endParaRPr lang="de-CH" sz="800" dirty="0"/>
          </a:p>
          <a:p>
            <a:pPr defTabSz="984250">
              <a:tabLst>
                <a:tab pos="1079500" algn="l"/>
              </a:tabLst>
            </a:pPr>
            <a:endParaRPr lang="de-CH" sz="800" dirty="0"/>
          </a:p>
          <a:p>
            <a:pPr defTabSz="984250">
              <a:tabLst>
                <a:tab pos="1079500" algn="l"/>
              </a:tabLst>
            </a:pPr>
            <a:br>
              <a:rPr lang="de-CH" sz="800" dirty="0"/>
            </a:br>
            <a:r>
              <a:rPr lang="de-CH" sz="800" dirty="0"/>
              <a:t> Status         </a:t>
            </a:r>
          </a:p>
          <a:p>
            <a:pPr defTabSz="984250">
              <a:tabLst>
                <a:tab pos="1079500" algn="l"/>
              </a:tabLst>
            </a:pPr>
            <a:endParaRPr lang="de-CH" sz="800" dirty="0"/>
          </a:p>
          <a:p>
            <a:pPr defTabSz="984250">
              <a:tabLst>
                <a:tab pos="1079500" algn="l"/>
              </a:tabLst>
            </a:pPr>
            <a:r>
              <a:rPr lang="de-CH" sz="800" dirty="0"/>
              <a:t> Wählen Sie ein Datum</a:t>
            </a:r>
          </a:p>
          <a:p>
            <a:pPr defTabSz="984250">
              <a:tabLst>
                <a:tab pos="1079500" algn="l"/>
              </a:tabLst>
            </a:pPr>
            <a:endParaRPr lang="de-CH" sz="800" dirty="0"/>
          </a:p>
          <a:p>
            <a:pPr defTabSz="984250">
              <a:tabLst>
                <a:tab pos="1079500" algn="l"/>
              </a:tabLst>
            </a:pPr>
            <a:endParaRPr lang="de-CH" sz="800" dirty="0"/>
          </a:p>
          <a:p>
            <a:pPr defTabSz="984250">
              <a:tabLst>
                <a:tab pos="1079500" algn="l"/>
              </a:tabLst>
            </a:pPr>
            <a:endParaRPr lang="de-CH" sz="800" dirty="0"/>
          </a:p>
          <a:p>
            <a:pPr defTabSz="984250">
              <a:tabLst>
                <a:tab pos="1079500" algn="l"/>
              </a:tabLst>
            </a:pPr>
            <a:endParaRPr lang="de-CH" sz="800" dirty="0"/>
          </a:p>
          <a:p>
            <a:pPr defTabSz="984250">
              <a:tabLst>
                <a:tab pos="1079500" algn="l"/>
              </a:tabLst>
            </a:pPr>
            <a:endParaRPr lang="de-CH" sz="800" dirty="0"/>
          </a:p>
          <a:p>
            <a:pPr defTabSz="984250">
              <a:tabLst>
                <a:tab pos="1079500" algn="l"/>
              </a:tabLst>
            </a:pPr>
            <a:endParaRPr lang="de-CH" sz="800" dirty="0"/>
          </a:p>
          <a:p>
            <a:pPr defTabSz="984250">
              <a:tabLst>
                <a:tab pos="1079500" algn="l"/>
              </a:tabLst>
            </a:pPr>
            <a:endParaRPr lang="de-CH" sz="800" dirty="0"/>
          </a:p>
          <a:p>
            <a:pPr defTabSz="984250">
              <a:tabLst>
                <a:tab pos="719138" algn="l"/>
              </a:tabLst>
            </a:pPr>
            <a:r>
              <a:rPr lang="de-CH" sz="900" b="1" dirty="0"/>
              <a:t>Info</a:t>
            </a:r>
            <a:r>
              <a:rPr lang="de-CH" sz="800" dirty="0"/>
              <a:t>            Datum          </a:t>
            </a:r>
            <a:r>
              <a:rPr lang="de-CH" sz="800" dirty="0" err="1"/>
              <a:t>Dasboard</a:t>
            </a:r>
            <a:endParaRPr lang="de-CH" sz="800" dirty="0"/>
          </a:p>
          <a:p>
            <a:pPr defTabSz="984250">
              <a:tabLst>
                <a:tab pos="1079500" algn="l"/>
              </a:tabLst>
            </a:pPr>
            <a:endParaRPr lang="de-CH" sz="800" dirty="0"/>
          </a:p>
          <a:p>
            <a:pPr defTabSz="984250">
              <a:tabLst>
                <a:tab pos="1079500" algn="l"/>
              </a:tabLst>
            </a:pPr>
            <a:endParaRPr lang="de-CH" sz="800" dirty="0"/>
          </a:p>
          <a:p>
            <a:pPr defTabSz="984250">
              <a:tabLst>
                <a:tab pos="1079500" algn="l"/>
              </a:tabLst>
            </a:pPr>
            <a:endParaRPr lang="de-CH" sz="800" dirty="0"/>
          </a:p>
          <a:p>
            <a:pPr defTabSz="984250">
              <a:tabLst>
                <a:tab pos="1079500" algn="l"/>
              </a:tabLst>
            </a:pPr>
            <a:endParaRPr lang="de-CH" sz="800" dirty="0"/>
          </a:p>
          <a:p>
            <a:pPr defTabSz="984250">
              <a:tabLst>
                <a:tab pos="1079500" algn="l"/>
              </a:tabLst>
            </a:pPr>
            <a:endParaRPr lang="de-CH" sz="800" dirty="0"/>
          </a:p>
        </p:txBody>
      </p:sp>
      <p:sp>
        <p:nvSpPr>
          <p:cNvPr id="8" name="Ellipse 7"/>
          <p:cNvSpPr/>
          <p:nvPr/>
        </p:nvSpPr>
        <p:spPr>
          <a:xfrm>
            <a:off x="1369180" y="2244622"/>
            <a:ext cx="120650" cy="127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Ellipse 11"/>
          <p:cNvSpPr/>
          <p:nvPr/>
        </p:nvSpPr>
        <p:spPr>
          <a:xfrm>
            <a:off x="2332542" y="2228974"/>
            <a:ext cx="120650" cy="127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: abgerundete Ecken 9"/>
          <p:cNvSpPr/>
          <p:nvPr/>
        </p:nvSpPr>
        <p:spPr>
          <a:xfrm>
            <a:off x="894452" y="3145066"/>
            <a:ext cx="1640577" cy="1197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Rechteck 20"/>
          <p:cNvSpPr/>
          <p:nvPr/>
        </p:nvSpPr>
        <p:spPr>
          <a:xfrm>
            <a:off x="894452" y="3431342"/>
            <a:ext cx="681742" cy="150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Pfeil: nach unten 17"/>
          <p:cNvSpPr/>
          <p:nvPr/>
        </p:nvSpPr>
        <p:spPr>
          <a:xfrm rot="10800000" flipV="1">
            <a:off x="1430508" y="3483605"/>
            <a:ext cx="45719" cy="45719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hteck: abgerundete Ecken 22"/>
          <p:cNvSpPr/>
          <p:nvPr/>
        </p:nvSpPr>
        <p:spPr>
          <a:xfrm>
            <a:off x="894452" y="3679839"/>
            <a:ext cx="1640577" cy="13987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echteck: abgerundete Ecken 18"/>
          <p:cNvSpPr/>
          <p:nvPr/>
        </p:nvSpPr>
        <p:spPr>
          <a:xfrm>
            <a:off x="1838117" y="2728023"/>
            <a:ext cx="696912" cy="1170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: abgerundete Ecken 19"/>
          <p:cNvSpPr/>
          <p:nvPr/>
        </p:nvSpPr>
        <p:spPr>
          <a:xfrm>
            <a:off x="1144483" y="2480298"/>
            <a:ext cx="1390546" cy="1238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Rechteck 29"/>
          <p:cNvSpPr/>
          <p:nvPr/>
        </p:nvSpPr>
        <p:spPr>
          <a:xfrm>
            <a:off x="3594273" y="1413421"/>
            <a:ext cx="2196012" cy="386286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Rechteck 30"/>
          <p:cNvSpPr/>
          <p:nvPr/>
        </p:nvSpPr>
        <p:spPr>
          <a:xfrm>
            <a:off x="6596461" y="1595982"/>
            <a:ext cx="1896198" cy="337745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Textfeld 25"/>
          <p:cNvSpPr txBox="1"/>
          <p:nvPr/>
        </p:nvSpPr>
        <p:spPr>
          <a:xfrm>
            <a:off x="3594274" y="1530730"/>
            <a:ext cx="1890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Tragen Sie ein Datum ein, ab welchem Sie sich vor jeder Zigarette überlegen ob Sie diese wirklich rauchen wollen: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/>
        </p:nvGraphicFramePr>
        <p:xfrm>
          <a:off x="3614594" y="2386643"/>
          <a:ext cx="2175691" cy="148111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10813">
                  <a:extLst>
                    <a:ext uri="{9D8B030D-6E8A-4147-A177-3AD203B41FA5}">
                      <a16:colId xmlns:a16="http://schemas.microsoft.com/office/drawing/2014/main" val="761687128"/>
                    </a:ext>
                  </a:extLst>
                </a:gridCol>
                <a:gridCol w="310813">
                  <a:extLst>
                    <a:ext uri="{9D8B030D-6E8A-4147-A177-3AD203B41FA5}">
                      <a16:colId xmlns:a16="http://schemas.microsoft.com/office/drawing/2014/main" val="51197786"/>
                    </a:ext>
                  </a:extLst>
                </a:gridCol>
                <a:gridCol w="310813">
                  <a:extLst>
                    <a:ext uri="{9D8B030D-6E8A-4147-A177-3AD203B41FA5}">
                      <a16:colId xmlns:a16="http://schemas.microsoft.com/office/drawing/2014/main" val="43430426"/>
                    </a:ext>
                  </a:extLst>
                </a:gridCol>
                <a:gridCol w="310813">
                  <a:extLst>
                    <a:ext uri="{9D8B030D-6E8A-4147-A177-3AD203B41FA5}">
                      <a16:colId xmlns:a16="http://schemas.microsoft.com/office/drawing/2014/main" val="1350009408"/>
                    </a:ext>
                  </a:extLst>
                </a:gridCol>
                <a:gridCol w="310813">
                  <a:extLst>
                    <a:ext uri="{9D8B030D-6E8A-4147-A177-3AD203B41FA5}">
                      <a16:colId xmlns:a16="http://schemas.microsoft.com/office/drawing/2014/main" val="1897466204"/>
                    </a:ext>
                  </a:extLst>
                </a:gridCol>
                <a:gridCol w="310813">
                  <a:extLst>
                    <a:ext uri="{9D8B030D-6E8A-4147-A177-3AD203B41FA5}">
                      <a16:colId xmlns:a16="http://schemas.microsoft.com/office/drawing/2014/main" val="1090574331"/>
                    </a:ext>
                  </a:extLst>
                </a:gridCol>
                <a:gridCol w="310813">
                  <a:extLst>
                    <a:ext uri="{9D8B030D-6E8A-4147-A177-3AD203B41FA5}">
                      <a16:colId xmlns:a16="http://schemas.microsoft.com/office/drawing/2014/main" val="1122263245"/>
                    </a:ext>
                  </a:extLst>
                </a:gridCol>
              </a:tblGrid>
              <a:tr h="296222">
                <a:tc>
                  <a:txBody>
                    <a:bodyPr/>
                    <a:lstStyle/>
                    <a:p>
                      <a:r>
                        <a:rPr lang="de-CH" sz="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674657"/>
                  </a:ext>
                </a:extLst>
              </a:tr>
              <a:tr h="296222">
                <a:tc>
                  <a:txBody>
                    <a:bodyPr/>
                    <a:lstStyle/>
                    <a:p>
                      <a:r>
                        <a:rPr lang="de-CH" sz="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-93663"/>
                      <a:r>
                        <a:rPr lang="de-CH" sz="8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602550"/>
                  </a:ext>
                </a:extLst>
              </a:tr>
              <a:tr h="296222">
                <a:tc>
                  <a:txBody>
                    <a:bodyPr/>
                    <a:lstStyle/>
                    <a:p>
                      <a:r>
                        <a:rPr lang="de-CH" sz="8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de-CH" sz="800" b="1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301328"/>
                  </a:ext>
                </a:extLst>
              </a:tr>
              <a:tr h="296222">
                <a:tc>
                  <a:txBody>
                    <a:bodyPr/>
                    <a:lstStyle/>
                    <a:p>
                      <a:r>
                        <a:rPr lang="de-CH" sz="800" b="1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159714"/>
                  </a:ext>
                </a:extLst>
              </a:tr>
              <a:tr h="296222">
                <a:tc>
                  <a:txBody>
                    <a:bodyPr/>
                    <a:lstStyle/>
                    <a:p>
                      <a:r>
                        <a:rPr lang="de-CH" sz="8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8348"/>
                  </a:ext>
                </a:extLst>
              </a:tr>
            </a:tbl>
          </a:graphicData>
        </a:graphic>
      </p:graphicFrame>
      <p:sp>
        <p:nvSpPr>
          <p:cNvPr id="28" name="Textfeld 27"/>
          <p:cNvSpPr txBox="1"/>
          <p:nvPr/>
        </p:nvSpPr>
        <p:spPr>
          <a:xfrm>
            <a:off x="3614593" y="4882851"/>
            <a:ext cx="21756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84250">
              <a:tabLst>
                <a:tab pos="719138" algn="l"/>
              </a:tabLst>
            </a:pPr>
            <a:r>
              <a:rPr lang="de-CH" sz="800" dirty="0"/>
              <a:t>Info                    </a:t>
            </a:r>
            <a:r>
              <a:rPr lang="de-CH" sz="900" b="1" dirty="0"/>
              <a:t>Datum</a:t>
            </a:r>
            <a:r>
              <a:rPr lang="de-CH" sz="800" dirty="0"/>
              <a:t>               </a:t>
            </a:r>
            <a:r>
              <a:rPr lang="de-CH" sz="800" dirty="0" err="1"/>
              <a:t>Dasboard</a:t>
            </a:r>
            <a:endParaRPr lang="de-CH" sz="800" dirty="0"/>
          </a:p>
        </p:txBody>
      </p:sp>
      <p:sp>
        <p:nvSpPr>
          <p:cNvPr id="35" name="Textfeld 34"/>
          <p:cNvSpPr txBox="1"/>
          <p:nvPr/>
        </p:nvSpPr>
        <p:spPr>
          <a:xfrm>
            <a:off x="6596460" y="4646932"/>
            <a:ext cx="1896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84250">
              <a:tabLst>
                <a:tab pos="719138" algn="l"/>
              </a:tabLst>
            </a:pPr>
            <a:r>
              <a:rPr lang="de-CH" sz="800" dirty="0"/>
              <a:t>Info             Datum            </a:t>
            </a:r>
            <a:r>
              <a:rPr lang="de-CH" sz="900" b="1" dirty="0" err="1"/>
              <a:t>Dasboard</a:t>
            </a:r>
            <a:endParaRPr lang="de-CH" sz="800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6596459" y="1709922"/>
            <a:ext cx="18961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Zigaretten pro Tag    5  +</a:t>
            </a:r>
            <a:br>
              <a:rPr lang="de-CH" sz="800" dirty="0"/>
            </a:br>
            <a:r>
              <a:rPr lang="de-CH" sz="800" dirty="0"/>
              <a:t>	      -</a:t>
            </a:r>
          </a:p>
          <a:p>
            <a:endParaRPr lang="de-CH" sz="800" dirty="0"/>
          </a:p>
          <a:p>
            <a:endParaRPr lang="de-CH" sz="800" dirty="0"/>
          </a:p>
          <a:p>
            <a:r>
              <a:rPr lang="de-CH" sz="800" dirty="0"/>
              <a:t>Motivator</a:t>
            </a:r>
          </a:p>
          <a:p>
            <a:endParaRPr lang="de-CH" sz="800" dirty="0"/>
          </a:p>
          <a:p>
            <a:r>
              <a:rPr lang="de-CH" sz="800" i="1" dirty="0"/>
              <a:t>Die maximale Grenze wurde beinahe erreicht. Bei einhalten der Zigarettenreduktion können Sie pro Jahr    </a:t>
            </a:r>
            <a:r>
              <a:rPr lang="de-CH" sz="800" b="1" i="1" dirty="0"/>
              <a:t>1467.-    </a:t>
            </a:r>
            <a:r>
              <a:rPr lang="de-CH" sz="800" i="1" dirty="0"/>
              <a:t>sparen.</a:t>
            </a:r>
          </a:p>
          <a:p>
            <a:endParaRPr lang="de-CH" sz="800" dirty="0"/>
          </a:p>
          <a:p>
            <a:endParaRPr lang="de-CH" sz="800" dirty="0"/>
          </a:p>
          <a:p>
            <a:endParaRPr lang="de-CH" sz="800" dirty="0"/>
          </a:p>
          <a:p>
            <a:endParaRPr lang="de-CH" sz="800" dirty="0"/>
          </a:p>
          <a:p>
            <a:r>
              <a:rPr lang="de-CH" sz="800" dirty="0"/>
              <a:t>Aktuelles Ziel    </a:t>
            </a:r>
            <a:r>
              <a:rPr lang="de-CH" sz="800" b="1" dirty="0"/>
              <a:t>6</a:t>
            </a:r>
            <a:r>
              <a:rPr lang="de-CH" sz="800" dirty="0"/>
              <a:t>    ≤ Zigaretten / Tag</a:t>
            </a:r>
          </a:p>
          <a:p>
            <a:endParaRPr lang="de-CH" sz="800" dirty="0"/>
          </a:p>
          <a:p>
            <a:endParaRPr lang="de-CH" sz="800" dirty="0"/>
          </a:p>
          <a:p>
            <a:pPr>
              <a:tabLst>
                <a:tab pos="987425" algn="l"/>
              </a:tabLst>
            </a:pPr>
            <a:endParaRPr lang="de-CH" sz="800" dirty="0">
              <a:solidFill>
                <a:srgbClr val="00B050"/>
              </a:solidFill>
            </a:endParaRPr>
          </a:p>
          <a:p>
            <a:pPr>
              <a:tabLst>
                <a:tab pos="987425" algn="l"/>
              </a:tabLst>
            </a:pPr>
            <a:endParaRPr lang="de-CH" sz="800" dirty="0">
              <a:solidFill>
                <a:srgbClr val="00B050"/>
              </a:solidFill>
            </a:endParaRPr>
          </a:p>
          <a:p>
            <a:pPr>
              <a:tabLst>
                <a:tab pos="987425" algn="l"/>
              </a:tabLst>
            </a:pPr>
            <a:r>
              <a:rPr lang="de-CH" sz="800" dirty="0">
                <a:solidFill>
                  <a:srgbClr val="00B050"/>
                </a:solidFill>
              </a:rPr>
              <a:t>Tagesziel erreicht</a:t>
            </a:r>
            <a:r>
              <a:rPr lang="de-CH" sz="800" dirty="0"/>
              <a:t>	</a:t>
            </a:r>
            <a:r>
              <a:rPr lang="de-CH" sz="800" dirty="0">
                <a:solidFill>
                  <a:srgbClr val="FF0000"/>
                </a:solidFill>
              </a:rPr>
              <a:t>Tagesziel nicht 	erreicht</a:t>
            </a:r>
          </a:p>
        </p:txBody>
      </p:sp>
      <p:sp>
        <p:nvSpPr>
          <p:cNvPr id="36" name="Rechteck 35"/>
          <p:cNvSpPr/>
          <p:nvPr/>
        </p:nvSpPr>
        <p:spPr>
          <a:xfrm>
            <a:off x="6648338" y="2228974"/>
            <a:ext cx="1750562" cy="9160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" name="Pfeil: nach unten 40"/>
          <p:cNvSpPr/>
          <p:nvPr/>
        </p:nvSpPr>
        <p:spPr>
          <a:xfrm rot="10800000" flipV="1">
            <a:off x="2370007" y="3739775"/>
            <a:ext cx="45719" cy="45719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0134695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rgbClr val="000000"/>
      </a:dk1>
      <a:lt1>
        <a:srgbClr val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Bildschirmpräsentation (4:3)</PresentationFormat>
  <Paragraphs>202</Paragraphs>
  <Slides>12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Allerta</vt:lpstr>
      <vt:lpstr>Calibri</vt:lpstr>
      <vt:lpstr>Arial</vt:lpstr>
      <vt:lpstr>Merriweather Sans</vt:lpstr>
      <vt:lpstr>BFH_PPT_Vorlage</vt:lpstr>
      <vt:lpstr>PowerPoint-Präsentation</vt:lpstr>
      <vt:lpstr>Ablauf</vt:lpstr>
      <vt:lpstr>Einführung</vt:lpstr>
      <vt:lpstr>Scoping</vt:lpstr>
      <vt:lpstr>Umfrage</vt:lpstr>
      <vt:lpstr>Umfrage</vt:lpstr>
      <vt:lpstr>Interviews</vt:lpstr>
      <vt:lpstr>Storyboard</vt:lpstr>
      <vt:lpstr>Prototyp</vt:lpstr>
      <vt:lpstr>Validation</vt:lpstr>
      <vt:lpstr>Diskussion...</vt:lpstr>
      <vt:lpstr>Herzlichen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Mootaas Abu Baker</cp:lastModifiedBy>
  <cp:revision>8</cp:revision>
  <dcterms:modified xsi:type="dcterms:W3CDTF">2016-10-28T06:48:02Z</dcterms:modified>
</cp:coreProperties>
</file>