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4"/>
  </p:notesMasterIdLst>
  <p:sldIdLst>
    <p:sldId id="256" r:id="rId2"/>
    <p:sldId id="263" r:id="rId3"/>
    <p:sldId id="257" r:id="rId4"/>
    <p:sldId id="264" r:id="rId5"/>
    <p:sldId id="265" r:id="rId6"/>
    <p:sldId id="258" r:id="rId7"/>
    <p:sldId id="267" r:id="rId8"/>
    <p:sldId id="259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AD3A8-341B-4D8A-907E-A3F86D07B991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EAC7C-D37F-474F-B375-724F38574C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76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8E7A657-93C4-41C3-8317-9C1964F2576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426-255A-4CB5-B30E-192CF82B832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817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4971-C519-42F6-BA56-D53EAD237B2E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B7B3-7E76-490B-8ACA-B6C483EC25C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013-760D-4DB0-AC02-F1613369005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99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426-255A-4CB5-B30E-192CF82B832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105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A426-255A-4CB5-B30E-192CF82B832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440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4AF9-8EEF-420C-85D1-008277BC6FA5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27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EBA7-E76D-462B-9A23-8E2B57B8A8B2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3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E7D8-0494-43BB-8F7F-B52A95160D4D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1A52-0E96-4357-B408-5AEB48F09B9F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1003-1F90-425A-929E-2B7543A09ADD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80CA-4F52-48DE-82C6-DAEB8C3B587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4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BCA4-C365-4C8C-80EF-936A8E2F291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763-C054-4451-9BE1-C4C9CD69F749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F6A0-5705-46DA-88D9-6C46C0DBA977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54C7-A96C-4738-ACD2-8F63B7B5D7E1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B1A426-255A-4CB5-B30E-192CF82B832B}" type="datetime1">
              <a:rPr lang="en-US" smtClean="0"/>
              <a:t>5/11/2017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1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 de Accidentes de tráfico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Samuel Rey y David Moreno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13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- MLP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876" y="2400300"/>
            <a:ext cx="5347536" cy="40868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2 razones principales para utilizar el MLP:</a:t>
            </a:r>
          </a:p>
          <a:p>
            <a:r>
              <a:rPr lang="es-ES" dirty="0"/>
              <a:t>Es un aproximador universal</a:t>
            </a:r>
          </a:p>
          <a:p>
            <a:r>
              <a:rPr lang="es-ES" dirty="0"/>
              <a:t>Amplio rango de parámetros para ajustar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parámetros principales en los que nos hemos centrado son:</a:t>
            </a:r>
          </a:p>
          <a:p>
            <a:r>
              <a:rPr lang="es-ES" dirty="0"/>
              <a:t>La arquitectura de la red</a:t>
            </a:r>
          </a:p>
          <a:p>
            <a:r>
              <a:rPr lang="es-ES" dirty="0"/>
              <a:t>Función de activación: RLU</a:t>
            </a:r>
          </a:p>
          <a:p>
            <a:r>
              <a:rPr lang="es-ES" dirty="0"/>
              <a:t>Valor inicial de la tasa de aprendizaje: 0.1</a:t>
            </a:r>
          </a:p>
          <a:p>
            <a:r>
              <a:rPr lang="es-ES" dirty="0"/>
              <a:t>Tasa de aprendizaje fija, adaptativa o escalado inverso</a:t>
            </a:r>
          </a:p>
          <a:p>
            <a:r>
              <a:rPr lang="es-ES" dirty="0"/>
              <a:t>Tolerancia: 1·10</a:t>
            </a:r>
            <a:r>
              <a:rPr lang="es-ES" baseline="30000" dirty="0"/>
              <a:t>-12</a:t>
            </a:r>
            <a:endParaRPr lang="es-ES" dirty="0"/>
          </a:p>
          <a:p>
            <a:r>
              <a:rPr lang="en-US" i="1" dirty="0"/>
              <a:t>Early Stopping: </a:t>
            </a:r>
            <a:r>
              <a:rPr lang="es-ES" dirty="0"/>
              <a:t>20% del conjunto de entrenamiento como conjunto de validación</a:t>
            </a:r>
          </a:p>
          <a:p>
            <a:r>
              <a:rPr lang="es-ES" dirty="0"/>
              <a:t>El algoritmo para minimizar el error: Adam</a:t>
            </a:r>
          </a:p>
          <a:p>
            <a:r>
              <a:rPr lang="es-ES" dirty="0"/>
              <a:t>Alpha: el término de regulación: 1·10</a:t>
            </a:r>
            <a:r>
              <a:rPr lang="es-ES" baseline="30000" dirty="0"/>
              <a:t>-4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55085"/>
              </p:ext>
            </p:extLst>
          </p:nvPr>
        </p:nvGraphicFramePr>
        <p:xfrm>
          <a:off x="5871411" y="2400300"/>
          <a:ext cx="5920540" cy="408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09">
                  <a:extLst>
                    <a:ext uri="{9D8B030D-6E8A-4147-A177-3AD203B41FA5}">
                      <a16:colId xmlns:a16="http://schemas.microsoft.com/office/drawing/2014/main" val="4292098174"/>
                    </a:ext>
                  </a:extLst>
                </a:gridCol>
                <a:gridCol w="847480">
                  <a:extLst>
                    <a:ext uri="{9D8B030D-6E8A-4147-A177-3AD203B41FA5}">
                      <a16:colId xmlns:a16="http://schemas.microsoft.com/office/drawing/2014/main" val="2465722838"/>
                    </a:ext>
                  </a:extLst>
                </a:gridCol>
                <a:gridCol w="1112317">
                  <a:extLst>
                    <a:ext uri="{9D8B030D-6E8A-4147-A177-3AD203B41FA5}">
                      <a16:colId xmlns:a16="http://schemas.microsoft.com/office/drawing/2014/main" val="53485538"/>
                    </a:ext>
                  </a:extLst>
                </a:gridCol>
                <a:gridCol w="847480">
                  <a:extLst>
                    <a:ext uri="{9D8B030D-6E8A-4147-A177-3AD203B41FA5}">
                      <a16:colId xmlns:a16="http://schemas.microsoft.com/office/drawing/2014/main" val="3190340913"/>
                    </a:ext>
                  </a:extLst>
                </a:gridCol>
                <a:gridCol w="1133954">
                  <a:extLst>
                    <a:ext uri="{9D8B030D-6E8A-4147-A177-3AD203B41FA5}">
                      <a16:colId xmlns:a16="http://schemas.microsoft.com/office/drawing/2014/main" val="3504484700"/>
                    </a:ext>
                  </a:extLst>
                </a:gridCol>
              </a:tblGrid>
              <a:tr h="60095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Precisión Clase 0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Precisión Clase 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Precisión Media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Puntuación Test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3047074757"/>
                  </a:ext>
                </a:extLst>
              </a:tr>
              <a:tr h="480666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Capa oculta: (50, 3)</a:t>
                      </a:r>
                    </a:p>
                    <a:p>
                      <a:pPr algn="ctr"/>
                      <a:r>
                        <a:rPr lang="es-ES" sz="900" dirty="0"/>
                        <a:t>Tasa de aprendizaje: constante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0.37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0.86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0.74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0.765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486872368"/>
                  </a:ext>
                </a:extLst>
              </a:tr>
              <a:tr h="6610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 oculta: (100, 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Tasa de aprendizaje: constante</a:t>
                      </a:r>
                    </a:p>
                    <a:p>
                      <a:pPr algn="ctr"/>
                      <a:endParaRPr lang="es-ES" sz="900" dirty="0"/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0.17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0.95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0.87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0.765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1040409383"/>
                  </a:ext>
                </a:extLst>
              </a:tr>
              <a:tr h="6610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 oculta: (40, 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Tasa de aprendizaje: constante</a:t>
                      </a:r>
                    </a:p>
                    <a:p>
                      <a:pPr algn="ctr"/>
                      <a:endParaRPr lang="es-ES" sz="900" dirty="0"/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0.44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0.68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0.62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2689317803"/>
                  </a:ext>
                </a:extLst>
              </a:tr>
              <a:tr h="6610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 oculta: (100, 1)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Tasa de aprendizaje: constante</a:t>
                      </a:r>
                    </a:p>
                    <a:p>
                      <a:pPr algn="ctr"/>
                      <a:endParaRPr lang="es-ES" sz="900" dirty="0"/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0.22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672124717"/>
                  </a:ext>
                </a:extLst>
              </a:tr>
              <a:tr h="102195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Capa oculta: (100, 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Tasa de aprendizaje: adaptativa</a:t>
                      </a:r>
                    </a:p>
                    <a:p>
                      <a:pPr algn="ctr"/>
                      <a:endParaRPr lang="es-ES" sz="1800" dirty="0"/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0.22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150871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- SVM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04826" y="2461846"/>
            <a:ext cx="5366586" cy="3684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/>
              <a:t>La razón principal para utilizar SVM es que, aunque podemos representar los resultados al trabar en dimensiones demasiado altas, resulta más efectivo el efecto de modificar sus parámetros</a:t>
            </a:r>
          </a:p>
          <a:p>
            <a:pPr marL="0" indent="0">
              <a:buFont typeface="Wingdings 3" charset="2"/>
              <a:buNone/>
            </a:pPr>
            <a:r>
              <a:rPr lang="es-ES" dirty="0"/>
              <a:t>Al estar con un problema no lineal necesitamos elegir una función kernel para transformar los datos a otro espacio en el que sean linealmente separables</a:t>
            </a:r>
          </a:p>
          <a:p>
            <a:pPr marL="0" indent="0">
              <a:buFont typeface="Wingdings 3" charset="2"/>
              <a:buNone/>
            </a:pPr>
            <a:r>
              <a:rPr lang="es-ES" dirty="0"/>
              <a:t>Los parámetros principales en los que nos hemos centrado son:</a:t>
            </a:r>
          </a:p>
          <a:p>
            <a:r>
              <a:rPr lang="es-ES" dirty="0"/>
              <a:t>La función kernel  a utilizar para la transformación</a:t>
            </a:r>
          </a:p>
          <a:p>
            <a:r>
              <a:rPr lang="es-ES" dirty="0"/>
              <a:t>El coste con el que se penalizará los datos clasificados erróneamente dentro de los vectores soporte</a:t>
            </a:r>
          </a:p>
          <a:p>
            <a:r>
              <a:rPr lang="es-ES" dirty="0"/>
              <a:t>El grado de la función polinómica</a:t>
            </a:r>
          </a:p>
          <a:p>
            <a:r>
              <a:rPr lang="es-ES" dirty="0"/>
              <a:t>Gamma, el coeficiente del kernel para las funciones polinómicas, </a:t>
            </a:r>
            <a:r>
              <a:rPr lang="es-ES" dirty="0" err="1"/>
              <a:t>rbf</a:t>
            </a:r>
            <a:r>
              <a:rPr lang="es-ES" dirty="0"/>
              <a:t> y sigmoides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42768"/>
              </p:ext>
            </p:extLst>
          </p:nvPr>
        </p:nvGraphicFramePr>
        <p:xfrm>
          <a:off x="5871411" y="2461846"/>
          <a:ext cx="5936658" cy="3684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698">
                  <a:extLst>
                    <a:ext uri="{9D8B030D-6E8A-4147-A177-3AD203B41FA5}">
                      <a16:colId xmlns:a16="http://schemas.microsoft.com/office/drawing/2014/main" val="4292098174"/>
                    </a:ext>
                  </a:extLst>
                </a:gridCol>
                <a:gridCol w="849787">
                  <a:extLst>
                    <a:ext uri="{9D8B030D-6E8A-4147-A177-3AD203B41FA5}">
                      <a16:colId xmlns:a16="http://schemas.microsoft.com/office/drawing/2014/main" val="2465722838"/>
                    </a:ext>
                  </a:extLst>
                </a:gridCol>
                <a:gridCol w="1115345">
                  <a:extLst>
                    <a:ext uri="{9D8B030D-6E8A-4147-A177-3AD203B41FA5}">
                      <a16:colId xmlns:a16="http://schemas.microsoft.com/office/drawing/2014/main" val="53485538"/>
                    </a:ext>
                  </a:extLst>
                </a:gridCol>
                <a:gridCol w="849787">
                  <a:extLst>
                    <a:ext uri="{9D8B030D-6E8A-4147-A177-3AD203B41FA5}">
                      <a16:colId xmlns:a16="http://schemas.microsoft.com/office/drawing/2014/main" val="3190340913"/>
                    </a:ext>
                  </a:extLst>
                </a:gridCol>
                <a:gridCol w="1137041">
                  <a:extLst>
                    <a:ext uri="{9D8B030D-6E8A-4147-A177-3AD203B41FA5}">
                      <a16:colId xmlns:a16="http://schemas.microsoft.com/office/drawing/2014/main" val="3504484700"/>
                    </a:ext>
                  </a:extLst>
                </a:gridCol>
              </a:tblGrid>
              <a:tr h="5418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Modelo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Precisión Clase 0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Precisión Clase 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Precisión Media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Puntuación Test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3047074757"/>
                  </a:ext>
                </a:extLst>
              </a:tr>
              <a:tr h="433397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Kernel: polinómica, Grado 3</a:t>
                      </a:r>
                    </a:p>
                    <a:p>
                      <a:pPr algn="ctr"/>
                      <a:r>
                        <a:rPr lang="es-ES" sz="900" dirty="0"/>
                        <a:t>C: 0.035, Gamma: “auto”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0.14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0.97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0.78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486872368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Kernel: polinómica, Grado 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C: 0.045, Gamma: “auto”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0.17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0.94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0.86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0.77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1040409383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Kernel: polinómica, Grado 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C: 0.025, Gamma: “auto”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0.96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0.765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2689317803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Kernel: polinómica, Grado 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C: 0.02, Gamma: “auto”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0.96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0.91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0.76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672124717"/>
                  </a:ext>
                </a:extLst>
              </a:tr>
              <a:tr h="92145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Kernel: </a:t>
                      </a:r>
                      <a:r>
                        <a:rPr kumimoji="0" lang="es-E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rbf</a:t>
                      </a: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, Grado 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C: 0.035, Gamma: 0.12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0.15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0.92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0.84</a:t>
                      </a:r>
                    </a:p>
                  </a:txBody>
                  <a:tcPr marL="91075" marR="91075" marT="45538" marB="455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0.765</a:t>
                      </a:r>
                    </a:p>
                  </a:txBody>
                  <a:tcPr marL="91075" marR="91075" marT="45538" marB="45538" anchor="ctr"/>
                </a:tc>
                <a:extLst>
                  <a:ext uri="{0D108BD9-81ED-4DB2-BD59-A6C34878D82A}">
                    <a16:rowId xmlns:a16="http://schemas.microsoft.com/office/drawing/2014/main" val="150871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98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Como hemos visto, los resultados del MLP y del SVM son bastante parecidos, aunque el mejor modelo ha resultado ser </a:t>
            </a:r>
            <a:r>
              <a:rPr lang="es-ES" b="1" dirty="0"/>
              <a:t>SVM</a:t>
            </a:r>
            <a:r>
              <a:rPr lang="es-ES" dirty="0"/>
              <a:t> con kernel polinómico de grado 3 y un coste de 0.035, con este modelo se ha conseguido una puntuación en el conjunto de test de </a:t>
            </a:r>
            <a:r>
              <a:rPr lang="es-ES" b="1" dirty="0"/>
              <a:t>0.78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Con este resultado hemos conseguido el </a:t>
            </a:r>
            <a:r>
              <a:rPr lang="es-ES" b="1" dirty="0"/>
              <a:t>segundo puesto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/>
              <a:t>Hemos aplicado todos los conocimientos vistos en clasificación, tanto en el análisis de datos como en la selección y entrenamiento del modelo.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568331"/>
            <a:ext cx="3601684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Introducción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Metodología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Análisis de datos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Selección del modelo</a:t>
            </a:r>
          </a:p>
          <a:p>
            <a:pPr>
              <a:buFont typeface="+mj-lt"/>
              <a:buAutoNum type="arabicPeriod"/>
            </a:pPr>
            <a:r>
              <a:rPr lang="es-ES" dirty="0"/>
              <a:t>Resultados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MLP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SVM</a:t>
            </a:r>
          </a:p>
          <a:p>
            <a:pPr>
              <a:buFont typeface="+mj-lt"/>
              <a:buAutoNum type="arabicPeriod"/>
            </a:pPr>
            <a:r>
              <a:rPr lang="es-ES" dirty="0"/>
              <a:t>Conclusiones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588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Los accidentes de tráfico suponen un alto coste económico y humano</a:t>
            </a:r>
          </a:p>
          <a:p>
            <a:pPr marL="0" indent="0">
              <a:buNone/>
            </a:pPr>
            <a:r>
              <a:rPr lang="es-ES" dirty="0"/>
              <a:t>Pueden usarse técnicas de </a:t>
            </a:r>
            <a:r>
              <a:rPr lang="es-ES" i="1" dirty="0"/>
              <a:t>análisis de datos </a:t>
            </a:r>
            <a:r>
              <a:rPr lang="es-ES" dirty="0"/>
              <a:t>y</a:t>
            </a:r>
            <a:r>
              <a:rPr lang="es-ES" i="1" dirty="0"/>
              <a:t> Machine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dirty="0"/>
              <a:t>para predecir los accidentes</a:t>
            </a:r>
            <a:endParaRPr lang="es-ES" u="sng" dirty="0"/>
          </a:p>
          <a:p>
            <a:pPr marL="0" indent="0">
              <a:buNone/>
            </a:pPr>
            <a:r>
              <a:rPr lang="es-ES" dirty="0"/>
              <a:t>Trabajar con datos reales supone un reto:</a:t>
            </a:r>
          </a:p>
          <a:p>
            <a:r>
              <a:rPr lang="es-ES" dirty="0"/>
              <a:t>Las bases de datos son grandes y heterogéneas, por lo que resulta complicado trabajar con datos de distintas procedencias</a:t>
            </a:r>
          </a:p>
          <a:p>
            <a:r>
              <a:rPr lang="es-ES" dirty="0"/>
              <a:t>Datos propensos a presentar errores y ruido</a:t>
            </a:r>
          </a:p>
          <a:p>
            <a:r>
              <a:rPr lang="es-ES" dirty="0"/>
              <a:t>Observaciones con un gran número de atributos</a:t>
            </a:r>
            <a:endParaRPr lang="es-ES" u="sng" dirty="0"/>
          </a:p>
          <a:p>
            <a:r>
              <a:rPr lang="es-ES" dirty="0"/>
              <a:t>Funciones de coste altamente no lineales, por lo que hay riesgo de detener la optimización en mínimos locales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– La base de datos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62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El objetivo es clasificar los accidentes atendiendo al número de heridos leves, graves y muertos:</a:t>
            </a:r>
          </a:p>
          <a:p>
            <a:r>
              <a:rPr lang="es-ES" i="1" dirty="0"/>
              <a:t>Clase 0 – Accidente Leve</a:t>
            </a:r>
            <a:r>
              <a:rPr lang="es-ES" dirty="0"/>
              <a:t>: si no ha habido heridos de ningún tipo ni muertos</a:t>
            </a:r>
          </a:p>
          <a:p>
            <a:r>
              <a:rPr lang="es-ES" i="1" dirty="0"/>
              <a:t>Clase 1 – Accidente Grave:</a:t>
            </a:r>
            <a:r>
              <a:rPr lang="es-ES" dirty="0"/>
              <a:t> si ha habido algún muerto o herido, grave o leve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Base de datos con:</a:t>
            </a:r>
          </a:p>
          <a:p>
            <a:r>
              <a:rPr lang="es-ES" dirty="0"/>
              <a:t>Más de 9000 observaciones</a:t>
            </a:r>
          </a:p>
          <a:p>
            <a:r>
              <a:rPr lang="es-ES" dirty="0"/>
              <a:t>83 atributos por cada dato</a:t>
            </a:r>
          </a:p>
          <a:p>
            <a:r>
              <a:rPr lang="es-ES" dirty="0"/>
              <a:t>Atributos con muchos valores erróneos</a:t>
            </a:r>
          </a:p>
          <a:p>
            <a:r>
              <a:rPr lang="es-ES" dirty="0"/>
              <a:t>Datos con mucho ruido</a:t>
            </a:r>
          </a:p>
          <a:p>
            <a:r>
              <a:rPr lang="es-ES" dirty="0"/>
              <a:t>Muchos atributos paramétricos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, mapa&#10;&#10;Descripción generada con confianza muy al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96" y="2775951"/>
            <a:ext cx="233104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s-ES" dirty="0"/>
              <a:t>Introducción – DATATÓN URJC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1336" y="2603500"/>
            <a:ext cx="6551597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El problema a tratar forma parte del </a:t>
            </a:r>
            <a:r>
              <a:rPr lang="es-ES" i="1" dirty="0"/>
              <a:t>DATATÓN URJC 2017</a:t>
            </a:r>
            <a:r>
              <a:rPr lang="es-ES" dirty="0"/>
              <a:t>, una competición de </a:t>
            </a:r>
            <a:r>
              <a:rPr lang="es-ES" i="1" dirty="0"/>
              <a:t>Machine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dirty="0"/>
              <a:t>con datos reales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Problema añadido:</a:t>
            </a:r>
          </a:p>
          <a:p>
            <a:r>
              <a:rPr lang="es-ES" dirty="0"/>
              <a:t>El conjunto de test está desbalanceado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75% de la clase 1 vs 25% de la clase 0</a:t>
            </a:r>
          </a:p>
          <a:p>
            <a:r>
              <a:rPr lang="es-ES" dirty="0"/>
              <a:t>El conjunto de datos no está desbalanceado: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54% de la clase 1 vs 46% de la clase 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3" name="Group 7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74" name="Oval 7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7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Picture 4" descr="sentid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3596" y="633183"/>
            <a:ext cx="3860552" cy="27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a_semana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0827" y="3399275"/>
            <a:ext cx="3736749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s-ES" dirty="0"/>
              <a:t>Metodología – Análisis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1700">
                <a:solidFill>
                  <a:schemeClr val="bg1"/>
                </a:solidFill>
              </a:rPr>
              <a:t>Mediante el análisis de datos hemos pasado de 83 atributos a 61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1700">
                <a:solidFill>
                  <a:schemeClr val="bg1"/>
                </a:solidFill>
              </a:rPr>
              <a:t>Tareas realizadas:</a:t>
            </a:r>
          </a:p>
          <a:p>
            <a:pPr>
              <a:lnSpc>
                <a:spcPct val="80000"/>
              </a:lnSpc>
            </a:pPr>
            <a:r>
              <a:rPr lang="es-ES" sz="1700">
                <a:solidFill>
                  <a:schemeClr val="bg1"/>
                </a:solidFill>
              </a:rPr>
              <a:t>Revisión inicial de los datos: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" sz="1700">
                <a:solidFill>
                  <a:schemeClr val="bg1"/>
                </a:solidFill>
              </a:rPr>
              <a:t>Atributos que no aportan información, como </a:t>
            </a:r>
            <a:r>
              <a:rPr lang="es-ES" sz="1700" i="1">
                <a:solidFill>
                  <a:schemeClr val="bg1"/>
                </a:solidFill>
              </a:rPr>
              <a:t>id</a:t>
            </a:r>
            <a:r>
              <a:rPr lang="es-ES" sz="1700">
                <a:solidFill>
                  <a:schemeClr val="bg1"/>
                </a:solidFill>
              </a:rPr>
              <a:t> o </a:t>
            </a:r>
            <a:r>
              <a:rPr lang="es-ES" sz="1700" i="1">
                <a:solidFill>
                  <a:schemeClr val="bg1"/>
                </a:solidFill>
              </a:rPr>
              <a:t>número de accidente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s-ES" sz="1700">
                <a:solidFill>
                  <a:schemeClr val="bg1"/>
                </a:solidFill>
              </a:rPr>
              <a:t>Atributos con </a:t>
            </a:r>
            <a:r>
              <a:rPr lang="es-ES" sz="1700" i="1">
                <a:solidFill>
                  <a:schemeClr val="bg1"/>
                </a:solidFill>
              </a:rPr>
              <a:t>NaN</a:t>
            </a:r>
            <a:r>
              <a:rPr lang="es-ES" sz="1700">
                <a:solidFill>
                  <a:schemeClr val="bg1"/>
                </a:solidFill>
              </a:rPr>
              <a:t> en más del 90% de las observaciones</a:t>
            </a:r>
          </a:p>
          <a:p>
            <a:pPr>
              <a:lnSpc>
                <a:spcPct val="80000"/>
              </a:lnSpc>
            </a:pPr>
            <a:r>
              <a:rPr lang="es-ES" sz="1700">
                <a:solidFill>
                  <a:schemeClr val="bg1"/>
                </a:solidFill>
              </a:rPr>
              <a:t>Realización de un análisis gráfico para buscar atributos con patrones o atributos que no aportasen información</a:t>
            </a:r>
          </a:p>
          <a:p>
            <a:pPr>
              <a:lnSpc>
                <a:spcPct val="80000"/>
              </a:lnSpc>
            </a:pPr>
            <a:r>
              <a:rPr lang="es-ES" sz="1700">
                <a:solidFill>
                  <a:schemeClr val="bg1"/>
                </a:solidFill>
              </a:rPr>
              <a:t>Comprobar atributos con una alta correlación mediante el coeficiente de Pearson</a:t>
            </a:r>
          </a:p>
          <a:p>
            <a:pPr marL="0" indent="0">
              <a:lnSpc>
                <a:spcPct val="80000"/>
              </a:lnSpc>
              <a:buNone/>
            </a:pPr>
            <a:endParaRPr lang="es-ES" sz="170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s-ES" sz="170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4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12751"/>
            <a:ext cx="9197586" cy="728480"/>
          </a:xfrm>
        </p:spPr>
        <p:txBody>
          <a:bodyPr/>
          <a:lstStyle/>
          <a:p>
            <a:r>
              <a:rPr lang="es-ES" sz="3200" dirty="0"/>
              <a:t>Metodología – Extracción de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406316"/>
            <a:ext cx="8761413" cy="361348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61 atributos siguen suponiendo una dimensión demasiado alta</a:t>
            </a:r>
          </a:p>
          <a:p>
            <a:pPr marL="0" indent="0">
              <a:buNone/>
            </a:pPr>
            <a:r>
              <a:rPr lang="es-ES" dirty="0"/>
              <a:t>Hemos aplicado distintos métodos de  extracción de características para seleccionar las K mejores:</a:t>
            </a:r>
          </a:p>
          <a:p>
            <a:pPr algn="just"/>
            <a:r>
              <a:rPr lang="en-US" i="1" dirty="0"/>
              <a:t>Principal Component Analysis</a:t>
            </a:r>
            <a:r>
              <a:rPr lang="en-US" dirty="0"/>
              <a:t> – PCA</a:t>
            </a:r>
          </a:p>
          <a:p>
            <a:pPr algn="just"/>
            <a:r>
              <a:rPr lang="en-US" i="1" dirty="0"/>
              <a:t>Truncated Singular Value Decomposition</a:t>
            </a:r>
            <a:r>
              <a:rPr lang="en-US" dirty="0"/>
              <a:t> – SVD</a:t>
            </a:r>
          </a:p>
          <a:p>
            <a:pPr algn="just"/>
            <a:r>
              <a:rPr lang="en-US" dirty="0"/>
              <a:t> </a:t>
            </a:r>
            <a:r>
              <a:rPr lang="en-US" i="1" dirty="0"/>
              <a:t>Recursive Feature Extraction </a:t>
            </a:r>
            <a:r>
              <a:rPr lang="en-US" dirty="0"/>
              <a:t>– RFE</a:t>
            </a:r>
          </a:p>
          <a:p>
            <a:pPr algn="just"/>
            <a:r>
              <a:rPr lang="es-ES" i="1" dirty="0"/>
              <a:t>Información Mutua</a:t>
            </a:r>
          </a:p>
          <a:p>
            <a:pPr algn="just"/>
            <a:r>
              <a:rPr lang="es-ES" i="1" dirty="0"/>
              <a:t>Mayor varianza</a:t>
            </a:r>
          </a:p>
          <a:p>
            <a:pPr marL="0" indent="0">
              <a:buNone/>
            </a:pPr>
            <a:r>
              <a:rPr lang="es-ES" dirty="0"/>
              <a:t>En todos los casos el resultado empeoraba al aplicar estas técnicas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/>
          <a:lstStyle/>
          <a:p>
            <a:r>
              <a:rPr lang="es-ES" dirty="0"/>
              <a:t>Metodología – Selección del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035785" cy="3217009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Hemos probado los siguientes modelos:</a:t>
            </a:r>
          </a:p>
          <a:p>
            <a:pPr lvl="1"/>
            <a:r>
              <a:rPr lang="en-GB" dirty="0"/>
              <a:t>Multilayer Perceptron – MLP</a:t>
            </a:r>
          </a:p>
          <a:p>
            <a:pPr lvl="1"/>
            <a:r>
              <a:rPr lang="en-GB" dirty="0"/>
              <a:t>Support Vector Machine – SVM</a:t>
            </a:r>
          </a:p>
          <a:p>
            <a:pPr lvl="1"/>
            <a:r>
              <a:rPr lang="es-ES" dirty="0"/>
              <a:t>K-vecinos</a:t>
            </a:r>
          </a:p>
          <a:p>
            <a:pPr lvl="1"/>
            <a:r>
              <a:rPr lang="en-GB" i="1" dirty="0"/>
              <a:t>Probabilistic Neuronal Network </a:t>
            </a:r>
            <a:r>
              <a:rPr lang="en-GB" dirty="0"/>
              <a:t>- PNN</a:t>
            </a:r>
          </a:p>
          <a:p>
            <a:pPr lvl="1"/>
            <a:r>
              <a:rPr lang="es-ES" dirty="0"/>
              <a:t>Regresor logístico</a:t>
            </a:r>
          </a:p>
          <a:p>
            <a:pPr lvl="1"/>
            <a:r>
              <a:rPr lang="es-ES" dirty="0"/>
              <a:t>Árboles de decisión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Cada modelo tiene distintos parámetros que hay que seleccionar y ajustar para conseguir una buena clasificación.</a:t>
            </a:r>
          </a:p>
          <a:p>
            <a:pPr marL="0" indent="0">
              <a:buNone/>
            </a:pPr>
            <a:r>
              <a:rPr lang="es-ES" dirty="0"/>
              <a:t>Con cada uno de ellos hemos probado distintas combinaciones y reajustando estos valores en función del resultado en el conjunto de validación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7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5608" y="947920"/>
            <a:ext cx="9010759" cy="728480"/>
          </a:xfrm>
        </p:spPr>
        <p:txBody>
          <a:bodyPr/>
          <a:lstStyle/>
          <a:p>
            <a:r>
              <a:rPr lang="es-ES" dirty="0"/>
              <a:t>Metodología – Selección del modelo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304085" y="3862754"/>
            <a:ext cx="4886654" cy="2256692"/>
          </a:xfrm>
        </p:spPr>
        <p:txBody>
          <a:bodyPr numCol="1">
            <a:normAutofit/>
          </a:bodyPr>
          <a:lstStyle/>
          <a:p>
            <a:r>
              <a:rPr lang="en-GB" i="1" dirty="0"/>
              <a:t>Precision</a:t>
            </a:r>
            <a:r>
              <a:rPr lang="es-ES" i="1" dirty="0"/>
              <a:t> </a:t>
            </a:r>
            <a:r>
              <a:rPr lang="es-ES" dirty="0"/>
              <a:t>como figura de mérito</a:t>
            </a:r>
          </a:p>
          <a:p>
            <a:r>
              <a:rPr lang="es-ES" dirty="0"/>
              <a:t>Costes asimétricos: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Asignar la clase 0 cuando es clase 1 tiene un coste elevado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Asignar la clase 1 cuando es la clase 0 tiene un coste menor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905609" y="2514600"/>
            <a:ext cx="4879730" cy="360484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Validación cruzada vs División Simple</a:t>
            </a:r>
          </a:p>
          <a:p>
            <a:r>
              <a:rPr lang="es-ES" dirty="0"/>
              <a:t>La división simple permite entrenar el modelo más rápido, agilizando la prueba de distintas combinaciones</a:t>
            </a:r>
          </a:p>
          <a:p>
            <a:r>
              <a:rPr lang="es-ES" dirty="0"/>
              <a:t>Con </a:t>
            </a:r>
            <a:r>
              <a:rPr lang="es-ES" i="1" dirty="0" err="1"/>
              <a:t>sklearn</a:t>
            </a:r>
            <a:r>
              <a:rPr lang="es-ES" dirty="0"/>
              <a:t>, la división simple aporta más información basándose en la matriz de confusión: </a:t>
            </a:r>
            <a:r>
              <a:rPr lang="en-US" i="1" dirty="0"/>
              <a:t>precision, recall y F1-score </a:t>
            </a:r>
            <a:r>
              <a:rPr lang="es-ES" i="1" dirty="0"/>
              <a:t>de cada clase y en media</a:t>
            </a:r>
          </a:p>
          <a:p>
            <a:endParaRPr lang="es-ES" i="1" dirty="0"/>
          </a:p>
          <a:p>
            <a:pPr marL="0" indent="0">
              <a:buNone/>
            </a:pPr>
            <a:r>
              <a:rPr lang="es-ES" dirty="0"/>
              <a:t>División simple con:</a:t>
            </a:r>
          </a:p>
          <a:p>
            <a:r>
              <a:rPr lang="es-ES" dirty="0"/>
              <a:t>80% conjunto de entrenamiento</a:t>
            </a:r>
          </a:p>
          <a:p>
            <a:r>
              <a:rPr lang="es-ES" dirty="0"/>
              <a:t>20% conjunto de validación</a:t>
            </a:r>
          </a:p>
        </p:txBody>
      </p:sp>
      <p:sp>
        <p:nvSpPr>
          <p:cNvPr id="11" name="Flecha: hacia abajo 10"/>
          <p:cNvSpPr/>
          <p:nvPr/>
        </p:nvSpPr>
        <p:spPr>
          <a:xfrm>
            <a:off x="7778792" y="3024554"/>
            <a:ext cx="1099039" cy="81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304085" y="2514600"/>
            <a:ext cx="4048455" cy="509954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dirty="0"/>
              <a:t>Conjunto de test desbalanceado	</a:t>
            </a:r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018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477</TotalTime>
  <Words>1067</Words>
  <Application>Microsoft Office PowerPoint</Application>
  <PresentationFormat>Panorámica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Sala de reuniones Ion</vt:lpstr>
      <vt:lpstr>Clasificación de Accidentes de tráfico</vt:lpstr>
      <vt:lpstr>Índice</vt:lpstr>
      <vt:lpstr>Introducción</vt:lpstr>
      <vt:lpstr>Introducción – La base de datos </vt:lpstr>
      <vt:lpstr>Introducción – DATATÓN URJC</vt:lpstr>
      <vt:lpstr>Metodología – Análisis de datos</vt:lpstr>
      <vt:lpstr>Metodología – Extracción de características</vt:lpstr>
      <vt:lpstr>Metodología – Selección del modelo</vt:lpstr>
      <vt:lpstr>Metodología – Selección del modelo</vt:lpstr>
      <vt:lpstr>Resultados - MLP</vt:lpstr>
      <vt:lpstr>Resultados - SVM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Mashine Lerniiing</dc:title>
  <dc:creator>Samuel</dc:creator>
  <cp:lastModifiedBy>Samuel</cp:lastModifiedBy>
  <cp:revision>46</cp:revision>
  <dcterms:created xsi:type="dcterms:W3CDTF">2017-05-10T09:40:28Z</dcterms:created>
  <dcterms:modified xsi:type="dcterms:W3CDTF">2017-05-10T22:14:58Z</dcterms:modified>
</cp:coreProperties>
</file>