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D74B2646-EDC3-4545-9A48-47E7821AF184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AB0DE241-CFEE-4A95-9C47-4D878AB57B2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297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B2646-EDC3-4545-9A48-47E7821AF184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DE241-CFEE-4A95-9C47-4D878AB57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537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B2646-EDC3-4545-9A48-47E7821AF184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DE241-CFEE-4A95-9C47-4D878AB57B2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11793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B2646-EDC3-4545-9A48-47E7821AF184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DE241-CFEE-4A95-9C47-4D878AB57B2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30402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B2646-EDC3-4545-9A48-47E7821AF184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DE241-CFEE-4A95-9C47-4D878AB57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7745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B2646-EDC3-4545-9A48-47E7821AF184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DE241-CFEE-4A95-9C47-4D878AB57B2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5827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B2646-EDC3-4545-9A48-47E7821AF184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DE241-CFEE-4A95-9C47-4D878AB57B2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97927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B2646-EDC3-4545-9A48-47E7821AF184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DE241-CFEE-4A95-9C47-4D878AB57B26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69604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B2646-EDC3-4545-9A48-47E7821AF184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DE241-CFEE-4A95-9C47-4D878AB57B26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7614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B2646-EDC3-4545-9A48-47E7821AF184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DE241-CFEE-4A95-9C47-4D878AB57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088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B2646-EDC3-4545-9A48-47E7821AF184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DE241-CFEE-4A95-9C47-4D878AB57B26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4107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B2646-EDC3-4545-9A48-47E7821AF184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DE241-CFEE-4A95-9C47-4D878AB57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587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B2646-EDC3-4545-9A48-47E7821AF184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DE241-CFEE-4A95-9C47-4D878AB57B26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8246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B2646-EDC3-4545-9A48-47E7821AF184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DE241-CFEE-4A95-9C47-4D878AB57B26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9882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B2646-EDC3-4545-9A48-47E7821AF184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DE241-CFEE-4A95-9C47-4D878AB57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638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B2646-EDC3-4545-9A48-47E7821AF184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DE241-CFEE-4A95-9C47-4D878AB57B26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2966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B2646-EDC3-4545-9A48-47E7821AF184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DE241-CFEE-4A95-9C47-4D878AB57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530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74B2646-EDC3-4545-9A48-47E7821AF184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B0DE241-CFEE-4A95-9C47-4D878AB57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447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ar-LB" altLang="en-US" sz="4400" b="1" dirty="0" smtClean="0">
                <a:solidFill>
                  <a:schemeClr val="accent1"/>
                </a:solidFill>
                <a:latin typeface="Lucida Sans Unicode" panose="020B0602030504020204" pitchFamily="34" charset="0"/>
                <a:cs typeface="AL-Mohanad" pitchFamily="2" charset="0"/>
              </a:rPr>
              <a:t>الدرس الخامس</a:t>
            </a:r>
            <a:r>
              <a:rPr lang="ar-SA" altLang="en-US" sz="4400" b="1" dirty="0" smtClean="0">
                <a:solidFill>
                  <a:schemeClr val="accent1"/>
                </a:solidFill>
                <a:latin typeface="Lucida Sans Unicode" panose="020B0602030504020204" pitchFamily="34" charset="0"/>
                <a:cs typeface="AL-Mohanad" pitchFamily="2" charset="0"/>
              </a:rPr>
              <a:t>: </a:t>
            </a:r>
            <a:r>
              <a:rPr lang="ar-SA" altLang="en-US" sz="4400" b="1" dirty="0">
                <a:solidFill>
                  <a:schemeClr val="accent1"/>
                </a:solidFill>
                <a:latin typeface="Lucida Sans Unicode" panose="020B0602030504020204" pitchFamily="34" charset="0"/>
                <a:cs typeface="AL-Mohanad" pitchFamily="2" charset="0"/>
              </a:rPr>
              <a:t>الاتصالات التسويقية المتكاملة</a:t>
            </a:r>
            <a:endParaRPr lang="en-US" sz="4400" dirty="0">
              <a:solidFill>
                <a:schemeClr val="accent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7232073"/>
            <a:ext cx="6815669" cy="872836"/>
          </a:xfrm>
        </p:spPr>
        <p:txBody>
          <a:bodyPr/>
          <a:lstStyle/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072751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ar-SA" altLang="en-US" sz="4200" b="1" dirty="0">
                <a:solidFill>
                  <a:schemeClr val="accent1"/>
                </a:solidFill>
              </a:rPr>
              <a:t>مبادئ الاتصالات التسويقية المتكاملة</a:t>
            </a:r>
            <a:endParaRPr lang="en-US" sz="42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 rt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ar-SA" altLang="en-US" dirty="0"/>
              <a:t> </a:t>
            </a:r>
            <a:r>
              <a:rPr lang="ar-SA" altLang="en-US" sz="2400" b="1" dirty="0"/>
              <a:t>وجــود علامة معروفة من قبل المستهلك للمنتج المعروض في السوق.</a:t>
            </a:r>
          </a:p>
          <a:p>
            <a:pPr algn="just" rt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ar-SA" altLang="en-US" sz="2400" b="1" dirty="0"/>
              <a:t> توافق الاتصالات التسويقية المتكاملة مع الشمولية لإستراتيجية المنظمة باتجاه تحديد احتياجات و أنشطة المستهلك.</a:t>
            </a:r>
          </a:p>
          <a:p>
            <a:pPr algn="just" rt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ar-SA" altLang="en-US" sz="2400" b="1" dirty="0"/>
              <a:t> التكامل المنطقي و التنظيمي بين مزيج الاتصالات التسويقية المتكاملة و المزيج التسويقي و التي تقوم على أساس الخطة التسويقية.</a:t>
            </a:r>
          </a:p>
          <a:p>
            <a:pPr algn="just" rt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ar-SA" altLang="en-US" sz="2400" b="1" dirty="0"/>
              <a:t> الاستناد إلى قاعدة بيانات محدثة و باستمرار عن الجهات و الأطراف التي يتم التعامل معها</a:t>
            </a:r>
            <a:r>
              <a:rPr lang="ar-SA" altLang="en-US" b="1" dirty="0"/>
              <a:t>.</a:t>
            </a:r>
            <a:endParaRPr lang="en-GB" altLang="en-US" dirty="0"/>
          </a:p>
          <a:p>
            <a:pPr marL="0" indent="0" algn="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80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902086"/>
          </a:xfrm>
        </p:spPr>
        <p:txBody>
          <a:bodyPr>
            <a:normAutofit/>
          </a:bodyPr>
          <a:lstStyle/>
          <a:p>
            <a:pPr algn="ctr"/>
            <a:r>
              <a:rPr lang="ar-SA" altLang="en-US" sz="4200" b="1" dirty="0">
                <a:solidFill>
                  <a:schemeClr val="accent1"/>
                </a:solidFill>
              </a:rPr>
              <a:t>الخصائص المميزة للاتصالات التسويقية المتكاملة</a:t>
            </a:r>
            <a:endParaRPr lang="en-US" sz="42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algn="just" rt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ar-SA" altLang="en-US" sz="4900" dirty="0"/>
              <a:t> </a:t>
            </a:r>
            <a:r>
              <a:rPr lang="ar-SA" altLang="en-US" sz="4900" b="1" dirty="0"/>
              <a:t>تبدأ الخطوة الأولى للاتصالات التسويقية المتكاملة مع المستهلك الحالي أو المرتقب.</a:t>
            </a:r>
          </a:p>
          <a:p>
            <a:pPr algn="just" rt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ar-SA" altLang="en-US" sz="4900" b="1" dirty="0"/>
              <a:t> تقاس فاعلية الاتصالات التسويقية المتكاملة من خلال مدى العلاقة المتحققة بين المستهلك و العلامة التجارية (تمثل العلامة المفتاح للتسويق الحديث و القائم على العلاقة المستديمة مع الزبون)</a:t>
            </a:r>
          </a:p>
          <a:p>
            <a:pPr algn="just" rt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ar-SA" altLang="en-US" sz="4900" b="1" dirty="0"/>
              <a:t> تقوم الاتصالات التسويقية على مبدأ الانجاز التدائبي و حيث أنه تعمل جميع عناصر الاتصالات التسويقية بشكل مشترك.</a:t>
            </a:r>
          </a:p>
          <a:p>
            <a:pPr algn="just" rt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ar-SA" altLang="en-US" sz="4900" b="1" dirty="0"/>
              <a:t> يؤدي تأثير الاتصالات التسويقية الى تغيير السلوك كلياً من قبل المستهلك تجاه العلامة</a:t>
            </a:r>
          </a:p>
          <a:p>
            <a:pPr algn="just" rt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ar-SA" altLang="en-US" sz="4900" b="1" dirty="0"/>
              <a:t> هي سمة للتعبير عن قدرات الشركة في البحث عن المستهلك المناسب. مع استخدام الرسائل المناسبة في الوقت المناسب و المكان المناسب.</a:t>
            </a:r>
          </a:p>
          <a:p>
            <a:pPr algn="just" rt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ar-SA" altLang="en-US" sz="4900" b="1" dirty="0"/>
              <a:t> تتصف الاتصالات التسويقية المتكاملة بالشمولية.</a:t>
            </a:r>
          </a:p>
          <a:p>
            <a:pPr marL="0" indent="0" algn="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365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500304"/>
          </a:xfrm>
        </p:spPr>
        <p:txBody>
          <a:bodyPr>
            <a:normAutofit fontScale="90000"/>
          </a:bodyPr>
          <a:lstStyle/>
          <a:p>
            <a:r>
              <a:rPr lang="ar-SA" altLang="en-US" b="1" dirty="0">
                <a:solidFill>
                  <a:schemeClr val="accent1"/>
                </a:solidFill>
              </a:rPr>
              <a:t>المنافع المتحققة من الاتصالات التسويقية المتكاملة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1745673"/>
            <a:ext cx="9601196" cy="4130195"/>
          </a:xfrm>
        </p:spPr>
        <p:txBody>
          <a:bodyPr>
            <a:normAutofit fontScale="62500" lnSpcReduction="20000"/>
          </a:bodyPr>
          <a:lstStyle/>
          <a:p>
            <a:pPr algn="just" rt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ar-SA" altLang="en-US" b="1" dirty="0"/>
              <a:t> </a:t>
            </a:r>
            <a:r>
              <a:rPr lang="ar-SA" altLang="en-US" sz="2900" b="1" dirty="0"/>
              <a:t>تعد وسيلة لتحقيق الميزة التنافسية.</a:t>
            </a:r>
          </a:p>
          <a:p>
            <a:pPr algn="just" rt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ar-SA" altLang="en-US" sz="2900" b="1" dirty="0"/>
              <a:t> مساعدة المستهلك على تقليل الجهد، الوقت و التكلفة المترتبة في البحث عن المنتج</a:t>
            </a:r>
          </a:p>
          <a:p>
            <a:pPr algn="just" rt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ar-SA" altLang="en-US" sz="2900" b="1" dirty="0"/>
              <a:t> تنسيق الجهود الترويجية داخل المنظمة</a:t>
            </a:r>
          </a:p>
          <a:p>
            <a:pPr algn="just" rt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ar-SA" altLang="en-US" sz="2900" b="1" dirty="0"/>
              <a:t> تؤدي فاعليتها إلى تحقيق أرباح من خلال زيادة فاعلية الأداء التسويقي.</a:t>
            </a:r>
          </a:p>
          <a:p>
            <a:pPr algn="just" rt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ar-SA" altLang="en-US" sz="2900" b="1" dirty="0"/>
              <a:t> تحقق الاتصال المباشر بالمشتري.</a:t>
            </a:r>
          </a:p>
          <a:p>
            <a:pPr algn="just" rt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ar-SA" altLang="en-US" sz="2900" b="1" dirty="0"/>
              <a:t> الانسجام و التوافق الحاصل في مضمون الرسائل الموجهة للمشتري.</a:t>
            </a:r>
          </a:p>
          <a:p>
            <a:pPr algn="just" rt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ar-SA" altLang="en-US" sz="2900" b="1" dirty="0"/>
              <a:t> تؤدي إلى تقليل التكلفة العامة على النشاط التجاري بأكمله.</a:t>
            </a:r>
          </a:p>
          <a:p>
            <a:pPr algn="just" rt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ar-SA" altLang="en-US" sz="2900" b="1" dirty="0"/>
              <a:t> لا تنحصر المنافع في حدود الأطراف الخارجية فحسب و إنما يمتد تأثيرها إلى داخل المنظمة</a:t>
            </a: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114293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803565"/>
            <a:ext cx="9601196" cy="609600"/>
          </a:xfrm>
        </p:spPr>
        <p:txBody>
          <a:bodyPr>
            <a:normAutofit fontScale="90000"/>
          </a:bodyPr>
          <a:lstStyle/>
          <a:p>
            <a:r>
              <a:rPr lang="ar-SA" altLang="en-US" b="1" dirty="0">
                <a:solidFill>
                  <a:schemeClr val="accent1"/>
                </a:solidFill>
              </a:rPr>
              <a:t>الفرق بين الاتصالات التقليدية و المتكاملة</a:t>
            </a:r>
            <a:endParaRPr lang="en-US" b="1" dirty="0">
              <a:solidFill>
                <a:schemeClr val="accent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1" y="1620984"/>
            <a:ext cx="9601197" cy="4724400"/>
          </a:xfrm>
        </p:spPr>
      </p:pic>
    </p:spTree>
    <p:extLst>
      <p:ext uri="{BB962C8B-B14F-4D97-AF65-F5344CB8AC3E}">
        <p14:creationId xmlns:p14="http://schemas.microsoft.com/office/powerpoint/2010/main" val="29727863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680413"/>
          </a:xfrm>
        </p:spPr>
        <p:txBody>
          <a:bodyPr>
            <a:normAutofit fontScale="90000"/>
          </a:bodyPr>
          <a:lstStyle/>
          <a:p>
            <a:pPr algn="ctr"/>
            <a:r>
              <a:rPr lang="ar-SA" altLang="en-US" b="1" dirty="0">
                <a:solidFill>
                  <a:schemeClr val="accent1"/>
                </a:solidFill>
              </a:rPr>
              <a:t>إستراتيجية الاتصالات التسويقية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27" y="1967345"/>
            <a:ext cx="8465128" cy="3990110"/>
          </a:xfrm>
        </p:spPr>
      </p:pic>
    </p:spTree>
    <p:extLst>
      <p:ext uri="{BB962C8B-B14F-4D97-AF65-F5344CB8AC3E}">
        <p14:creationId xmlns:p14="http://schemas.microsoft.com/office/powerpoint/2010/main" val="127928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ar-SA" altLang="en-US" b="1" dirty="0" smtClean="0">
                <a:solidFill>
                  <a:schemeClr val="accent1"/>
                </a:solidFill>
              </a:rPr>
              <a:t>مقدمة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ar-SA" altLang="en-US" b="1" dirty="0">
                <a:solidFill>
                  <a:srgbClr val="1E4224"/>
                </a:solidFill>
                <a:latin typeface="Calibri" panose="020F0502020204030204" pitchFamily="34" charset="0"/>
              </a:rPr>
              <a:t>يمثل التسويق الاستجابة الدقيقة لتوجهات و رغبات المستهلك و يعتبر من أكثر الوظائف في منظمات الأعمال تطوراً و تغيراً.</a:t>
            </a:r>
          </a:p>
          <a:p>
            <a:pPr algn="just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ar-SA" altLang="en-US" b="1" dirty="0">
                <a:solidFill>
                  <a:srgbClr val="1E4224"/>
                </a:solidFill>
                <a:latin typeface="Calibri" panose="020F0502020204030204" pitchFamily="34" charset="0"/>
              </a:rPr>
              <a:t> تعتبر الاتصالات التسويقية المتكاملة من بين الأنشطة الحديثة التي بدأ استخدامها في منظمات الأعمال.</a:t>
            </a:r>
          </a:p>
          <a:p>
            <a:pPr algn="just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ar-SA" altLang="en-US" b="1" dirty="0">
                <a:solidFill>
                  <a:srgbClr val="1E4224"/>
                </a:solidFill>
                <a:latin typeface="Calibri" panose="020F0502020204030204" pitchFamily="34" charset="0"/>
              </a:rPr>
              <a:t> تهدف الاتصالات التسويقية المتكاملة إلى تحقيق التواصل مع المشترى بشكل كفؤ و فعال دون وجود أي تشويش على متضمنات الرسالة التسويقية الموجهة له.</a:t>
            </a:r>
          </a:p>
          <a:p>
            <a:pPr algn="just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ar-SA" altLang="en-US" b="1" dirty="0">
                <a:solidFill>
                  <a:srgbClr val="1E4224"/>
                </a:solidFill>
                <a:latin typeface="Calibri" panose="020F0502020204030204" pitchFamily="34" charset="0"/>
              </a:rPr>
              <a:t> دفع النهج الحديث في الاتصالات إلى اتخاذ هذا المنهج الشمولي مع الجمهور و حيث تم اعتبار الزبون على أنه جزء من المنظمة و له تدخل في جميع أنشطتها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792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ar-SA" altLang="en-US" sz="4200" b="1" dirty="0" smtClean="0">
                <a:solidFill>
                  <a:schemeClr val="accent1"/>
                </a:solidFill>
              </a:rPr>
              <a:t>مفهوم الاتصالات التسويقية المتكاملة</a:t>
            </a:r>
            <a:endParaRPr lang="en-US" sz="42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ar-SA" altLang="en-US" b="1" dirty="0">
                <a:solidFill>
                  <a:srgbClr val="1E4224"/>
                </a:solidFill>
                <a:latin typeface="Calibri" panose="020F0502020204030204" pitchFamily="34" charset="0"/>
              </a:rPr>
              <a:t>أثر الاختلاف في البيئة التسويقية من تكنولوجيا و غيرها على سلوك المنظمات في الاتصال بالمستهلك.</a:t>
            </a:r>
          </a:p>
          <a:p>
            <a:pPr algn="just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ar-SA" altLang="en-US" b="1" dirty="0">
                <a:solidFill>
                  <a:srgbClr val="1E4224"/>
                </a:solidFill>
                <a:latin typeface="Calibri" panose="020F0502020204030204" pitchFamily="34" charset="0"/>
              </a:rPr>
              <a:t> بناءً عليه تعددت حاجات المستهلك و تغيرت رغباته.</a:t>
            </a:r>
          </a:p>
          <a:p>
            <a:pPr algn="just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ar-SA" altLang="en-US" b="1" dirty="0">
                <a:solidFill>
                  <a:srgbClr val="1E4224"/>
                </a:solidFill>
                <a:latin typeface="Calibri" panose="020F0502020204030204" pitchFamily="34" charset="0"/>
              </a:rPr>
              <a:t> لم تعد الطرق التقليدية في الاتصال و إن كانت مؤثرة تحقق نتائج كبيرة في التواصل مع المستهلكين كما كان عليه الحال في السابق، و حيث إن المجاميع المستهدفة تصلها رسائل أخرى من منافسين بأسلوب عصري و قد يكون أسهل.</a:t>
            </a:r>
          </a:p>
          <a:p>
            <a:pPr algn="just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ar-SA" altLang="en-US" b="1" dirty="0">
                <a:solidFill>
                  <a:srgbClr val="1E4224"/>
                </a:solidFill>
                <a:latin typeface="Calibri" panose="020F0502020204030204" pitchFamily="34" charset="0"/>
              </a:rPr>
              <a:t> في التسعينات زاد الاهتمام بالاتصالات التسويقية المتكاملة و حيث تم تقديم نموذج في عام 1993 م يختص بتوضيح المفهوم.</a:t>
            </a:r>
            <a:endParaRPr lang="ar-SA" altLang="en-US" dirty="0">
              <a:solidFill>
                <a:srgbClr val="1E4224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821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458741"/>
          </a:xfrm>
        </p:spPr>
        <p:txBody>
          <a:bodyPr>
            <a:normAutofit fontScale="90000"/>
          </a:bodyPr>
          <a:lstStyle/>
          <a:p>
            <a:pPr algn="ctr"/>
            <a:r>
              <a:rPr lang="ar-SA" altLang="en-US" b="1" dirty="0" smtClean="0">
                <a:solidFill>
                  <a:schemeClr val="accent1"/>
                </a:solidFill>
              </a:rPr>
              <a:t>للتذكير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extBox 4"/>
          <p:cNvSpPr txBox="1">
            <a:spLocks noGrp="1" noChangeArrowheads="1"/>
          </p:cNvSpPr>
          <p:nvPr>
            <p:ph idx="1"/>
          </p:nvPr>
        </p:nvSpPr>
        <p:spPr bwMode="auto">
          <a:xfrm>
            <a:off x="838200" y="1825625"/>
            <a:ext cx="10515600" cy="1333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indent="0" algn="just" rtl="1" eaLnBrk="1" hangingPunct="1">
              <a:lnSpc>
                <a:spcPct val="150000"/>
              </a:lnSpc>
              <a:buNone/>
            </a:pPr>
            <a:endParaRPr lang="ar-SA" altLang="en-US" sz="2400" b="1" dirty="0">
              <a:solidFill>
                <a:srgbClr val="1E4224"/>
              </a:solidFill>
              <a:latin typeface="Calibri" panose="020F0502020204030204" pitchFamily="34" charset="0"/>
            </a:endParaRPr>
          </a:p>
          <a:p>
            <a:pPr algn="just" rtl="1" eaLnBrk="1" hangingPunct="1">
              <a:lnSpc>
                <a:spcPct val="150000"/>
              </a:lnSpc>
            </a:pPr>
            <a:endParaRPr lang="en-GB" altLang="en-US" sz="2700" dirty="0">
              <a:solidFill>
                <a:srgbClr val="1E4224"/>
              </a:solidFill>
              <a:latin typeface="Calibri" panose="020F05020202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164" y="1885734"/>
            <a:ext cx="9601200" cy="3572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578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832813"/>
          </a:xfrm>
        </p:spPr>
        <p:txBody>
          <a:bodyPr>
            <a:normAutofit/>
          </a:bodyPr>
          <a:lstStyle/>
          <a:p>
            <a:pPr algn="ctr"/>
            <a:r>
              <a:rPr lang="ar-SA" altLang="en-US" sz="4200" b="1" dirty="0" smtClean="0">
                <a:solidFill>
                  <a:schemeClr val="accent1"/>
                </a:solidFill>
              </a:rPr>
              <a:t>نموذج الاتصالات التسويقية المتكاملة</a:t>
            </a:r>
            <a:endParaRPr lang="en-US" sz="4200" dirty="0">
              <a:solidFill>
                <a:schemeClr val="accent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2" y="2078182"/>
            <a:ext cx="9601196" cy="3768437"/>
          </a:xfrm>
        </p:spPr>
      </p:pic>
    </p:spTree>
    <p:extLst>
      <p:ext uri="{BB962C8B-B14F-4D97-AF65-F5344CB8AC3E}">
        <p14:creationId xmlns:p14="http://schemas.microsoft.com/office/powerpoint/2010/main" val="1382123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791250"/>
          </a:xfrm>
        </p:spPr>
        <p:txBody>
          <a:bodyPr>
            <a:normAutofit/>
          </a:bodyPr>
          <a:lstStyle/>
          <a:p>
            <a:pPr algn="ctr"/>
            <a:r>
              <a:rPr lang="ar-SA" altLang="en-US" sz="4200" b="1" dirty="0">
                <a:solidFill>
                  <a:schemeClr val="accent1"/>
                </a:solidFill>
              </a:rPr>
              <a:t>عناصر مزيج الاتصالات التسويقية المتكاملة</a:t>
            </a:r>
            <a:endParaRPr lang="en-US" sz="4200" dirty="0">
              <a:solidFill>
                <a:schemeClr val="accent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2" y="2064327"/>
            <a:ext cx="9718962" cy="3815182"/>
          </a:xfrm>
        </p:spPr>
      </p:pic>
    </p:spTree>
    <p:extLst>
      <p:ext uri="{BB962C8B-B14F-4D97-AF65-F5344CB8AC3E}">
        <p14:creationId xmlns:p14="http://schemas.microsoft.com/office/powerpoint/2010/main" val="4122120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528013"/>
          </a:xfrm>
        </p:spPr>
        <p:txBody>
          <a:bodyPr>
            <a:normAutofit fontScale="90000"/>
          </a:bodyPr>
          <a:lstStyle/>
          <a:p>
            <a:pPr algn="ctr"/>
            <a:r>
              <a:rPr lang="ar-SA" altLang="en-US" b="1" dirty="0" smtClean="0">
                <a:solidFill>
                  <a:schemeClr val="accent1"/>
                </a:solidFill>
              </a:rPr>
              <a:t>تكامل الاتصالات التسويقية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436" y="2036618"/>
            <a:ext cx="9414162" cy="3865418"/>
          </a:xfrm>
        </p:spPr>
      </p:pic>
    </p:spTree>
    <p:extLst>
      <p:ext uri="{BB962C8B-B14F-4D97-AF65-F5344CB8AC3E}">
        <p14:creationId xmlns:p14="http://schemas.microsoft.com/office/powerpoint/2010/main" val="1494907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ar-SA" altLang="en-US" b="1" dirty="0" smtClean="0">
                <a:solidFill>
                  <a:schemeClr val="accent1"/>
                </a:solidFill>
              </a:rPr>
              <a:t>تابع: تكامل الاتصالات التسويقية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r" rtl="1">
              <a:buNone/>
              <a:defRPr/>
            </a:pPr>
            <a:r>
              <a:rPr lang="ar-SA" dirty="0">
                <a:latin typeface="Arial" charset="0"/>
                <a:cs typeface="Arial" charset="0"/>
              </a:rPr>
              <a:t> </a:t>
            </a:r>
            <a:r>
              <a:rPr lang="ar-SA" sz="2300" b="1" dirty="0">
                <a:latin typeface="Arial" charset="0"/>
                <a:cs typeface="Arial" charset="0"/>
              </a:rPr>
              <a:t>لا يمكن تكامل هذا المفهوم على أساس تنسيق الجهود الخارجية مع الجمهور المستهدف فحسب، بل هو يمثل عملية تخطيط مبرمج و عمليات مخططة للتفاعل مع المستهلك، و تؤشر متضمنات هذا التفاعل بالآتي:</a:t>
            </a:r>
          </a:p>
          <a:p>
            <a:pPr algn="r" rtl="1">
              <a:defRPr/>
            </a:pPr>
            <a:endParaRPr lang="ar-SA" sz="2300" b="1" dirty="0">
              <a:latin typeface="Arial" charset="0"/>
              <a:cs typeface="Arial" charset="0"/>
            </a:endParaRPr>
          </a:p>
          <a:p>
            <a:pPr algn="r" rtl="1">
              <a:lnSpc>
                <a:spcPct val="150000"/>
              </a:lnSpc>
              <a:defRPr/>
            </a:pPr>
            <a:r>
              <a:rPr lang="ar-SA" sz="2300" b="1" dirty="0">
                <a:latin typeface="Arial" charset="0"/>
                <a:cs typeface="Arial" charset="0"/>
              </a:rPr>
              <a:t>1- قاعدة بيانات المستهلك – </a:t>
            </a:r>
            <a:r>
              <a:rPr lang="ar-SA" sz="2300" b="1" dirty="0">
                <a:solidFill>
                  <a:schemeClr val="bg2">
                    <a:lumMod val="25000"/>
                  </a:schemeClr>
                </a:solidFill>
                <a:latin typeface="Arial" charset="0"/>
                <a:cs typeface="Arial" charset="0"/>
              </a:rPr>
              <a:t>تحليل العادات الشرائية و سلوك المستهلك</a:t>
            </a:r>
            <a:r>
              <a:rPr lang="ar-SA" sz="2300" b="1" dirty="0">
                <a:latin typeface="Arial" charset="0"/>
                <a:cs typeface="Arial" charset="0"/>
              </a:rPr>
              <a:t>.</a:t>
            </a:r>
          </a:p>
          <a:p>
            <a:pPr algn="r" rtl="1">
              <a:lnSpc>
                <a:spcPct val="150000"/>
              </a:lnSpc>
              <a:defRPr/>
            </a:pPr>
            <a:r>
              <a:rPr lang="ar-SA" sz="2300" b="1" dirty="0">
                <a:latin typeface="Arial" charset="0"/>
                <a:cs typeface="Arial" charset="0"/>
              </a:rPr>
              <a:t>2- الاستراتيجيات – </a:t>
            </a:r>
            <a:r>
              <a:rPr lang="ar-SA" sz="2300" b="1" dirty="0">
                <a:solidFill>
                  <a:schemeClr val="bg2">
                    <a:lumMod val="25000"/>
                  </a:schemeClr>
                </a:solidFill>
                <a:latin typeface="Arial" charset="0"/>
                <a:cs typeface="Arial" charset="0"/>
              </a:rPr>
              <a:t>الاستراتيجيات و الاجراءات الممكن اعتمادها في عملية الاتصال.</a:t>
            </a:r>
            <a:endParaRPr lang="ar-SA" sz="2300" b="1" dirty="0">
              <a:latin typeface="Arial" charset="0"/>
              <a:cs typeface="Arial" charset="0"/>
            </a:endParaRPr>
          </a:p>
          <a:p>
            <a:pPr algn="r" rtl="1">
              <a:lnSpc>
                <a:spcPct val="150000"/>
              </a:lnSpc>
              <a:defRPr/>
            </a:pPr>
            <a:r>
              <a:rPr lang="ar-SA" sz="2300" b="1" dirty="0">
                <a:latin typeface="Arial" charset="0"/>
                <a:cs typeface="Arial" charset="0"/>
              </a:rPr>
              <a:t>3- التكتيك – </a:t>
            </a:r>
            <a:r>
              <a:rPr lang="ar-SA" sz="2300" b="1" dirty="0">
                <a:solidFill>
                  <a:schemeClr val="bg2">
                    <a:lumMod val="25000"/>
                  </a:schemeClr>
                </a:solidFill>
                <a:latin typeface="Arial" charset="0"/>
                <a:cs typeface="Arial" charset="0"/>
              </a:rPr>
              <a:t>اقرار الأسلوب التنفيذي في تنفيذ خطة الاتصال مع المستهلك.</a:t>
            </a:r>
            <a:endParaRPr lang="ar-SA" sz="2300" b="1" dirty="0">
              <a:latin typeface="Arial" charset="0"/>
              <a:cs typeface="Arial" charset="0"/>
            </a:endParaRPr>
          </a:p>
          <a:p>
            <a:pPr algn="r" rtl="1">
              <a:lnSpc>
                <a:spcPct val="150000"/>
              </a:lnSpc>
              <a:defRPr/>
            </a:pPr>
            <a:r>
              <a:rPr lang="ar-SA" sz="2300" b="1" dirty="0">
                <a:latin typeface="Arial" charset="0"/>
                <a:cs typeface="Arial" charset="0"/>
              </a:rPr>
              <a:t>4- تقييم النتائج – </a:t>
            </a:r>
            <a:r>
              <a:rPr lang="ar-SA" sz="2300" b="1" dirty="0">
                <a:solidFill>
                  <a:schemeClr val="bg2">
                    <a:lumMod val="25000"/>
                  </a:schemeClr>
                </a:solidFill>
                <a:latin typeface="Arial" charset="0"/>
                <a:cs typeface="Arial" charset="0"/>
              </a:rPr>
              <a:t>قياس مدى استجابة المستهلك للمعلومات.</a:t>
            </a:r>
            <a:r>
              <a:rPr lang="ar-SA" sz="2300" b="1" dirty="0">
                <a:latin typeface="Arial" charset="0"/>
                <a:cs typeface="Arial" charset="0"/>
              </a:rPr>
              <a:t>  </a:t>
            </a:r>
            <a:endParaRPr lang="en-GB" sz="2300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9209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ar-SA" altLang="en-US" b="1" dirty="0">
                <a:solidFill>
                  <a:schemeClr val="accent1"/>
                </a:solidFill>
              </a:rPr>
              <a:t>تابع: تعريف الاتصالات التسويقية المتكاملة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r" rtl="1">
              <a:lnSpc>
                <a:spcPct val="150000"/>
              </a:lnSpc>
              <a:buNone/>
            </a:pPr>
            <a:r>
              <a:rPr lang="ar-SA" altLang="en-US" sz="3200" dirty="0" smtClean="0"/>
              <a:t> </a:t>
            </a:r>
            <a:r>
              <a:rPr lang="ar-SA" altLang="en-US" sz="2100" b="1" dirty="0" smtClean="0">
                <a:cs typeface="+mj-cs"/>
              </a:rPr>
              <a:t>و من الممكن أن نقول أن التعريف الأشمل قد يكون تعريف الجمعية الأمريكية  لوكالات الإعلان </a:t>
            </a:r>
            <a:r>
              <a:rPr lang="en-US" altLang="en-US" sz="2100" b="1" dirty="0" smtClean="0">
                <a:cs typeface="+mj-cs"/>
              </a:rPr>
              <a:t>American Association of Advertising Agencies</a:t>
            </a:r>
            <a:endParaRPr lang="ar-SA" altLang="en-US" sz="2100" b="1" dirty="0" smtClean="0">
              <a:cs typeface="+mj-cs"/>
            </a:endParaRPr>
          </a:p>
          <a:p>
            <a:pPr algn="r" rtl="1">
              <a:lnSpc>
                <a:spcPct val="150000"/>
              </a:lnSpc>
            </a:pPr>
            <a:r>
              <a:rPr lang="ar-SA" altLang="en-US" sz="2100" b="1" dirty="0">
                <a:cs typeface="+mj-cs"/>
              </a:rPr>
              <a:t>”مفهوم لتخطيط الاتصالات التسويقية و بما يقدم قيمة مضافة و شاملة لتقييم الأدوات المستخدمة و المتنوعة في الاتصال و المتمثلة في بالإعلان، الاستجابة المباشرة، ترويج المبيعات، العلاقات العامة، و مجموع هذه الأدوات تقدم و بشكل منضبط رسائل متكاملة و واضحة و منسقة باتجاه تعظيم تأثير الاتصالات المتحققة</a:t>
            </a:r>
            <a:endParaRPr lang="en-US" sz="2100" dirty="0"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242084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42</TotalTime>
  <Words>652</Words>
  <Application>Microsoft Office PowerPoint</Application>
  <PresentationFormat>Widescreen</PresentationFormat>
  <Paragraphs>48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AL-Mohanad</vt:lpstr>
      <vt:lpstr>Arial</vt:lpstr>
      <vt:lpstr>Calibri</vt:lpstr>
      <vt:lpstr>Garamond</vt:lpstr>
      <vt:lpstr>Lucida Sans Unicode</vt:lpstr>
      <vt:lpstr>Times New Roman</vt:lpstr>
      <vt:lpstr>Wingdings</vt:lpstr>
      <vt:lpstr>Organic</vt:lpstr>
      <vt:lpstr>الدرس الخامس: الاتصالات التسويقية المتكاملة</vt:lpstr>
      <vt:lpstr>مقدمة</vt:lpstr>
      <vt:lpstr>مفهوم الاتصالات التسويقية المتكاملة</vt:lpstr>
      <vt:lpstr>للتذكير</vt:lpstr>
      <vt:lpstr>نموذج الاتصالات التسويقية المتكاملة</vt:lpstr>
      <vt:lpstr>عناصر مزيج الاتصالات التسويقية المتكاملة</vt:lpstr>
      <vt:lpstr>تكامل الاتصالات التسويقية</vt:lpstr>
      <vt:lpstr>تابع: تكامل الاتصالات التسويقية</vt:lpstr>
      <vt:lpstr>تابع: تعريف الاتصالات التسويقية المتكاملة</vt:lpstr>
      <vt:lpstr>مبادئ الاتصالات التسويقية المتكاملة</vt:lpstr>
      <vt:lpstr>الخصائص المميزة للاتصالات التسويقية المتكاملة</vt:lpstr>
      <vt:lpstr>المنافع المتحققة من الاتصالات التسويقية المتكاملة</vt:lpstr>
      <vt:lpstr>الفرق بين الاتصالات التقليدية و المتكاملة</vt:lpstr>
      <vt:lpstr>إستراتيجية الاتصالات التسويقية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الفصــــل الثالث: الاتصالات التسويقية المتكاملة</dc:title>
  <dc:creator>Lenovo</dc:creator>
  <cp:lastModifiedBy>Lenovo</cp:lastModifiedBy>
  <cp:revision>6</cp:revision>
  <dcterms:created xsi:type="dcterms:W3CDTF">2024-05-29T15:12:08Z</dcterms:created>
  <dcterms:modified xsi:type="dcterms:W3CDTF">2024-05-29T16:27:55Z</dcterms:modified>
</cp:coreProperties>
</file>