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4" r:id="rId2"/>
  </p:sldMasterIdLst>
  <p:notesMasterIdLst>
    <p:notesMasterId r:id="rId83"/>
  </p:notesMasterIdLst>
  <p:sldIdLst>
    <p:sldId id="256" r:id="rId3"/>
    <p:sldId id="258" r:id="rId4"/>
    <p:sldId id="259" r:id="rId5"/>
    <p:sldId id="265" r:id="rId6"/>
    <p:sldId id="260" r:id="rId7"/>
    <p:sldId id="261" r:id="rId8"/>
    <p:sldId id="263" r:id="rId9"/>
    <p:sldId id="264" r:id="rId10"/>
    <p:sldId id="266" r:id="rId11"/>
    <p:sldId id="267" r:id="rId12"/>
    <p:sldId id="268" r:id="rId13"/>
    <p:sldId id="269" r:id="rId14"/>
    <p:sldId id="262" r:id="rId15"/>
    <p:sldId id="270" r:id="rId16"/>
    <p:sldId id="271" r:id="rId17"/>
    <p:sldId id="272" r:id="rId18"/>
    <p:sldId id="338" r:id="rId19"/>
    <p:sldId id="339" r:id="rId20"/>
    <p:sldId id="273" r:id="rId21"/>
    <p:sldId id="279" r:id="rId22"/>
    <p:sldId id="275" r:id="rId23"/>
    <p:sldId id="276" r:id="rId24"/>
    <p:sldId id="274" r:id="rId25"/>
    <p:sldId id="280"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8" r:id="rId40"/>
    <p:sldId id="309" r:id="rId41"/>
    <p:sldId id="311" r:id="rId42"/>
    <p:sldId id="314" r:id="rId43"/>
    <p:sldId id="315" r:id="rId44"/>
    <p:sldId id="317" r:id="rId45"/>
    <p:sldId id="318" r:id="rId46"/>
    <p:sldId id="319" r:id="rId47"/>
    <p:sldId id="335" r:id="rId48"/>
    <p:sldId id="320" r:id="rId49"/>
    <p:sldId id="326" r:id="rId50"/>
    <p:sldId id="336" r:id="rId51"/>
    <p:sldId id="337" r:id="rId52"/>
    <p:sldId id="363" r:id="rId53"/>
    <p:sldId id="282" r:id="rId54"/>
    <p:sldId id="340" r:id="rId55"/>
    <p:sldId id="341" r:id="rId56"/>
    <p:sldId id="283" r:id="rId57"/>
    <p:sldId id="285" r:id="rId58"/>
    <p:sldId id="284" r:id="rId59"/>
    <p:sldId id="286" r:id="rId60"/>
    <p:sldId id="287" r:id="rId61"/>
    <p:sldId id="288" r:id="rId62"/>
    <p:sldId id="289" r:id="rId63"/>
    <p:sldId id="290" r:id="rId64"/>
    <p:sldId id="342" r:id="rId65"/>
    <p:sldId id="343" r:id="rId66"/>
    <p:sldId id="344" r:id="rId67"/>
    <p:sldId id="345" r:id="rId68"/>
    <p:sldId id="362" r:id="rId69"/>
    <p:sldId id="346" r:id="rId70"/>
    <p:sldId id="347" r:id="rId71"/>
    <p:sldId id="348" r:id="rId72"/>
    <p:sldId id="349" r:id="rId73"/>
    <p:sldId id="350" r:id="rId74"/>
    <p:sldId id="351" r:id="rId75"/>
    <p:sldId id="353" r:id="rId76"/>
    <p:sldId id="354" r:id="rId77"/>
    <p:sldId id="352" r:id="rId78"/>
    <p:sldId id="355" r:id="rId79"/>
    <p:sldId id="359" r:id="rId80"/>
    <p:sldId id="360" r:id="rId81"/>
    <p:sldId id="361"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20429-6A0F-4A04-BBF5-1C80D16DB3A5}" type="doc">
      <dgm:prSet loTypeId="urn:microsoft.com/office/officeart/2005/8/layout/vProcess5" loCatId="process" qsTypeId="urn:microsoft.com/office/officeart/2005/8/quickstyle/3d1" qsCatId="3D" csTypeId="urn:microsoft.com/office/officeart/2005/8/colors/colorful1" csCatId="colorful" phldr="1"/>
      <dgm:spPr/>
      <dgm:t>
        <a:bodyPr/>
        <a:lstStyle/>
        <a:p>
          <a:endParaRPr lang="en-US"/>
        </a:p>
      </dgm:t>
    </dgm:pt>
    <dgm:pt modelId="{1D3E834A-6267-4FEC-931D-361BFDCB098C}">
      <dgm:prSet phldrT="[Text]" custT="1"/>
      <dgm:spPr>
        <a:solidFill>
          <a:srgbClr val="FFFF00"/>
        </a:solidFill>
      </dgm:spPr>
      <dgm:t>
        <a:bodyPr/>
        <a:lstStyle/>
        <a:p>
          <a:pPr algn="r" rtl="1"/>
          <a:r>
            <a:rPr lang="ar-BH" sz="2200" b="1" dirty="0">
              <a:solidFill>
                <a:schemeClr val="tx1"/>
              </a:solidFill>
              <a:latin typeface="Sakkal Majalla" panose="02000000000000000000" pitchFamily="2" charset="-78"/>
              <a:cs typeface="Sakkal Majalla" panose="02000000000000000000" pitchFamily="2" charset="-78"/>
            </a:rPr>
            <a:t>1- دراسة سلوك المستهلك مثل دوافع الشراء والعوامل المؤثرة في الاستهلاك. </a:t>
          </a:r>
          <a:endParaRPr lang="en-US" sz="2200" dirty="0">
            <a:solidFill>
              <a:schemeClr val="tx1"/>
            </a:solidFill>
            <a:latin typeface="Sakkal Majalla" panose="02000000000000000000" pitchFamily="2" charset="-78"/>
            <a:cs typeface="Sakkal Majalla" panose="02000000000000000000" pitchFamily="2" charset="-78"/>
          </a:endParaRPr>
        </a:p>
      </dgm:t>
    </dgm:pt>
    <dgm:pt modelId="{BA68FFBC-B078-4EAA-8642-228AD08F0C03}" type="parTrans" cxnId="{6E0C7B0D-FCC4-4B87-9CB4-03F9C1E61A82}">
      <dgm:prSet/>
      <dgm:spPr/>
      <dgm:t>
        <a:bodyPr/>
        <a:lstStyle/>
        <a:p>
          <a:endParaRPr lang="en-US"/>
        </a:p>
      </dgm:t>
    </dgm:pt>
    <dgm:pt modelId="{69060612-B091-415B-AFBD-9E24F0DB82D0}" type="sibTrans" cxnId="{6E0C7B0D-FCC4-4B87-9CB4-03F9C1E61A82}">
      <dgm:prSet/>
      <dgm:spPr/>
      <dgm:t>
        <a:bodyPr/>
        <a:lstStyle/>
        <a:p>
          <a:endParaRPr lang="en-US"/>
        </a:p>
      </dgm:t>
    </dgm:pt>
    <dgm:pt modelId="{FF116CE8-92BC-488B-9756-C2F36CD18ACE}">
      <dgm:prSet phldrT="[Text]" phldr="1"/>
      <dgm:spPr/>
      <dgm:t>
        <a:bodyPr/>
        <a:lstStyle/>
        <a:p>
          <a:endParaRPr lang="en-US"/>
        </a:p>
      </dgm:t>
    </dgm:pt>
    <dgm:pt modelId="{653EDBBA-2EF1-437E-B907-EF8D0DA3262F}" type="parTrans" cxnId="{A9E7CF95-9A44-44DF-B465-9493B99ACBCB}">
      <dgm:prSet/>
      <dgm:spPr/>
      <dgm:t>
        <a:bodyPr/>
        <a:lstStyle/>
        <a:p>
          <a:endParaRPr lang="en-US"/>
        </a:p>
      </dgm:t>
    </dgm:pt>
    <dgm:pt modelId="{A45E2FB2-9A10-4B22-8D5C-3E49F3FBD0AD}" type="sibTrans" cxnId="{A9E7CF95-9A44-44DF-B465-9493B99ACBCB}">
      <dgm:prSet/>
      <dgm:spPr/>
      <dgm:t>
        <a:bodyPr/>
        <a:lstStyle/>
        <a:p>
          <a:endParaRPr lang="en-US"/>
        </a:p>
      </dgm:t>
    </dgm:pt>
    <dgm:pt modelId="{FC5A81B6-8A8D-45F4-AE94-DC5F75AC3351}">
      <dgm:prSet phldrT="[Text]" phldr="1"/>
      <dgm:spPr/>
      <dgm:t>
        <a:bodyPr/>
        <a:lstStyle/>
        <a:p>
          <a:endParaRPr lang="en-US"/>
        </a:p>
      </dgm:t>
    </dgm:pt>
    <dgm:pt modelId="{4FC5905E-A806-4CA3-B650-B3E1D7982A58}" type="parTrans" cxnId="{EB8D970A-9C52-4AA9-A59A-FDA2D425304B}">
      <dgm:prSet/>
      <dgm:spPr/>
      <dgm:t>
        <a:bodyPr/>
        <a:lstStyle/>
        <a:p>
          <a:endParaRPr lang="en-US"/>
        </a:p>
      </dgm:t>
    </dgm:pt>
    <dgm:pt modelId="{7E5591C9-C1D5-4003-BD1F-DD862E1EC239}" type="sibTrans" cxnId="{EB8D970A-9C52-4AA9-A59A-FDA2D425304B}">
      <dgm:prSet/>
      <dgm:spPr/>
      <dgm:t>
        <a:bodyPr/>
        <a:lstStyle/>
        <a:p>
          <a:endParaRPr lang="en-US"/>
        </a:p>
      </dgm:t>
    </dgm:pt>
    <dgm:pt modelId="{93CC7EE2-1E6C-4DF1-A7DE-EE696F7B325A}">
      <dgm:prSet custT="1"/>
      <dgm:spPr>
        <a:solidFill>
          <a:schemeClr val="accent6">
            <a:lumMod val="40000"/>
            <a:lumOff val="60000"/>
          </a:schemeClr>
        </a:solidFill>
      </dgm:spPr>
      <dgm:t>
        <a:bodyPr/>
        <a:lstStyle/>
        <a:p>
          <a:r>
            <a:rPr lang="ar-BH" sz="2200" b="1" dirty="0">
              <a:solidFill>
                <a:schemeClr val="tx1"/>
              </a:solidFill>
              <a:latin typeface="Sakkal Majalla" panose="02000000000000000000" pitchFamily="2" charset="-78"/>
              <a:cs typeface="Sakkal Majalla" panose="02000000000000000000" pitchFamily="2" charset="-78"/>
            </a:rPr>
            <a:t>3-  تعزيز العلاقة مع المستهلك بمعنى توطيد العلاقات بين الشركة </a:t>
          </a:r>
          <a:r>
            <a:rPr lang="ar-BH" sz="2200" b="1" dirty="0" smtClean="0">
              <a:solidFill>
                <a:schemeClr val="tx1"/>
              </a:solidFill>
              <a:latin typeface="Sakkal Majalla" panose="02000000000000000000" pitchFamily="2" charset="-78"/>
              <a:cs typeface="Sakkal Majalla" panose="02000000000000000000" pitchFamily="2" charset="-78"/>
            </a:rPr>
            <a:t>والمستهلك.</a:t>
          </a:r>
          <a:endParaRPr lang="en-US" sz="2200" dirty="0">
            <a:solidFill>
              <a:schemeClr val="tx1"/>
            </a:solidFill>
            <a:latin typeface="Sakkal Majalla" panose="02000000000000000000" pitchFamily="2" charset="-78"/>
            <a:cs typeface="Sakkal Majalla" panose="02000000000000000000" pitchFamily="2" charset="-78"/>
          </a:endParaRPr>
        </a:p>
      </dgm:t>
    </dgm:pt>
    <dgm:pt modelId="{7B75173F-6BAC-4DCB-908B-B56F07F05A21}" type="parTrans" cxnId="{DC8EFF1A-9B97-46D7-9F5A-3D112580D20C}">
      <dgm:prSet/>
      <dgm:spPr/>
      <dgm:t>
        <a:bodyPr/>
        <a:lstStyle/>
        <a:p>
          <a:endParaRPr lang="en-US"/>
        </a:p>
      </dgm:t>
    </dgm:pt>
    <dgm:pt modelId="{22AEA27E-6D17-41A1-AB1B-9BAB57D8E753}" type="sibTrans" cxnId="{DC8EFF1A-9B97-46D7-9F5A-3D112580D20C}">
      <dgm:prSet/>
      <dgm:spPr/>
      <dgm:t>
        <a:bodyPr/>
        <a:lstStyle/>
        <a:p>
          <a:endParaRPr lang="en-US"/>
        </a:p>
      </dgm:t>
    </dgm:pt>
    <dgm:pt modelId="{2DD8C926-2CF5-41F6-BE83-F4937D9E6823}">
      <dgm:prSet custT="1"/>
      <dgm:spPr>
        <a:solidFill>
          <a:schemeClr val="accent1">
            <a:lumMod val="75000"/>
          </a:schemeClr>
        </a:solidFill>
      </dgm:spPr>
      <dgm:t>
        <a:bodyPr/>
        <a:lstStyle/>
        <a:p>
          <a:r>
            <a:rPr lang="ar-BH" sz="2400" b="1" dirty="0">
              <a:solidFill>
                <a:schemeClr val="tx1"/>
              </a:solidFill>
              <a:latin typeface="Sakkal Majalla" panose="02000000000000000000" pitchFamily="2" charset="-78"/>
              <a:cs typeface="Sakkal Majalla" panose="02000000000000000000" pitchFamily="2" charset="-78"/>
            </a:rPr>
            <a:t>4- الاحتفاظ بالمستهلك وليس مجرد جذبه أو استقطابه. </a:t>
          </a:r>
          <a:endParaRPr lang="en-US" sz="2400" dirty="0">
            <a:solidFill>
              <a:schemeClr val="tx1"/>
            </a:solidFill>
            <a:latin typeface="Sakkal Majalla" panose="02000000000000000000" pitchFamily="2" charset="-78"/>
            <a:cs typeface="Sakkal Majalla" panose="02000000000000000000" pitchFamily="2" charset="-78"/>
          </a:endParaRPr>
        </a:p>
      </dgm:t>
    </dgm:pt>
    <dgm:pt modelId="{4B8D3A93-7925-4AFA-9C77-AEF53E0406A0}" type="parTrans" cxnId="{288FF123-AC61-4603-B856-49A37CE5CF34}">
      <dgm:prSet/>
      <dgm:spPr/>
      <dgm:t>
        <a:bodyPr/>
        <a:lstStyle/>
        <a:p>
          <a:endParaRPr lang="en-US"/>
        </a:p>
      </dgm:t>
    </dgm:pt>
    <dgm:pt modelId="{2AC39541-DBCD-4C9C-8370-918AE8134476}" type="sibTrans" cxnId="{288FF123-AC61-4603-B856-49A37CE5CF34}">
      <dgm:prSet/>
      <dgm:spPr/>
      <dgm:t>
        <a:bodyPr/>
        <a:lstStyle/>
        <a:p>
          <a:endParaRPr lang="en-US"/>
        </a:p>
      </dgm:t>
    </dgm:pt>
    <dgm:pt modelId="{285179EB-DFC5-4210-AB3F-05B917BE6205}">
      <dgm:prSet phldrT="[Text]" custT="1"/>
      <dgm:spPr>
        <a:solidFill>
          <a:schemeClr val="bg1">
            <a:lumMod val="85000"/>
          </a:schemeClr>
        </a:solidFill>
      </dgm:spPr>
      <dgm:t>
        <a:bodyPr/>
        <a:lstStyle/>
        <a:p>
          <a:pPr rtl="1"/>
          <a:r>
            <a:rPr lang="ar-BH" sz="2200" b="1" dirty="0">
              <a:solidFill>
                <a:schemeClr val="tx1"/>
              </a:solidFill>
              <a:latin typeface="Sakkal Majalla" panose="02000000000000000000" pitchFamily="2" charset="-78"/>
              <a:cs typeface="Sakkal Majalla" panose="02000000000000000000" pitchFamily="2" charset="-78"/>
            </a:rPr>
            <a:t>2- </a:t>
          </a:r>
          <a:r>
            <a:rPr lang="ar-BH" sz="2200" b="1" dirty="0" smtClean="0">
              <a:solidFill>
                <a:schemeClr val="tx1"/>
              </a:solidFill>
              <a:latin typeface="Sakkal Majalla" panose="02000000000000000000" pitchFamily="2" charset="-78"/>
              <a:cs typeface="Sakkal Majalla" panose="02000000000000000000" pitchFamily="2" charset="-78"/>
            </a:rPr>
            <a:t>تقديم </a:t>
          </a:r>
          <a:r>
            <a:rPr lang="ar-BH" sz="2200" b="1" dirty="0">
              <a:solidFill>
                <a:schemeClr val="tx1"/>
              </a:solidFill>
              <a:latin typeface="Sakkal Majalla" panose="02000000000000000000" pitchFamily="2" charset="-78"/>
              <a:cs typeface="Sakkal Majalla" panose="02000000000000000000" pitchFamily="2" charset="-78"/>
            </a:rPr>
            <a:t>سلع وخدمات ذات قيمة مضافة أو راقية من وجهة نظر المستهلك.</a:t>
          </a:r>
          <a:endParaRPr lang="en-US" sz="2200" dirty="0">
            <a:solidFill>
              <a:schemeClr val="tx1"/>
            </a:solidFill>
            <a:latin typeface="Sakkal Majalla" panose="02000000000000000000" pitchFamily="2" charset="-78"/>
            <a:cs typeface="Sakkal Majalla" panose="02000000000000000000" pitchFamily="2" charset="-78"/>
          </a:endParaRPr>
        </a:p>
      </dgm:t>
    </dgm:pt>
    <dgm:pt modelId="{581A10DE-3835-4738-805D-216303047BDB}" type="parTrans" cxnId="{29654240-60BD-4F3B-A7F7-9298C50B7489}">
      <dgm:prSet/>
      <dgm:spPr/>
      <dgm:t>
        <a:bodyPr/>
        <a:lstStyle/>
        <a:p>
          <a:endParaRPr lang="en-US"/>
        </a:p>
      </dgm:t>
    </dgm:pt>
    <dgm:pt modelId="{044D348F-E7D5-4E17-874F-B2F35978BB06}" type="sibTrans" cxnId="{29654240-60BD-4F3B-A7F7-9298C50B7489}">
      <dgm:prSet/>
      <dgm:spPr/>
      <dgm:t>
        <a:bodyPr/>
        <a:lstStyle/>
        <a:p>
          <a:endParaRPr lang="en-US"/>
        </a:p>
      </dgm:t>
    </dgm:pt>
    <dgm:pt modelId="{F612D593-B781-40B0-8E8A-103B9ED6E033}">
      <dgm:prSet/>
      <dgm:spPr/>
      <dgm:t>
        <a:bodyPr/>
        <a:lstStyle/>
        <a:p>
          <a:endParaRPr lang="en-US"/>
        </a:p>
      </dgm:t>
    </dgm:pt>
    <dgm:pt modelId="{37525F3A-533A-4D16-A8E6-EB6F5173A6FC}" type="parTrans" cxnId="{2AA88732-30D6-49E9-9094-C39A03B7D3A1}">
      <dgm:prSet/>
      <dgm:spPr/>
      <dgm:t>
        <a:bodyPr/>
        <a:lstStyle/>
        <a:p>
          <a:endParaRPr lang="en-US"/>
        </a:p>
      </dgm:t>
    </dgm:pt>
    <dgm:pt modelId="{9D33C55C-26E2-400E-BCA6-9F5761808E59}" type="sibTrans" cxnId="{2AA88732-30D6-49E9-9094-C39A03B7D3A1}">
      <dgm:prSet/>
      <dgm:spPr/>
      <dgm:t>
        <a:bodyPr/>
        <a:lstStyle/>
        <a:p>
          <a:endParaRPr lang="en-US"/>
        </a:p>
      </dgm:t>
    </dgm:pt>
    <dgm:pt modelId="{4733F317-B55A-4255-922C-2FA743A5AC5C}">
      <dgm:prSet phldrT="[Text]" phldr="1"/>
      <dgm:spPr/>
      <dgm:t>
        <a:bodyPr/>
        <a:lstStyle/>
        <a:p>
          <a:endParaRPr lang="en-US"/>
        </a:p>
      </dgm:t>
    </dgm:pt>
    <dgm:pt modelId="{8355EA0A-9DE8-464B-AE33-3F2A4E2AB3AD}" type="parTrans" cxnId="{05BDD5B0-A000-40D3-B83E-F8CC3DAEACBA}">
      <dgm:prSet/>
      <dgm:spPr/>
      <dgm:t>
        <a:bodyPr/>
        <a:lstStyle/>
        <a:p>
          <a:endParaRPr lang="en-US"/>
        </a:p>
      </dgm:t>
    </dgm:pt>
    <dgm:pt modelId="{5D2FE782-C42F-45D9-8CC5-096381D3B979}" type="sibTrans" cxnId="{05BDD5B0-A000-40D3-B83E-F8CC3DAEACBA}">
      <dgm:prSet/>
      <dgm:spPr/>
      <dgm:t>
        <a:bodyPr/>
        <a:lstStyle/>
        <a:p>
          <a:endParaRPr lang="en-US"/>
        </a:p>
      </dgm:t>
    </dgm:pt>
    <dgm:pt modelId="{00F4900D-E260-4965-BF99-E4768CDD3D4A}">
      <dgm:prSet/>
      <dgm:spPr/>
      <dgm:t>
        <a:bodyPr/>
        <a:lstStyle/>
        <a:p>
          <a:endParaRPr lang="en-US"/>
        </a:p>
      </dgm:t>
    </dgm:pt>
    <dgm:pt modelId="{2B089168-1760-4147-86CB-2E69B0D8BD1D}" type="parTrans" cxnId="{63A064B4-943B-4202-B21F-B6B301EE1E4D}">
      <dgm:prSet/>
      <dgm:spPr/>
      <dgm:t>
        <a:bodyPr/>
        <a:lstStyle/>
        <a:p>
          <a:endParaRPr lang="en-US"/>
        </a:p>
      </dgm:t>
    </dgm:pt>
    <dgm:pt modelId="{E71EB8D5-9597-4485-9172-94690D3BEA18}" type="sibTrans" cxnId="{63A064B4-943B-4202-B21F-B6B301EE1E4D}">
      <dgm:prSet/>
      <dgm:spPr/>
      <dgm:t>
        <a:bodyPr/>
        <a:lstStyle/>
        <a:p>
          <a:endParaRPr lang="en-US"/>
        </a:p>
      </dgm:t>
    </dgm:pt>
    <dgm:pt modelId="{235BA436-C29D-4E7D-BA46-37516DAC367D}">
      <dgm:prSet phldrT="[Text]" phldr="1"/>
      <dgm:spPr/>
      <dgm:t>
        <a:bodyPr/>
        <a:lstStyle/>
        <a:p>
          <a:endParaRPr lang="en-US"/>
        </a:p>
      </dgm:t>
    </dgm:pt>
    <dgm:pt modelId="{4B329A01-3DB5-437D-BFE7-5CA42F3DCF56}" type="parTrans" cxnId="{AFA24D34-6C44-48FB-95C6-33AE1B9E16BD}">
      <dgm:prSet/>
      <dgm:spPr/>
      <dgm:t>
        <a:bodyPr/>
        <a:lstStyle/>
        <a:p>
          <a:endParaRPr lang="en-US"/>
        </a:p>
      </dgm:t>
    </dgm:pt>
    <dgm:pt modelId="{956A7C7A-785E-4FE1-A713-06A4CBAF043C}" type="sibTrans" cxnId="{AFA24D34-6C44-48FB-95C6-33AE1B9E16BD}">
      <dgm:prSet/>
      <dgm:spPr/>
      <dgm:t>
        <a:bodyPr/>
        <a:lstStyle/>
        <a:p>
          <a:endParaRPr lang="en-US"/>
        </a:p>
      </dgm:t>
    </dgm:pt>
    <dgm:pt modelId="{C4E15889-696F-4C3E-B759-45CCE4A88532}">
      <dgm:prSet custLinFactNeighborX="-11304" custLinFactNeighborY="85989"/>
      <dgm:spPr/>
      <dgm:t>
        <a:bodyPr/>
        <a:lstStyle/>
        <a:p>
          <a:endParaRPr lang="en-US"/>
        </a:p>
      </dgm:t>
    </dgm:pt>
    <dgm:pt modelId="{E6200F35-63E8-45CE-90F1-7DD9BFF9038C}" type="parTrans" cxnId="{D325C621-D9B5-4AE9-B88D-BAFB95A15B47}">
      <dgm:prSet/>
      <dgm:spPr/>
      <dgm:t>
        <a:bodyPr/>
        <a:lstStyle/>
        <a:p>
          <a:endParaRPr lang="en-US"/>
        </a:p>
      </dgm:t>
    </dgm:pt>
    <dgm:pt modelId="{4D228B87-D824-4E1E-9CC6-41CBE90C4545}" type="sibTrans" cxnId="{D325C621-D9B5-4AE9-B88D-BAFB95A15B47}">
      <dgm:prSet/>
      <dgm:spPr/>
      <dgm:t>
        <a:bodyPr/>
        <a:lstStyle/>
        <a:p>
          <a:endParaRPr lang="en-US"/>
        </a:p>
      </dgm:t>
    </dgm:pt>
    <dgm:pt modelId="{ABEC2EFB-16C2-4CBD-BB82-EA94211DFE3D}">
      <dgm:prSet custT="1"/>
      <dgm:spPr>
        <a:solidFill>
          <a:schemeClr val="accent4">
            <a:lumMod val="60000"/>
            <a:lumOff val="40000"/>
          </a:schemeClr>
        </a:solidFill>
      </dgm:spPr>
      <dgm:t>
        <a:bodyPr/>
        <a:lstStyle/>
        <a:p>
          <a:r>
            <a:rPr lang="ar-BH" sz="2400" b="1" dirty="0">
              <a:solidFill>
                <a:schemeClr val="tx1"/>
              </a:solidFill>
              <a:latin typeface="Sakkal Majalla" panose="02000000000000000000" pitchFamily="2" charset="-78"/>
              <a:cs typeface="Sakkal Majalla" panose="02000000000000000000" pitchFamily="2" charset="-78"/>
            </a:rPr>
            <a:t>5- التركيز في حاجة المستهلك التسويق التكاملي، حشد إمكانيات التسويق كافة لتلبية حاجات المستهلك بعد تحديدها وتشخيصها.</a:t>
          </a:r>
          <a:endParaRPr lang="en-US" sz="2400" dirty="0">
            <a:solidFill>
              <a:schemeClr val="tx1"/>
            </a:solidFill>
            <a:latin typeface="Sakkal Majalla" panose="02000000000000000000" pitchFamily="2" charset="-78"/>
            <a:cs typeface="Sakkal Majalla" panose="02000000000000000000" pitchFamily="2" charset="-78"/>
          </a:endParaRPr>
        </a:p>
      </dgm:t>
    </dgm:pt>
    <dgm:pt modelId="{AE6A6C1E-3AE3-42E2-A85C-D48150C811D0}" type="parTrans" cxnId="{C1AFB168-11D1-41B1-9343-A18CDD5B8A42}">
      <dgm:prSet/>
      <dgm:spPr/>
      <dgm:t>
        <a:bodyPr/>
        <a:lstStyle/>
        <a:p>
          <a:endParaRPr lang="en-US"/>
        </a:p>
      </dgm:t>
    </dgm:pt>
    <dgm:pt modelId="{91408E8D-59AA-478E-9F0A-63BD4C9DD74F}" type="sibTrans" cxnId="{C1AFB168-11D1-41B1-9343-A18CDD5B8A42}">
      <dgm:prSet/>
      <dgm:spPr/>
      <dgm:t>
        <a:bodyPr/>
        <a:lstStyle/>
        <a:p>
          <a:endParaRPr lang="en-US"/>
        </a:p>
      </dgm:t>
    </dgm:pt>
    <dgm:pt modelId="{B3F29CEE-F461-4688-AF57-966D8BEBB61B}" type="pres">
      <dgm:prSet presAssocID="{91720429-6A0F-4A04-BBF5-1C80D16DB3A5}" presName="outerComposite" presStyleCnt="0">
        <dgm:presLayoutVars>
          <dgm:chMax val="5"/>
          <dgm:dir val="rev"/>
          <dgm:resizeHandles val="exact"/>
        </dgm:presLayoutVars>
      </dgm:prSet>
      <dgm:spPr/>
      <dgm:t>
        <a:bodyPr/>
        <a:lstStyle/>
        <a:p>
          <a:pPr rtl="1"/>
          <a:endParaRPr lang="ar-BH"/>
        </a:p>
      </dgm:t>
    </dgm:pt>
    <dgm:pt modelId="{BA6CB1EE-DE8E-4E8A-949B-12ECCEACCB41}" type="pres">
      <dgm:prSet presAssocID="{91720429-6A0F-4A04-BBF5-1C80D16DB3A5}" presName="dummyMaxCanvas" presStyleCnt="0">
        <dgm:presLayoutVars/>
      </dgm:prSet>
      <dgm:spPr/>
    </dgm:pt>
    <dgm:pt modelId="{9BF40072-C3D4-4A18-938F-B9D7D8A4C728}" type="pres">
      <dgm:prSet presAssocID="{91720429-6A0F-4A04-BBF5-1C80D16DB3A5}" presName="FiveNodes_1" presStyleLbl="node1" presStyleIdx="0" presStyleCnt="5">
        <dgm:presLayoutVars>
          <dgm:bulletEnabled val="1"/>
        </dgm:presLayoutVars>
      </dgm:prSet>
      <dgm:spPr/>
      <dgm:t>
        <a:bodyPr/>
        <a:lstStyle/>
        <a:p>
          <a:pPr rtl="1"/>
          <a:endParaRPr lang="ar-BH"/>
        </a:p>
      </dgm:t>
    </dgm:pt>
    <dgm:pt modelId="{AC2C4741-8869-4FB2-B49C-E8255C5A9A90}" type="pres">
      <dgm:prSet presAssocID="{91720429-6A0F-4A04-BBF5-1C80D16DB3A5}" presName="FiveNodes_2" presStyleLbl="node1" presStyleIdx="1" presStyleCnt="5">
        <dgm:presLayoutVars>
          <dgm:bulletEnabled val="1"/>
        </dgm:presLayoutVars>
      </dgm:prSet>
      <dgm:spPr/>
      <dgm:t>
        <a:bodyPr/>
        <a:lstStyle/>
        <a:p>
          <a:pPr rtl="1"/>
          <a:endParaRPr lang="ar-BH"/>
        </a:p>
      </dgm:t>
    </dgm:pt>
    <dgm:pt modelId="{588EE8B3-FB94-4C15-A09E-27F7907CB1DE}" type="pres">
      <dgm:prSet presAssocID="{91720429-6A0F-4A04-BBF5-1C80D16DB3A5}" presName="FiveNodes_3" presStyleLbl="node1" presStyleIdx="2" presStyleCnt="5">
        <dgm:presLayoutVars>
          <dgm:bulletEnabled val="1"/>
        </dgm:presLayoutVars>
      </dgm:prSet>
      <dgm:spPr/>
      <dgm:t>
        <a:bodyPr/>
        <a:lstStyle/>
        <a:p>
          <a:pPr rtl="1"/>
          <a:endParaRPr lang="ar-BH"/>
        </a:p>
      </dgm:t>
    </dgm:pt>
    <dgm:pt modelId="{7DA16967-4469-4CFD-8BFF-2C8CFEAF5586}" type="pres">
      <dgm:prSet presAssocID="{91720429-6A0F-4A04-BBF5-1C80D16DB3A5}" presName="FiveNodes_4" presStyleLbl="node1" presStyleIdx="3" presStyleCnt="5" custLinFactNeighborX="1008" custLinFactNeighborY="1888">
        <dgm:presLayoutVars>
          <dgm:bulletEnabled val="1"/>
        </dgm:presLayoutVars>
      </dgm:prSet>
      <dgm:spPr/>
      <dgm:t>
        <a:bodyPr/>
        <a:lstStyle/>
        <a:p>
          <a:pPr rtl="1"/>
          <a:endParaRPr lang="ar-BH"/>
        </a:p>
      </dgm:t>
    </dgm:pt>
    <dgm:pt modelId="{66EBDB8C-52CF-452B-B57B-47894F5B7B3B}" type="pres">
      <dgm:prSet presAssocID="{91720429-6A0F-4A04-BBF5-1C80D16DB3A5}" presName="FiveNodes_5" presStyleLbl="node1" presStyleIdx="4" presStyleCnt="5" custLinFactNeighborX="-11304" custLinFactNeighborY="85989">
        <dgm:presLayoutVars>
          <dgm:bulletEnabled val="1"/>
        </dgm:presLayoutVars>
      </dgm:prSet>
      <dgm:spPr/>
      <dgm:t>
        <a:bodyPr/>
        <a:lstStyle/>
        <a:p>
          <a:pPr rtl="1"/>
          <a:endParaRPr lang="ar-BH"/>
        </a:p>
      </dgm:t>
    </dgm:pt>
    <dgm:pt modelId="{30B18CAC-04D2-4313-8CC7-3C06955EEE9A}" type="pres">
      <dgm:prSet presAssocID="{91720429-6A0F-4A04-BBF5-1C80D16DB3A5}" presName="FiveConn_1-2" presStyleLbl="fgAccFollowNode1" presStyleIdx="0" presStyleCnt="4">
        <dgm:presLayoutVars>
          <dgm:bulletEnabled val="1"/>
        </dgm:presLayoutVars>
      </dgm:prSet>
      <dgm:spPr/>
      <dgm:t>
        <a:bodyPr/>
        <a:lstStyle/>
        <a:p>
          <a:pPr rtl="1"/>
          <a:endParaRPr lang="ar-BH"/>
        </a:p>
      </dgm:t>
    </dgm:pt>
    <dgm:pt modelId="{4D6BAD07-6FFC-4148-A8AE-79AE3096A09B}" type="pres">
      <dgm:prSet presAssocID="{91720429-6A0F-4A04-BBF5-1C80D16DB3A5}" presName="FiveConn_2-3" presStyleLbl="fgAccFollowNode1" presStyleIdx="1" presStyleCnt="4">
        <dgm:presLayoutVars>
          <dgm:bulletEnabled val="1"/>
        </dgm:presLayoutVars>
      </dgm:prSet>
      <dgm:spPr/>
      <dgm:t>
        <a:bodyPr/>
        <a:lstStyle/>
        <a:p>
          <a:pPr rtl="1"/>
          <a:endParaRPr lang="ar-BH"/>
        </a:p>
      </dgm:t>
    </dgm:pt>
    <dgm:pt modelId="{62BAE63A-428F-41E8-BE2C-CC3A99ECE0D9}" type="pres">
      <dgm:prSet presAssocID="{91720429-6A0F-4A04-BBF5-1C80D16DB3A5}" presName="FiveConn_3-4" presStyleLbl="fgAccFollowNode1" presStyleIdx="2" presStyleCnt="4">
        <dgm:presLayoutVars>
          <dgm:bulletEnabled val="1"/>
        </dgm:presLayoutVars>
      </dgm:prSet>
      <dgm:spPr/>
      <dgm:t>
        <a:bodyPr/>
        <a:lstStyle/>
        <a:p>
          <a:pPr rtl="1"/>
          <a:endParaRPr lang="ar-BH"/>
        </a:p>
      </dgm:t>
    </dgm:pt>
    <dgm:pt modelId="{6A728243-8342-4BFC-AA63-C17F23497784}" type="pres">
      <dgm:prSet presAssocID="{91720429-6A0F-4A04-BBF5-1C80D16DB3A5}" presName="FiveConn_4-5" presStyleLbl="fgAccFollowNode1" presStyleIdx="3" presStyleCnt="4">
        <dgm:presLayoutVars>
          <dgm:bulletEnabled val="1"/>
        </dgm:presLayoutVars>
      </dgm:prSet>
      <dgm:spPr/>
      <dgm:t>
        <a:bodyPr/>
        <a:lstStyle/>
        <a:p>
          <a:pPr rtl="1"/>
          <a:endParaRPr lang="ar-BH"/>
        </a:p>
      </dgm:t>
    </dgm:pt>
    <dgm:pt modelId="{349109D0-67C8-4634-BDA3-D18551A58667}" type="pres">
      <dgm:prSet presAssocID="{91720429-6A0F-4A04-BBF5-1C80D16DB3A5}" presName="FiveNodes_1_text" presStyleLbl="node1" presStyleIdx="4" presStyleCnt="5">
        <dgm:presLayoutVars>
          <dgm:bulletEnabled val="1"/>
        </dgm:presLayoutVars>
      </dgm:prSet>
      <dgm:spPr/>
      <dgm:t>
        <a:bodyPr/>
        <a:lstStyle/>
        <a:p>
          <a:pPr rtl="1"/>
          <a:endParaRPr lang="ar-BH"/>
        </a:p>
      </dgm:t>
    </dgm:pt>
    <dgm:pt modelId="{E52AC2C4-1E6C-4B31-850C-22B633A00609}" type="pres">
      <dgm:prSet presAssocID="{91720429-6A0F-4A04-BBF5-1C80D16DB3A5}" presName="FiveNodes_2_text" presStyleLbl="node1" presStyleIdx="4" presStyleCnt="5">
        <dgm:presLayoutVars>
          <dgm:bulletEnabled val="1"/>
        </dgm:presLayoutVars>
      </dgm:prSet>
      <dgm:spPr/>
      <dgm:t>
        <a:bodyPr/>
        <a:lstStyle/>
        <a:p>
          <a:pPr rtl="1"/>
          <a:endParaRPr lang="ar-BH"/>
        </a:p>
      </dgm:t>
    </dgm:pt>
    <dgm:pt modelId="{AEB429FC-E97F-4928-BAF8-7D1D693F9481}" type="pres">
      <dgm:prSet presAssocID="{91720429-6A0F-4A04-BBF5-1C80D16DB3A5}" presName="FiveNodes_3_text" presStyleLbl="node1" presStyleIdx="4" presStyleCnt="5">
        <dgm:presLayoutVars>
          <dgm:bulletEnabled val="1"/>
        </dgm:presLayoutVars>
      </dgm:prSet>
      <dgm:spPr/>
      <dgm:t>
        <a:bodyPr/>
        <a:lstStyle/>
        <a:p>
          <a:pPr rtl="1"/>
          <a:endParaRPr lang="ar-BH"/>
        </a:p>
      </dgm:t>
    </dgm:pt>
    <dgm:pt modelId="{2BA8506A-8BD9-4E00-A26D-A0B4ADA5FB56}" type="pres">
      <dgm:prSet presAssocID="{91720429-6A0F-4A04-BBF5-1C80D16DB3A5}" presName="FiveNodes_4_text" presStyleLbl="node1" presStyleIdx="4" presStyleCnt="5">
        <dgm:presLayoutVars>
          <dgm:bulletEnabled val="1"/>
        </dgm:presLayoutVars>
      </dgm:prSet>
      <dgm:spPr/>
      <dgm:t>
        <a:bodyPr/>
        <a:lstStyle/>
        <a:p>
          <a:pPr rtl="1"/>
          <a:endParaRPr lang="ar-BH"/>
        </a:p>
      </dgm:t>
    </dgm:pt>
    <dgm:pt modelId="{DDE33D50-01C1-4E09-8010-8067B2359BAA}" type="pres">
      <dgm:prSet presAssocID="{91720429-6A0F-4A04-BBF5-1C80D16DB3A5}" presName="FiveNodes_5_text" presStyleLbl="node1" presStyleIdx="4" presStyleCnt="5">
        <dgm:presLayoutVars>
          <dgm:bulletEnabled val="1"/>
        </dgm:presLayoutVars>
      </dgm:prSet>
      <dgm:spPr/>
      <dgm:t>
        <a:bodyPr/>
        <a:lstStyle/>
        <a:p>
          <a:pPr rtl="1"/>
          <a:endParaRPr lang="ar-BH"/>
        </a:p>
      </dgm:t>
    </dgm:pt>
  </dgm:ptLst>
  <dgm:cxnLst>
    <dgm:cxn modelId="{63A064B4-943B-4202-B21F-B6B301EE1E4D}" srcId="{91720429-6A0F-4A04-BBF5-1C80D16DB3A5}" destId="{00F4900D-E260-4965-BF99-E4768CDD3D4A}" srcOrd="8" destOrd="0" parTransId="{2B089168-1760-4147-86CB-2E69B0D8BD1D}" sibTransId="{E71EB8D5-9597-4485-9172-94690D3BEA18}"/>
    <dgm:cxn modelId="{DC8EFF1A-9B97-46D7-9F5A-3D112580D20C}" srcId="{91720429-6A0F-4A04-BBF5-1C80D16DB3A5}" destId="{93CC7EE2-1E6C-4DF1-A7DE-EE696F7B325A}" srcOrd="2" destOrd="0" parTransId="{7B75173F-6BAC-4DCB-908B-B56F07F05A21}" sibTransId="{22AEA27E-6D17-41A1-AB1B-9BAB57D8E753}"/>
    <dgm:cxn modelId="{777B52C4-4E06-4554-9482-CB654639E600}" type="presOf" srcId="{91720429-6A0F-4A04-BBF5-1C80D16DB3A5}" destId="{B3F29CEE-F461-4688-AF57-966D8BEBB61B}" srcOrd="0" destOrd="0" presId="urn:microsoft.com/office/officeart/2005/8/layout/vProcess5"/>
    <dgm:cxn modelId="{D5C96D86-BB67-4C2D-9529-9A56D4C84C03}" type="presOf" srcId="{285179EB-DFC5-4210-AB3F-05B917BE6205}" destId="{E52AC2C4-1E6C-4B31-850C-22B633A00609}" srcOrd="1" destOrd="0" presId="urn:microsoft.com/office/officeart/2005/8/layout/vProcess5"/>
    <dgm:cxn modelId="{AFA24D34-6C44-48FB-95C6-33AE1B9E16BD}" srcId="{91720429-6A0F-4A04-BBF5-1C80D16DB3A5}" destId="{235BA436-C29D-4E7D-BA46-37516DAC367D}" srcOrd="9" destOrd="0" parTransId="{4B329A01-3DB5-437D-BFE7-5CA42F3DCF56}" sibTransId="{956A7C7A-785E-4FE1-A713-06A4CBAF043C}"/>
    <dgm:cxn modelId="{29654240-60BD-4F3B-A7F7-9298C50B7489}" srcId="{91720429-6A0F-4A04-BBF5-1C80D16DB3A5}" destId="{285179EB-DFC5-4210-AB3F-05B917BE6205}" srcOrd="1" destOrd="0" parTransId="{581A10DE-3835-4738-805D-216303047BDB}" sibTransId="{044D348F-E7D5-4E17-874F-B2F35978BB06}"/>
    <dgm:cxn modelId="{6E0C7B0D-FCC4-4B87-9CB4-03F9C1E61A82}" srcId="{91720429-6A0F-4A04-BBF5-1C80D16DB3A5}" destId="{1D3E834A-6267-4FEC-931D-361BFDCB098C}" srcOrd="0" destOrd="0" parTransId="{BA68FFBC-B078-4EAA-8642-228AD08F0C03}" sibTransId="{69060612-B091-415B-AFBD-9E24F0DB82D0}"/>
    <dgm:cxn modelId="{EB58BE1D-9270-4D75-8A34-9C44550C28B4}" type="presOf" srcId="{2AC39541-DBCD-4C9C-8370-918AE8134476}" destId="{6A728243-8342-4BFC-AA63-C17F23497784}" srcOrd="0" destOrd="0" presId="urn:microsoft.com/office/officeart/2005/8/layout/vProcess5"/>
    <dgm:cxn modelId="{9D45D0D1-8963-4AFF-BE38-3BF5918479B0}" type="presOf" srcId="{2DD8C926-2CF5-41F6-BE83-F4937D9E6823}" destId="{7DA16967-4469-4CFD-8BFF-2C8CFEAF5586}" srcOrd="0" destOrd="0" presId="urn:microsoft.com/office/officeart/2005/8/layout/vProcess5"/>
    <dgm:cxn modelId="{ABCEC056-26A1-4BF6-9745-539DEEA847FC}" type="presOf" srcId="{ABEC2EFB-16C2-4CBD-BB82-EA94211DFE3D}" destId="{DDE33D50-01C1-4E09-8010-8067B2359BAA}" srcOrd="1" destOrd="0" presId="urn:microsoft.com/office/officeart/2005/8/layout/vProcess5"/>
    <dgm:cxn modelId="{35DAA8FC-0E8F-4D8F-847A-71A94A5C3D45}" type="presOf" srcId="{22AEA27E-6D17-41A1-AB1B-9BAB57D8E753}" destId="{62BAE63A-428F-41E8-BE2C-CC3A99ECE0D9}" srcOrd="0" destOrd="0" presId="urn:microsoft.com/office/officeart/2005/8/layout/vProcess5"/>
    <dgm:cxn modelId="{288FF123-AC61-4603-B856-49A37CE5CF34}" srcId="{91720429-6A0F-4A04-BBF5-1C80D16DB3A5}" destId="{2DD8C926-2CF5-41F6-BE83-F4937D9E6823}" srcOrd="3" destOrd="0" parTransId="{4B8D3A93-7925-4AFA-9C77-AEF53E0406A0}" sibTransId="{2AC39541-DBCD-4C9C-8370-918AE8134476}"/>
    <dgm:cxn modelId="{C1AFB168-11D1-41B1-9343-A18CDD5B8A42}" srcId="{91720429-6A0F-4A04-BBF5-1C80D16DB3A5}" destId="{ABEC2EFB-16C2-4CBD-BB82-EA94211DFE3D}" srcOrd="4" destOrd="0" parTransId="{AE6A6C1E-3AE3-42E2-A85C-D48150C811D0}" sibTransId="{91408E8D-59AA-478E-9F0A-63BD4C9DD74F}"/>
    <dgm:cxn modelId="{BAACB193-88BC-41BC-BCA7-FD7A12E10397}" type="presOf" srcId="{2DD8C926-2CF5-41F6-BE83-F4937D9E6823}" destId="{2BA8506A-8BD9-4E00-A26D-A0B4ADA5FB56}" srcOrd="1" destOrd="0" presId="urn:microsoft.com/office/officeart/2005/8/layout/vProcess5"/>
    <dgm:cxn modelId="{C03BF45D-4F82-4CBF-8C68-EAAC080A3415}" type="presOf" srcId="{1D3E834A-6267-4FEC-931D-361BFDCB098C}" destId="{9BF40072-C3D4-4A18-938F-B9D7D8A4C728}" srcOrd="0" destOrd="0" presId="urn:microsoft.com/office/officeart/2005/8/layout/vProcess5"/>
    <dgm:cxn modelId="{EB8D970A-9C52-4AA9-A59A-FDA2D425304B}" srcId="{91720429-6A0F-4A04-BBF5-1C80D16DB3A5}" destId="{FC5A81B6-8A8D-45F4-AE94-DC5F75AC3351}" srcOrd="11" destOrd="0" parTransId="{4FC5905E-A806-4CA3-B650-B3E1D7982A58}" sibTransId="{7E5591C9-C1D5-4003-BD1F-DD862E1EC239}"/>
    <dgm:cxn modelId="{2E5F78D4-6508-4B80-A6A7-207F141F012E}" type="presOf" srcId="{044D348F-E7D5-4E17-874F-B2F35978BB06}" destId="{4D6BAD07-6FFC-4148-A8AE-79AE3096A09B}" srcOrd="0" destOrd="0" presId="urn:microsoft.com/office/officeart/2005/8/layout/vProcess5"/>
    <dgm:cxn modelId="{2AA88732-30D6-49E9-9094-C39A03B7D3A1}" srcId="{91720429-6A0F-4A04-BBF5-1C80D16DB3A5}" destId="{F612D593-B781-40B0-8E8A-103B9ED6E033}" srcOrd="5" destOrd="0" parTransId="{37525F3A-533A-4D16-A8E6-EB6F5173A6FC}" sibTransId="{9D33C55C-26E2-400E-BCA6-9F5761808E59}"/>
    <dgm:cxn modelId="{E94C2FDE-ED7E-44AE-AFA3-D2ACE24A4781}" type="presOf" srcId="{93CC7EE2-1E6C-4DF1-A7DE-EE696F7B325A}" destId="{AEB429FC-E97F-4928-BAF8-7D1D693F9481}" srcOrd="1" destOrd="0" presId="urn:microsoft.com/office/officeart/2005/8/layout/vProcess5"/>
    <dgm:cxn modelId="{54AB7C34-1E74-4F39-85FF-7F2044FA32BF}" type="presOf" srcId="{69060612-B091-415B-AFBD-9E24F0DB82D0}" destId="{30B18CAC-04D2-4313-8CC7-3C06955EEE9A}" srcOrd="0" destOrd="0" presId="urn:microsoft.com/office/officeart/2005/8/layout/vProcess5"/>
    <dgm:cxn modelId="{D325C621-D9B5-4AE9-B88D-BAFB95A15B47}" srcId="{91720429-6A0F-4A04-BBF5-1C80D16DB3A5}" destId="{C4E15889-696F-4C3E-B759-45CCE4A88532}" srcOrd="6" destOrd="0" parTransId="{E6200F35-63E8-45CE-90F1-7DD9BFF9038C}" sibTransId="{4D228B87-D824-4E1E-9CC6-41CBE90C4545}"/>
    <dgm:cxn modelId="{05BDD5B0-A000-40D3-B83E-F8CC3DAEACBA}" srcId="{91720429-6A0F-4A04-BBF5-1C80D16DB3A5}" destId="{4733F317-B55A-4255-922C-2FA743A5AC5C}" srcOrd="7" destOrd="0" parTransId="{8355EA0A-9DE8-464B-AE33-3F2A4E2AB3AD}" sibTransId="{5D2FE782-C42F-45D9-8CC5-096381D3B979}"/>
    <dgm:cxn modelId="{3A1AF61D-7253-42D5-97D0-1A320BC5172C}" type="presOf" srcId="{285179EB-DFC5-4210-AB3F-05B917BE6205}" destId="{AC2C4741-8869-4FB2-B49C-E8255C5A9A90}" srcOrd="0" destOrd="0" presId="urn:microsoft.com/office/officeart/2005/8/layout/vProcess5"/>
    <dgm:cxn modelId="{1A5A0110-6BAF-416A-97A1-EC248B8CA941}" type="presOf" srcId="{1D3E834A-6267-4FEC-931D-361BFDCB098C}" destId="{349109D0-67C8-4634-BDA3-D18551A58667}" srcOrd="1" destOrd="0" presId="urn:microsoft.com/office/officeart/2005/8/layout/vProcess5"/>
    <dgm:cxn modelId="{A9E7CF95-9A44-44DF-B465-9493B99ACBCB}" srcId="{91720429-6A0F-4A04-BBF5-1C80D16DB3A5}" destId="{FF116CE8-92BC-488B-9756-C2F36CD18ACE}" srcOrd="10" destOrd="0" parTransId="{653EDBBA-2EF1-437E-B907-EF8D0DA3262F}" sibTransId="{A45E2FB2-9A10-4B22-8D5C-3E49F3FBD0AD}"/>
    <dgm:cxn modelId="{19EAEC77-AB6B-4C8D-AC04-82CA5BB682BB}" type="presOf" srcId="{93CC7EE2-1E6C-4DF1-A7DE-EE696F7B325A}" destId="{588EE8B3-FB94-4C15-A09E-27F7907CB1DE}" srcOrd="0" destOrd="0" presId="urn:microsoft.com/office/officeart/2005/8/layout/vProcess5"/>
    <dgm:cxn modelId="{43D95B94-CBCC-4C39-ADE0-10B3A6014164}" type="presOf" srcId="{ABEC2EFB-16C2-4CBD-BB82-EA94211DFE3D}" destId="{66EBDB8C-52CF-452B-B57B-47894F5B7B3B}" srcOrd="0" destOrd="0" presId="urn:microsoft.com/office/officeart/2005/8/layout/vProcess5"/>
    <dgm:cxn modelId="{8BF43C08-923E-4151-9F27-6E89BD335320}" type="presParOf" srcId="{B3F29CEE-F461-4688-AF57-966D8BEBB61B}" destId="{BA6CB1EE-DE8E-4E8A-949B-12ECCEACCB41}" srcOrd="0" destOrd="0" presId="urn:microsoft.com/office/officeart/2005/8/layout/vProcess5"/>
    <dgm:cxn modelId="{98DE8FC5-EA53-49A1-9E54-39574D922618}" type="presParOf" srcId="{B3F29CEE-F461-4688-AF57-966D8BEBB61B}" destId="{9BF40072-C3D4-4A18-938F-B9D7D8A4C728}" srcOrd="1" destOrd="0" presId="urn:microsoft.com/office/officeart/2005/8/layout/vProcess5"/>
    <dgm:cxn modelId="{A55CC47F-841E-497A-BE6B-40BE604C243A}" type="presParOf" srcId="{B3F29CEE-F461-4688-AF57-966D8BEBB61B}" destId="{AC2C4741-8869-4FB2-B49C-E8255C5A9A90}" srcOrd="2" destOrd="0" presId="urn:microsoft.com/office/officeart/2005/8/layout/vProcess5"/>
    <dgm:cxn modelId="{BE2B492D-EDF2-414F-ADB0-796E734BBD2C}" type="presParOf" srcId="{B3F29CEE-F461-4688-AF57-966D8BEBB61B}" destId="{588EE8B3-FB94-4C15-A09E-27F7907CB1DE}" srcOrd="3" destOrd="0" presId="urn:microsoft.com/office/officeart/2005/8/layout/vProcess5"/>
    <dgm:cxn modelId="{2612D7D9-885F-4690-9E4F-95085189328C}" type="presParOf" srcId="{B3F29CEE-F461-4688-AF57-966D8BEBB61B}" destId="{7DA16967-4469-4CFD-8BFF-2C8CFEAF5586}" srcOrd="4" destOrd="0" presId="urn:microsoft.com/office/officeart/2005/8/layout/vProcess5"/>
    <dgm:cxn modelId="{5D98B3C9-7FDB-4185-8D27-37FDD7D1ECF6}" type="presParOf" srcId="{B3F29CEE-F461-4688-AF57-966D8BEBB61B}" destId="{66EBDB8C-52CF-452B-B57B-47894F5B7B3B}" srcOrd="5" destOrd="0" presId="urn:microsoft.com/office/officeart/2005/8/layout/vProcess5"/>
    <dgm:cxn modelId="{84990ED5-911C-4D6F-B66E-9C6A4E32CAA4}" type="presParOf" srcId="{B3F29CEE-F461-4688-AF57-966D8BEBB61B}" destId="{30B18CAC-04D2-4313-8CC7-3C06955EEE9A}" srcOrd="6" destOrd="0" presId="urn:microsoft.com/office/officeart/2005/8/layout/vProcess5"/>
    <dgm:cxn modelId="{9B61E8D0-C2AA-49A3-A941-B09C63DB8780}" type="presParOf" srcId="{B3F29CEE-F461-4688-AF57-966D8BEBB61B}" destId="{4D6BAD07-6FFC-4148-A8AE-79AE3096A09B}" srcOrd="7" destOrd="0" presId="urn:microsoft.com/office/officeart/2005/8/layout/vProcess5"/>
    <dgm:cxn modelId="{D735072E-4226-4213-AA45-5A923A8E5B1C}" type="presParOf" srcId="{B3F29CEE-F461-4688-AF57-966D8BEBB61B}" destId="{62BAE63A-428F-41E8-BE2C-CC3A99ECE0D9}" srcOrd="8" destOrd="0" presId="urn:microsoft.com/office/officeart/2005/8/layout/vProcess5"/>
    <dgm:cxn modelId="{0793D8FF-A06E-47F0-9AAA-7059DACB0066}" type="presParOf" srcId="{B3F29CEE-F461-4688-AF57-966D8BEBB61B}" destId="{6A728243-8342-4BFC-AA63-C17F23497784}" srcOrd="9" destOrd="0" presId="urn:microsoft.com/office/officeart/2005/8/layout/vProcess5"/>
    <dgm:cxn modelId="{56887269-3F2C-45B0-ADFB-FE5A9326156B}" type="presParOf" srcId="{B3F29CEE-F461-4688-AF57-966D8BEBB61B}" destId="{349109D0-67C8-4634-BDA3-D18551A58667}" srcOrd="10" destOrd="0" presId="urn:microsoft.com/office/officeart/2005/8/layout/vProcess5"/>
    <dgm:cxn modelId="{E96C9B57-3321-4B38-BEDA-E144DBFFB5A4}" type="presParOf" srcId="{B3F29CEE-F461-4688-AF57-966D8BEBB61B}" destId="{E52AC2C4-1E6C-4B31-850C-22B633A00609}" srcOrd="11" destOrd="0" presId="urn:microsoft.com/office/officeart/2005/8/layout/vProcess5"/>
    <dgm:cxn modelId="{C683327F-8260-438C-BB68-25A6825F85C9}" type="presParOf" srcId="{B3F29CEE-F461-4688-AF57-966D8BEBB61B}" destId="{AEB429FC-E97F-4928-BAF8-7D1D693F9481}" srcOrd="12" destOrd="0" presId="urn:microsoft.com/office/officeart/2005/8/layout/vProcess5"/>
    <dgm:cxn modelId="{223FF99E-0735-4853-83F1-35EFA34D8B3A}" type="presParOf" srcId="{B3F29CEE-F461-4688-AF57-966D8BEBB61B}" destId="{2BA8506A-8BD9-4E00-A26D-A0B4ADA5FB56}" srcOrd="13" destOrd="0" presId="urn:microsoft.com/office/officeart/2005/8/layout/vProcess5"/>
    <dgm:cxn modelId="{B1982111-BB0E-4AA5-BFB2-DD1ED0184583}" type="presParOf" srcId="{B3F29CEE-F461-4688-AF57-966D8BEBB61B}" destId="{DDE33D50-01C1-4E09-8010-8067B2359BA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BA98F0-66C1-4156-B47E-BB4564178630}" type="doc">
      <dgm:prSet loTypeId="urn:microsoft.com/office/officeart/2005/8/layout/vList5" loCatId="list" qsTypeId="urn:microsoft.com/office/officeart/2005/8/quickstyle/simple1#1" qsCatId="simple" csTypeId="urn:microsoft.com/office/officeart/2005/8/colors/accent1_2" csCatId="accent1" phldr="1"/>
      <dgm:spPr/>
      <dgm:t>
        <a:bodyPr/>
        <a:lstStyle/>
        <a:p>
          <a:endParaRPr lang="en-US"/>
        </a:p>
      </dgm:t>
    </dgm:pt>
    <dgm:pt modelId="{99CD5F30-3D72-4D20-9F49-16B076A3CB59}">
      <dgm:prSet/>
      <dgm:spPr>
        <a:solidFill>
          <a:srgbClr val="0070C0"/>
        </a:solidFill>
      </dgm:spPr>
      <dgm:t>
        <a:bodyPr/>
        <a:lstStyle/>
        <a:p>
          <a:pPr rtl="0"/>
          <a:r>
            <a:rPr lang="ar-LB" b="1" dirty="0" smtClean="0">
              <a:latin typeface="Times New Roman" panose="02020603050405020304" pitchFamily="18" charset="0"/>
              <a:cs typeface="Times New Roman" panose="02020603050405020304" pitchFamily="18" charset="0"/>
            </a:rPr>
            <a:t>احتياجات</a:t>
          </a:r>
          <a:endParaRPr lang="en-US" dirty="0">
            <a:latin typeface="Times New Roman" panose="02020603050405020304" pitchFamily="18" charset="0"/>
            <a:cs typeface="Times New Roman" panose="02020603050405020304" pitchFamily="18" charset="0"/>
          </a:endParaRPr>
        </a:p>
      </dgm:t>
    </dgm:pt>
    <dgm:pt modelId="{D030CF8B-E9C7-4FCE-A769-3A0DC9C70BBA}" type="parTrans" cxnId="{E56C1436-93FD-4884-B7B1-E8D2B3D5F235}">
      <dgm:prSet/>
      <dgm:spPr/>
      <dgm:t>
        <a:bodyPr/>
        <a:lstStyle/>
        <a:p>
          <a:endParaRPr lang="en-US"/>
        </a:p>
      </dgm:t>
    </dgm:pt>
    <dgm:pt modelId="{CF489775-8A91-44DB-A892-9C94F58E5C50}" type="sibTrans" cxnId="{E56C1436-93FD-4884-B7B1-E8D2B3D5F235}">
      <dgm:prSet/>
      <dgm:spPr/>
      <dgm:t>
        <a:bodyPr/>
        <a:lstStyle/>
        <a:p>
          <a:endParaRPr lang="en-US"/>
        </a:p>
      </dgm:t>
    </dgm:pt>
    <dgm:pt modelId="{78FE3310-C57A-4E68-B7AF-50135B3E53D8}">
      <dgm:prSet/>
      <dgm:spPr>
        <a:solidFill>
          <a:srgbClr val="0070C0"/>
        </a:solidFill>
      </dgm:spPr>
      <dgm:t>
        <a:bodyPr/>
        <a:lstStyle/>
        <a:p>
          <a:pPr rtl="0"/>
          <a:r>
            <a:rPr lang="ar-LB" b="1" dirty="0" smtClean="0">
              <a:latin typeface="Times New Roman" panose="02020603050405020304" pitchFamily="18" charset="0"/>
              <a:cs typeface="Times New Roman" panose="02020603050405020304" pitchFamily="18" charset="0"/>
            </a:rPr>
            <a:t>رغبات</a:t>
          </a:r>
          <a:endParaRPr lang="en-US" dirty="0">
            <a:latin typeface="Times New Roman" panose="02020603050405020304" pitchFamily="18" charset="0"/>
            <a:cs typeface="Times New Roman" panose="02020603050405020304" pitchFamily="18" charset="0"/>
          </a:endParaRPr>
        </a:p>
      </dgm:t>
    </dgm:pt>
    <dgm:pt modelId="{CB0669B9-2E20-4271-8AC8-3DCB85EB8272}" type="parTrans" cxnId="{5701F7D0-6190-458E-824A-CAF8D1EF164F}">
      <dgm:prSet/>
      <dgm:spPr/>
      <dgm:t>
        <a:bodyPr/>
        <a:lstStyle/>
        <a:p>
          <a:endParaRPr lang="en-US"/>
        </a:p>
      </dgm:t>
    </dgm:pt>
    <dgm:pt modelId="{9F4428F1-8CA9-48DE-9E78-A2E07B6074C7}" type="sibTrans" cxnId="{5701F7D0-6190-458E-824A-CAF8D1EF164F}">
      <dgm:prSet/>
      <dgm:spPr/>
      <dgm:t>
        <a:bodyPr/>
        <a:lstStyle/>
        <a:p>
          <a:endParaRPr lang="en-US"/>
        </a:p>
      </dgm:t>
    </dgm:pt>
    <dgm:pt modelId="{AF15EFE8-0835-4D53-893D-4EFAB1F8D267}">
      <dgm:prSet/>
      <dgm:spPr>
        <a:solidFill>
          <a:srgbClr val="0070C0"/>
        </a:solidFill>
      </dgm:spPr>
      <dgm:t>
        <a:bodyPr/>
        <a:lstStyle/>
        <a:p>
          <a:pPr rtl="0"/>
          <a:r>
            <a:rPr lang="ar-LB" b="1" dirty="0" smtClean="0">
              <a:latin typeface="Times New Roman" panose="02020603050405020304" pitchFamily="18" charset="0"/>
              <a:cs typeface="Times New Roman" panose="02020603050405020304" pitchFamily="18" charset="0"/>
            </a:rPr>
            <a:t>مطالب</a:t>
          </a:r>
          <a:endParaRPr lang="en-US" dirty="0">
            <a:latin typeface="Times New Roman" panose="02020603050405020304" pitchFamily="18" charset="0"/>
            <a:cs typeface="Times New Roman" panose="02020603050405020304" pitchFamily="18" charset="0"/>
          </a:endParaRPr>
        </a:p>
      </dgm:t>
    </dgm:pt>
    <dgm:pt modelId="{A2B52590-DE12-4D48-B521-5680BAFDCC79}" type="parTrans" cxnId="{593FDE5E-6BBC-4908-8D11-F3FFDB1B4486}">
      <dgm:prSet/>
      <dgm:spPr/>
      <dgm:t>
        <a:bodyPr/>
        <a:lstStyle/>
        <a:p>
          <a:endParaRPr lang="en-US"/>
        </a:p>
      </dgm:t>
    </dgm:pt>
    <dgm:pt modelId="{584D5765-49A1-4DA5-BD4D-521AD60AA4F2}" type="sibTrans" cxnId="{593FDE5E-6BBC-4908-8D11-F3FFDB1B4486}">
      <dgm:prSet/>
      <dgm:spPr/>
      <dgm:t>
        <a:bodyPr/>
        <a:lstStyle/>
        <a:p>
          <a:endParaRPr lang="en-US"/>
        </a:p>
      </dgm:t>
    </dgm:pt>
    <dgm:pt modelId="{A0675FF7-EC9E-4F26-8DF8-F76D7BFDB4B9}">
      <dgm:prSet custT="1"/>
      <dgm:spPr>
        <a:solidFill>
          <a:schemeClr val="accent3">
            <a:lumMod val="60000"/>
            <a:lumOff val="40000"/>
            <a:alpha val="90000"/>
          </a:schemeClr>
        </a:solidFill>
      </dgm:spPr>
      <dgm:t>
        <a:bodyPr/>
        <a:lstStyle/>
        <a:p>
          <a:pPr rtl="1"/>
          <a:r>
            <a:rPr lang="ar-LB" sz="1800" b="1" dirty="0" smtClean="0">
              <a:latin typeface="Times New Roman" panose="02020603050405020304" pitchFamily="18" charset="0"/>
              <a:cs typeface="Times New Roman" panose="02020603050405020304" pitchFamily="18" charset="0"/>
            </a:rPr>
            <a:t>الشكل الذي تتخذه حاجة الإنسان كما تتشكل من الثقافة والشخصية الفردية</a:t>
          </a:r>
          <a:endParaRPr lang="en-US" sz="1800" dirty="0">
            <a:latin typeface="Times New Roman" panose="02020603050405020304" pitchFamily="18" charset="0"/>
            <a:cs typeface="Times New Roman" panose="02020603050405020304" pitchFamily="18" charset="0"/>
          </a:endParaRPr>
        </a:p>
      </dgm:t>
    </dgm:pt>
    <dgm:pt modelId="{67A8B66B-8870-44A3-8073-148CCA5FFA46}" type="parTrans" cxnId="{AE8F23D7-BA82-488D-A9A8-678990B641F0}">
      <dgm:prSet/>
      <dgm:spPr/>
      <dgm:t>
        <a:bodyPr/>
        <a:lstStyle/>
        <a:p>
          <a:endParaRPr lang="en-US"/>
        </a:p>
      </dgm:t>
    </dgm:pt>
    <dgm:pt modelId="{B30CB3F7-5946-44EE-A816-5B22AEC501F2}" type="sibTrans" cxnId="{AE8F23D7-BA82-488D-A9A8-678990B641F0}">
      <dgm:prSet/>
      <dgm:spPr/>
      <dgm:t>
        <a:bodyPr/>
        <a:lstStyle/>
        <a:p>
          <a:endParaRPr lang="en-US"/>
        </a:p>
      </dgm:t>
    </dgm:pt>
    <dgm:pt modelId="{C6009EE9-AB2A-4499-B2CD-18E5BA520B98}">
      <dgm:prSet custT="1"/>
      <dgm:spPr>
        <a:solidFill>
          <a:srgbClr val="FF0000">
            <a:alpha val="90000"/>
          </a:srgbClr>
        </a:solidFill>
      </dgm:spPr>
      <dgm:t>
        <a:bodyPr/>
        <a:lstStyle/>
        <a:p>
          <a:pPr rtl="1"/>
          <a:r>
            <a:rPr lang="ar-LB" sz="1800" b="1" dirty="0" smtClean="0">
              <a:latin typeface="Times New Roman" panose="02020603050405020304" pitchFamily="18" charset="0"/>
              <a:cs typeface="Times New Roman" panose="02020603050405020304" pitchFamily="18" charset="0"/>
            </a:rPr>
            <a:t>المطالب مطلوبة لمنتجات معينة مدعومة بالقوة الشرائية.</a:t>
          </a:r>
          <a:endParaRPr lang="en-US" sz="1800" dirty="0">
            <a:latin typeface="Times New Roman" panose="02020603050405020304" pitchFamily="18" charset="0"/>
            <a:cs typeface="Times New Roman" panose="02020603050405020304" pitchFamily="18" charset="0"/>
          </a:endParaRPr>
        </a:p>
      </dgm:t>
    </dgm:pt>
    <dgm:pt modelId="{3FFECB1B-F3BE-4449-AA51-F4B27E792697}" type="parTrans" cxnId="{6C4AB44F-7F90-4984-A8D4-62CEC1D4CA41}">
      <dgm:prSet/>
      <dgm:spPr/>
      <dgm:t>
        <a:bodyPr/>
        <a:lstStyle/>
        <a:p>
          <a:endParaRPr lang="en-US"/>
        </a:p>
      </dgm:t>
    </dgm:pt>
    <dgm:pt modelId="{E85B8EAB-2C9D-4D88-B9F1-E29CB3A3D596}" type="sibTrans" cxnId="{6C4AB44F-7F90-4984-A8D4-62CEC1D4CA41}">
      <dgm:prSet/>
      <dgm:spPr/>
      <dgm:t>
        <a:bodyPr/>
        <a:lstStyle/>
        <a:p>
          <a:endParaRPr lang="en-US"/>
        </a:p>
      </dgm:t>
    </dgm:pt>
    <dgm:pt modelId="{B3C971D0-D93E-4D2B-A5BC-39E89DECB1EF}">
      <dgm:prSet custT="1"/>
      <dgm:spPr>
        <a:solidFill>
          <a:srgbClr val="FFFF00">
            <a:alpha val="90000"/>
          </a:srgbClr>
        </a:solidFill>
      </dgm:spPr>
      <dgm:t>
        <a:bodyPr/>
        <a:lstStyle/>
        <a:p>
          <a:pPr rtl="1"/>
          <a:r>
            <a:rPr lang="ar-LB" sz="1600" b="1" dirty="0" smtClean="0">
              <a:latin typeface="Times New Roman" panose="02020603050405020304" pitchFamily="18" charset="0"/>
              <a:cs typeface="Times New Roman" panose="02020603050405020304" pitchFamily="18" charset="0"/>
            </a:rPr>
            <a:t>الاحتياجات تصف المتطلبات الأساسية للإنسان</a:t>
          </a:r>
          <a:endParaRPr lang="en-US" sz="1600" dirty="0">
            <a:latin typeface="Times New Roman" panose="02020603050405020304" pitchFamily="18" charset="0"/>
            <a:cs typeface="Times New Roman" panose="02020603050405020304" pitchFamily="18" charset="0"/>
          </a:endParaRPr>
        </a:p>
      </dgm:t>
    </dgm:pt>
    <dgm:pt modelId="{23C3F2E6-8FD3-450F-9FFB-C3F80CB00B67}" type="parTrans" cxnId="{23903871-FF84-44DD-8704-9DDDDC17C4C8}">
      <dgm:prSet/>
      <dgm:spPr/>
      <dgm:t>
        <a:bodyPr/>
        <a:lstStyle/>
        <a:p>
          <a:endParaRPr lang="en-US"/>
        </a:p>
      </dgm:t>
    </dgm:pt>
    <dgm:pt modelId="{AE56EFD6-0DA2-4427-86AC-FEE026F51013}" type="sibTrans" cxnId="{23903871-FF84-44DD-8704-9DDDDC17C4C8}">
      <dgm:prSet/>
      <dgm:spPr/>
      <dgm:t>
        <a:bodyPr/>
        <a:lstStyle/>
        <a:p>
          <a:endParaRPr lang="en-US"/>
        </a:p>
      </dgm:t>
    </dgm:pt>
    <dgm:pt modelId="{0D2B3B8A-78A9-4B0E-9539-AA9678E090AF}">
      <dgm:prSet custT="1"/>
      <dgm:spPr>
        <a:solidFill>
          <a:schemeClr val="accent3">
            <a:lumMod val="60000"/>
            <a:lumOff val="40000"/>
            <a:alpha val="90000"/>
          </a:schemeClr>
        </a:solidFill>
      </dgm:spPr>
      <dgm:t>
        <a:bodyPr/>
        <a:lstStyle/>
        <a:p>
          <a:pPr rtl="0"/>
          <a:endParaRPr lang="en-US" sz="1800" dirty="0">
            <a:latin typeface="Times New Roman" panose="02020603050405020304" pitchFamily="18" charset="0"/>
            <a:cs typeface="Times New Roman" panose="02020603050405020304" pitchFamily="18" charset="0"/>
          </a:endParaRPr>
        </a:p>
      </dgm:t>
    </dgm:pt>
    <dgm:pt modelId="{633E0163-6833-4CB4-822D-04A55AC83575}" type="parTrans" cxnId="{98E76459-8214-4F8B-ABAA-037DCF4C5185}">
      <dgm:prSet/>
      <dgm:spPr/>
      <dgm:t>
        <a:bodyPr/>
        <a:lstStyle/>
        <a:p>
          <a:endParaRPr lang="en-US"/>
        </a:p>
      </dgm:t>
    </dgm:pt>
    <dgm:pt modelId="{96546A05-08F2-41C2-BC0A-C0655A52078C}" type="sibTrans" cxnId="{98E76459-8214-4F8B-ABAA-037DCF4C5185}">
      <dgm:prSet/>
      <dgm:spPr/>
      <dgm:t>
        <a:bodyPr/>
        <a:lstStyle/>
        <a:p>
          <a:endParaRPr lang="en-US"/>
        </a:p>
      </dgm:t>
    </dgm:pt>
    <dgm:pt modelId="{936E88B9-7E09-4CDD-8379-5DDE98CE3B1E}">
      <dgm:prSet custT="1"/>
      <dgm:spPr>
        <a:solidFill>
          <a:schemeClr val="accent3">
            <a:lumMod val="60000"/>
            <a:lumOff val="40000"/>
            <a:alpha val="90000"/>
          </a:schemeClr>
        </a:solidFill>
      </dgm:spPr>
      <dgm:t>
        <a:bodyPr/>
        <a:lstStyle/>
        <a:p>
          <a:pPr rtl="0"/>
          <a:endParaRPr lang="en-US" sz="1800" dirty="0">
            <a:latin typeface="Times New Roman" panose="02020603050405020304" pitchFamily="18" charset="0"/>
            <a:cs typeface="Times New Roman" panose="02020603050405020304" pitchFamily="18" charset="0"/>
          </a:endParaRPr>
        </a:p>
      </dgm:t>
    </dgm:pt>
    <dgm:pt modelId="{22E701EA-7972-4F63-9B15-9C37D533A836}" type="parTrans" cxnId="{45A3276F-403E-49F5-9002-0854C8AEB793}">
      <dgm:prSet/>
      <dgm:spPr/>
      <dgm:t>
        <a:bodyPr/>
        <a:lstStyle/>
        <a:p>
          <a:endParaRPr lang="en-US"/>
        </a:p>
      </dgm:t>
    </dgm:pt>
    <dgm:pt modelId="{8CCD82D3-11A9-4E2E-9F4B-361BB4B7A557}" type="sibTrans" cxnId="{45A3276F-403E-49F5-9002-0854C8AEB793}">
      <dgm:prSet/>
      <dgm:spPr/>
      <dgm:t>
        <a:bodyPr/>
        <a:lstStyle/>
        <a:p>
          <a:endParaRPr lang="en-US"/>
        </a:p>
      </dgm:t>
    </dgm:pt>
    <dgm:pt modelId="{CB7E4705-6330-47E1-8D23-60CA984A6FA7}">
      <dgm:prSet custT="1"/>
      <dgm:spPr>
        <a:solidFill>
          <a:srgbClr val="FFFF00">
            <a:alpha val="90000"/>
          </a:srgbClr>
        </a:solidFill>
      </dgm:spPr>
      <dgm:t>
        <a:bodyPr/>
        <a:lstStyle/>
        <a:p>
          <a:pPr rtl="1"/>
          <a:r>
            <a:rPr lang="ar-LB" sz="1600" b="1" dirty="0" smtClean="0">
              <a:latin typeface="Times New Roman" panose="02020603050405020304" pitchFamily="18" charset="0"/>
              <a:cs typeface="Times New Roman" panose="02020603050405020304" pitchFamily="18" charset="0"/>
            </a:rPr>
            <a:t>المادية - الطعام ، الملابس ، الدفء والأمان</a:t>
          </a:r>
          <a:endParaRPr lang="en-US" sz="1600" b="1" dirty="0" smtClean="0">
            <a:latin typeface="Times New Roman" panose="02020603050405020304" pitchFamily="18" charset="0"/>
            <a:cs typeface="Times New Roman" panose="02020603050405020304" pitchFamily="18" charset="0"/>
          </a:endParaRPr>
        </a:p>
      </dgm:t>
    </dgm:pt>
    <dgm:pt modelId="{62C424A2-FD8A-4B41-B56C-11E99C9C5211}" type="parTrans" cxnId="{CAC941AA-1B25-4107-9B40-CC14454251C2}">
      <dgm:prSet/>
      <dgm:spPr/>
      <dgm:t>
        <a:bodyPr/>
        <a:lstStyle/>
        <a:p>
          <a:endParaRPr lang="en-US"/>
        </a:p>
      </dgm:t>
    </dgm:pt>
    <dgm:pt modelId="{3E6D4FCC-FCD4-41D0-A2BB-F3EA980851AA}" type="sibTrans" cxnId="{CAC941AA-1B25-4107-9B40-CC14454251C2}">
      <dgm:prSet/>
      <dgm:spPr/>
      <dgm:t>
        <a:bodyPr/>
        <a:lstStyle/>
        <a:p>
          <a:endParaRPr lang="en-US"/>
        </a:p>
      </dgm:t>
    </dgm:pt>
    <dgm:pt modelId="{0C83DBE7-7542-4EB8-8E2B-15DF3B89F920}">
      <dgm:prSet custT="1"/>
      <dgm:spPr>
        <a:solidFill>
          <a:srgbClr val="FFFF00">
            <a:alpha val="90000"/>
          </a:srgbClr>
        </a:solidFill>
      </dgm:spPr>
      <dgm:t>
        <a:bodyPr/>
        <a:lstStyle/>
        <a:p>
          <a:pPr rtl="1"/>
          <a:r>
            <a:rPr lang="ar-LB" sz="1600" b="1" dirty="0" smtClean="0">
              <a:latin typeface="Times New Roman" panose="02020603050405020304" pitchFamily="18" charset="0"/>
              <a:cs typeface="Times New Roman" panose="02020603050405020304" pitchFamily="18" charset="0"/>
            </a:rPr>
            <a:t>الاجتماعية - الانتماء والمودة</a:t>
          </a:r>
          <a:endParaRPr lang="en-US" sz="1600" b="1" dirty="0" smtClean="0">
            <a:latin typeface="Times New Roman" panose="02020603050405020304" pitchFamily="18" charset="0"/>
            <a:cs typeface="Times New Roman" panose="02020603050405020304" pitchFamily="18" charset="0"/>
          </a:endParaRPr>
        </a:p>
      </dgm:t>
    </dgm:pt>
    <dgm:pt modelId="{96A49364-6E21-4F13-82F0-F26D109FC4BE}" type="parTrans" cxnId="{C7EE93A8-9A00-4691-A654-364789831CBA}">
      <dgm:prSet/>
      <dgm:spPr/>
      <dgm:t>
        <a:bodyPr/>
        <a:lstStyle/>
        <a:p>
          <a:endParaRPr lang="en-US"/>
        </a:p>
      </dgm:t>
    </dgm:pt>
    <dgm:pt modelId="{742F52EC-C57A-42C6-9984-E30A21D465A9}" type="sibTrans" cxnId="{C7EE93A8-9A00-4691-A654-364789831CBA}">
      <dgm:prSet/>
      <dgm:spPr/>
      <dgm:t>
        <a:bodyPr/>
        <a:lstStyle/>
        <a:p>
          <a:endParaRPr lang="en-US"/>
        </a:p>
      </dgm:t>
    </dgm:pt>
    <dgm:pt modelId="{2737E761-FBEF-41C9-A95C-AB29DD0783E2}">
      <dgm:prSet custT="1"/>
      <dgm:spPr>
        <a:solidFill>
          <a:srgbClr val="FFFF00">
            <a:alpha val="90000"/>
          </a:srgbClr>
        </a:solidFill>
      </dgm:spPr>
      <dgm:t>
        <a:bodyPr/>
        <a:lstStyle/>
        <a:p>
          <a:pPr rtl="1"/>
          <a:r>
            <a:rPr lang="ar-LB" sz="1600" b="1" dirty="0" smtClean="0">
              <a:latin typeface="Times New Roman" panose="02020603050405020304" pitchFamily="18" charset="0"/>
              <a:cs typeface="Times New Roman" panose="02020603050405020304" pitchFamily="18" charset="0"/>
            </a:rPr>
            <a:t>الفرد - المعرفة والتعبير عن الذات</a:t>
          </a:r>
          <a:endParaRPr lang="en-US" sz="1600" b="1" dirty="0" smtClean="0">
            <a:latin typeface="Times New Roman" panose="02020603050405020304" pitchFamily="18" charset="0"/>
            <a:cs typeface="Times New Roman" panose="02020603050405020304" pitchFamily="18" charset="0"/>
          </a:endParaRPr>
        </a:p>
      </dgm:t>
    </dgm:pt>
    <dgm:pt modelId="{A252EC6A-CE2D-4B44-8B77-BA58909D7002}" type="parTrans" cxnId="{5605553C-C3B7-4E32-B89F-4BA1F0C980DB}">
      <dgm:prSet/>
      <dgm:spPr/>
      <dgm:t>
        <a:bodyPr/>
        <a:lstStyle/>
        <a:p>
          <a:endParaRPr lang="en-US"/>
        </a:p>
      </dgm:t>
    </dgm:pt>
    <dgm:pt modelId="{18EA3F1F-42DE-46D4-B56B-FD9539F7DC61}" type="sibTrans" cxnId="{5605553C-C3B7-4E32-B89F-4BA1F0C980DB}">
      <dgm:prSet/>
      <dgm:spPr/>
      <dgm:t>
        <a:bodyPr/>
        <a:lstStyle/>
        <a:p>
          <a:endParaRPr lang="en-US"/>
        </a:p>
      </dgm:t>
    </dgm:pt>
    <dgm:pt modelId="{6F70DDE4-DB16-4B46-96AE-4CECB3BA169A}" type="pres">
      <dgm:prSet presAssocID="{4EBA98F0-66C1-4156-B47E-BB4564178630}" presName="Name0" presStyleCnt="0">
        <dgm:presLayoutVars>
          <dgm:dir/>
          <dgm:animLvl val="lvl"/>
          <dgm:resizeHandles val="exact"/>
        </dgm:presLayoutVars>
      </dgm:prSet>
      <dgm:spPr/>
      <dgm:t>
        <a:bodyPr/>
        <a:lstStyle/>
        <a:p>
          <a:endParaRPr lang="en-US"/>
        </a:p>
      </dgm:t>
    </dgm:pt>
    <dgm:pt modelId="{1423E3AB-E298-448C-88FD-F6C3CB39991F}" type="pres">
      <dgm:prSet presAssocID="{99CD5F30-3D72-4D20-9F49-16B076A3CB59}" presName="linNode" presStyleCnt="0"/>
      <dgm:spPr/>
      <dgm:t>
        <a:bodyPr/>
        <a:lstStyle/>
        <a:p>
          <a:endParaRPr lang="en-US"/>
        </a:p>
      </dgm:t>
    </dgm:pt>
    <dgm:pt modelId="{86C655B7-0D6E-41A8-A3C1-45DE1F42479B}" type="pres">
      <dgm:prSet presAssocID="{99CD5F30-3D72-4D20-9F49-16B076A3CB59}" presName="parentText" presStyleLbl="node1" presStyleIdx="0" presStyleCnt="3">
        <dgm:presLayoutVars>
          <dgm:chMax val="1"/>
          <dgm:bulletEnabled val="1"/>
        </dgm:presLayoutVars>
      </dgm:prSet>
      <dgm:spPr/>
      <dgm:t>
        <a:bodyPr/>
        <a:lstStyle/>
        <a:p>
          <a:endParaRPr lang="en-US"/>
        </a:p>
      </dgm:t>
    </dgm:pt>
    <dgm:pt modelId="{B4BF974C-C370-4A1A-A512-EE9FED9EB687}" type="pres">
      <dgm:prSet presAssocID="{99CD5F30-3D72-4D20-9F49-16B076A3CB59}" presName="descendantText" presStyleLbl="alignAccFollowNode1" presStyleIdx="0" presStyleCnt="3">
        <dgm:presLayoutVars>
          <dgm:bulletEnabled val="1"/>
        </dgm:presLayoutVars>
      </dgm:prSet>
      <dgm:spPr/>
      <dgm:t>
        <a:bodyPr/>
        <a:lstStyle/>
        <a:p>
          <a:endParaRPr lang="en-US"/>
        </a:p>
      </dgm:t>
    </dgm:pt>
    <dgm:pt modelId="{D628356D-0510-44B3-844A-18EA73ED1E2C}" type="pres">
      <dgm:prSet presAssocID="{CF489775-8A91-44DB-A892-9C94F58E5C50}" presName="sp" presStyleCnt="0"/>
      <dgm:spPr/>
      <dgm:t>
        <a:bodyPr/>
        <a:lstStyle/>
        <a:p>
          <a:endParaRPr lang="en-US"/>
        </a:p>
      </dgm:t>
    </dgm:pt>
    <dgm:pt modelId="{9238A57B-54D3-48AC-86C4-5B4E8B451E26}" type="pres">
      <dgm:prSet presAssocID="{78FE3310-C57A-4E68-B7AF-50135B3E53D8}" presName="linNode" presStyleCnt="0"/>
      <dgm:spPr/>
      <dgm:t>
        <a:bodyPr/>
        <a:lstStyle/>
        <a:p>
          <a:endParaRPr lang="en-US"/>
        </a:p>
      </dgm:t>
    </dgm:pt>
    <dgm:pt modelId="{BAACF0C3-5BF4-4524-AF7D-15C61ECBB362}" type="pres">
      <dgm:prSet presAssocID="{78FE3310-C57A-4E68-B7AF-50135B3E53D8}" presName="parentText" presStyleLbl="node1" presStyleIdx="1" presStyleCnt="3">
        <dgm:presLayoutVars>
          <dgm:chMax val="1"/>
          <dgm:bulletEnabled val="1"/>
        </dgm:presLayoutVars>
      </dgm:prSet>
      <dgm:spPr/>
      <dgm:t>
        <a:bodyPr/>
        <a:lstStyle/>
        <a:p>
          <a:endParaRPr lang="en-US"/>
        </a:p>
      </dgm:t>
    </dgm:pt>
    <dgm:pt modelId="{BD579E72-7D26-4388-A97F-F030469FBD2F}" type="pres">
      <dgm:prSet presAssocID="{78FE3310-C57A-4E68-B7AF-50135B3E53D8}" presName="descendantText" presStyleLbl="alignAccFollowNode1" presStyleIdx="1" presStyleCnt="3">
        <dgm:presLayoutVars>
          <dgm:bulletEnabled val="1"/>
        </dgm:presLayoutVars>
      </dgm:prSet>
      <dgm:spPr/>
      <dgm:t>
        <a:bodyPr/>
        <a:lstStyle/>
        <a:p>
          <a:endParaRPr lang="en-US"/>
        </a:p>
      </dgm:t>
    </dgm:pt>
    <dgm:pt modelId="{5932D818-E283-47BB-8D06-44E2F6EDCA65}" type="pres">
      <dgm:prSet presAssocID="{9F4428F1-8CA9-48DE-9E78-A2E07B6074C7}" presName="sp" presStyleCnt="0"/>
      <dgm:spPr/>
      <dgm:t>
        <a:bodyPr/>
        <a:lstStyle/>
        <a:p>
          <a:endParaRPr lang="en-US"/>
        </a:p>
      </dgm:t>
    </dgm:pt>
    <dgm:pt modelId="{FA55BDA1-6D46-4238-95A8-59FEDE9903E1}" type="pres">
      <dgm:prSet presAssocID="{AF15EFE8-0835-4D53-893D-4EFAB1F8D267}" presName="linNode" presStyleCnt="0"/>
      <dgm:spPr/>
      <dgm:t>
        <a:bodyPr/>
        <a:lstStyle/>
        <a:p>
          <a:endParaRPr lang="en-US"/>
        </a:p>
      </dgm:t>
    </dgm:pt>
    <dgm:pt modelId="{52E0038A-58FE-4BF8-9CFB-12828007B89A}" type="pres">
      <dgm:prSet presAssocID="{AF15EFE8-0835-4D53-893D-4EFAB1F8D267}" presName="parentText" presStyleLbl="node1" presStyleIdx="2" presStyleCnt="3">
        <dgm:presLayoutVars>
          <dgm:chMax val="1"/>
          <dgm:bulletEnabled val="1"/>
        </dgm:presLayoutVars>
      </dgm:prSet>
      <dgm:spPr/>
      <dgm:t>
        <a:bodyPr/>
        <a:lstStyle/>
        <a:p>
          <a:endParaRPr lang="en-US"/>
        </a:p>
      </dgm:t>
    </dgm:pt>
    <dgm:pt modelId="{93747C45-8C78-45F6-86F9-3CA6AA7600EA}" type="pres">
      <dgm:prSet presAssocID="{AF15EFE8-0835-4D53-893D-4EFAB1F8D267}" presName="descendantText" presStyleLbl="alignAccFollowNode1" presStyleIdx="2" presStyleCnt="3">
        <dgm:presLayoutVars>
          <dgm:bulletEnabled val="1"/>
        </dgm:presLayoutVars>
      </dgm:prSet>
      <dgm:spPr/>
      <dgm:t>
        <a:bodyPr/>
        <a:lstStyle/>
        <a:p>
          <a:endParaRPr lang="en-US"/>
        </a:p>
      </dgm:t>
    </dgm:pt>
  </dgm:ptLst>
  <dgm:cxnLst>
    <dgm:cxn modelId="{CAC941AA-1B25-4107-9B40-CC14454251C2}" srcId="{99CD5F30-3D72-4D20-9F49-16B076A3CB59}" destId="{CB7E4705-6330-47E1-8D23-60CA984A6FA7}" srcOrd="1" destOrd="0" parTransId="{62C424A2-FD8A-4B41-B56C-11E99C9C5211}" sibTransId="{3E6D4FCC-FCD4-41D0-A2BB-F3EA980851AA}"/>
    <dgm:cxn modelId="{792AD191-49B3-4C90-9E6B-7D0CB97063C8}" type="presOf" srcId="{936E88B9-7E09-4CDD-8379-5DDE98CE3B1E}" destId="{BD579E72-7D26-4388-A97F-F030469FBD2F}" srcOrd="0" destOrd="1" presId="urn:microsoft.com/office/officeart/2005/8/layout/vList5"/>
    <dgm:cxn modelId="{20A656F0-F019-417F-B966-C7CC0B321532}" type="presOf" srcId="{C6009EE9-AB2A-4499-B2CD-18E5BA520B98}" destId="{93747C45-8C78-45F6-86F9-3CA6AA7600EA}" srcOrd="0" destOrd="0" presId="urn:microsoft.com/office/officeart/2005/8/layout/vList5"/>
    <dgm:cxn modelId="{45A3276F-403E-49F5-9002-0854C8AEB793}" srcId="{78FE3310-C57A-4E68-B7AF-50135B3E53D8}" destId="{936E88B9-7E09-4CDD-8379-5DDE98CE3B1E}" srcOrd="1" destOrd="0" parTransId="{22E701EA-7972-4F63-9B15-9C37D533A836}" sibTransId="{8CCD82D3-11A9-4E2E-9F4B-361BB4B7A557}"/>
    <dgm:cxn modelId="{B5626998-AA67-4C0A-93E6-08D2C57E6A75}" type="presOf" srcId="{0D2B3B8A-78A9-4B0E-9539-AA9678E090AF}" destId="{BD579E72-7D26-4388-A97F-F030469FBD2F}" srcOrd="0" destOrd="0" presId="urn:microsoft.com/office/officeart/2005/8/layout/vList5"/>
    <dgm:cxn modelId="{C199027C-9A38-49EB-A2FC-636AC3A9F795}" type="presOf" srcId="{2737E761-FBEF-41C9-A95C-AB29DD0783E2}" destId="{B4BF974C-C370-4A1A-A512-EE9FED9EB687}" srcOrd="0" destOrd="3" presId="urn:microsoft.com/office/officeart/2005/8/layout/vList5"/>
    <dgm:cxn modelId="{593FDE5E-6BBC-4908-8D11-F3FFDB1B4486}" srcId="{4EBA98F0-66C1-4156-B47E-BB4564178630}" destId="{AF15EFE8-0835-4D53-893D-4EFAB1F8D267}" srcOrd="2" destOrd="0" parTransId="{A2B52590-DE12-4D48-B521-5680BAFDCC79}" sibTransId="{584D5765-49A1-4DA5-BD4D-521AD60AA4F2}"/>
    <dgm:cxn modelId="{C7EE93A8-9A00-4691-A654-364789831CBA}" srcId="{99CD5F30-3D72-4D20-9F49-16B076A3CB59}" destId="{0C83DBE7-7542-4EB8-8E2B-15DF3B89F920}" srcOrd="2" destOrd="0" parTransId="{96A49364-6E21-4F13-82F0-F26D109FC4BE}" sibTransId="{742F52EC-C57A-42C6-9984-E30A21D465A9}"/>
    <dgm:cxn modelId="{5701F7D0-6190-458E-824A-CAF8D1EF164F}" srcId="{4EBA98F0-66C1-4156-B47E-BB4564178630}" destId="{78FE3310-C57A-4E68-B7AF-50135B3E53D8}" srcOrd="1" destOrd="0" parTransId="{CB0669B9-2E20-4271-8AC8-3DCB85EB8272}" sibTransId="{9F4428F1-8CA9-48DE-9E78-A2E07B6074C7}"/>
    <dgm:cxn modelId="{6C4AB44F-7F90-4984-A8D4-62CEC1D4CA41}" srcId="{AF15EFE8-0835-4D53-893D-4EFAB1F8D267}" destId="{C6009EE9-AB2A-4499-B2CD-18E5BA520B98}" srcOrd="0" destOrd="0" parTransId="{3FFECB1B-F3BE-4449-AA51-F4B27E792697}" sibTransId="{E85B8EAB-2C9D-4D88-B9F1-E29CB3A3D596}"/>
    <dgm:cxn modelId="{AE8F23D7-BA82-488D-A9A8-678990B641F0}" srcId="{78FE3310-C57A-4E68-B7AF-50135B3E53D8}" destId="{A0675FF7-EC9E-4F26-8DF8-F76D7BFDB4B9}" srcOrd="2" destOrd="0" parTransId="{67A8B66B-8870-44A3-8073-148CCA5FFA46}" sibTransId="{B30CB3F7-5946-44EE-A816-5B22AEC501F2}"/>
    <dgm:cxn modelId="{301E39DD-5186-4978-A564-0BBA7A03836C}" type="presOf" srcId="{B3C971D0-D93E-4D2B-A5BC-39E89DECB1EF}" destId="{B4BF974C-C370-4A1A-A512-EE9FED9EB687}" srcOrd="0" destOrd="0" presId="urn:microsoft.com/office/officeart/2005/8/layout/vList5"/>
    <dgm:cxn modelId="{0DF33C35-553D-474C-AD2C-68DEB90DB05E}" type="presOf" srcId="{4EBA98F0-66C1-4156-B47E-BB4564178630}" destId="{6F70DDE4-DB16-4B46-96AE-4CECB3BA169A}" srcOrd="0" destOrd="0" presId="urn:microsoft.com/office/officeart/2005/8/layout/vList5"/>
    <dgm:cxn modelId="{98E76459-8214-4F8B-ABAA-037DCF4C5185}" srcId="{78FE3310-C57A-4E68-B7AF-50135B3E53D8}" destId="{0D2B3B8A-78A9-4B0E-9539-AA9678E090AF}" srcOrd="0" destOrd="0" parTransId="{633E0163-6833-4CB4-822D-04A55AC83575}" sibTransId="{96546A05-08F2-41C2-BC0A-C0655A52078C}"/>
    <dgm:cxn modelId="{E3C50C04-1A7C-48FD-8B35-2C0DE16B695D}" type="presOf" srcId="{AF15EFE8-0835-4D53-893D-4EFAB1F8D267}" destId="{52E0038A-58FE-4BF8-9CFB-12828007B89A}" srcOrd="0" destOrd="0" presId="urn:microsoft.com/office/officeart/2005/8/layout/vList5"/>
    <dgm:cxn modelId="{D25BC4C0-DB5D-418E-ACA6-1164C6495318}" type="presOf" srcId="{A0675FF7-EC9E-4F26-8DF8-F76D7BFDB4B9}" destId="{BD579E72-7D26-4388-A97F-F030469FBD2F}" srcOrd="0" destOrd="2" presId="urn:microsoft.com/office/officeart/2005/8/layout/vList5"/>
    <dgm:cxn modelId="{E56C1436-93FD-4884-B7B1-E8D2B3D5F235}" srcId="{4EBA98F0-66C1-4156-B47E-BB4564178630}" destId="{99CD5F30-3D72-4D20-9F49-16B076A3CB59}" srcOrd="0" destOrd="0" parTransId="{D030CF8B-E9C7-4FCE-A769-3A0DC9C70BBA}" sibTransId="{CF489775-8A91-44DB-A892-9C94F58E5C50}"/>
    <dgm:cxn modelId="{B57DFBED-D1B7-495A-96FC-21A11DBC1BCF}" type="presOf" srcId="{CB7E4705-6330-47E1-8D23-60CA984A6FA7}" destId="{B4BF974C-C370-4A1A-A512-EE9FED9EB687}" srcOrd="0" destOrd="1" presId="urn:microsoft.com/office/officeart/2005/8/layout/vList5"/>
    <dgm:cxn modelId="{93466FFB-9ED2-443D-B492-DA7716AAEEE5}" type="presOf" srcId="{99CD5F30-3D72-4D20-9F49-16B076A3CB59}" destId="{86C655B7-0D6E-41A8-A3C1-45DE1F42479B}" srcOrd="0" destOrd="0" presId="urn:microsoft.com/office/officeart/2005/8/layout/vList5"/>
    <dgm:cxn modelId="{E0951A7B-5774-442A-A4FB-D633E3029D0F}" type="presOf" srcId="{0C83DBE7-7542-4EB8-8E2B-15DF3B89F920}" destId="{B4BF974C-C370-4A1A-A512-EE9FED9EB687}" srcOrd="0" destOrd="2" presId="urn:microsoft.com/office/officeart/2005/8/layout/vList5"/>
    <dgm:cxn modelId="{5C2F73AC-8930-43E2-8C58-300014BB7B70}" type="presOf" srcId="{78FE3310-C57A-4E68-B7AF-50135B3E53D8}" destId="{BAACF0C3-5BF4-4524-AF7D-15C61ECBB362}" srcOrd="0" destOrd="0" presId="urn:microsoft.com/office/officeart/2005/8/layout/vList5"/>
    <dgm:cxn modelId="{23903871-FF84-44DD-8704-9DDDDC17C4C8}" srcId="{99CD5F30-3D72-4D20-9F49-16B076A3CB59}" destId="{B3C971D0-D93E-4D2B-A5BC-39E89DECB1EF}" srcOrd="0" destOrd="0" parTransId="{23C3F2E6-8FD3-450F-9FFB-C3F80CB00B67}" sibTransId="{AE56EFD6-0DA2-4427-86AC-FEE026F51013}"/>
    <dgm:cxn modelId="{5605553C-C3B7-4E32-B89F-4BA1F0C980DB}" srcId="{99CD5F30-3D72-4D20-9F49-16B076A3CB59}" destId="{2737E761-FBEF-41C9-A95C-AB29DD0783E2}" srcOrd="3" destOrd="0" parTransId="{A252EC6A-CE2D-4B44-8B77-BA58909D7002}" sibTransId="{18EA3F1F-42DE-46D4-B56B-FD9539F7DC61}"/>
    <dgm:cxn modelId="{727A6C88-1C65-49A7-9ED9-22BEDC15C40C}" type="presParOf" srcId="{6F70DDE4-DB16-4B46-96AE-4CECB3BA169A}" destId="{1423E3AB-E298-448C-88FD-F6C3CB39991F}" srcOrd="0" destOrd="0" presId="urn:microsoft.com/office/officeart/2005/8/layout/vList5"/>
    <dgm:cxn modelId="{8345D4D4-6C90-469B-8BF2-BC9D4D94FD56}" type="presParOf" srcId="{1423E3AB-E298-448C-88FD-F6C3CB39991F}" destId="{86C655B7-0D6E-41A8-A3C1-45DE1F42479B}" srcOrd="0" destOrd="0" presId="urn:microsoft.com/office/officeart/2005/8/layout/vList5"/>
    <dgm:cxn modelId="{032643CA-1D3D-4989-9D7D-5A066426FBFC}" type="presParOf" srcId="{1423E3AB-E298-448C-88FD-F6C3CB39991F}" destId="{B4BF974C-C370-4A1A-A512-EE9FED9EB687}" srcOrd="1" destOrd="0" presId="urn:microsoft.com/office/officeart/2005/8/layout/vList5"/>
    <dgm:cxn modelId="{D502F2B3-6A86-4CF7-9486-1D09E4444046}" type="presParOf" srcId="{6F70DDE4-DB16-4B46-96AE-4CECB3BA169A}" destId="{D628356D-0510-44B3-844A-18EA73ED1E2C}" srcOrd="1" destOrd="0" presId="urn:microsoft.com/office/officeart/2005/8/layout/vList5"/>
    <dgm:cxn modelId="{4A47A3C3-9FB8-490A-8070-EF85B700D5B9}" type="presParOf" srcId="{6F70DDE4-DB16-4B46-96AE-4CECB3BA169A}" destId="{9238A57B-54D3-48AC-86C4-5B4E8B451E26}" srcOrd="2" destOrd="0" presId="urn:microsoft.com/office/officeart/2005/8/layout/vList5"/>
    <dgm:cxn modelId="{27FD4028-65BE-44AE-9925-DA2147B7DDBF}" type="presParOf" srcId="{9238A57B-54D3-48AC-86C4-5B4E8B451E26}" destId="{BAACF0C3-5BF4-4524-AF7D-15C61ECBB362}" srcOrd="0" destOrd="0" presId="urn:microsoft.com/office/officeart/2005/8/layout/vList5"/>
    <dgm:cxn modelId="{7643F3D3-BC26-401A-B055-FB93764EB6BD}" type="presParOf" srcId="{9238A57B-54D3-48AC-86C4-5B4E8B451E26}" destId="{BD579E72-7D26-4388-A97F-F030469FBD2F}" srcOrd="1" destOrd="0" presId="urn:microsoft.com/office/officeart/2005/8/layout/vList5"/>
    <dgm:cxn modelId="{B12825CF-F779-4BB5-BE3A-FF5CD830C9F2}" type="presParOf" srcId="{6F70DDE4-DB16-4B46-96AE-4CECB3BA169A}" destId="{5932D818-E283-47BB-8D06-44E2F6EDCA65}" srcOrd="3" destOrd="0" presId="urn:microsoft.com/office/officeart/2005/8/layout/vList5"/>
    <dgm:cxn modelId="{714C0E7F-CD1D-43E6-A925-0938133416B4}" type="presParOf" srcId="{6F70DDE4-DB16-4B46-96AE-4CECB3BA169A}" destId="{FA55BDA1-6D46-4238-95A8-59FEDE9903E1}" srcOrd="4" destOrd="0" presId="urn:microsoft.com/office/officeart/2005/8/layout/vList5"/>
    <dgm:cxn modelId="{7E1F2AFD-87C1-4F85-95F2-5781AA805ACB}" type="presParOf" srcId="{FA55BDA1-6D46-4238-95A8-59FEDE9903E1}" destId="{52E0038A-58FE-4BF8-9CFB-12828007B89A}" srcOrd="0" destOrd="0" presId="urn:microsoft.com/office/officeart/2005/8/layout/vList5"/>
    <dgm:cxn modelId="{DC996FE7-A6BC-4350-A6D0-16A8D00C867E}" type="presParOf" srcId="{FA55BDA1-6D46-4238-95A8-59FEDE9903E1}" destId="{93747C45-8C78-45F6-86F9-3CA6AA7600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40072-C3D4-4A18-938F-B9D7D8A4C728}">
      <dsp:nvSpPr>
        <dsp:cNvPr id="0" name=""/>
        <dsp:cNvSpPr/>
      </dsp:nvSpPr>
      <dsp:spPr>
        <a:xfrm>
          <a:off x="2209716" y="0"/>
          <a:ext cx="7397746" cy="726008"/>
        </a:xfrm>
        <a:prstGeom prst="roundRect">
          <a:avLst>
            <a:gd name="adj" fmla="val 10000"/>
          </a:avLst>
        </a:prstGeom>
        <a:solidFill>
          <a:srgbClr val="FFFF00"/>
        </a:solidFill>
        <a:ln>
          <a:noFill/>
        </a:ln>
        <a:effectLst>
          <a:outerShdw blurRad="50800" dist="25400" algn="bl"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r" defTabSz="977900" rtl="1">
            <a:lnSpc>
              <a:spcPct val="90000"/>
            </a:lnSpc>
            <a:spcBef>
              <a:spcPct val="0"/>
            </a:spcBef>
            <a:spcAft>
              <a:spcPct val="35000"/>
            </a:spcAft>
          </a:pPr>
          <a:r>
            <a:rPr lang="ar-BH" sz="2200" b="1" kern="1200" dirty="0">
              <a:solidFill>
                <a:schemeClr val="tx1"/>
              </a:solidFill>
              <a:latin typeface="Sakkal Majalla" panose="02000000000000000000" pitchFamily="2" charset="-78"/>
              <a:cs typeface="Sakkal Majalla" panose="02000000000000000000" pitchFamily="2" charset="-78"/>
            </a:rPr>
            <a:t>1- دراسة سلوك المستهلك مثل دوافع الشراء والعوامل المؤثرة في الاستهلاك. </a:t>
          </a:r>
          <a:endParaRPr lang="en-US" sz="2200" kern="1200" dirty="0">
            <a:solidFill>
              <a:schemeClr val="tx1"/>
            </a:solidFill>
            <a:latin typeface="Sakkal Majalla" panose="02000000000000000000" pitchFamily="2" charset="-78"/>
            <a:cs typeface="Sakkal Majalla" panose="02000000000000000000" pitchFamily="2" charset="-78"/>
          </a:endParaRPr>
        </a:p>
      </dsp:txBody>
      <dsp:txXfrm>
        <a:off x="3047377" y="21264"/>
        <a:ext cx="6538821" cy="683480"/>
      </dsp:txXfrm>
    </dsp:sp>
    <dsp:sp modelId="{AC2C4741-8869-4FB2-B49C-E8255C5A9A90}">
      <dsp:nvSpPr>
        <dsp:cNvPr id="0" name=""/>
        <dsp:cNvSpPr/>
      </dsp:nvSpPr>
      <dsp:spPr>
        <a:xfrm>
          <a:off x="1657287" y="826843"/>
          <a:ext cx="7397746" cy="726008"/>
        </a:xfrm>
        <a:prstGeom prst="roundRect">
          <a:avLst>
            <a:gd name="adj" fmla="val 10000"/>
          </a:avLst>
        </a:prstGeom>
        <a:solidFill>
          <a:schemeClr val="bg1">
            <a:lumMod val="85000"/>
          </a:schemeClr>
        </a:solidFill>
        <a:ln>
          <a:noFill/>
        </a:ln>
        <a:effectLst>
          <a:outerShdw blurRad="50800" dist="25400" algn="bl"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1">
            <a:lnSpc>
              <a:spcPct val="90000"/>
            </a:lnSpc>
            <a:spcBef>
              <a:spcPct val="0"/>
            </a:spcBef>
            <a:spcAft>
              <a:spcPct val="35000"/>
            </a:spcAft>
          </a:pPr>
          <a:r>
            <a:rPr lang="ar-BH" sz="2200" b="1" kern="1200" dirty="0">
              <a:solidFill>
                <a:schemeClr val="tx1"/>
              </a:solidFill>
              <a:latin typeface="Sakkal Majalla" panose="02000000000000000000" pitchFamily="2" charset="-78"/>
              <a:cs typeface="Sakkal Majalla" panose="02000000000000000000" pitchFamily="2" charset="-78"/>
            </a:rPr>
            <a:t>2- </a:t>
          </a:r>
          <a:r>
            <a:rPr lang="ar-BH" sz="2200" b="1" kern="1200" dirty="0" smtClean="0">
              <a:solidFill>
                <a:schemeClr val="tx1"/>
              </a:solidFill>
              <a:latin typeface="Sakkal Majalla" panose="02000000000000000000" pitchFamily="2" charset="-78"/>
              <a:cs typeface="Sakkal Majalla" panose="02000000000000000000" pitchFamily="2" charset="-78"/>
            </a:rPr>
            <a:t>تقديم </a:t>
          </a:r>
          <a:r>
            <a:rPr lang="ar-BH" sz="2200" b="1" kern="1200" dirty="0">
              <a:solidFill>
                <a:schemeClr val="tx1"/>
              </a:solidFill>
              <a:latin typeface="Sakkal Majalla" panose="02000000000000000000" pitchFamily="2" charset="-78"/>
              <a:cs typeface="Sakkal Majalla" panose="02000000000000000000" pitchFamily="2" charset="-78"/>
            </a:rPr>
            <a:t>سلع وخدمات ذات قيمة مضافة أو راقية من وجهة نظر المستهلك.</a:t>
          </a:r>
          <a:endParaRPr lang="en-US" sz="2200" kern="1200" dirty="0">
            <a:solidFill>
              <a:schemeClr val="tx1"/>
            </a:solidFill>
            <a:latin typeface="Sakkal Majalla" panose="02000000000000000000" pitchFamily="2" charset="-78"/>
            <a:cs typeface="Sakkal Majalla" panose="02000000000000000000" pitchFamily="2" charset="-78"/>
          </a:endParaRPr>
        </a:p>
      </dsp:txBody>
      <dsp:txXfrm>
        <a:off x="2702886" y="848107"/>
        <a:ext cx="6330883" cy="683480"/>
      </dsp:txXfrm>
    </dsp:sp>
    <dsp:sp modelId="{588EE8B3-FB94-4C15-A09E-27F7907CB1DE}">
      <dsp:nvSpPr>
        <dsp:cNvPr id="0" name=""/>
        <dsp:cNvSpPr/>
      </dsp:nvSpPr>
      <dsp:spPr>
        <a:xfrm>
          <a:off x="1104858" y="1653686"/>
          <a:ext cx="7397746" cy="726008"/>
        </a:xfrm>
        <a:prstGeom prst="roundRect">
          <a:avLst>
            <a:gd name="adj" fmla="val 10000"/>
          </a:avLst>
        </a:prstGeom>
        <a:solidFill>
          <a:schemeClr val="accent6">
            <a:lumMod val="40000"/>
            <a:lumOff val="60000"/>
          </a:schemeClr>
        </a:solidFill>
        <a:ln>
          <a:noFill/>
        </a:ln>
        <a:effectLst>
          <a:outerShdw blurRad="50800" dist="25400" algn="bl"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ar-BH" sz="2200" b="1" kern="1200" dirty="0">
              <a:solidFill>
                <a:schemeClr val="tx1"/>
              </a:solidFill>
              <a:latin typeface="Sakkal Majalla" panose="02000000000000000000" pitchFamily="2" charset="-78"/>
              <a:cs typeface="Sakkal Majalla" panose="02000000000000000000" pitchFamily="2" charset="-78"/>
            </a:rPr>
            <a:t>3-  تعزيز العلاقة مع المستهلك بمعنى توطيد العلاقات بين الشركة </a:t>
          </a:r>
          <a:r>
            <a:rPr lang="ar-BH" sz="2200" b="1" kern="1200" dirty="0" smtClean="0">
              <a:solidFill>
                <a:schemeClr val="tx1"/>
              </a:solidFill>
              <a:latin typeface="Sakkal Majalla" panose="02000000000000000000" pitchFamily="2" charset="-78"/>
              <a:cs typeface="Sakkal Majalla" panose="02000000000000000000" pitchFamily="2" charset="-78"/>
            </a:rPr>
            <a:t>والمستهلك.</a:t>
          </a:r>
          <a:endParaRPr lang="en-US" sz="2200" kern="1200" dirty="0">
            <a:solidFill>
              <a:schemeClr val="tx1"/>
            </a:solidFill>
            <a:latin typeface="Sakkal Majalla" panose="02000000000000000000" pitchFamily="2" charset="-78"/>
            <a:cs typeface="Sakkal Majalla" panose="02000000000000000000" pitchFamily="2" charset="-78"/>
          </a:endParaRPr>
        </a:p>
      </dsp:txBody>
      <dsp:txXfrm>
        <a:off x="2150456" y="1674950"/>
        <a:ext cx="6330883" cy="683480"/>
      </dsp:txXfrm>
    </dsp:sp>
    <dsp:sp modelId="{7DA16967-4469-4CFD-8BFF-2C8CFEAF5586}">
      <dsp:nvSpPr>
        <dsp:cNvPr id="0" name=""/>
        <dsp:cNvSpPr/>
      </dsp:nvSpPr>
      <dsp:spPr>
        <a:xfrm>
          <a:off x="626998" y="2494236"/>
          <a:ext cx="7397746" cy="726008"/>
        </a:xfrm>
        <a:prstGeom prst="roundRect">
          <a:avLst>
            <a:gd name="adj" fmla="val 10000"/>
          </a:avLst>
        </a:prstGeom>
        <a:solidFill>
          <a:schemeClr val="accent1">
            <a:lumMod val="75000"/>
          </a:schemeClr>
        </a:solidFill>
        <a:ln>
          <a:noFill/>
        </a:ln>
        <a:effectLst>
          <a:outerShdw blurRad="50800" dist="25400" algn="bl"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ar-BH" sz="2400" b="1" kern="1200" dirty="0">
              <a:solidFill>
                <a:schemeClr val="tx1"/>
              </a:solidFill>
              <a:latin typeface="Sakkal Majalla" panose="02000000000000000000" pitchFamily="2" charset="-78"/>
              <a:cs typeface="Sakkal Majalla" panose="02000000000000000000" pitchFamily="2" charset="-78"/>
            </a:rPr>
            <a:t>4- الاحتفاظ بالمستهلك وليس مجرد جذبه أو استقطابه. </a:t>
          </a:r>
          <a:endParaRPr lang="en-US" sz="2400" kern="1200" dirty="0">
            <a:solidFill>
              <a:schemeClr val="tx1"/>
            </a:solidFill>
            <a:latin typeface="Sakkal Majalla" panose="02000000000000000000" pitchFamily="2" charset="-78"/>
            <a:cs typeface="Sakkal Majalla" panose="02000000000000000000" pitchFamily="2" charset="-78"/>
          </a:endParaRPr>
        </a:p>
      </dsp:txBody>
      <dsp:txXfrm>
        <a:off x="1672597" y="2515500"/>
        <a:ext cx="6330883" cy="683480"/>
      </dsp:txXfrm>
    </dsp:sp>
    <dsp:sp modelId="{66EBDB8C-52CF-452B-B57B-47894F5B7B3B}">
      <dsp:nvSpPr>
        <dsp:cNvPr id="0" name=""/>
        <dsp:cNvSpPr/>
      </dsp:nvSpPr>
      <dsp:spPr>
        <a:xfrm>
          <a:off x="0" y="3307372"/>
          <a:ext cx="7397746" cy="726008"/>
        </a:xfrm>
        <a:prstGeom prst="roundRect">
          <a:avLst>
            <a:gd name="adj" fmla="val 10000"/>
          </a:avLst>
        </a:prstGeom>
        <a:solidFill>
          <a:schemeClr val="accent4">
            <a:lumMod val="60000"/>
            <a:lumOff val="40000"/>
          </a:schemeClr>
        </a:solidFill>
        <a:ln>
          <a:noFill/>
        </a:ln>
        <a:effectLst>
          <a:outerShdw blurRad="50800" dist="25400" algn="bl"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ar-BH" sz="2400" b="1" kern="1200" dirty="0">
              <a:solidFill>
                <a:schemeClr val="tx1"/>
              </a:solidFill>
              <a:latin typeface="Sakkal Majalla" panose="02000000000000000000" pitchFamily="2" charset="-78"/>
              <a:cs typeface="Sakkal Majalla" panose="02000000000000000000" pitchFamily="2" charset="-78"/>
            </a:rPr>
            <a:t>5- التركيز في حاجة المستهلك التسويق التكاملي، حشد إمكانيات التسويق كافة لتلبية حاجات المستهلك بعد تحديدها وتشخيصها.</a:t>
          </a:r>
          <a:endParaRPr lang="en-US" sz="2400" kern="1200" dirty="0">
            <a:solidFill>
              <a:schemeClr val="tx1"/>
            </a:solidFill>
            <a:latin typeface="Sakkal Majalla" panose="02000000000000000000" pitchFamily="2" charset="-78"/>
            <a:cs typeface="Sakkal Majalla" panose="02000000000000000000" pitchFamily="2" charset="-78"/>
          </a:endParaRPr>
        </a:p>
      </dsp:txBody>
      <dsp:txXfrm>
        <a:off x="1045598" y="3328636"/>
        <a:ext cx="6330883" cy="683480"/>
      </dsp:txXfrm>
    </dsp:sp>
    <dsp:sp modelId="{30B18CAC-04D2-4313-8CC7-3C06955EEE9A}">
      <dsp:nvSpPr>
        <dsp:cNvPr id="0" name=""/>
        <dsp:cNvSpPr/>
      </dsp:nvSpPr>
      <dsp:spPr>
        <a:xfrm>
          <a:off x="2209716" y="530389"/>
          <a:ext cx="471905" cy="47190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25400" algn="bl"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2315895" y="530389"/>
        <a:ext cx="259547" cy="355109"/>
      </dsp:txXfrm>
    </dsp:sp>
    <dsp:sp modelId="{4D6BAD07-6FFC-4148-A8AE-79AE3096A09B}">
      <dsp:nvSpPr>
        <dsp:cNvPr id="0" name=""/>
        <dsp:cNvSpPr/>
      </dsp:nvSpPr>
      <dsp:spPr>
        <a:xfrm>
          <a:off x="1657287" y="1357232"/>
          <a:ext cx="471905" cy="47190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25400" algn="bl"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1763466" y="1357232"/>
        <a:ext cx="259547" cy="355109"/>
      </dsp:txXfrm>
    </dsp:sp>
    <dsp:sp modelId="{62BAE63A-428F-41E8-BE2C-CC3A99ECE0D9}">
      <dsp:nvSpPr>
        <dsp:cNvPr id="0" name=""/>
        <dsp:cNvSpPr/>
      </dsp:nvSpPr>
      <dsp:spPr>
        <a:xfrm>
          <a:off x="1104858" y="2171975"/>
          <a:ext cx="471905" cy="47190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50800" dist="25400" algn="bl"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1211037" y="2171975"/>
        <a:ext cx="259547" cy="355109"/>
      </dsp:txXfrm>
    </dsp:sp>
    <dsp:sp modelId="{6A728243-8342-4BFC-AA63-C17F23497784}">
      <dsp:nvSpPr>
        <dsp:cNvPr id="0" name=""/>
        <dsp:cNvSpPr/>
      </dsp:nvSpPr>
      <dsp:spPr>
        <a:xfrm>
          <a:off x="552429" y="3006885"/>
          <a:ext cx="471905" cy="47190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a:outerShdw blurRad="50800" dist="25400" algn="bl"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658608" y="3006885"/>
        <a:ext cx="259547" cy="355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F974C-C370-4A1A-A512-EE9FED9EB687}">
      <dsp:nvSpPr>
        <dsp:cNvPr id="0" name=""/>
        <dsp:cNvSpPr/>
      </dsp:nvSpPr>
      <dsp:spPr>
        <a:xfrm rot="5400000">
          <a:off x="5045082" y="-1965965"/>
          <a:ext cx="1042368" cy="5238839"/>
        </a:xfrm>
        <a:prstGeom prst="round2SameRect">
          <a:avLst/>
        </a:prstGeom>
        <a:solidFill>
          <a:srgbClr val="FFFF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r" defTabSz="711200" rtl="1">
            <a:lnSpc>
              <a:spcPct val="90000"/>
            </a:lnSpc>
            <a:spcBef>
              <a:spcPct val="0"/>
            </a:spcBef>
            <a:spcAft>
              <a:spcPct val="15000"/>
            </a:spcAft>
            <a:buChar char="••"/>
          </a:pPr>
          <a:r>
            <a:rPr lang="ar-LB" sz="1600" b="1" kern="1200" dirty="0" smtClean="0">
              <a:latin typeface="Times New Roman" panose="02020603050405020304" pitchFamily="18" charset="0"/>
              <a:cs typeface="Times New Roman" panose="02020603050405020304" pitchFamily="18" charset="0"/>
            </a:rPr>
            <a:t>الاحتياجات تصف المتطلبات الأساسية للإنسان</a:t>
          </a:r>
          <a:endParaRPr lang="en-US" sz="1600" kern="1200" dirty="0">
            <a:latin typeface="Times New Roman" panose="02020603050405020304" pitchFamily="18" charset="0"/>
            <a:cs typeface="Times New Roman" panose="02020603050405020304" pitchFamily="18" charset="0"/>
          </a:endParaRPr>
        </a:p>
        <a:p>
          <a:pPr marL="171450" lvl="1" indent="-171450" algn="r" defTabSz="711200" rtl="1">
            <a:lnSpc>
              <a:spcPct val="90000"/>
            </a:lnSpc>
            <a:spcBef>
              <a:spcPct val="0"/>
            </a:spcBef>
            <a:spcAft>
              <a:spcPct val="15000"/>
            </a:spcAft>
            <a:buChar char="••"/>
          </a:pPr>
          <a:r>
            <a:rPr lang="ar-LB" sz="1600" b="1" kern="1200" dirty="0" smtClean="0">
              <a:latin typeface="Times New Roman" panose="02020603050405020304" pitchFamily="18" charset="0"/>
              <a:cs typeface="Times New Roman" panose="02020603050405020304" pitchFamily="18" charset="0"/>
            </a:rPr>
            <a:t>المادية - الطعام ، الملابس ، الدفء والأمان</a:t>
          </a:r>
          <a:endParaRPr lang="en-US" sz="1600" b="1" kern="1200" dirty="0" smtClean="0">
            <a:latin typeface="Times New Roman" panose="02020603050405020304" pitchFamily="18" charset="0"/>
            <a:cs typeface="Times New Roman" panose="02020603050405020304" pitchFamily="18" charset="0"/>
          </a:endParaRPr>
        </a:p>
        <a:p>
          <a:pPr marL="171450" lvl="1" indent="-171450" algn="r" defTabSz="711200" rtl="1">
            <a:lnSpc>
              <a:spcPct val="90000"/>
            </a:lnSpc>
            <a:spcBef>
              <a:spcPct val="0"/>
            </a:spcBef>
            <a:spcAft>
              <a:spcPct val="15000"/>
            </a:spcAft>
            <a:buChar char="••"/>
          </a:pPr>
          <a:r>
            <a:rPr lang="ar-LB" sz="1600" b="1" kern="1200" dirty="0" smtClean="0">
              <a:latin typeface="Times New Roman" panose="02020603050405020304" pitchFamily="18" charset="0"/>
              <a:cs typeface="Times New Roman" panose="02020603050405020304" pitchFamily="18" charset="0"/>
            </a:rPr>
            <a:t>الاجتماعية - الانتماء والمودة</a:t>
          </a:r>
          <a:endParaRPr lang="en-US" sz="1600" b="1" kern="1200" dirty="0" smtClean="0">
            <a:latin typeface="Times New Roman" panose="02020603050405020304" pitchFamily="18" charset="0"/>
            <a:cs typeface="Times New Roman" panose="02020603050405020304" pitchFamily="18" charset="0"/>
          </a:endParaRPr>
        </a:p>
        <a:p>
          <a:pPr marL="171450" lvl="1" indent="-171450" algn="r" defTabSz="711200" rtl="1">
            <a:lnSpc>
              <a:spcPct val="90000"/>
            </a:lnSpc>
            <a:spcBef>
              <a:spcPct val="0"/>
            </a:spcBef>
            <a:spcAft>
              <a:spcPct val="15000"/>
            </a:spcAft>
            <a:buChar char="••"/>
          </a:pPr>
          <a:r>
            <a:rPr lang="ar-LB" sz="1600" b="1" kern="1200" dirty="0" smtClean="0">
              <a:latin typeface="Times New Roman" panose="02020603050405020304" pitchFamily="18" charset="0"/>
              <a:cs typeface="Times New Roman" panose="02020603050405020304" pitchFamily="18" charset="0"/>
            </a:rPr>
            <a:t>الفرد - المعرفة والتعبير عن الذات</a:t>
          </a:r>
          <a:endParaRPr lang="en-US" sz="1600" b="1" kern="1200" dirty="0" smtClean="0">
            <a:latin typeface="Times New Roman" panose="02020603050405020304" pitchFamily="18" charset="0"/>
            <a:cs typeface="Times New Roman" panose="02020603050405020304" pitchFamily="18" charset="0"/>
          </a:endParaRPr>
        </a:p>
      </dsp:txBody>
      <dsp:txXfrm rot="-5400000">
        <a:off x="2946847" y="183154"/>
        <a:ext cx="5187955" cy="940600"/>
      </dsp:txXfrm>
    </dsp:sp>
    <dsp:sp modelId="{86C655B7-0D6E-41A8-A3C1-45DE1F42479B}">
      <dsp:nvSpPr>
        <dsp:cNvPr id="0" name=""/>
        <dsp:cNvSpPr/>
      </dsp:nvSpPr>
      <dsp:spPr>
        <a:xfrm>
          <a:off x="0" y="1974"/>
          <a:ext cx="2946847" cy="130296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lvl="0" algn="ctr" defTabSz="2622550" rtl="0">
            <a:lnSpc>
              <a:spcPct val="90000"/>
            </a:lnSpc>
            <a:spcBef>
              <a:spcPct val="0"/>
            </a:spcBef>
            <a:spcAft>
              <a:spcPct val="35000"/>
            </a:spcAft>
          </a:pPr>
          <a:r>
            <a:rPr lang="ar-LB" sz="5900" b="1" kern="1200" dirty="0" smtClean="0">
              <a:latin typeface="Times New Roman" panose="02020603050405020304" pitchFamily="18" charset="0"/>
              <a:cs typeface="Times New Roman" panose="02020603050405020304" pitchFamily="18" charset="0"/>
            </a:rPr>
            <a:t>احتياجات</a:t>
          </a:r>
          <a:endParaRPr lang="en-US" sz="5900" kern="1200" dirty="0">
            <a:latin typeface="Times New Roman" panose="02020603050405020304" pitchFamily="18" charset="0"/>
            <a:cs typeface="Times New Roman" panose="02020603050405020304" pitchFamily="18" charset="0"/>
          </a:endParaRPr>
        </a:p>
      </dsp:txBody>
      <dsp:txXfrm>
        <a:off x="63605" y="65579"/>
        <a:ext cx="2819637" cy="1175750"/>
      </dsp:txXfrm>
    </dsp:sp>
    <dsp:sp modelId="{BD579E72-7D26-4388-A97F-F030469FBD2F}">
      <dsp:nvSpPr>
        <dsp:cNvPr id="0" name=""/>
        <dsp:cNvSpPr/>
      </dsp:nvSpPr>
      <dsp:spPr>
        <a:xfrm rot="5400000">
          <a:off x="5045082" y="-597856"/>
          <a:ext cx="1042368" cy="5238839"/>
        </a:xfrm>
        <a:prstGeom prst="round2SameRect">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endParaRPr lang="en-US" sz="1800" kern="1200"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15000"/>
            </a:spcAft>
            <a:buChar char="••"/>
          </a:pPr>
          <a:endParaRPr lang="en-US" sz="1800" kern="1200" dirty="0">
            <a:latin typeface="Times New Roman" panose="02020603050405020304" pitchFamily="18" charset="0"/>
            <a:cs typeface="Times New Roman" panose="02020603050405020304" pitchFamily="18" charset="0"/>
          </a:endParaRPr>
        </a:p>
        <a:p>
          <a:pPr marL="171450" lvl="1" indent="-171450" algn="r" defTabSz="800100" rtl="1">
            <a:lnSpc>
              <a:spcPct val="90000"/>
            </a:lnSpc>
            <a:spcBef>
              <a:spcPct val="0"/>
            </a:spcBef>
            <a:spcAft>
              <a:spcPct val="15000"/>
            </a:spcAft>
            <a:buChar char="••"/>
          </a:pPr>
          <a:r>
            <a:rPr lang="ar-LB" sz="1800" b="1" kern="1200" dirty="0" smtClean="0">
              <a:latin typeface="Times New Roman" panose="02020603050405020304" pitchFamily="18" charset="0"/>
              <a:cs typeface="Times New Roman" panose="02020603050405020304" pitchFamily="18" charset="0"/>
            </a:rPr>
            <a:t>الشكل الذي تتخذه حاجة الإنسان كما تتشكل من الثقافة والشخصية الفردية</a:t>
          </a:r>
          <a:endParaRPr lang="en-US" sz="1800" kern="1200" dirty="0">
            <a:latin typeface="Times New Roman" panose="02020603050405020304" pitchFamily="18" charset="0"/>
            <a:cs typeface="Times New Roman" panose="02020603050405020304" pitchFamily="18" charset="0"/>
          </a:endParaRPr>
        </a:p>
      </dsp:txBody>
      <dsp:txXfrm rot="-5400000">
        <a:off x="2946847" y="1551263"/>
        <a:ext cx="5187955" cy="940600"/>
      </dsp:txXfrm>
    </dsp:sp>
    <dsp:sp modelId="{BAACF0C3-5BF4-4524-AF7D-15C61ECBB362}">
      <dsp:nvSpPr>
        <dsp:cNvPr id="0" name=""/>
        <dsp:cNvSpPr/>
      </dsp:nvSpPr>
      <dsp:spPr>
        <a:xfrm>
          <a:off x="0" y="1370083"/>
          <a:ext cx="2946847" cy="130296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lvl="0" algn="ctr" defTabSz="2622550" rtl="0">
            <a:lnSpc>
              <a:spcPct val="90000"/>
            </a:lnSpc>
            <a:spcBef>
              <a:spcPct val="0"/>
            </a:spcBef>
            <a:spcAft>
              <a:spcPct val="35000"/>
            </a:spcAft>
          </a:pPr>
          <a:r>
            <a:rPr lang="ar-LB" sz="5900" b="1" kern="1200" dirty="0" smtClean="0">
              <a:latin typeface="Times New Roman" panose="02020603050405020304" pitchFamily="18" charset="0"/>
              <a:cs typeface="Times New Roman" panose="02020603050405020304" pitchFamily="18" charset="0"/>
            </a:rPr>
            <a:t>رغبات</a:t>
          </a:r>
          <a:endParaRPr lang="en-US" sz="5900" kern="1200" dirty="0">
            <a:latin typeface="Times New Roman" panose="02020603050405020304" pitchFamily="18" charset="0"/>
            <a:cs typeface="Times New Roman" panose="02020603050405020304" pitchFamily="18" charset="0"/>
          </a:endParaRPr>
        </a:p>
      </dsp:txBody>
      <dsp:txXfrm>
        <a:off x="63605" y="1433688"/>
        <a:ext cx="2819637" cy="1175750"/>
      </dsp:txXfrm>
    </dsp:sp>
    <dsp:sp modelId="{93747C45-8C78-45F6-86F9-3CA6AA7600EA}">
      <dsp:nvSpPr>
        <dsp:cNvPr id="0" name=""/>
        <dsp:cNvSpPr/>
      </dsp:nvSpPr>
      <dsp:spPr>
        <a:xfrm rot="5400000">
          <a:off x="5045082" y="770252"/>
          <a:ext cx="1042368" cy="5238839"/>
        </a:xfrm>
        <a:prstGeom prst="round2SameRect">
          <a:avLst/>
        </a:prstGeom>
        <a:solidFill>
          <a:srgbClr val="FF0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r" defTabSz="800100" rtl="1">
            <a:lnSpc>
              <a:spcPct val="90000"/>
            </a:lnSpc>
            <a:spcBef>
              <a:spcPct val="0"/>
            </a:spcBef>
            <a:spcAft>
              <a:spcPct val="15000"/>
            </a:spcAft>
            <a:buChar char="••"/>
          </a:pPr>
          <a:r>
            <a:rPr lang="ar-LB" sz="1800" b="1" kern="1200" dirty="0" smtClean="0">
              <a:latin typeface="Times New Roman" panose="02020603050405020304" pitchFamily="18" charset="0"/>
              <a:cs typeface="Times New Roman" panose="02020603050405020304" pitchFamily="18" charset="0"/>
            </a:rPr>
            <a:t>المطالب مطلوبة لمنتجات معينة مدعومة بالقوة الشرائية.</a:t>
          </a:r>
          <a:endParaRPr lang="en-US" sz="1800" kern="1200" dirty="0">
            <a:latin typeface="Times New Roman" panose="02020603050405020304" pitchFamily="18" charset="0"/>
            <a:cs typeface="Times New Roman" panose="02020603050405020304" pitchFamily="18" charset="0"/>
          </a:endParaRPr>
        </a:p>
      </dsp:txBody>
      <dsp:txXfrm rot="-5400000">
        <a:off x="2946847" y="2919371"/>
        <a:ext cx="5187955" cy="940600"/>
      </dsp:txXfrm>
    </dsp:sp>
    <dsp:sp modelId="{52E0038A-58FE-4BF8-9CFB-12828007B89A}">
      <dsp:nvSpPr>
        <dsp:cNvPr id="0" name=""/>
        <dsp:cNvSpPr/>
      </dsp:nvSpPr>
      <dsp:spPr>
        <a:xfrm>
          <a:off x="0" y="2738191"/>
          <a:ext cx="2946847" cy="1302960"/>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lvl="0" algn="ctr" defTabSz="2622550" rtl="0">
            <a:lnSpc>
              <a:spcPct val="90000"/>
            </a:lnSpc>
            <a:spcBef>
              <a:spcPct val="0"/>
            </a:spcBef>
            <a:spcAft>
              <a:spcPct val="35000"/>
            </a:spcAft>
          </a:pPr>
          <a:r>
            <a:rPr lang="ar-LB" sz="5900" b="1" kern="1200" dirty="0" smtClean="0">
              <a:latin typeface="Times New Roman" panose="02020603050405020304" pitchFamily="18" charset="0"/>
              <a:cs typeface="Times New Roman" panose="02020603050405020304" pitchFamily="18" charset="0"/>
            </a:rPr>
            <a:t>مطالب</a:t>
          </a:r>
          <a:endParaRPr lang="en-US" sz="5900" kern="1200" dirty="0">
            <a:latin typeface="Times New Roman" panose="02020603050405020304" pitchFamily="18" charset="0"/>
            <a:cs typeface="Times New Roman" panose="02020603050405020304" pitchFamily="18" charset="0"/>
          </a:endParaRPr>
        </a:p>
      </dsp:txBody>
      <dsp:txXfrm>
        <a:off x="63605" y="2801796"/>
        <a:ext cx="2819637" cy="11757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9C17E-27F3-413C-9419-844FA88B4122}"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7B19F-3F4F-427C-9712-555AE00C3707}" type="slidenum">
              <a:rPr lang="en-US" smtClean="0"/>
              <a:t>‹#›</a:t>
            </a:fld>
            <a:endParaRPr lang="en-US"/>
          </a:p>
        </p:txBody>
      </p:sp>
    </p:spTree>
    <p:extLst>
      <p:ext uri="{BB962C8B-B14F-4D97-AF65-F5344CB8AC3E}">
        <p14:creationId xmlns:p14="http://schemas.microsoft.com/office/powerpoint/2010/main" val="3329906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a:lstStyle/>
          <a:p>
            <a:fld id="{CE508906-74BA-4929-9BB6-4EBE0D16D5BA}" type="slidenum">
              <a:rPr lang="en-US" smtClean="0">
                <a:latin typeface="Calibri" pitchFamily="34" charset="0"/>
                <a:ea typeface="ヒラギノ角ゴ Pro W3"/>
                <a:cs typeface="ヒラギノ角ゴ Pro W3"/>
              </a:rPr>
              <a:pPr/>
              <a:t>18</a:t>
            </a:fld>
            <a:endParaRPr lang="en-US" dirty="0" smtClean="0">
              <a:latin typeface="Calibri" pitchFamily="34" charset="0"/>
              <a:ea typeface="ヒラギノ角ゴ Pro W3"/>
              <a:cs typeface="ヒラギノ角ゴ Pro W3"/>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a:lstStyle/>
          <a:p>
            <a:endParaRPr lang="en-GB" dirty="0" smtClean="0">
              <a:ea typeface="ＭＳ Ｐゴシック"/>
              <a:cs typeface="ＭＳ Ｐゴシック"/>
            </a:endParaRPr>
          </a:p>
        </p:txBody>
      </p:sp>
    </p:spTree>
    <p:extLst>
      <p:ext uri="{BB962C8B-B14F-4D97-AF65-F5344CB8AC3E}">
        <p14:creationId xmlns:p14="http://schemas.microsoft.com/office/powerpoint/2010/main" val="338108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Shape 176"/>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latin typeface="Calibri" panose="020F0502020204030204" pitchFamily="34" charset="0"/>
              <a:cs typeface="Calibri" panose="020F0502020204030204" pitchFamily="34" charset="0"/>
              <a:sym typeface="Calibri" panose="020F0502020204030204" pitchFamily="34" charset="0"/>
            </a:endParaRPr>
          </a:p>
        </p:txBody>
      </p:sp>
      <p:sp>
        <p:nvSpPr>
          <p:cNvPr id="23555" name="Shape 177"/>
          <p:cNvSpPr>
            <a:spLocks noGrp="1" noRot="1" noChangeAspect="1" noTextEdit="1"/>
          </p:cNvSpPr>
          <p:nvPr>
            <p:ph type="sldImg" idx="2"/>
          </p:nvPr>
        </p:nvSpPr>
        <p:spPr>
          <a:xfrm>
            <a:off x="381000" y="685800"/>
            <a:ext cx="6096000" cy="3429000"/>
          </a:xfrm>
          <a:noFill/>
        </p:spPr>
      </p:sp>
    </p:spTree>
    <p:extLst>
      <p:ext uri="{BB962C8B-B14F-4D97-AF65-F5344CB8AC3E}">
        <p14:creationId xmlns:p14="http://schemas.microsoft.com/office/powerpoint/2010/main" val="3162564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186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E6DF9A-4138-4CE9-A2AE-AB9413786FF0}" type="slidenum">
              <a:rPr lang="en-US" smtClean="0"/>
              <a:pPr/>
              <a:t>26</a:t>
            </a:fld>
            <a:endParaRPr lang="en-US" dirty="0"/>
          </a:p>
        </p:txBody>
      </p:sp>
    </p:spTree>
    <p:extLst>
      <p:ext uri="{BB962C8B-B14F-4D97-AF65-F5344CB8AC3E}">
        <p14:creationId xmlns:p14="http://schemas.microsoft.com/office/powerpoint/2010/main" val="117646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DF9A-4138-4CE9-A2AE-AB9413786FF0}" type="slidenum">
              <a:rPr lang="en-US" smtClean="0"/>
              <a:t>27</a:t>
            </a:fld>
            <a:endParaRPr lang="en-US" dirty="0"/>
          </a:p>
        </p:txBody>
      </p:sp>
    </p:spTree>
    <p:extLst>
      <p:ext uri="{BB962C8B-B14F-4D97-AF65-F5344CB8AC3E}">
        <p14:creationId xmlns:p14="http://schemas.microsoft.com/office/powerpoint/2010/main" val="231460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DF9A-4138-4CE9-A2AE-AB9413786FF0}" type="slidenum">
              <a:rPr lang="en-US" smtClean="0"/>
              <a:pPr/>
              <a:t>28</a:t>
            </a:fld>
            <a:endParaRPr lang="en-US" dirty="0"/>
          </a:p>
        </p:txBody>
      </p:sp>
    </p:spTree>
    <p:extLst>
      <p:ext uri="{BB962C8B-B14F-4D97-AF65-F5344CB8AC3E}">
        <p14:creationId xmlns:p14="http://schemas.microsoft.com/office/powerpoint/2010/main" val="159753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DF9A-4138-4CE9-A2AE-AB9413786FF0}" type="slidenum">
              <a:rPr lang="en-US" smtClean="0"/>
              <a:pPr/>
              <a:t>29</a:t>
            </a:fld>
            <a:endParaRPr lang="en-US" dirty="0"/>
          </a:p>
        </p:txBody>
      </p:sp>
    </p:spTree>
    <p:extLst>
      <p:ext uri="{BB962C8B-B14F-4D97-AF65-F5344CB8AC3E}">
        <p14:creationId xmlns:p14="http://schemas.microsoft.com/office/powerpoint/2010/main" val="425424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DF9A-4138-4CE9-A2AE-AB9413786FF0}" type="slidenum">
              <a:rPr lang="en-US" smtClean="0"/>
              <a:pPr/>
              <a:t>30</a:t>
            </a:fld>
            <a:endParaRPr lang="en-US" dirty="0"/>
          </a:p>
        </p:txBody>
      </p:sp>
    </p:spTree>
    <p:extLst>
      <p:ext uri="{BB962C8B-B14F-4D97-AF65-F5344CB8AC3E}">
        <p14:creationId xmlns:p14="http://schemas.microsoft.com/office/powerpoint/2010/main" val="880759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DF9A-4138-4CE9-A2AE-AB9413786FF0}" type="slidenum">
              <a:rPr lang="en-US" smtClean="0"/>
              <a:pPr/>
              <a:t>32</a:t>
            </a:fld>
            <a:endParaRPr lang="en-US" dirty="0"/>
          </a:p>
        </p:txBody>
      </p:sp>
    </p:spTree>
    <p:extLst>
      <p:ext uri="{BB962C8B-B14F-4D97-AF65-F5344CB8AC3E}">
        <p14:creationId xmlns:p14="http://schemas.microsoft.com/office/powerpoint/2010/main" val="282874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Tahoma" panose="020B0604030504040204" pitchFamily="34" charset="0"/>
              <a:ea typeface="+mn-ea"/>
              <a:cs typeface="+mn-cs"/>
            </a:endParaRPr>
          </a:p>
        </p:txBody>
      </p:sp>
      <p:sp>
        <p:nvSpPr>
          <p:cNvPr id="4" name="Slide Number Placeholder 3"/>
          <p:cNvSpPr>
            <a:spLocks noGrp="1"/>
          </p:cNvSpPr>
          <p:nvPr>
            <p:ph type="sldNum" sz="quarter" idx="5"/>
          </p:nvPr>
        </p:nvSpPr>
        <p:spPr/>
        <p:txBody>
          <a:bodyPr/>
          <a:lstStyle/>
          <a:p>
            <a:fld id="{B1E6DF9A-4138-4CE9-A2AE-AB9413786FF0}" type="slidenum">
              <a:rPr lang="en-US" smtClean="0"/>
              <a:pPr/>
              <a:t>44</a:t>
            </a:fld>
            <a:endParaRPr lang="en-US" dirty="0"/>
          </a:p>
        </p:txBody>
      </p:sp>
    </p:spTree>
    <p:extLst>
      <p:ext uri="{BB962C8B-B14F-4D97-AF65-F5344CB8AC3E}">
        <p14:creationId xmlns:p14="http://schemas.microsoft.com/office/powerpoint/2010/main" val="3929917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Shape 161"/>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n-US" altLang="en-US" smtClean="0">
              <a:latin typeface="Calibri" panose="020F0502020204030204" pitchFamily="34" charset="0"/>
              <a:cs typeface="Calibri" panose="020F0502020204030204" pitchFamily="34" charset="0"/>
              <a:sym typeface="Calibri" panose="020F0502020204030204" pitchFamily="34" charset="0"/>
            </a:endParaRPr>
          </a:p>
        </p:txBody>
      </p:sp>
      <p:sp>
        <p:nvSpPr>
          <p:cNvPr id="21507" name="Shape 162"/>
          <p:cNvSpPr>
            <a:spLocks noGrp="1" noRot="1" noChangeAspect="1" noTextEdit="1"/>
          </p:cNvSpPr>
          <p:nvPr>
            <p:ph type="sldImg" idx="2"/>
          </p:nvPr>
        </p:nvSpPr>
        <p:spPr>
          <a:xfrm>
            <a:off x="381000" y="685800"/>
            <a:ext cx="6096000" cy="3429000"/>
          </a:xfrm>
          <a:noFill/>
        </p:spPr>
      </p:sp>
    </p:spTree>
    <p:extLst>
      <p:ext uri="{BB962C8B-B14F-4D97-AF65-F5344CB8AC3E}">
        <p14:creationId xmlns:p14="http://schemas.microsoft.com/office/powerpoint/2010/main" val="328906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1A49E9-FBAC-4143-B4C8-DF4D3C7DFF74}"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31139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1A49E9-FBAC-4143-B4C8-DF4D3C7DFF74}"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100715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1A49E9-FBAC-4143-B4C8-DF4D3C7DFF74}"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194569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896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smtClean="0"/>
              <a:t>Click to edit Master text styles</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201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pPr rtl="1"/>
            <a:fld id="{C099B292-6CC9-4647-B5D9-872F9A7F8F83}" type="datetime1">
              <a:rPr lang="ar-SA" smtClean="0">
                <a:solidFill>
                  <a:srgbClr val="CCDDEA"/>
                </a:solidFill>
              </a:rPr>
              <a:pPr rtl="1"/>
              <a:t>05/09/1445</a:t>
            </a:fld>
            <a:endParaRPr lang="ar-SA">
              <a:solidFill>
                <a:srgbClr val="CCDDEA"/>
              </a:solidFill>
            </a:endParaRPr>
          </a:p>
        </p:txBody>
      </p:sp>
      <p:sp>
        <p:nvSpPr>
          <p:cNvPr id="5" name="Footer Placeholder 4"/>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6" name="Slide Number Placeholder 5"/>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24720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pPr rtl="1"/>
            <a:fld id="{D2D6EA3C-5DEF-46F2-88DF-F9ED222B080C}" type="datetime1">
              <a:rPr lang="ar-SA" smtClean="0">
                <a:solidFill>
                  <a:srgbClr val="CCDDEA"/>
                </a:solidFill>
              </a:rPr>
              <a:pPr rtl="1"/>
              <a:t>05/09/1445</a:t>
            </a:fld>
            <a:endParaRPr lang="ar-SA">
              <a:solidFill>
                <a:srgbClr val="CCDDEA"/>
              </a:solidFill>
            </a:endParaRPr>
          </a:p>
        </p:txBody>
      </p:sp>
      <p:sp>
        <p:nvSpPr>
          <p:cNvPr id="5" name="Footer Placeholder 4"/>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6" name="Slide Number Placeholder 5"/>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460906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pPr rtl="1"/>
            <a:fld id="{A245DF9C-323A-40D1-B61B-358E43E0F42E}" type="datetime1">
              <a:rPr lang="ar-SA" smtClean="0">
                <a:solidFill>
                  <a:srgbClr val="CCDDEA"/>
                </a:solidFill>
              </a:rPr>
              <a:pPr rtl="1"/>
              <a:t>05/09/1445</a:t>
            </a:fld>
            <a:endParaRPr lang="ar-SA">
              <a:solidFill>
                <a:srgbClr val="CCDDEA"/>
              </a:solidFill>
            </a:endParaRPr>
          </a:p>
        </p:txBody>
      </p:sp>
      <p:sp>
        <p:nvSpPr>
          <p:cNvPr id="5" name="Footer Placeholder 4"/>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6" name="Slide Number Placeholder 5"/>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65548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pPr rtl="1"/>
            <a:fld id="{575A6D2D-631D-4DDA-82FB-5DE338B58E30}" type="datetime1">
              <a:rPr lang="ar-SA" smtClean="0">
                <a:solidFill>
                  <a:srgbClr val="CCDDEA"/>
                </a:solidFill>
              </a:rPr>
              <a:pPr rtl="1"/>
              <a:t>05/09/1445</a:t>
            </a:fld>
            <a:endParaRPr lang="ar-SA">
              <a:solidFill>
                <a:srgbClr val="CCDDEA"/>
              </a:solidFill>
            </a:endParaRPr>
          </a:p>
        </p:txBody>
      </p:sp>
      <p:sp>
        <p:nvSpPr>
          <p:cNvPr id="6" name="Footer Placeholder 5"/>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7" name="Slide Number Placeholder 6"/>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208242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7" name="Date Placeholder 6"/>
          <p:cNvSpPr>
            <a:spLocks noGrp="1"/>
          </p:cNvSpPr>
          <p:nvPr>
            <p:ph type="dt" sz="half" idx="10"/>
          </p:nvPr>
        </p:nvSpPr>
        <p:spPr/>
        <p:txBody>
          <a:bodyPr/>
          <a:lstStyle/>
          <a:p>
            <a:pPr rtl="1"/>
            <a:fld id="{D7DC21D8-775A-4573-902A-F1A3E2859B03}" type="datetime1">
              <a:rPr lang="ar-SA" smtClean="0">
                <a:solidFill>
                  <a:srgbClr val="CCDDEA"/>
                </a:solidFill>
              </a:rPr>
              <a:pPr rtl="1"/>
              <a:t>05/09/1445</a:t>
            </a:fld>
            <a:endParaRPr lang="ar-SA">
              <a:solidFill>
                <a:srgbClr val="CCDDEA"/>
              </a:solidFill>
            </a:endParaRPr>
          </a:p>
        </p:txBody>
      </p:sp>
      <p:sp>
        <p:nvSpPr>
          <p:cNvPr id="8" name="Footer Placeholder 7"/>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9" name="Slide Number Placeholder 8"/>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1736749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pPr rtl="1"/>
            <a:fld id="{7CCCA2D4-3ADE-4534-8971-CB4CB1C24025}" type="datetime1">
              <a:rPr lang="ar-SA" smtClean="0">
                <a:solidFill>
                  <a:srgbClr val="CCDDEA"/>
                </a:solidFill>
              </a:rPr>
              <a:pPr rtl="1"/>
              <a:t>05/09/1445</a:t>
            </a:fld>
            <a:endParaRPr lang="ar-SA">
              <a:solidFill>
                <a:srgbClr val="CCDDEA"/>
              </a:solidFill>
            </a:endParaRPr>
          </a:p>
        </p:txBody>
      </p:sp>
      <p:sp>
        <p:nvSpPr>
          <p:cNvPr id="4" name="Footer Placeholder 3"/>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5" name="Slide Number Placeholder 4"/>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50014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A49E9-FBAC-4143-B4C8-DF4D3C7DFF74}"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596593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1"/>
            <a:fld id="{38C33F45-AC4A-44C3-9CE1-FA969F5E8A46}" type="datetime1">
              <a:rPr lang="ar-SA" smtClean="0">
                <a:solidFill>
                  <a:srgbClr val="CCDDEA"/>
                </a:solidFill>
              </a:rPr>
              <a:pPr rtl="1"/>
              <a:t>05/09/1445</a:t>
            </a:fld>
            <a:endParaRPr lang="ar-SA">
              <a:solidFill>
                <a:srgbClr val="CCDDEA"/>
              </a:solidFill>
            </a:endParaRPr>
          </a:p>
        </p:txBody>
      </p:sp>
      <p:sp>
        <p:nvSpPr>
          <p:cNvPr id="3" name="Footer Placeholder 2"/>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4" name="Slide Number Placeholder 3"/>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297938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pPr rtl="1"/>
            <a:fld id="{D030D21A-A0ED-4A67-9D8C-E8025E34AF8A}" type="datetime1">
              <a:rPr lang="ar-SA" smtClean="0">
                <a:solidFill>
                  <a:srgbClr val="CCDDEA"/>
                </a:solidFill>
              </a:rPr>
              <a:pPr rtl="1"/>
              <a:t>05/09/1445</a:t>
            </a:fld>
            <a:endParaRPr lang="ar-SA">
              <a:solidFill>
                <a:srgbClr val="CCDDEA"/>
              </a:solidFill>
            </a:endParaRPr>
          </a:p>
        </p:txBody>
      </p:sp>
      <p:sp>
        <p:nvSpPr>
          <p:cNvPr id="6" name="Footer Placeholder 5"/>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7" name="Slide Number Placeholder 6"/>
          <p:cNvSpPr>
            <a:spLocks noGrp="1"/>
          </p:cNvSpPr>
          <p:nvPr>
            <p:ph type="sldNum" sz="quarter" idx="12"/>
          </p:nvPr>
        </p:nvSpPr>
        <p:spPr/>
        <p:txBody>
          <a:bodyPr/>
          <a:lstStyle/>
          <a:p>
            <a:pPr rtl="1"/>
            <a:fld id="{0B34F065-1154-456A-91E3-76DE8E75E17B}" type="slidenum">
              <a:rPr lang="ar-SA" smtClean="0"/>
              <a:pPr rtl="1"/>
              <a:t>‹#›</a:t>
            </a:fld>
            <a:endParaRPr lang="ar-SA"/>
          </a:p>
        </p:txBody>
      </p:sp>
      <p:sp>
        <p:nvSpPr>
          <p:cNvPr id="9" name="Content Placeholder 8"/>
          <p:cNvSpPr>
            <a:spLocks noGrp="1"/>
          </p:cNvSpPr>
          <p:nvPr>
            <p:ph sz="quarter" idx="13"/>
          </p:nvPr>
        </p:nvSpPr>
        <p:spPr>
          <a:xfrm>
            <a:off x="406400" y="381000"/>
            <a:ext cx="10363200" cy="494284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extLst>
      <p:ext uri="{BB962C8B-B14F-4D97-AF65-F5344CB8AC3E}">
        <p14:creationId xmlns:p14="http://schemas.microsoft.com/office/powerpoint/2010/main" val="1612341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ar-SA" smtClean="0"/>
              <a:t>انقر لتحرير نمط العنوان الرئيسي</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8" name="Date Placeholder 7"/>
          <p:cNvSpPr>
            <a:spLocks noGrp="1"/>
          </p:cNvSpPr>
          <p:nvPr>
            <p:ph type="dt" sz="half" idx="10"/>
          </p:nvPr>
        </p:nvSpPr>
        <p:spPr/>
        <p:txBody>
          <a:bodyPr/>
          <a:lstStyle/>
          <a:p>
            <a:pPr rtl="1"/>
            <a:fld id="{73F6F01A-A804-4380-A267-BDC85EEBEC06}" type="datetime1">
              <a:rPr lang="ar-SA" smtClean="0">
                <a:solidFill>
                  <a:srgbClr val="CCDDEA"/>
                </a:solidFill>
              </a:rPr>
              <a:pPr rtl="1"/>
              <a:t>05/09/1445</a:t>
            </a:fld>
            <a:endParaRPr lang="ar-SA">
              <a:solidFill>
                <a:srgbClr val="CCDDEA"/>
              </a:solidFill>
            </a:endParaRPr>
          </a:p>
        </p:txBody>
      </p:sp>
      <p:sp>
        <p:nvSpPr>
          <p:cNvPr id="9" name="Slide Number Placeholder 8"/>
          <p:cNvSpPr>
            <a:spLocks noGrp="1"/>
          </p:cNvSpPr>
          <p:nvPr>
            <p:ph type="sldNum" sz="quarter" idx="11"/>
          </p:nvPr>
        </p:nvSpPr>
        <p:spPr/>
        <p:txBody>
          <a:bodyPr/>
          <a:lstStyle/>
          <a:p>
            <a:pPr rtl="1"/>
            <a:fld id="{0B34F065-1154-456A-91E3-76DE8E75E17B}" type="slidenum">
              <a:rPr lang="ar-SA" smtClean="0"/>
              <a:pPr rtl="1"/>
              <a:t>‹#›</a:t>
            </a:fld>
            <a:endParaRPr lang="ar-SA"/>
          </a:p>
        </p:txBody>
      </p:sp>
      <p:sp>
        <p:nvSpPr>
          <p:cNvPr id="10" name="Footer Placeholder 9"/>
          <p:cNvSpPr>
            <a:spLocks noGrp="1"/>
          </p:cNvSpPr>
          <p:nvPr>
            <p:ph type="ftr" sz="quarter" idx="12"/>
          </p:nvPr>
        </p:nvSpPr>
        <p:spPr/>
        <p:txBody>
          <a:bodyPr/>
          <a:lstStyle/>
          <a:p>
            <a:pPr rtl="1"/>
            <a:r>
              <a:rPr lang="ar-SA" smtClean="0">
                <a:solidFill>
                  <a:srgbClr val="CCDDEA"/>
                </a:solidFill>
              </a:rPr>
              <a:t>إدارة التسويق</a:t>
            </a:r>
            <a:endParaRPr lang="ar-SA">
              <a:solidFill>
                <a:srgbClr val="CCDDEA"/>
              </a:solidFill>
            </a:endParaRPr>
          </a:p>
        </p:txBody>
      </p:sp>
    </p:spTree>
    <p:extLst>
      <p:ext uri="{BB962C8B-B14F-4D97-AF65-F5344CB8AC3E}">
        <p14:creationId xmlns:p14="http://schemas.microsoft.com/office/powerpoint/2010/main" val="2611977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pPr rtl="1"/>
            <a:fld id="{A9AECD59-0EE4-4839-B1D0-BF56E0F7E463}" type="datetime1">
              <a:rPr lang="ar-SA" smtClean="0">
                <a:solidFill>
                  <a:srgbClr val="CCDDEA"/>
                </a:solidFill>
              </a:rPr>
              <a:pPr rtl="1"/>
              <a:t>05/09/1445</a:t>
            </a:fld>
            <a:endParaRPr lang="ar-SA">
              <a:solidFill>
                <a:srgbClr val="CCDDEA"/>
              </a:solidFill>
            </a:endParaRPr>
          </a:p>
        </p:txBody>
      </p:sp>
      <p:sp>
        <p:nvSpPr>
          <p:cNvPr id="5" name="Footer Placeholder 4"/>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6" name="Slide Number Placeholder 5"/>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200029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pPr rtl="1"/>
            <a:fld id="{289A140C-DDA3-4E5D-B982-59C7080E3C73}" type="datetime1">
              <a:rPr lang="ar-SA" smtClean="0">
                <a:solidFill>
                  <a:srgbClr val="CCDDEA"/>
                </a:solidFill>
              </a:rPr>
              <a:pPr rtl="1"/>
              <a:t>05/09/1445</a:t>
            </a:fld>
            <a:endParaRPr lang="ar-SA">
              <a:solidFill>
                <a:srgbClr val="CCDDEA"/>
              </a:solidFill>
            </a:endParaRPr>
          </a:p>
        </p:txBody>
      </p:sp>
      <p:sp>
        <p:nvSpPr>
          <p:cNvPr id="5" name="Footer Placeholder 4"/>
          <p:cNvSpPr>
            <a:spLocks noGrp="1"/>
          </p:cNvSpPr>
          <p:nvPr>
            <p:ph type="ftr" sz="quarter" idx="11"/>
          </p:nvPr>
        </p:nvSpPr>
        <p:spPr/>
        <p:txBody>
          <a:bodyPr/>
          <a:lstStyle/>
          <a:p>
            <a:pPr rtl="1"/>
            <a:r>
              <a:rPr lang="ar-SA" smtClean="0">
                <a:solidFill>
                  <a:srgbClr val="CCDDEA"/>
                </a:solidFill>
              </a:rPr>
              <a:t>إدارة التسويق</a:t>
            </a:r>
            <a:endParaRPr lang="ar-SA">
              <a:solidFill>
                <a:srgbClr val="CCDDEA"/>
              </a:solidFill>
            </a:endParaRPr>
          </a:p>
        </p:txBody>
      </p:sp>
      <p:sp>
        <p:nvSpPr>
          <p:cNvPr id="6" name="Slide Number Placeholder 5"/>
          <p:cNvSpPr>
            <a:spLocks noGrp="1"/>
          </p:cNvSpPr>
          <p:nvPr>
            <p:ph type="sldNum" sz="quarter" idx="12"/>
          </p:nvPr>
        </p:nvSpPr>
        <p:spPr/>
        <p:txBody>
          <a:bodyPr/>
          <a:lstStyle/>
          <a:p>
            <a:pPr rtl="1"/>
            <a:fld id="{0B34F065-1154-456A-91E3-76DE8E75E17B}" type="slidenum">
              <a:rPr lang="ar-SA" smtClean="0"/>
              <a:pPr rtl="1"/>
              <a:t>‹#›</a:t>
            </a:fld>
            <a:endParaRPr lang="ar-SA"/>
          </a:p>
        </p:txBody>
      </p:sp>
    </p:spTree>
    <p:extLst>
      <p:ext uri="{BB962C8B-B14F-4D97-AF65-F5344CB8AC3E}">
        <p14:creationId xmlns:p14="http://schemas.microsoft.com/office/powerpoint/2010/main" val="211252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1A49E9-FBAC-4143-B4C8-DF4D3C7DFF74}"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99203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31A49E9-FBAC-4143-B4C8-DF4D3C7DFF74}" type="datetimeFigureOut">
              <a:rPr lang="en-US" smtClean="0"/>
              <a:t>3/14/2024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393212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31A49E9-FBAC-4143-B4C8-DF4D3C7DFF74}" type="datetimeFigureOut">
              <a:rPr lang="en-US" smtClean="0"/>
              <a:t>3/14/2024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41086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631A49E9-FBAC-4143-B4C8-DF4D3C7DFF74}" type="datetimeFigureOut">
              <a:rPr lang="en-US" smtClean="0"/>
              <a:t>3/14/2024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37215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1A49E9-FBAC-4143-B4C8-DF4D3C7DFF74}"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76995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31A49E9-FBAC-4143-B4C8-DF4D3C7DFF74}" type="datetimeFigureOut">
              <a:rPr lang="en-US" smtClean="0"/>
              <a:t>3/14/2024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393229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631A49E9-FBAC-4143-B4C8-DF4D3C7DFF74}" type="datetimeFigureOut">
              <a:rPr lang="en-US" smtClean="0"/>
              <a:t>3/14/2024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BFE464F-306C-4FCA-AAAD-4624F9102A5F}" type="slidenum">
              <a:rPr lang="en-US" smtClean="0"/>
              <a:t>‹#›</a:t>
            </a:fld>
            <a:endParaRPr lang="en-US"/>
          </a:p>
        </p:txBody>
      </p:sp>
    </p:spTree>
    <p:extLst>
      <p:ext uri="{BB962C8B-B14F-4D97-AF65-F5344CB8AC3E}">
        <p14:creationId xmlns:p14="http://schemas.microsoft.com/office/powerpoint/2010/main" val="24211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31A49E9-FBAC-4143-B4C8-DF4D3C7DFF74}" type="datetimeFigureOut">
              <a:rPr lang="en-US" smtClean="0"/>
              <a:t>3/14/2024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BFE464F-306C-4FCA-AAAD-4624F9102A5F}" type="slidenum">
              <a:rPr lang="en-US" smtClean="0"/>
              <a:t>‹#›</a:t>
            </a:fld>
            <a:endParaRPr lang="en-US"/>
          </a:p>
        </p:txBody>
      </p:sp>
    </p:spTree>
    <p:extLst>
      <p:ext uri="{BB962C8B-B14F-4D97-AF65-F5344CB8AC3E}">
        <p14:creationId xmlns:p14="http://schemas.microsoft.com/office/powerpoint/2010/main" val="398002967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26"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rtl="1"/>
            <a:fld id="{0B34F065-1154-456A-91E3-76DE8E75E17B}" type="slidenum">
              <a:rPr lang="ar-SA" smtClean="0"/>
              <a:pPr rtl="1"/>
              <a:t>‹#›</a:t>
            </a:fld>
            <a:endParaRPr lang="ar-SA"/>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pPr rtl="1"/>
            <a:r>
              <a:rPr lang="ar-SA" smtClean="0">
                <a:solidFill>
                  <a:srgbClr val="CCDDEA"/>
                </a:solidFill>
              </a:rPr>
              <a:t>إدارة التسويق</a:t>
            </a:r>
            <a:endParaRPr lang="ar-SA">
              <a:solidFill>
                <a:srgbClr val="CCDDEA"/>
              </a:solidFill>
            </a:endParaRP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pPr rtl="1"/>
            <a:fld id="{9FAB5344-28FE-4989-AD2A-1D6829060F7A}" type="datetime1">
              <a:rPr lang="ar-SA" smtClean="0">
                <a:solidFill>
                  <a:srgbClr val="CCDDEA"/>
                </a:solidFill>
              </a:rPr>
              <a:pPr rtl="1"/>
              <a:t>05/09/1445</a:t>
            </a:fld>
            <a:endParaRPr lang="ar-SA">
              <a:solidFill>
                <a:srgbClr val="CCDDEA"/>
              </a:solidFill>
            </a:endParaRPr>
          </a:p>
        </p:txBody>
      </p:sp>
    </p:spTree>
    <p:extLst>
      <p:ext uri="{BB962C8B-B14F-4D97-AF65-F5344CB8AC3E}">
        <p14:creationId xmlns:p14="http://schemas.microsoft.com/office/powerpoint/2010/main" val="15400895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25" y="4323806"/>
            <a:ext cx="10212916" cy="1168400"/>
          </a:xfrm>
        </p:spPr>
        <p:txBody>
          <a:bodyPr/>
          <a:lstStyle/>
          <a:p>
            <a:pPr algn="ctr"/>
            <a:r>
              <a:rPr lang="ar-LB" sz="7200" b="1" dirty="0">
                <a:latin typeface="Times New Roman" panose="02020603050405020304" pitchFamily="18" charset="0"/>
                <a:cs typeface="Times New Roman" panose="02020603050405020304" pitchFamily="18" charset="0"/>
              </a:rPr>
              <a:t>الفصل 1</a:t>
            </a:r>
            <a:r>
              <a:rPr lang="ar-LB" dirty="0"/>
              <a:t/>
            </a:r>
            <a:br>
              <a:rPr lang="ar-LB" dirty="0"/>
            </a:br>
            <a:endParaRPr lang="en-US" dirty="0"/>
          </a:p>
        </p:txBody>
      </p:sp>
      <p:sp>
        <p:nvSpPr>
          <p:cNvPr id="3" name="Subtitle 2"/>
          <p:cNvSpPr>
            <a:spLocks noGrp="1"/>
          </p:cNvSpPr>
          <p:nvPr>
            <p:ph type="body" idx="1"/>
          </p:nvPr>
        </p:nvSpPr>
        <p:spPr>
          <a:xfrm>
            <a:off x="1485599" y="2115504"/>
            <a:ext cx="8180916" cy="1633538"/>
          </a:xfrm>
        </p:spPr>
        <p:txBody>
          <a:bodyPr>
            <a:noAutofit/>
          </a:bodyPr>
          <a:lstStyle/>
          <a:p>
            <a:pPr algn="ctr"/>
            <a:r>
              <a:rPr lang="ar-LB" sz="5400" b="1" dirty="0">
                <a:latin typeface="Times New Roman" panose="02020603050405020304" pitchFamily="18" charset="0"/>
                <a:cs typeface="Times New Roman" panose="02020603050405020304" pitchFamily="18" charset="0"/>
              </a:rPr>
              <a:t>المفاهيم الاساسيه للتسويق</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35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80560" y="430939"/>
            <a:ext cx="2947988" cy="1241425"/>
          </a:xfrm>
        </p:spPr>
        <p:txBody>
          <a:bodyPr>
            <a:normAutofit/>
          </a:bodyPr>
          <a:lstStyle/>
          <a:p>
            <a:pPr algn="ctr"/>
            <a:r>
              <a:rPr lang="ar-LB" altLang="zh-CN" sz="4000" b="1" dirty="0">
                <a:solidFill>
                  <a:srgbClr val="FF0000"/>
                </a:solidFill>
                <a:latin typeface="Times New Roman" panose="02020603050405020304" pitchFamily="18" charset="0"/>
                <a:cs typeface="Times New Roman" panose="02020603050405020304" pitchFamily="18" charset="0"/>
              </a:rPr>
              <a:t>المنتج والخدمة</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905692" y="2086428"/>
            <a:ext cx="9601200" cy="3810000"/>
          </a:xfrm>
        </p:spPr>
        <p:txBody>
          <a:bodyPr>
            <a:normAutofit/>
          </a:bodyPr>
          <a:lstStyle/>
          <a:p>
            <a:pPr algn="r" rtl="1"/>
            <a:r>
              <a:rPr lang="ar-LB" altLang="zh-CN" sz="2400" b="1" dirty="0">
                <a:solidFill>
                  <a:schemeClr val="tx1"/>
                </a:solidFill>
                <a:latin typeface="Times New Roman" panose="02020603050405020304" pitchFamily="18" charset="0"/>
                <a:cs typeface="Times New Roman" panose="02020603050405020304" pitchFamily="18" charset="0"/>
              </a:rPr>
              <a:t>المنتج: </a:t>
            </a:r>
            <a:r>
              <a:rPr lang="ar-LB" altLang="zh-CN" sz="2400" dirty="0">
                <a:solidFill>
                  <a:schemeClr val="tx1"/>
                </a:solidFill>
                <a:latin typeface="Times New Roman" panose="02020603050405020304" pitchFamily="18" charset="0"/>
                <a:cs typeface="Times New Roman" panose="02020603050405020304" pitchFamily="18" charset="0"/>
              </a:rPr>
              <a:t>أي شيء يمكن تقديمه للسوق من أجل الاهتمام أو الاستحواذ أو الاستخدام أو الاستهلاك الذي قد يرضي رغبة أو حاجة. أمثلة: الأهداف المادية والأشخاص والأماكن والمنظمات والأنشطة والأفكار.</a:t>
            </a:r>
          </a:p>
          <a:p>
            <a:pPr algn="r" rtl="1"/>
            <a:endParaRPr lang="ar-LB" altLang="zh-CN" sz="2400" b="1" dirty="0">
              <a:solidFill>
                <a:schemeClr val="tx1"/>
              </a:solidFill>
              <a:latin typeface="Times New Roman" panose="02020603050405020304" pitchFamily="18" charset="0"/>
              <a:cs typeface="Times New Roman" panose="02020603050405020304" pitchFamily="18" charset="0"/>
            </a:endParaRPr>
          </a:p>
          <a:p>
            <a:pPr algn="r" rtl="1"/>
            <a:r>
              <a:rPr lang="ar-LB" altLang="zh-CN" sz="2400" b="1" dirty="0">
                <a:solidFill>
                  <a:schemeClr val="tx1"/>
                </a:solidFill>
                <a:latin typeface="Times New Roman" panose="02020603050405020304" pitchFamily="18" charset="0"/>
                <a:cs typeface="Times New Roman" panose="02020603050405020304" pitchFamily="18" charset="0"/>
              </a:rPr>
              <a:t>الخدمة : </a:t>
            </a:r>
            <a:r>
              <a:rPr lang="ar-LB" altLang="zh-CN" sz="2400" dirty="0">
                <a:solidFill>
                  <a:schemeClr val="tx1"/>
                </a:solidFill>
                <a:latin typeface="Times New Roman" panose="02020603050405020304" pitchFamily="18" charset="0"/>
                <a:cs typeface="Times New Roman" panose="02020603050405020304" pitchFamily="18" charset="0"/>
              </a:rPr>
              <a:t>وهى أنشطة أو فوائد تعرض </a:t>
            </a:r>
            <a:r>
              <a:rPr lang="ar-LB" altLang="zh-CN" sz="2400" dirty="0" smtClean="0">
                <a:solidFill>
                  <a:schemeClr val="tx1"/>
                </a:solidFill>
                <a:latin typeface="Times New Roman" panose="02020603050405020304" pitchFamily="18" charset="0"/>
                <a:cs typeface="Times New Roman" panose="02020603050405020304" pitchFamily="18" charset="0"/>
              </a:rPr>
              <a:t>للبيع</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ar-LB" altLang="zh-CN" sz="2400" dirty="0" smtClean="0">
                <a:solidFill>
                  <a:schemeClr val="tx1"/>
                </a:solidFill>
                <a:latin typeface="Times New Roman" panose="02020603050405020304" pitchFamily="18" charset="0"/>
                <a:cs typeface="Times New Roman" panose="02020603050405020304" pitchFamily="18" charset="0"/>
              </a:rPr>
              <a:t>يمكن </a:t>
            </a:r>
            <a:r>
              <a:rPr lang="ar-LB" altLang="zh-CN" sz="2400" dirty="0">
                <a:solidFill>
                  <a:schemeClr val="tx1"/>
                </a:solidFill>
                <a:latin typeface="Times New Roman" panose="02020603050405020304" pitchFamily="18" charset="0"/>
                <a:cs typeface="Times New Roman" panose="02020603050405020304" pitchFamily="18" charset="0"/>
              </a:rPr>
              <a:t>لطرف ما أن يقدمها لطرف آخر تكون غير ملموسة أساسًا ولا تؤدي إلى ملكية أي شيء. أمثلة: البنوك وشركات الطيران وقصات الشعر والفنادق. </a:t>
            </a:r>
            <a:endParaRPr lang="en-US" sz="2400" dirty="0">
              <a:solidFill>
                <a:schemeClr val="tx1"/>
              </a:solidFill>
            </a:endParaRPr>
          </a:p>
        </p:txBody>
      </p:sp>
    </p:spTree>
    <p:extLst>
      <p:ext uri="{BB962C8B-B14F-4D97-AF65-F5344CB8AC3E}">
        <p14:creationId xmlns:p14="http://schemas.microsoft.com/office/powerpoint/2010/main" val="278232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6137" y="165009"/>
            <a:ext cx="9601200" cy="1143000"/>
          </a:xfrm>
        </p:spPr>
        <p:txBody>
          <a:bodyPr>
            <a:normAutofit/>
          </a:bodyPr>
          <a:lstStyle/>
          <a:p>
            <a:pPr algn="ctr"/>
            <a:r>
              <a:rPr lang="ar-LB" sz="4000" b="1" dirty="0">
                <a:solidFill>
                  <a:srgbClr val="FF0000"/>
                </a:solidFill>
                <a:latin typeface="Times New Roman" panose="02020603050405020304" pitchFamily="18" charset="0"/>
                <a:cs typeface="Times New Roman" panose="02020603050405020304" pitchFamily="18" charset="0"/>
              </a:rPr>
              <a:t>قنوات التسويق</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576853" y="1640976"/>
            <a:ext cx="10395948" cy="4668383"/>
          </a:xfrm>
        </p:spPr>
        <p:txBody>
          <a:bodyPr>
            <a:noAutofit/>
          </a:bodyPr>
          <a:lstStyle/>
          <a:p>
            <a:pPr marL="0" indent="0" algn="r">
              <a:buNone/>
            </a:pPr>
            <a:r>
              <a:rPr lang="ar-LB" sz="2400" b="1" dirty="0">
                <a:solidFill>
                  <a:srgbClr val="FF0000"/>
                </a:solidFill>
                <a:latin typeface="Times New Roman" panose="02020603050405020304" pitchFamily="18" charset="0"/>
                <a:cs typeface="Times New Roman" panose="02020603050405020304" pitchFamily="18" charset="0"/>
              </a:rPr>
              <a:t>قنوات التسويق: للوصول إلى السوق المستهدف ، يستخدم المسوق ثلاثة أنواع مختلفة من قنوات التسويق</a:t>
            </a:r>
            <a:r>
              <a:rPr lang="ar-LB" sz="2400" b="1" dirty="0" smtClean="0">
                <a:solidFill>
                  <a:srgbClr val="FF0000"/>
                </a:solidFill>
                <a:latin typeface="Times New Roman" panose="02020603050405020304" pitchFamily="18" charset="0"/>
                <a:cs typeface="Times New Roman" panose="02020603050405020304" pitchFamily="18" charset="0"/>
              </a:rPr>
              <a:t>.</a:t>
            </a: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lgn="r">
              <a:buNone/>
            </a:pPr>
            <a:endParaRPr lang="en-US" sz="2400" b="1" dirty="0">
              <a:solidFill>
                <a:srgbClr val="FF0000"/>
              </a:solidFill>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ar-LB" sz="2400" b="1" dirty="0">
                <a:solidFill>
                  <a:schemeClr val="tx1"/>
                </a:solidFill>
                <a:latin typeface="Times New Roman" panose="02020603050405020304" pitchFamily="18" charset="0"/>
                <a:cs typeface="Times New Roman" panose="02020603050405020304" pitchFamily="18" charset="0"/>
              </a:rPr>
              <a:t>قناة الاتصال: </a:t>
            </a:r>
            <a:r>
              <a:rPr lang="ar-LB" sz="2400" dirty="0">
                <a:solidFill>
                  <a:schemeClr val="tx1"/>
                </a:solidFill>
                <a:latin typeface="Times New Roman" panose="02020603050405020304" pitchFamily="18" charset="0"/>
                <a:cs typeface="Times New Roman" panose="02020603050405020304" pitchFamily="18" charset="0"/>
              </a:rPr>
              <a:t>يستخدم المسوق قنوات الاتصال لتوصيل واستقبال الرسائل من المشترين المستهدفين. تتكون هذه من قنوات حوار (بريد إلكتروني ، أرقام مجانية).</a:t>
            </a:r>
          </a:p>
          <a:p>
            <a:pPr marL="457200" indent="-457200" algn="r" rtl="1">
              <a:buFont typeface="+mj-lt"/>
              <a:buAutoNum type="arabicPeriod"/>
            </a:pPr>
            <a:endParaRPr lang="ar-LB" sz="2400" b="1" dirty="0">
              <a:solidFill>
                <a:schemeClr val="tx1"/>
              </a:solidFill>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ar-LB" sz="2400" b="1" dirty="0">
                <a:solidFill>
                  <a:schemeClr val="tx1"/>
                </a:solidFill>
                <a:latin typeface="Times New Roman" panose="02020603050405020304" pitchFamily="18" charset="0"/>
                <a:cs typeface="Times New Roman" panose="02020603050405020304" pitchFamily="18" charset="0"/>
              </a:rPr>
              <a:t>قنوات التوزيع: </a:t>
            </a:r>
            <a:r>
              <a:rPr lang="ar-LB" sz="2400" dirty="0">
                <a:solidFill>
                  <a:schemeClr val="tx1"/>
                </a:solidFill>
                <a:latin typeface="Times New Roman" panose="02020603050405020304" pitchFamily="18" charset="0"/>
                <a:cs typeface="Times New Roman" panose="02020603050405020304" pitchFamily="18" charset="0"/>
              </a:rPr>
              <a:t>لعرض وتسليم المنتج أو الخدمة المادية إلى المشتري أو المستخدم. وهي تشمل المستودعات ومركبات النقل والقنوات التجارية المختلفة مثل الموزعين وتجار الجملة وتجار التجزئة وما إلى ذلك.</a:t>
            </a:r>
          </a:p>
          <a:p>
            <a:pPr marL="457200" indent="-457200" algn="r" rtl="1">
              <a:buFont typeface="+mj-lt"/>
              <a:buAutoNum type="arabicPeriod"/>
            </a:pPr>
            <a:endParaRPr lang="ar-LB" sz="2400" b="1" dirty="0">
              <a:solidFill>
                <a:schemeClr val="tx1"/>
              </a:solidFill>
              <a:latin typeface="Times New Roman" panose="02020603050405020304" pitchFamily="18" charset="0"/>
              <a:cs typeface="Times New Roman" panose="02020603050405020304" pitchFamily="18" charset="0"/>
            </a:endParaRPr>
          </a:p>
          <a:p>
            <a:pPr marL="457200" indent="-457200" algn="r" rtl="1">
              <a:buFont typeface="+mj-lt"/>
              <a:buAutoNum type="arabicPeriod"/>
            </a:pPr>
            <a:r>
              <a:rPr lang="ar-LB" sz="2400" b="1" dirty="0">
                <a:solidFill>
                  <a:schemeClr val="tx1"/>
                </a:solidFill>
                <a:latin typeface="Times New Roman" panose="02020603050405020304" pitchFamily="18" charset="0"/>
                <a:cs typeface="Times New Roman" panose="02020603050405020304" pitchFamily="18" charset="0"/>
              </a:rPr>
              <a:t>قنوات البيع: </a:t>
            </a:r>
            <a:r>
              <a:rPr lang="ar-LB" sz="2400" dirty="0">
                <a:solidFill>
                  <a:schemeClr val="tx1"/>
                </a:solidFill>
                <a:latin typeface="Times New Roman" panose="02020603050405020304" pitchFamily="18" charset="0"/>
                <a:cs typeface="Times New Roman" panose="02020603050405020304" pitchFamily="18" charset="0"/>
              </a:rPr>
              <a:t>وهي لا تشمل الموزعين وتجار التجزئة فحسب ، بل تشمل أيضًا البنوك وشركات التأمين التي تسهل المعاملات.</a:t>
            </a:r>
            <a:endParaRPr lang="en-US" sz="2400" dirty="0">
              <a:solidFill>
                <a:schemeClr val="tx1"/>
              </a:solidFill>
            </a:endParaRPr>
          </a:p>
        </p:txBody>
      </p:sp>
    </p:spTree>
    <p:extLst>
      <p:ext uri="{BB962C8B-B14F-4D97-AF65-F5344CB8AC3E}">
        <p14:creationId xmlns:p14="http://schemas.microsoft.com/office/powerpoint/2010/main" val="420265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1663"/>
            <a:ext cx="11518900" cy="4573588"/>
          </a:xfrm>
        </p:spPr>
        <p:txBody>
          <a:bodyPr>
            <a:normAutofit/>
          </a:bodyPr>
          <a:lstStyle/>
          <a:p>
            <a:pPr marL="0" indent="0" algn="r" rtl="1">
              <a:buNone/>
            </a:pPr>
            <a:r>
              <a:rPr lang="ar-LB" sz="2400" dirty="0">
                <a:solidFill>
                  <a:schemeClr val="tx1"/>
                </a:solidFill>
                <a:latin typeface="Times New Roman" panose="02020603050405020304" pitchFamily="18" charset="0"/>
                <a:cs typeface="Times New Roman" panose="02020603050405020304" pitchFamily="18" charset="0"/>
              </a:rPr>
              <a:t>الحصول على شيء مرغوب فيه من شخص ما من خلال تقديم شيء ذي قيمة في المقابل</a:t>
            </a:r>
            <a:endParaRPr lang="en-US" sz="2400" dirty="0">
              <a:solidFill>
                <a:schemeClr val="tx1"/>
              </a:solidFill>
            </a:endParaRPr>
          </a:p>
        </p:txBody>
      </p:sp>
      <p:grpSp>
        <p:nvGrpSpPr>
          <p:cNvPr id="4" name="Group 17"/>
          <p:cNvGrpSpPr>
            <a:grpSpLocks/>
          </p:cNvGrpSpPr>
          <p:nvPr/>
        </p:nvGrpSpPr>
        <p:grpSpPr bwMode="auto">
          <a:xfrm>
            <a:off x="2280634" y="2012323"/>
            <a:ext cx="7391400" cy="3886200"/>
            <a:chOff x="480" y="1008"/>
            <a:chExt cx="5088" cy="2832"/>
          </a:xfrm>
          <a:solidFill>
            <a:srgbClr val="00B0F0"/>
          </a:solidFill>
        </p:grpSpPr>
        <p:sp>
          <p:nvSpPr>
            <p:cNvPr id="5" name="Rectangle 6"/>
            <p:cNvSpPr>
              <a:spLocks noChangeArrowheads="1"/>
            </p:cNvSpPr>
            <p:nvPr/>
          </p:nvSpPr>
          <p:spPr bwMode="auto">
            <a:xfrm>
              <a:off x="2592" y="1008"/>
              <a:ext cx="2976" cy="432"/>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ar-LB" sz="2300" b="1" dirty="0">
                  <a:solidFill>
                    <a:srgbClr val="000000"/>
                  </a:solidFill>
                  <a:latin typeface="Times New Roman" panose="02020603050405020304" pitchFamily="18" charset="0"/>
                  <a:cs typeface="Times New Roman" panose="02020603050405020304" pitchFamily="18" charset="0"/>
                </a:rPr>
                <a:t>طرفان على الأقل</a:t>
              </a:r>
              <a:endParaRPr lang="en-US" sz="2300" b="1" dirty="0">
                <a:solidFill>
                  <a:srgbClr val="000000"/>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2592" y="1608"/>
              <a:ext cx="2976" cy="432"/>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ar-LB" sz="2300" b="1" dirty="0">
                  <a:solidFill>
                    <a:srgbClr val="000000"/>
                  </a:solidFill>
                  <a:latin typeface="Times New Roman" panose="02020603050405020304" pitchFamily="18" charset="0"/>
                  <a:cs typeface="Times New Roman" panose="02020603050405020304" pitchFamily="18" charset="0"/>
                </a:rPr>
                <a:t>شيء ذو قيمة</a:t>
              </a:r>
              <a:endParaRPr lang="en-US" sz="2300" b="1" dirty="0">
                <a:solidFill>
                  <a:srgbClr val="000000"/>
                </a:solidFill>
                <a:latin typeface="Times New Roman" panose="02020603050405020304" pitchFamily="18" charset="0"/>
                <a:cs typeface="Times New Roman" panose="02020603050405020304" pitchFamily="18" charset="0"/>
              </a:endParaRPr>
            </a:p>
          </p:txBody>
        </p:sp>
        <p:sp>
          <p:nvSpPr>
            <p:cNvPr id="7" name="Rectangle 8"/>
            <p:cNvSpPr>
              <a:spLocks noChangeArrowheads="1"/>
            </p:cNvSpPr>
            <p:nvPr/>
          </p:nvSpPr>
          <p:spPr bwMode="auto">
            <a:xfrm>
              <a:off x="2592" y="2208"/>
              <a:ext cx="2976" cy="434"/>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20000"/>
                </a:spcBef>
              </a:pPr>
              <a:r>
                <a:rPr lang="ar-LB" sz="2300" b="1" dirty="0">
                  <a:solidFill>
                    <a:srgbClr val="000000"/>
                  </a:solidFill>
                  <a:latin typeface="Times New Roman" panose="02020603050405020304" pitchFamily="18" charset="0"/>
                  <a:cs typeface="Times New Roman" panose="02020603050405020304" pitchFamily="18" charset="0"/>
                </a:rPr>
                <a:t>التواصل والتسليم</a:t>
              </a:r>
              <a:endParaRPr lang="en-US" sz="2300" b="1" dirty="0">
                <a:solidFill>
                  <a:srgbClr val="000000"/>
                </a:solidFill>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2592" y="2808"/>
              <a:ext cx="2976" cy="432"/>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20000"/>
                </a:spcBef>
              </a:pPr>
              <a:r>
                <a:rPr lang="ar-LB" sz="2300" b="1" dirty="0">
                  <a:solidFill>
                    <a:srgbClr val="000000"/>
                  </a:solidFill>
                  <a:latin typeface="Times New Roman" panose="02020603050405020304" pitchFamily="18" charset="0"/>
                  <a:cs typeface="Times New Roman" panose="02020603050405020304" pitchFamily="18" charset="0"/>
                </a:rPr>
                <a:t>حرية القبول أو الرفض</a:t>
              </a:r>
              <a:endParaRPr lang="en-US" sz="2300" b="1" dirty="0">
                <a:solidFill>
                  <a:srgbClr val="000000"/>
                </a:solidFill>
                <a:latin typeface="Times New Roman" panose="02020603050405020304" pitchFamily="18" charset="0"/>
                <a:cs typeface="Times New Roman" panose="02020603050405020304" pitchFamily="18" charset="0"/>
              </a:endParaRPr>
            </a:p>
          </p:txBody>
        </p:sp>
        <p:sp>
          <p:nvSpPr>
            <p:cNvPr id="9" name="Rectangle 10"/>
            <p:cNvSpPr>
              <a:spLocks noChangeArrowheads="1"/>
            </p:cNvSpPr>
            <p:nvPr/>
          </p:nvSpPr>
          <p:spPr bwMode="auto">
            <a:xfrm>
              <a:off x="2592" y="3408"/>
              <a:ext cx="2976" cy="432"/>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20000"/>
                </a:spcBef>
              </a:pPr>
              <a:r>
                <a:rPr lang="ar-LB" sz="2300" b="1" dirty="0">
                  <a:solidFill>
                    <a:srgbClr val="000000"/>
                  </a:solidFill>
                  <a:latin typeface="Times New Roman" panose="02020603050405020304" pitchFamily="18" charset="0"/>
                  <a:cs typeface="Times New Roman" panose="02020603050405020304" pitchFamily="18" charset="0"/>
                </a:rPr>
                <a:t>الرغبة في التعامل مع الطرف الآخر</a:t>
              </a:r>
              <a:endParaRPr lang="en-US" sz="2300" b="1" dirty="0">
                <a:solidFill>
                  <a:srgbClr val="000000"/>
                </a:solidFill>
                <a:latin typeface="Times New Roman" panose="02020603050405020304" pitchFamily="18" charset="0"/>
                <a:cs typeface="Times New Roman" panose="02020603050405020304" pitchFamily="18" charset="0"/>
              </a:endParaRPr>
            </a:p>
          </p:txBody>
        </p:sp>
        <p:cxnSp>
          <p:nvCxnSpPr>
            <p:cNvPr id="10" name="AutoShape 11"/>
            <p:cNvCxnSpPr>
              <a:cxnSpLocks noChangeShapeType="1"/>
            </p:cNvCxnSpPr>
            <p:nvPr/>
          </p:nvCxnSpPr>
          <p:spPr bwMode="auto">
            <a:xfrm flipV="1">
              <a:off x="2016" y="1213"/>
              <a:ext cx="576" cy="1223"/>
            </a:xfrm>
            <a:prstGeom prst="bentConnector3">
              <a:avLst>
                <a:gd name="adj1" fmla="val 50000"/>
              </a:avLst>
            </a:prstGeom>
            <a:grpFill/>
            <a:ln>
              <a:solidFill>
                <a:schemeClr val="tx2"/>
              </a:solidFill>
              <a:headEnd/>
              <a:tailEnd/>
            </a:ln>
          </p:spPr>
          <p:style>
            <a:lnRef idx="1">
              <a:schemeClr val="accent2"/>
            </a:lnRef>
            <a:fillRef idx="0">
              <a:schemeClr val="accent2"/>
            </a:fillRef>
            <a:effectRef idx="0">
              <a:schemeClr val="accent2"/>
            </a:effectRef>
            <a:fontRef idx="minor">
              <a:schemeClr val="tx1"/>
            </a:fontRef>
          </p:style>
        </p:cxnSp>
        <p:cxnSp>
          <p:nvCxnSpPr>
            <p:cNvPr id="11" name="AutoShape 12"/>
            <p:cNvCxnSpPr>
              <a:cxnSpLocks noChangeShapeType="1"/>
            </p:cNvCxnSpPr>
            <p:nvPr/>
          </p:nvCxnSpPr>
          <p:spPr bwMode="auto">
            <a:xfrm>
              <a:off x="2016" y="2436"/>
              <a:ext cx="576" cy="1177"/>
            </a:xfrm>
            <a:prstGeom prst="bentConnector3">
              <a:avLst>
                <a:gd name="adj1" fmla="val 50000"/>
              </a:avLst>
            </a:prstGeom>
            <a:grpFill/>
            <a:ln>
              <a:solidFill>
                <a:schemeClr val="tx2"/>
              </a:solidFill>
              <a:headEnd/>
              <a:tailEnd/>
            </a:ln>
          </p:spPr>
          <p:style>
            <a:lnRef idx="1">
              <a:schemeClr val="accent2"/>
            </a:lnRef>
            <a:fillRef idx="0">
              <a:schemeClr val="accent2"/>
            </a:fillRef>
            <a:effectRef idx="0">
              <a:schemeClr val="accent2"/>
            </a:effectRef>
            <a:fontRef idx="minor">
              <a:schemeClr val="tx1"/>
            </a:fontRef>
          </p:style>
        </p:cxnSp>
        <p:cxnSp>
          <p:nvCxnSpPr>
            <p:cNvPr id="12" name="AutoShape 13"/>
            <p:cNvCxnSpPr>
              <a:cxnSpLocks noChangeShapeType="1"/>
            </p:cNvCxnSpPr>
            <p:nvPr/>
          </p:nvCxnSpPr>
          <p:spPr bwMode="auto">
            <a:xfrm flipV="1">
              <a:off x="2016" y="1813"/>
              <a:ext cx="576" cy="623"/>
            </a:xfrm>
            <a:prstGeom prst="bentConnector3">
              <a:avLst>
                <a:gd name="adj1" fmla="val 50000"/>
              </a:avLst>
            </a:prstGeom>
            <a:grpFill/>
            <a:ln>
              <a:solidFill>
                <a:schemeClr val="tx2"/>
              </a:solidFill>
              <a:headEnd/>
              <a:tailEnd/>
            </a:ln>
          </p:spPr>
          <p:style>
            <a:lnRef idx="1">
              <a:schemeClr val="accent2"/>
            </a:lnRef>
            <a:fillRef idx="0">
              <a:schemeClr val="accent2"/>
            </a:fillRef>
            <a:effectRef idx="0">
              <a:schemeClr val="accent2"/>
            </a:effectRef>
            <a:fontRef idx="minor">
              <a:schemeClr val="tx1"/>
            </a:fontRef>
          </p:style>
        </p:cxnSp>
        <p:cxnSp>
          <p:nvCxnSpPr>
            <p:cNvPr id="13" name="AutoShape 14"/>
            <p:cNvCxnSpPr>
              <a:cxnSpLocks noChangeShapeType="1"/>
            </p:cNvCxnSpPr>
            <p:nvPr/>
          </p:nvCxnSpPr>
          <p:spPr bwMode="auto">
            <a:xfrm>
              <a:off x="2016" y="2436"/>
              <a:ext cx="576" cy="577"/>
            </a:xfrm>
            <a:prstGeom prst="bentConnector3">
              <a:avLst>
                <a:gd name="adj1" fmla="val 50000"/>
              </a:avLst>
            </a:prstGeom>
            <a:grpFill/>
            <a:ln>
              <a:solidFill>
                <a:schemeClr val="tx2"/>
              </a:solidFill>
              <a:headEnd/>
              <a:tailEnd/>
            </a:ln>
          </p:spPr>
          <p:style>
            <a:lnRef idx="1">
              <a:schemeClr val="accent2"/>
            </a:lnRef>
            <a:fillRef idx="0">
              <a:schemeClr val="accent2"/>
            </a:fillRef>
            <a:effectRef idx="0">
              <a:schemeClr val="accent2"/>
            </a:effectRef>
            <a:fontRef idx="minor">
              <a:schemeClr val="tx1"/>
            </a:fontRef>
          </p:style>
        </p:cxnSp>
        <p:sp>
          <p:nvSpPr>
            <p:cNvPr id="14" name="Line 15"/>
            <p:cNvSpPr>
              <a:spLocks noChangeShapeType="1"/>
            </p:cNvSpPr>
            <p:nvPr/>
          </p:nvSpPr>
          <p:spPr bwMode="auto">
            <a:xfrm flipH="1">
              <a:off x="2304" y="2437"/>
              <a:ext cx="288" cy="0"/>
            </a:xfrm>
            <a:prstGeom prst="line">
              <a:avLst/>
            </a:prstGeom>
            <a:grpFill/>
            <a:ln>
              <a:solidFill>
                <a:schemeClr val="tx2"/>
              </a:solidFill>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5" name="Rectangle 5"/>
            <p:cNvSpPr>
              <a:spLocks noChangeArrowheads="1"/>
            </p:cNvSpPr>
            <p:nvPr/>
          </p:nvSpPr>
          <p:spPr bwMode="auto">
            <a:xfrm>
              <a:off x="480" y="1895"/>
              <a:ext cx="1560" cy="1059"/>
            </a:xfrm>
            <a:prstGeom prst="rect">
              <a:avLst/>
            </a:prstGeom>
            <a:grp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lIns="82550" tIns="41275" rIns="82550" bIns="41275" anchor="ctr"/>
            <a:lstStyle>
              <a:lvl1pPr>
                <a:defRPr sz="2800">
                  <a:solidFill>
                    <a:schemeClr val="tx1"/>
                  </a:solidFill>
                  <a:latin typeface="Arial" panose="020B0604020202020204" pitchFamily="34" charset="0"/>
                  <a:ea typeface="ＭＳ Ｐゴシック" panose="020B0600070205080204" pitchFamily="34" charset="-128"/>
                </a:defRPr>
              </a:lvl1pPr>
              <a:lvl2pPr marL="742950" indent="-285750">
                <a:defRPr sz="2800">
                  <a:solidFill>
                    <a:schemeClr val="tx1"/>
                  </a:solidFill>
                  <a:latin typeface="Arial" panose="020B0604020202020204" pitchFamily="34" charset="0"/>
                  <a:ea typeface="ＭＳ Ｐゴシック" panose="020B0600070205080204" pitchFamily="34" charset="-128"/>
                </a:defRPr>
              </a:lvl2pPr>
              <a:lvl3pPr marL="1143000" indent="-228600">
                <a:defRPr sz="2800">
                  <a:solidFill>
                    <a:schemeClr val="tx1"/>
                  </a:solidFill>
                  <a:latin typeface="Arial" panose="020B0604020202020204" pitchFamily="34" charset="0"/>
                  <a:ea typeface="ＭＳ Ｐゴシック" panose="020B0600070205080204" pitchFamily="34" charset="-128"/>
                </a:defRPr>
              </a:lvl3pPr>
              <a:lvl4pPr marL="1600200" indent="-228600">
                <a:defRPr sz="2800">
                  <a:solidFill>
                    <a:schemeClr val="tx1"/>
                  </a:solidFill>
                  <a:latin typeface="Arial" panose="020B0604020202020204" pitchFamily="34" charset="0"/>
                  <a:ea typeface="ＭＳ Ｐゴシック" panose="020B0600070205080204" pitchFamily="34" charset="-128"/>
                </a:defRPr>
              </a:lvl4pPr>
              <a:lvl5pPr marL="2057400" indent="-22860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20000"/>
                </a:spcBef>
              </a:pPr>
              <a:r>
                <a:rPr lang="ar-LB" sz="2400" b="1" dirty="0" smtClean="0">
                  <a:solidFill>
                    <a:srgbClr val="000000"/>
                  </a:solidFill>
                  <a:latin typeface="Times New Roman" panose="02020603050405020304" pitchFamily="18" charset="0"/>
                  <a:cs typeface="Times New Roman" panose="02020603050405020304" pitchFamily="18" charset="0"/>
                </a:rPr>
                <a:t>شروط</a:t>
              </a:r>
              <a:endParaRPr lang="en-US" sz="2400" b="1" dirty="0" smtClean="0">
                <a:solidFill>
                  <a:srgbClr val="000000"/>
                </a:solidFill>
                <a:latin typeface="Times New Roman" panose="02020603050405020304" pitchFamily="18" charset="0"/>
                <a:cs typeface="Times New Roman" panose="02020603050405020304" pitchFamily="18" charset="0"/>
              </a:endParaRPr>
            </a:p>
            <a:p>
              <a:pPr algn="ctr">
                <a:lnSpc>
                  <a:spcPct val="90000"/>
                </a:lnSpc>
                <a:spcBef>
                  <a:spcPct val="20000"/>
                </a:spcBef>
              </a:pPr>
              <a:r>
                <a:rPr lang="ar-LB" sz="2400" b="1" dirty="0">
                  <a:solidFill>
                    <a:srgbClr val="000000"/>
                  </a:solidFill>
                  <a:latin typeface="Times New Roman" panose="02020603050405020304" pitchFamily="18" charset="0"/>
                  <a:cs typeface="Times New Roman" panose="02020603050405020304" pitchFamily="18" charset="0"/>
                </a:rPr>
                <a:t>التبادل</a:t>
              </a:r>
            </a:p>
            <a:p>
              <a:pPr algn="ctr">
                <a:lnSpc>
                  <a:spcPct val="90000"/>
                </a:lnSpc>
                <a:spcBef>
                  <a:spcPct val="20000"/>
                </a:spcBef>
              </a:pPr>
              <a:r>
                <a:rPr lang="en-US" sz="2400" b="1" dirty="0" smtClean="0">
                  <a:solidFill>
                    <a:srgbClr val="000000"/>
                  </a:solidFill>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grpSp>
      <p:sp>
        <p:nvSpPr>
          <p:cNvPr id="16" name="Title 1"/>
          <p:cNvSpPr txBox="1">
            <a:spLocks/>
          </p:cNvSpPr>
          <p:nvPr/>
        </p:nvSpPr>
        <p:spPr>
          <a:xfrm>
            <a:off x="899933" y="228600"/>
            <a:ext cx="10650409" cy="838200"/>
          </a:xfrm>
          <a:prstGeom prst="rect">
            <a:avLst/>
          </a:prstGeom>
        </p:spPr>
        <p:txBody>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pPr algn="ctr"/>
            <a:r>
              <a:rPr lang="ar-LB" sz="4000" b="1" dirty="0">
                <a:solidFill>
                  <a:srgbClr val="FF0000"/>
                </a:solidFill>
                <a:latin typeface="Times New Roman" panose="02020603050405020304" pitchFamily="18" charset="0"/>
                <a:cs typeface="Times New Roman" panose="02020603050405020304" pitchFamily="18" charset="0"/>
              </a:rPr>
              <a:t>عملية التبادل</a:t>
            </a:r>
            <a:endParaRPr lang="en-GB"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59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عنصر نائب لرقم الشريحة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a:lnSpc>
                <a:spcPct val="80000"/>
              </a:lnSpc>
              <a:spcBef>
                <a:spcPct val="0"/>
              </a:spcBef>
              <a:buClrTx/>
              <a:buSzTx/>
              <a:buFontTx/>
              <a:buNone/>
            </a:pPr>
            <a:fld id="{DD27A90B-B189-4CEB-AD04-A8102C3C24E9}" type="slidenum">
              <a:rPr lang="ar-SA" altLang="ar-IQ" sz="1200">
                <a:solidFill>
                  <a:srgbClr val="FFFFFF"/>
                </a:solidFill>
                <a:latin typeface="Arial" panose="020B0604020202020204" pitchFamily="34" charset="0"/>
              </a:rPr>
              <a:pPr algn="ctr">
                <a:lnSpc>
                  <a:spcPct val="80000"/>
                </a:lnSpc>
                <a:spcBef>
                  <a:spcPct val="0"/>
                </a:spcBef>
                <a:buClrTx/>
                <a:buSzTx/>
                <a:buFontTx/>
                <a:buNone/>
              </a:pPr>
              <a:t>13</a:t>
            </a:fld>
            <a:endParaRPr lang="en-US" altLang="ar-IQ" sz="1200">
              <a:solidFill>
                <a:srgbClr val="FFFFFF"/>
              </a:solidFill>
              <a:latin typeface="Arial" panose="020B0604020202020204" pitchFamily="34" charset="0"/>
            </a:endParaRPr>
          </a:p>
        </p:txBody>
      </p:sp>
      <p:sp>
        <p:nvSpPr>
          <p:cNvPr id="36866" name="Rectangle 2">
            <a:extLst>
              <a:ext uri="{FF2B5EF4-FFF2-40B4-BE49-F238E27FC236}">
                <a16:creationId xmlns:a16="http://schemas.microsoft.com/office/drawing/2014/main" id="{3BEFE93F-2224-475D-B806-C6FB4FD80FBF}"/>
              </a:ext>
            </a:extLst>
          </p:cNvPr>
          <p:cNvSpPr>
            <a:spLocks noGrp="1" noChangeArrowheads="1"/>
          </p:cNvSpPr>
          <p:nvPr>
            <p:ph type="title" idx="4294967295"/>
          </p:nvPr>
        </p:nvSpPr>
        <p:spPr>
          <a:xfrm>
            <a:off x="1077912" y="130629"/>
            <a:ext cx="9883775" cy="1172712"/>
          </a:xfrm>
          <a:effectLst>
            <a:outerShdw dist="35921" dir="2700000" algn="ctr" rotWithShape="0">
              <a:schemeClr val="bg2"/>
            </a:outerShdw>
          </a:effectLst>
        </p:spPr>
        <p:txBody>
          <a:bodyPr>
            <a:noAutofit/>
          </a:bodyPr>
          <a:lstStyle/>
          <a:p>
            <a:pPr algn="ctr">
              <a:defRPr/>
            </a:pPr>
            <a:r>
              <a:rPr lang="ar-SA" sz="4000" b="1" dirty="0">
                <a:solidFill>
                  <a:srgbClr val="FF0000"/>
                </a:solidFill>
                <a:latin typeface="Times New Roman" panose="02020603050405020304" pitchFamily="18" charset="0"/>
                <a:cs typeface="Times New Roman" panose="02020603050405020304" pitchFamily="18" charset="0"/>
              </a:rPr>
              <a:t>نموذج مبسط للنظام التسويقي”نظام التبادل“</a:t>
            </a:r>
            <a:r>
              <a:rPr lang="ar-SA" sz="4000" b="1"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ar-SA" b="1" dirty="0">
                <a:effectLst>
                  <a:outerShdw blurRad="38100" dist="38100" dir="2700000" algn="tl">
                    <a:srgbClr val="000000"/>
                  </a:outerShdw>
                </a:effectLst>
              </a:rPr>
              <a:t/>
            </a:r>
            <a:br>
              <a:rPr lang="ar-SA" b="1" dirty="0">
                <a:effectLst>
                  <a:outerShdw blurRad="38100" dist="38100" dir="2700000" algn="tl">
                    <a:srgbClr val="000000"/>
                  </a:outerShdw>
                </a:effectLst>
              </a:rPr>
            </a:br>
            <a:endParaRPr lang="en-US" b="1" dirty="0">
              <a:effectLst>
                <a:outerShdw blurRad="38100" dist="38100" dir="2700000" algn="tl">
                  <a:srgbClr val="000000"/>
                </a:outerShdw>
              </a:effectLst>
            </a:endParaRPr>
          </a:p>
        </p:txBody>
      </p:sp>
      <p:grpSp>
        <p:nvGrpSpPr>
          <p:cNvPr id="2" name="Group 17"/>
          <p:cNvGrpSpPr>
            <a:grpSpLocks/>
          </p:cNvGrpSpPr>
          <p:nvPr/>
        </p:nvGrpSpPr>
        <p:grpSpPr bwMode="auto">
          <a:xfrm>
            <a:off x="1905000" y="3124200"/>
            <a:ext cx="8229600" cy="2362200"/>
            <a:chOff x="240" y="1968"/>
            <a:chExt cx="5184" cy="1488"/>
          </a:xfrm>
        </p:grpSpPr>
        <p:sp>
          <p:nvSpPr>
            <p:cNvPr id="25613" name="AutoShape 3"/>
            <p:cNvSpPr>
              <a:spLocks noChangeArrowheads="1"/>
            </p:cNvSpPr>
            <p:nvPr/>
          </p:nvSpPr>
          <p:spPr bwMode="auto">
            <a:xfrm>
              <a:off x="240" y="1968"/>
              <a:ext cx="1680" cy="1488"/>
            </a:xfrm>
            <a:prstGeom prst="cube">
              <a:avLst>
                <a:gd name="adj" fmla="val 11514"/>
              </a:avLst>
            </a:prstGeom>
            <a:solidFill>
              <a:srgbClr val="FFFF00"/>
            </a:solidFill>
            <a:ln w="9525">
              <a:solidFill>
                <a:schemeClr val="tx1"/>
              </a:solidFill>
              <a:miter lim="800000"/>
              <a:headEnd/>
              <a:tailEnd/>
            </a:ln>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a:spcBef>
                  <a:spcPct val="0"/>
                </a:spcBef>
                <a:buClrTx/>
                <a:buSzTx/>
                <a:buFontTx/>
                <a:buNone/>
              </a:pPr>
              <a:r>
                <a:rPr lang="ar-SA" altLang="ar-IQ" sz="2800" b="1">
                  <a:solidFill>
                    <a:srgbClr val="000000"/>
                  </a:solidFill>
                  <a:latin typeface="Arial Black" panose="020B0A04020102020204" pitchFamily="34" charset="0"/>
                </a:rPr>
                <a:t>الصناعة</a:t>
              </a:r>
              <a:endParaRPr lang="en-US" altLang="ar-IQ" sz="2800" b="1">
                <a:solidFill>
                  <a:srgbClr val="000000"/>
                </a:solidFill>
                <a:latin typeface="Arial Black" panose="020B0A04020102020204" pitchFamily="34" charset="0"/>
              </a:endParaRPr>
            </a:p>
            <a:p>
              <a:pPr algn="ctr">
                <a:spcBef>
                  <a:spcPct val="0"/>
                </a:spcBef>
                <a:buClrTx/>
                <a:buSzTx/>
                <a:buFontTx/>
                <a:buNone/>
              </a:pPr>
              <a:r>
                <a:rPr lang="ar-SA" altLang="ar-IQ" sz="2400" b="1">
                  <a:solidFill>
                    <a:srgbClr val="000000"/>
                  </a:solidFill>
                  <a:latin typeface="Arial Black" panose="020B0A04020102020204" pitchFamily="34" charset="0"/>
                </a:rPr>
                <a:t>(مجموعة من البائعين)</a:t>
              </a:r>
              <a:r>
                <a:rPr lang="en-US" altLang="ar-IQ" sz="2400" b="1">
                  <a:solidFill>
                    <a:srgbClr val="000000"/>
                  </a:solidFill>
                  <a:latin typeface="Arial Black" panose="020B0A04020102020204" pitchFamily="34" charset="0"/>
                </a:rPr>
                <a:t> </a:t>
              </a:r>
            </a:p>
          </p:txBody>
        </p:sp>
        <p:sp>
          <p:nvSpPr>
            <p:cNvPr id="25614" name="AutoShape 4"/>
            <p:cNvSpPr>
              <a:spLocks noChangeArrowheads="1"/>
            </p:cNvSpPr>
            <p:nvPr/>
          </p:nvSpPr>
          <p:spPr bwMode="auto">
            <a:xfrm>
              <a:off x="3744" y="1968"/>
              <a:ext cx="1680" cy="1488"/>
            </a:xfrm>
            <a:prstGeom prst="cube">
              <a:avLst>
                <a:gd name="adj" fmla="val 11514"/>
              </a:avLst>
            </a:prstGeom>
            <a:solidFill>
              <a:srgbClr val="FF6600"/>
            </a:solidFill>
            <a:ln w="9525">
              <a:solidFill>
                <a:schemeClr val="tx1"/>
              </a:solidFill>
              <a:miter lim="800000"/>
              <a:headEnd/>
              <a:tailEnd/>
            </a:ln>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a:spcBef>
                  <a:spcPct val="0"/>
                </a:spcBef>
                <a:buClrTx/>
                <a:buSzTx/>
                <a:buFontTx/>
                <a:buNone/>
              </a:pPr>
              <a:r>
                <a:rPr lang="ar-SA" altLang="ar-IQ" sz="2800" b="1">
                  <a:solidFill>
                    <a:srgbClr val="000000"/>
                  </a:solidFill>
                  <a:latin typeface="Arial Black" panose="020B0A04020102020204" pitchFamily="34" charset="0"/>
                </a:rPr>
                <a:t>السوق </a:t>
              </a:r>
              <a:endParaRPr lang="en-US" altLang="ar-IQ" sz="2800" b="1">
                <a:solidFill>
                  <a:srgbClr val="000000"/>
                </a:solidFill>
                <a:latin typeface="Arial Black" panose="020B0A04020102020204" pitchFamily="34" charset="0"/>
              </a:endParaRPr>
            </a:p>
            <a:p>
              <a:pPr algn="ctr">
                <a:spcBef>
                  <a:spcPct val="0"/>
                </a:spcBef>
                <a:buClrTx/>
                <a:buSzTx/>
                <a:buFontTx/>
                <a:buNone/>
              </a:pPr>
              <a:r>
                <a:rPr lang="ar-SA" altLang="ar-IQ" sz="2400" b="1">
                  <a:solidFill>
                    <a:srgbClr val="000000"/>
                  </a:solidFill>
                  <a:latin typeface="Arial Black" panose="020B0A04020102020204" pitchFamily="34" charset="0"/>
                </a:rPr>
                <a:t>(مجموعة من المشترين)</a:t>
              </a:r>
              <a:endParaRPr lang="en-US" altLang="ar-IQ" sz="2400" b="1">
                <a:solidFill>
                  <a:srgbClr val="000000"/>
                </a:solidFill>
                <a:latin typeface="Arial Black" panose="020B0A04020102020204" pitchFamily="34" charset="0"/>
              </a:endParaRPr>
            </a:p>
          </p:txBody>
        </p:sp>
      </p:grpSp>
      <p:sp>
        <p:nvSpPr>
          <p:cNvPr id="36869" name="AutoShape 5"/>
          <p:cNvSpPr>
            <a:spLocks noChangeArrowheads="1"/>
          </p:cNvSpPr>
          <p:nvPr/>
        </p:nvSpPr>
        <p:spPr bwMode="auto">
          <a:xfrm>
            <a:off x="4343400" y="3429000"/>
            <a:ext cx="3124200" cy="838200"/>
          </a:xfrm>
          <a:prstGeom prst="rightArrow">
            <a:avLst>
              <a:gd name="adj1" fmla="val 50000"/>
              <a:gd name="adj2" fmla="val 9318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a:spcBef>
                <a:spcPct val="0"/>
              </a:spcBef>
              <a:buClrTx/>
              <a:buSzTx/>
              <a:buFontTx/>
              <a:buNone/>
            </a:pPr>
            <a:r>
              <a:rPr lang="ar-SA" altLang="ar-IQ" sz="2400" b="1">
                <a:solidFill>
                  <a:srgbClr val="000000"/>
                </a:solidFill>
                <a:latin typeface="Arial Black" panose="020B0A04020102020204" pitchFamily="34" charset="0"/>
              </a:rPr>
              <a:t>سلع/خدمات</a:t>
            </a:r>
            <a:endParaRPr lang="en-US" altLang="ar-IQ" sz="2400" b="1">
              <a:solidFill>
                <a:srgbClr val="000000"/>
              </a:solidFill>
              <a:latin typeface="Arial Black" panose="020B0A04020102020204" pitchFamily="34" charset="0"/>
            </a:endParaRPr>
          </a:p>
        </p:txBody>
      </p:sp>
      <p:sp>
        <p:nvSpPr>
          <p:cNvPr id="36870" name="AutoShape 6"/>
          <p:cNvSpPr>
            <a:spLocks noChangeArrowheads="1"/>
          </p:cNvSpPr>
          <p:nvPr/>
        </p:nvSpPr>
        <p:spPr bwMode="auto">
          <a:xfrm>
            <a:off x="4572000" y="4343400"/>
            <a:ext cx="2895600" cy="838200"/>
          </a:xfrm>
          <a:prstGeom prst="leftArrow">
            <a:avLst>
              <a:gd name="adj1" fmla="val 50000"/>
              <a:gd name="adj2" fmla="val 8636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lgn="ctr">
              <a:spcBef>
                <a:spcPct val="0"/>
              </a:spcBef>
              <a:buClrTx/>
              <a:buSzTx/>
              <a:buFontTx/>
              <a:buNone/>
            </a:pPr>
            <a:r>
              <a:rPr lang="ar-SA" altLang="ar-IQ" sz="2400" b="1">
                <a:solidFill>
                  <a:srgbClr val="000000"/>
                </a:solidFill>
                <a:latin typeface="Arial Black" panose="020B0A04020102020204" pitchFamily="34" charset="0"/>
              </a:rPr>
              <a:t>نقود</a:t>
            </a:r>
            <a:endParaRPr lang="en-US" altLang="ar-IQ" sz="2400" b="1">
              <a:solidFill>
                <a:srgbClr val="000000"/>
              </a:solidFill>
              <a:latin typeface="Arial Black" panose="020B0A04020102020204" pitchFamily="34" charset="0"/>
            </a:endParaRPr>
          </a:p>
        </p:txBody>
      </p:sp>
      <p:grpSp>
        <p:nvGrpSpPr>
          <p:cNvPr id="3" name="Group 18"/>
          <p:cNvGrpSpPr>
            <a:grpSpLocks/>
          </p:cNvGrpSpPr>
          <p:nvPr/>
        </p:nvGrpSpPr>
        <p:grpSpPr bwMode="auto">
          <a:xfrm>
            <a:off x="2389338" y="1797052"/>
            <a:ext cx="8081812" cy="1306513"/>
            <a:chOff x="835" y="1145"/>
            <a:chExt cx="4781" cy="823"/>
          </a:xfrm>
        </p:grpSpPr>
        <p:sp>
          <p:nvSpPr>
            <p:cNvPr id="25611" name="AutoShape 12"/>
            <p:cNvSpPr>
              <a:spLocks noChangeArrowheads="1"/>
            </p:cNvSpPr>
            <p:nvPr/>
          </p:nvSpPr>
          <p:spPr bwMode="auto">
            <a:xfrm>
              <a:off x="864" y="1440"/>
              <a:ext cx="4752" cy="528"/>
            </a:xfrm>
            <a:prstGeom prst="curvedDownArrow">
              <a:avLst>
                <a:gd name="adj1" fmla="val 180000"/>
                <a:gd name="adj2" fmla="val 360000"/>
                <a:gd name="adj3" fmla="val 33333"/>
              </a:avLst>
            </a:prstGeom>
            <a:solidFill>
              <a:srgbClr val="FF0000"/>
            </a:solidFill>
            <a:ln w="9525">
              <a:solidFill>
                <a:schemeClr val="tx1"/>
              </a:solidFill>
              <a:miter lim="800000"/>
              <a:headEnd/>
              <a:tailEnd/>
            </a:ln>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eaLnBrk="1" hangingPunct="1">
                <a:spcBef>
                  <a:spcPct val="0"/>
                </a:spcBef>
                <a:buClrTx/>
                <a:buSzTx/>
                <a:buFontTx/>
                <a:buNone/>
              </a:pPr>
              <a:endParaRPr lang="ar-JO" altLang="ar-IQ" sz="1800">
                <a:latin typeface="Arial" panose="020B0604020202020204" pitchFamily="34" charset="0"/>
              </a:endParaRPr>
            </a:p>
          </p:txBody>
        </p:sp>
        <p:sp>
          <p:nvSpPr>
            <p:cNvPr id="25612" name="Text Box 9" descr="White marble"/>
            <p:cNvSpPr txBox="1">
              <a:spLocks noChangeArrowheads="1"/>
            </p:cNvSpPr>
            <p:nvPr/>
          </p:nvSpPr>
          <p:spPr bwMode="auto">
            <a:xfrm>
              <a:off x="835" y="1145"/>
              <a:ext cx="41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spcBef>
                  <a:spcPct val="0"/>
                </a:spcBef>
                <a:buClrTx/>
                <a:buSzTx/>
                <a:buFontTx/>
                <a:buNone/>
              </a:pPr>
              <a:r>
                <a:rPr lang="en-GB" altLang="ar-IQ" sz="2800" b="1" dirty="0">
                  <a:solidFill>
                    <a:schemeClr val="tx2"/>
                  </a:solidFill>
                  <a:latin typeface="Arial Black" panose="020B0A04020102020204" pitchFamily="34" charset="0"/>
                </a:rPr>
                <a:t> </a:t>
              </a:r>
              <a:r>
                <a:rPr lang="ar-SA" altLang="ar-IQ" sz="2800" b="1" dirty="0">
                  <a:solidFill>
                    <a:schemeClr val="tx2"/>
                  </a:solidFill>
                  <a:latin typeface="Arial Black" panose="020B0A04020102020204" pitchFamily="34" charset="0"/>
                </a:rPr>
                <a:t>                           </a:t>
              </a:r>
              <a:r>
                <a:rPr lang="ar-SA" altLang="ar-IQ" sz="2800" b="1" dirty="0">
                  <a:latin typeface="Arial Black" panose="020B0A04020102020204" pitchFamily="34" charset="0"/>
                </a:rPr>
                <a:t>اتصال </a:t>
              </a:r>
              <a:r>
                <a:rPr lang="ar-SA" altLang="ar-IQ" sz="2800" b="1" dirty="0">
                  <a:solidFill>
                    <a:schemeClr val="tx2"/>
                  </a:solidFill>
                  <a:latin typeface="Arial Black" panose="020B0A04020102020204" pitchFamily="34" charset="0"/>
                </a:rPr>
                <a:t>                     </a:t>
              </a:r>
              <a:r>
                <a:rPr lang="en-GB" altLang="ar-IQ" sz="2800" b="1" dirty="0">
                  <a:solidFill>
                    <a:schemeClr val="tx2"/>
                  </a:solidFill>
                  <a:latin typeface="Arial Black" panose="020B0A04020102020204" pitchFamily="34" charset="0"/>
                </a:rPr>
                <a:t> </a:t>
              </a:r>
              <a:r>
                <a:rPr lang="ar-SA" altLang="ar-IQ" sz="2800" b="1" dirty="0">
                  <a:solidFill>
                    <a:schemeClr val="tx2"/>
                  </a:solidFill>
                  <a:latin typeface="Arial Black" panose="020B0A04020102020204" pitchFamily="34" charset="0"/>
                </a:rPr>
                <a:t>    </a:t>
              </a:r>
              <a:r>
                <a:rPr lang="en-GB" altLang="ar-IQ" sz="2800" b="1" dirty="0">
                  <a:solidFill>
                    <a:schemeClr val="tx2"/>
                  </a:solidFill>
                  <a:latin typeface="Arial Black" panose="020B0A04020102020204" pitchFamily="34" charset="0"/>
                </a:rPr>
                <a:t>  </a:t>
              </a:r>
              <a:r>
                <a:rPr lang="ar-SA" altLang="ar-IQ" sz="2800" b="1" dirty="0">
                  <a:solidFill>
                    <a:schemeClr val="tx2"/>
                  </a:solidFill>
                  <a:latin typeface="Arial Black" panose="020B0A04020102020204" pitchFamily="34" charset="0"/>
                </a:rPr>
                <a:t>    </a:t>
              </a:r>
              <a:endParaRPr lang="en-US" altLang="ar-IQ" sz="2800" b="1" dirty="0">
                <a:solidFill>
                  <a:schemeClr val="tx2"/>
                </a:solidFill>
                <a:latin typeface="Arial Black" panose="020B0A04020102020204" pitchFamily="34" charset="0"/>
              </a:endParaRPr>
            </a:p>
          </p:txBody>
        </p:sp>
      </p:grpSp>
      <p:grpSp>
        <p:nvGrpSpPr>
          <p:cNvPr id="4" name="Group 19"/>
          <p:cNvGrpSpPr>
            <a:grpSpLocks/>
          </p:cNvGrpSpPr>
          <p:nvPr/>
        </p:nvGrpSpPr>
        <p:grpSpPr bwMode="auto">
          <a:xfrm>
            <a:off x="1905000" y="5486403"/>
            <a:ext cx="7543800" cy="1177297"/>
            <a:chOff x="240" y="3456"/>
            <a:chExt cx="4752" cy="528"/>
          </a:xfrm>
        </p:grpSpPr>
        <p:sp>
          <p:nvSpPr>
            <p:cNvPr id="25609" name="AutoShape 14"/>
            <p:cNvSpPr>
              <a:spLocks noChangeArrowheads="1"/>
            </p:cNvSpPr>
            <p:nvPr/>
          </p:nvSpPr>
          <p:spPr bwMode="auto">
            <a:xfrm flipH="1" flipV="1">
              <a:off x="240" y="3456"/>
              <a:ext cx="4752" cy="528"/>
            </a:xfrm>
            <a:prstGeom prst="curvedDownArrow">
              <a:avLst>
                <a:gd name="adj1" fmla="val 180000"/>
                <a:gd name="adj2" fmla="val 360000"/>
                <a:gd name="adj3" fmla="val 33333"/>
              </a:avLst>
            </a:prstGeom>
            <a:solidFill>
              <a:srgbClr val="FF0000"/>
            </a:solidFill>
            <a:ln w="9525">
              <a:solidFill>
                <a:schemeClr val="tx1"/>
              </a:solidFill>
              <a:miter lim="800000"/>
              <a:headEnd/>
              <a:tailEnd/>
            </a:ln>
          </p:spPr>
          <p:txBody>
            <a:bodyPr wrap="none" anchor="ct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eaLnBrk="1" hangingPunct="1">
                <a:spcBef>
                  <a:spcPct val="0"/>
                </a:spcBef>
                <a:buClrTx/>
                <a:buSzTx/>
                <a:buFontTx/>
                <a:buNone/>
              </a:pPr>
              <a:endParaRPr lang="ar-JO" altLang="ar-IQ" sz="1800">
                <a:latin typeface="Arial" panose="020B0604020202020204" pitchFamily="34" charset="0"/>
              </a:endParaRPr>
            </a:p>
          </p:txBody>
        </p:sp>
        <p:sp>
          <p:nvSpPr>
            <p:cNvPr id="25610" name="Text Box 15" descr="White marble"/>
            <p:cNvSpPr txBox="1">
              <a:spLocks noChangeArrowheads="1"/>
            </p:cNvSpPr>
            <p:nvPr/>
          </p:nvSpPr>
          <p:spPr bwMode="auto">
            <a:xfrm>
              <a:off x="2201" y="3729"/>
              <a:ext cx="111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cs typeface="Arial" panose="020B0604020202020204" pitchFamily="34" charset="0"/>
                </a:defRPr>
              </a:lvl9pPr>
            </a:lstStyle>
            <a:p>
              <a:pPr>
                <a:spcBef>
                  <a:spcPct val="0"/>
                </a:spcBef>
                <a:buClrTx/>
                <a:buSzTx/>
                <a:buFontTx/>
                <a:buNone/>
              </a:pPr>
              <a:r>
                <a:rPr lang="ar-SA" altLang="ar-IQ" sz="2800" b="1" dirty="0">
                  <a:latin typeface="Arial Black" panose="020B0A04020102020204" pitchFamily="34" charset="0"/>
                </a:rPr>
                <a:t>معلومات</a:t>
              </a:r>
              <a:r>
                <a:rPr lang="ar-SA" altLang="ar-IQ" sz="2800" b="1" dirty="0">
                  <a:solidFill>
                    <a:schemeClr val="tx2"/>
                  </a:solidFill>
                  <a:latin typeface="Arial Black" panose="020B0A04020102020204" pitchFamily="34" charset="0"/>
                </a:rPr>
                <a:t>      </a:t>
              </a:r>
              <a:endParaRPr lang="en-US" altLang="ar-IQ" sz="2400" b="1" dirty="0">
                <a:solidFill>
                  <a:schemeClr val="tx2"/>
                </a:solidFill>
                <a:latin typeface="Arial Black" panose="020B0A04020102020204" pitchFamily="34" charset="0"/>
              </a:endParaRPr>
            </a:p>
          </p:txBody>
        </p:sp>
      </p:grpSp>
    </p:spTree>
    <p:extLst>
      <p:ext uri="{BB962C8B-B14F-4D97-AF65-F5344CB8AC3E}">
        <p14:creationId xmlns:p14="http://schemas.microsoft.com/office/powerpoint/2010/main" val="2810453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left)">
                                      <p:cBhvr>
                                        <p:cTn id="12" dur="500"/>
                                        <p:tgtEl>
                                          <p:spTgt spid="3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righ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autoUpdateAnimBg="0"/>
      <p:bldP spid="3687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2263" y="285750"/>
            <a:ext cx="9601200" cy="860425"/>
          </a:xfrm>
        </p:spPr>
        <p:txBody>
          <a:bodyPr>
            <a:normAutofit/>
          </a:bodyPr>
          <a:lstStyle/>
          <a:p>
            <a:pPr algn="ctr"/>
            <a:r>
              <a:rPr lang="ar-LB" sz="4000" b="1" dirty="0">
                <a:solidFill>
                  <a:srgbClr val="FF0000"/>
                </a:solidFill>
                <a:latin typeface="Times New Roman" panose="02020603050405020304" pitchFamily="18" charset="0"/>
                <a:cs typeface="Times New Roman" panose="02020603050405020304" pitchFamily="18" charset="0"/>
              </a:rPr>
              <a:t>قيمة العميل </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65760" y="1707787"/>
            <a:ext cx="10711543" cy="4967288"/>
          </a:xfrm>
        </p:spPr>
        <p:txBody>
          <a:bodyPr>
            <a:noAutofit/>
          </a:bodyPr>
          <a:lstStyle/>
          <a:p>
            <a:pPr marL="0" indent="0" algn="r" rtl="1">
              <a:buNone/>
            </a:pPr>
            <a:r>
              <a:rPr lang="ar-LB" sz="2400" b="1" dirty="0">
                <a:solidFill>
                  <a:schemeClr val="tx1"/>
                </a:solidFill>
                <a:latin typeface="Times New Roman" panose="02020603050405020304" pitchFamily="18" charset="0"/>
                <a:cs typeface="Times New Roman" panose="02020603050405020304" pitchFamily="18" charset="0"/>
              </a:rPr>
              <a:t>قيمة العميل - </a:t>
            </a:r>
            <a:r>
              <a:rPr lang="ar-LB" sz="2400" dirty="0" smtClean="0">
                <a:solidFill>
                  <a:schemeClr val="tx1"/>
                </a:solidFill>
                <a:latin typeface="Times New Roman" panose="02020603050405020304" pitchFamily="18" charset="0"/>
                <a:cs typeface="Times New Roman" panose="02020603050405020304" pitchFamily="18" charset="0"/>
              </a:rPr>
              <a:t>هى </a:t>
            </a:r>
            <a:r>
              <a:rPr lang="ar-LB" sz="2400" dirty="0">
                <a:solidFill>
                  <a:schemeClr val="tx1"/>
                </a:solidFill>
                <a:latin typeface="Times New Roman" panose="02020603050405020304" pitchFamily="18" charset="0"/>
                <a:cs typeface="Times New Roman" panose="02020603050405020304" pitchFamily="18" charset="0"/>
              </a:rPr>
              <a:t>الفرق بين ما يحصل عليه المستهلك نتيجة امتلاك واستعمال المنتج وتكلفه الحصول على المنتج، ولا يقوم المستهلك بالحساب الدقيق لتلك القيمة ولكنها مبنية على القيمة كما يدركها</a:t>
            </a:r>
          </a:p>
          <a:p>
            <a:pPr algn="r" rtl="1"/>
            <a:r>
              <a:rPr lang="ar-LB" sz="2400" dirty="0">
                <a:solidFill>
                  <a:schemeClr val="tx1"/>
                </a:solidFill>
                <a:latin typeface="Times New Roman" panose="02020603050405020304" pitchFamily="18" charset="0"/>
                <a:cs typeface="Times New Roman" panose="02020603050405020304" pitchFamily="18" charset="0"/>
              </a:rPr>
              <a:t>تشمل الفوائد: الفوائد الوظيفية والعاطفية. </a:t>
            </a:r>
            <a:endParaRPr lang="en-US" sz="2400" dirty="0" smtClean="0">
              <a:solidFill>
                <a:schemeClr val="tx1"/>
              </a:solidFill>
              <a:latin typeface="Times New Roman" panose="02020603050405020304" pitchFamily="18" charset="0"/>
              <a:cs typeface="Times New Roman" panose="02020603050405020304" pitchFamily="18" charset="0"/>
            </a:endParaRPr>
          </a:p>
          <a:p>
            <a:pPr algn="r" rtl="1"/>
            <a:r>
              <a:rPr lang="ar-LB" sz="2400" dirty="0" smtClean="0">
                <a:solidFill>
                  <a:schemeClr val="tx1"/>
                </a:solidFill>
                <a:latin typeface="Times New Roman" panose="02020603050405020304" pitchFamily="18" charset="0"/>
                <a:cs typeface="Times New Roman" panose="02020603050405020304" pitchFamily="18" charset="0"/>
              </a:rPr>
              <a:t>تشمل التكاليف</a:t>
            </a:r>
            <a:r>
              <a:rPr lang="ar-LB" sz="2400" dirty="0">
                <a:solidFill>
                  <a:schemeClr val="tx1"/>
                </a:solidFill>
                <a:latin typeface="Times New Roman" panose="02020603050405020304" pitchFamily="18" charset="0"/>
                <a:cs typeface="Times New Roman" panose="02020603050405020304" pitchFamily="18" charset="0"/>
              </a:rPr>
              <a:t>:  </a:t>
            </a:r>
            <a:r>
              <a:rPr lang="ar-LB" sz="2400" dirty="0" smtClean="0">
                <a:solidFill>
                  <a:schemeClr val="tx1"/>
                </a:solidFill>
                <a:latin typeface="Times New Roman" panose="02020603050405020304" pitchFamily="18" charset="0"/>
                <a:cs typeface="Times New Roman" panose="02020603050405020304" pitchFamily="18" charset="0"/>
              </a:rPr>
              <a:t>التكاليف</a:t>
            </a:r>
            <a:r>
              <a:rPr lang="en-US" sz="2400" dirty="0" smtClean="0">
                <a:solidFill>
                  <a:schemeClr val="tx1"/>
                </a:solidFill>
                <a:latin typeface="Times New Roman" panose="02020603050405020304" pitchFamily="18" charset="0"/>
                <a:cs typeface="Times New Roman" panose="02020603050405020304" pitchFamily="18" charset="0"/>
              </a:rPr>
              <a:t> </a:t>
            </a:r>
            <a:r>
              <a:rPr lang="ar-LB" sz="2400" dirty="0" smtClean="0">
                <a:solidFill>
                  <a:schemeClr val="tx1"/>
                </a:solidFill>
                <a:latin typeface="Times New Roman" panose="02020603050405020304" pitchFamily="18" charset="0"/>
                <a:cs typeface="Times New Roman" panose="02020603050405020304" pitchFamily="18" charset="0"/>
              </a:rPr>
              <a:t>النقدية </a:t>
            </a:r>
            <a:r>
              <a:rPr lang="ar-LB" sz="2400" dirty="0">
                <a:solidFill>
                  <a:schemeClr val="tx1"/>
                </a:solidFill>
                <a:latin typeface="Times New Roman" panose="02020603050405020304" pitchFamily="18" charset="0"/>
                <a:cs typeface="Times New Roman" panose="02020603050405020304" pitchFamily="18" charset="0"/>
              </a:rPr>
              <a:t>وتكاليف الوقت وتكاليف الطاقة والتكلفة النفسية.</a:t>
            </a:r>
          </a:p>
          <a:p>
            <a:pPr marL="0" indent="0" algn="r" rtl="1">
              <a:buNone/>
            </a:pPr>
            <a:r>
              <a:rPr lang="ar-LB" sz="2400" b="1" dirty="0">
                <a:solidFill>
                  <a:schemeClr val="tx1"/>
                </a:solidFill>
                <a:latin typeface="Times New Roman" panose="02020603050405020304" pitchFamily="18" charset="0"/>
                <a:cs typeface="Times New Roman" panose="02020603050405020304" pitchFamily="18" charset="0"/>
              </a:rPr>
              <a:t>يمكن زيادة قيمة عرض العميل من خلال:</a:t>
            </a:r>
          </a:p>
          <a:p>
            <a:pPr algn="r" rtl="1"/>
            <a:r>
              <a:rPr lang="ar-LB" sz="2400" dirty="0">
                <a:solidFill>
                  <a:schemeClr val="tx1"/>
                </a:solidFill>
                <a:latin typeface="Times New Roman" panose="02020603050405020304" pitchFamily="18" charset="0"/>
                <a:cs typeface="Times New Roman" panose="02020603050405020304" pitchFamily="18" charset="0"/>
              </a:rPr>
              <a:t>رفع الفوائد</a:t>
            </a:r>
          </a:p>
          <a:p>
            <a:pPr algn="r" rtl="1"/>
            <a:r>
              <a:rPr lang="ar-LB" sz="2400" dirty="0">
                <a:solidFill>
                  <a:schemeClr val="tx1"/>
                </a:solidFill>
                <a:latin typeface="Times New Roman" panose="02020603050405020304" pitchFamily="18" charset="0"/>
                <a:cs typeface="Times New Roman" panose="02020603050405020304" pitchFamily="18" charset="0"/>
              </a:rPr>
              <a:t>خفض التكاليف</a:t>
            </a:r>
          </a:p>
          <a:p>
            <a:pPr algn="r" rtl="1"/>
            <a:r>
              <a:rPr lang="ar-LB" sz="2400" dirty="0">
                <a:solidFill>
                  <a:schemeClr val="tx1"/>
                </a:solidFill>
                <a:latin typeface="Times New Roman" panose="02020603050405020304" pitchFamily="18" charset="0"/>
                <a:cs typeface="Times New Roman" panose="02020603050405020304" pitchFamily="18" charset="0"/>
              </a:rPr>
              <a:t>رفع الفوائد وخفض التكاليف</a:t>
            </a:r>
          </a:p>
          <a:p>
            <a:pPr algn="r" rtl="1"/>
            <a:r>
              <a:rPr lang="ar-LB" sz="2400" dirty="0">
                <a:solidFill>
                  <a:schemeClr val="tx1"/>
                </a:solidFill>
                <a:latin typeface="Times New Roman" panose="02020603050405020304" pitchFamily="18" charset="0"/>
                <a:cs typeface="Times New Roman" panose="02020603050405020304" pitchFamily="18" charset="0"/>
              </a:rPr>
              <a:t>زيادة الفوائد بأكثر من الزيادة في التكاليف</a:t>
            </a:r>
          </a:p>
          <a:p>
            <a:pPr algn="r" rtl="1"/>
            <a:r>
              <a:rPr lang="ar-LB" sz="2400" dirty="0">
                <a:solidFill>
                  <a:schemeClr val="tx1"/>
                </a:solidFill>
                <a:latin typeface="Times New Roman" panose="02020603050405020304" pitchFamily="18" charset="0"/>
                <a:cs typeface="Times New Roman" panose="02020603050405020304" pitchFamily="18" charset="0"/>
              </a:rPr>
              <a:t>فوائد أقل بأقل من انخفاض التكاليف</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64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8263" y="272915"/>
            <a:ext cx="9601200" cy="860425"/>
          </a:xfrm>
        </p:spPr>
        <p:txBody>
          <a:bodyPr>
            <a:normAutofit/>
          </a:bodyPr>
          <a:lstStyle/>
          <a:p>
            <a:pPr algn="ctr"/>
            <a:r>
              <a:rPr lang="ar-LB" sz="4000" b="1" dirty="0">
                <a:solidFill>
                  <a:srgbClr val="FF0000"/>
                </a:solidFill>
                <a:latin typeface="Times New Roman" panose="02020603050405020304" pitchFamily="18" charset="0"/>
              </a:rPr>
              <a:t>رضا </a:t>
            </a:r>
            <a:r>
              <a:rPr lang="ar-LB" sz="4000" b="1" dirty="0" smtClean="0">
                <a:solidFill>
                  <a:srgbClr val="FF0000"/>
                </a:solidFill>
                <a:latin typeface="Times New Roman" panose="02020603050405020304" pitchFamily="18" charset="0"/>
              </a:rPr>
              <a:t>المستهلك</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82880" y="2126751"/>
            <a:ext cx="10939463" cy="3810000"/>
          </a:xfrm>
        </p:spPr>
        <p:txBody>
          <a:bodyPr>
            <a:normAutofit/>
          </a:bodyPr>
          <a:lstStyle/>
          <a:p>
            <a:pPr algn="r" rtl="1"/>
            <a:r>
              <a:rPr lang="ar-LB" sz="2400" dirty="0">
                <a:solidFill>
                  <a:schemeClr val="tx1"/>
                </a:solidFill>
                <a:latin typeface="Times New Roman" panose="02020603050405020304" pitchFamily="18" charset="0"/>
                <a:cs typeface="Times New Roman" panose="02020603050405020304" pitchFamily="18" charset="0"/>
              </a:rPr>
              <a:t>رضا العملاء - ويعرف بأنه مدى توافق الأداء المدرك للمنتج مع توقعات </a:t>
            </a:r>
            <a:r>
              <a:rPr lang="ar-LB" sz="2400" dirty="0" smtClean="0">
                <a:solidFill>
                  <a:schemeClr val="tx1"/>
                </a:solidFill>
                <a:latin typeface="Times New Roman" panose="02020603050405020304" pitchFamily="18" charset="0"/>
                <a:cs typeface="Times New Roman" panose="02020603050405020304" pitchFamily="18" charset="0"/>
              </a:rPr>
              <a:t>المستهلك.</a:t>
            </a:r>
            <a:r>
              <a:rPr lang="en-US" sz="2400" dirty="0" smtClean="0">
                <a:solidFill>
                  <a:schemeClr val="tx1"/>
                </a:solidFill>
                <a:latin typeface="Times New Roman" panose="02020603050405020304" pitchFamily="18" charset="0"/>
                <a:cs typeface="Times New Roman" panose="02020603050405020304" pitchFamily="18" charset="0"/>
              </a:rPr>
              <a:t> </a:t>
            </a:r>
            <a:r>
              <a:rPr lang="ar-LB" sz="2400" dirty="0" smtClean="0">
                <a:solidFill>
                  <a:schemeClr val="tx1"/>
                </a:solidFill>
                <a:latin typeface="Times New Roman" panose="02020603050405020304" pitchFamily="18" charset="0"/>
                <a:cs typeface="Times New Roman" panose="02020603050405020304" pitchFamily="18" charset="0"/>
              </a:rPr>
              <a:t>يعتمد </a:t>
            </a:r>
            <a:r>
              <a:rPr lang="ar-LB" sz="2400" dirty="0">
                <a:solidFill>
                  <a:schemeClr val="tx1"/>
                </a:solidFill>
                <a:latin typeface="Times New Roman" panose="02020603050405020304" pitchFamily="18" charset="0"/>
                <a:cs typeface="Times New Roman" panose="02020603050405020304" pitchFamily="18" charset="0"/>
              </a:rPr>
              <a:t>على الأداء المتصور للمنتج في تقديم قيمة تتناسب مع توقعات المشتري.</a:t>
            </a:r>
          </a:p>
          <a:p>
            <a:pPr algn="r" rtl="1"/>
            <a:r>
              <a:rPr lang="ar-LB" sz="2400" dirty="0">
                <a:solidFill>
                  <a:schemeClr val="tx1"/>
                </a:solidFill>
                <a:latin typeface="Times New Roman" panose="02020603050405020304" pitchFamily="18" charset="0"/>
                <a:cs typeface="Times New Roman" panose="02020603050405020304" pitchFamily="18" charset="0"/>
              </a:rPr>
              <a:t>"تقييم العملاء لسلعة أو خدمة من حيث ما إذا كانت تلك السلعة أو الخدمة قد استوفت احتياجاتهم وتوقعاتهم".</a:t>
            </a:r>
          </a:p>
          <a:p>
            <a:pPr algn="r" rtl="1"/>
            <a:r>
              <a:rPr lang="ar-LB" sz="2400" dirty="0">
                <a:solidFill>
                  <a:schemeClr val="tx1"/>
                </a:solidFill>
                <a:latin typeface="Times New Roman" panose="02020603050405020304" pitchFamily="18" charset="0"/>
                <a:cs typeface="Times New Roman" panose="02020603050405020304" pitchFamily="18" charset="0"/>
              </a:rPr>
              <a:t>إذا كان الأداء أقل من التوقعات ، يكون الرضا منخفضًا.</a:t>
            </a:r>
          </a:p>
          <a:p>
            <a:pPr algn="r" rtl="1"/>
            <a:r>
              <a:rPr lang="ar-LB" sz="2400" dirty="0">
                <a:solidFill>
                  <a:schemeClr val="tx1"/>
                </a:solidFill>
                <a:latin typeface="Times New Roman" panose="02020603050405020304" pitchFamily="18" charset="0"/>
                <a:cs typeface="Times New Roman" panose="02020603050405020304" pitchFamily="18" charset="0"/>
              </a:rPr>
              <a:t>إذا كان الأداء أعلى من التوقعات ، يكون الرضا مرتفعًا.</a:t>
            </a:r>
          </a:p>
          <a:p>
            <a:pPr algn="r" rtl="1"/>
            <a:r>
              <a:rPr lang="ar-LB" sz="2400" dirty="0">
                <a:solidFill>
                  <a:schemeClr val="tx1"/>
                </a:solidFill>
                <a:latin typeface="Times New Roman" panose="02020603050405020304" pitchFamily="18" charset="0"/>
                <a:cs typeface="Times New Roman" panose="02020603050405020304" pitchFamily="18" charset="0"/>
              </a:rPr>
              <a:t>غالبًا ما يؤدي رضا العملاء إلى ولاء المستهلك.</a:t>
            </a:r>
          </a:p>
          <a:p>
            <a:pPr algn="r" rtl="1"/>
            <a:r>
              <a:rPr lang="ar-LB" sz="2400" dirty="0">
                <a:solidFill>
                  <a:schemeClr val="tx1"/>
                </a:solidFill>
                <a:latin typeface="Times New Roman" panose="02020603050405020304" pitchFamily="18" charset="0"/>
                <a:cs typeface="Times New Roman" panose="02020603050405020304" pitchFamily="18" charset="0"/>
              </a:rPr>
              <a:t>تسعى بعض الشركات إلى إسعاد العملاء من خلال تجاوز التوقعات.</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86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ستطيل مستدير الزوايا 15">
            <a:extLst>
              <a:ext uri="{FF2B5EF4-FFF2-40B4-BE49-F238E27FC236}">
                <a16:creationId xmlns:a16="http://schemas.microsoft.com/office/drawing/2014/main" id="{C7CA628E-402E-4ECD-83CD-2C5BD377C6C5}"/>
              </a:ext>
            </a:extLst>
          </p:cNvPr>
          <p:cNvSpPr/>
          <p:nvPr/>
        </p:nvSpPr>
        <p:spPr>
          <a:xfrm>
            <a:off x="175526" y="1335539"/>
            <a:ext cx="11908215" cy="5091884"/>
          </a:xfrm>
          <a:prstGeom prst="roundRect">
            <a:avLst>
              <a:gd name="adj" fmla="val 1416"/>
            </a:avLst>
          </a:prstGeom>
          <a:solidFill>
            <a:srgbClr val="BF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lvl="0" algn="r" rtl="1">
              <a:lnSpc>
                <a:spcPct val="90000"/>
              </a:lnSpc>
              <a:spcBef>
                <a:spcPts val="1000"/>
              </a:spcBef>
            </a:pPr>
            <a:endParaRPr lang="ar-BH" sz="3200" b="1" dirty="0">
              <a:solidFill>
                <a:prstClr val="black"/>
              </a:solidFill>
              <a:latin typeface="Times New Roman" panose="02020603050405020304" pitchFamily="18" charset="0"/>
              <a:cs typeface="Times New Roman" panose="02020603050405020304" pitchFamily="18" charset="0"/>
            </a:endParaRPr>
          </a:p>
          <a:p>
            <a:pPr marL="514350" lvl="0" indent="-514350" algn="r" rtl="1">
              <a:lnSpc>
                <a:spcPct val="90000"/>
              </a:lnSpc>
              <a:spcBef>
                <a:spcPts val="1000"/>
              </a:spcBef>
              <a:buFont typeface="+mj-lt"/>
              <a:buAutoNum type="arabicPeriod"/>
            </a:pPr>
            <a:endParaRPr lang="en-US" sz="3200" b="1" dirty="0">
              <a:solidFill>
                <a:prstClr val="black"/>
              </a:solidFill>
              <a:latin typeface="Times New Roman" panose="02020603050405020304" pitchFamily="18" charset="0"/>
              <a:cs typeface="Times New Roman" panose="02020603050405020304" pitchFamily="18" charset="0"/>
            </a:endParaRPr>
          </a:p>
          <a:p>
            <a:pPr algn="just" rtl="1"/>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4" name="مستطيل مستدير الزوايا 13"/>
          <p:cNvSpPr/>
          <p:nvPr/>
        </p:nvSpPr>
        <p:spPr>
          <a:xfrm>
            <a:off x="2574985" y="151326"/>
            <a:ext cx="8153400" cy="1080000"/>
          </a:xfrm>
          <a:prstGeom prst="roundRect">
            <a:avLst>
              <a:gd name="adj" fmla="val 10356"/>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BH">
              <a:latin typeface="Times New Roman" panose="02020603050405020304" pitchFamily="18" charset="0"/>
              <a:cs typeface="Times New Roman" panose="02020603050405020304" pitchFamily="18" charset="0"/>
            </a:endParaRPr>
          </a:p>
        </p:txBody>
      </p:sp>
      <p:sp>
        <p:nvSpPr>
          <p:cNvPr id="28" name="Rectangle 6"/>
          <p:cNvSpPr/>
          <p:nvPr/>
        </p:nvSpPr>
        <p:spPr>
          <a:xfrm>
            <a:off x="5032761" y="373482"/>
            <a:ext cx="2606804" cy="707886"/>
          </a:xfrm>
          <a:prstGeom prst="rect">
            <a:avLst/>
          </a:prstGeom>
        </p:spPr>
        <p:txBody>
          <a:bodyPr wrap="none">
            <a:spAutoFit/>
          </a:bodyPr>
          <a:lstStyle/>
          <a:p>
            <a:pPr algn="ctr"/>
            <a:r>
              <a:rPr lang="ar-BH" sz="4000" b="1" dirty="0">
                <a:ln w="9525">
                  <a:noFill/>
                  <a:prstDash val="solid"/>
                </a:ln>
                <a:solidFill>
                  <a:srgbClr val="FF0000"/>
                </a:solidFill>
                <a:latin typeface="Times New Roman" panose="02020603050405020304" pitchFamily="18" charset="0"/>
                <a:cs typeface="Times New Roman" panose="02020603050405020304" pitchFamily="18" charset="0"/>
              </a:rPr>
              <a:t>القيمة المضافة</a:t>
            </a:r>
            <a:endParaRPr lang="en-US" sz="4000" b="1" dirty="0">
              <a:ln w="9525">
                <a:noFill/>
                <a:prstDash val="solid"/>
              </a:ln>
              <a:solidFill>
                <a:srgbClr val="FF0000"/>
              </a:solidFill>
              <a:latin typeface="Times New Roman" panose="02020603050405020304" pitchFamily="18" charset="0"/>
              <a:cs typeface="Times New Roman" panose="02020603050405020304" pitchFamily="18" charset="0"/>
            </a:endParaRPr>
          </a:p>
        </p:txBody>
      </p:sp>
      <p:grpSp>
        <p:nvGrpSpPr>
          <p:cNvPr id="12" name="Google Shape;536;p37">
            <a:extLst>
              <a:ext uri="{FF2B5EF4-FFF2-40B4-BE49-F238E27FC236}">
                <a16:creationId xmlns:a16="http://schemas.microsoft.com/office/drawing/2014/main" id="{1A531D1E-7BD9-4344-B398-37A44A94B309}"/>
              </a:ext>
            </a:extLst>
          </p:cNvPr>
          <p:cNvGrpSpPr/>
          <p:nvPr/>
        </p:nvGrpSpPr>
        <p:grpSpPr>
          <a:xfrm>
            <a:off x="11300601" y="293301"/>
            <a:ext cx="616789" cy="833812"/>
            <a:chOff x="590250" y="244200"/>
            <a:chExt cx="407975" cy="532175"/>
          </a:xfrm>
        </p:grpSpPr>
        <p:sp>
          <p:nvSpPr>
            <p:cNvPr id="13" name="Google Shape;537;p37">
              <a:extLst>
                <a:ext uri="{FF2B5EF4-FFF2-40B4-BE49-F238E27FC236}">
                  <a16:creationId xmlns:a16="http://schemas.microsoft.com/office/drawing/2014/main" id="{CEFE7213-6533-4E58-A817-E3D9213DE656}"/>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538;p37">
              <a:extLst>
                <a:ext uri="{FF2B5EF4-FFF2-40B4-BE49-F238E27FC236}">
                  <a16:creationId xmlns:a16="http://schemas.microsoft.com/office/drawing/2014/main" id="{716F2857-0F78-40E2-992D-CA868EA53EBB}"/>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539;p37">
              <a:extLst>
                <a:ext uri="{FF2B5EF4-FFF2-40B4-BE49-F238E27FC236}">
                  <a16:creationId xmlns:a16="http://schemas.microsoft.com/office/drawing/2014/main" id="{72B97B30-6E1B-4367-BE71-152329D42C81}"/>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540;p37">
              <a:extLst>
                <a:ext uri="{FF2B5EF4-FFF2-40B4-BE49-F238E27FC236}">
                  <a16:creationId xmlns:a16="http://schemas.microsoft.com/office/drawing/2014/main" id="{66E71AA2-0D34-4F21-A9F6-5B6C976A012E}"/>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541;p37">
              <a:extLst>
                <a:ext uri="{FF2B5EF4-FFF2-40B4-BE49-F238E27FC236}">
                  <a16:creationId xmlns:a16="http://schemas.microsoft.com/office/drawing/2014/main" id="{0245137C-4592-4806-8B62-469869D33346}"/>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542;p37">
              <a:extLst>
                <a:ext uri="{FF2B5EF4-FFF2-40B4-BE49-F238E27FC236}">
                  <a16:creationId xmlns:a16="http://schemas.microsoft.com/office/drawing/2014/main" id="{5ED86692-9413-4E30-8942-1A35B21F2F99}"/>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543;p37">
              <a:extLst>
                <a:ext uri="{FF2B5EF4-FFF2-40B4-BE49-F238E27FC236}">
                  <a16:creationId xmlns:a16="http://schemas.microsoft.com/office/drawing/2014/main" id="{8D077F22-E9F7-481E-A189-EC73130828D2}"/>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544;p37">
              <a:extLst>
                <a:ext uri="{FF2B5EF4-FFF2-40B4-BE49-F238E27FC236}">
                  <a16:creationId xmlns:a16="http://schemas.microsoft.com/office/drawing/2014/main" id="{F3EB5A59-A60E-4C58-BCC9-1E616E65D0DF}"/>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545;p37">
              <a:extLst>
                <a:ext uri="{FF2B5EF4-FFF2-40B4-BE49-F238E27FC236}">
                  <a16:creationId xmlns:a16="http://schemas.microsoft.com/office/drawing/2014/main" id="{BFAEA99B-A8FD-4B49-A709-BA09F45B9E6F}"/>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546;p37">
              <a:extLst>
                <a:ext uri="{FF2B5EF4-FFF2-40B4-BE49-F238E27FC236}">
                  <a16:creationId xmlns:a16="http://schemas.microsoft.com/office/drawing/2014/main" id="{93BE4E0F-73B3-4840-96D2-D8010FC468A4}"/>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547;p37">
              <a:extLst>
                <a:ext uri="{FF2B5EF4-FFF2-40B4-BE49-F238E27FC236}">
                  <a16:creationId xmlns:a16="http://schemas.microsoft.com/office/drawing/2014/main" id="{CF988644-BA78-485D-8E61-BFBED1AB3DC2}"/>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548;p37">
              <a:extLst>
                <a:ext uri="{FF2B5EF4-FFF2-40B4-BE49-F238E27FC236}">
                  <a16:creationId xmlns:a16="http://schemas.microsoft.com/office/drawing/2014/main" id="{4B56ACAB-5224-4964-A55D-0CCBE618BC72}"/>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549;p37">
              <a:extLst>
                <a:ext uri="{FF2B5EF4-FFF2-40B4-BE49-F238E27FC236}">
                  <a16:creationId xmlns:a16="http://schemas.microsoft.com/office/drawing/2014/main" id="{D5F50D48-F6E1-4657-869D-7A59E7DD4414}"/>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550;p37">
              <a:extLst>
                <a:ext uri="{FF2B5EF4-FFF2-40B4-BE49-F238E27FC236}">
                  <a16:creationId xmlns:a16="http://schemas.microsoft.com/office/drawing/2014/main" id="{6A46918A-1566-4CD3-9669-F98D322B11EB}"/>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7" name="Rectangle: Rounded Corners 26">
            <a:extLst>
              <a:ext uri="{FF2B5EF4-FFF2-40B4-BE49-F238E27FC236}">
                <a16:creationId xmlns:a16="http://schemas.microsoft.com/office/drawing/2014/main" id="{ED7ACABD-E127-4348-B35E-874BCB0DE0BE}"/>
              </a:ext>
            </a:extLst>
          </p:cNvPr>
          <p:cNvSpPr/>
          <p:nvPr/>
        </p:nvSpPr>
        <p:spPr>
          <a:xfrm>
            <a:off x="6400800" y="1561384"/>
            <a:ext cx="5516590" cy="2296632"/>
          </a:xfrm>
          <a:prstGeom prst="roundRect">
            <a:avLst>
              <a:gd name="adj" fmla="val 12184"/>
            </a:avLst>
          </a:prstGeom>
          <a:solidFill>
            <a:srgbClr val="A2B96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1308100" indent="-1308100" algn="just" rtl="1"/>
            <a:r>
              <a:rPr lang="ar-BH" sz="3200" dirty="0">
                <a:solidFill>
                  <a:srgbClr val="C13018"/>
                </a:solidFill>
                <a:latin typeface="Times New Roman" panose="02020603050405020304" pitchFamily="18" charset="0"/>
                <a:cs typeface="Times New Roman" panose="02020603050405020304" pitchFamily="18" charset="0"/>
              </a:rPr>
              <a:t>القيمة المضافة: </a:t>
            </a:r>
            <a:r>
              <a:rPr lang="ar-BH" sz="3200" b="1" dirty="0">
                <a:solidFill>
                  <a:prstClr val="black"/>
                </a:solidFill>
                <a:latin typeface="Times New Roman" panose="02020603050405020304" pitchFamily="18" charset="0"/>
                <a:cs typeface="Times New Roman" panose="02020603050405020304" pitchFamily="18" charset="0"/>
              </a:rPr>
              <a:t>هي القيمة التي يضيفها التسويق إلى أي سلعة بحيث يصبح سعرالسلعة أعلى بكثير من سعر مكوناتها المادية.</a:t>
            </a:r>
            <a:endParaRPr lang="ar-SA" sz="32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What is Gross Value Added (GVA)? - YouTube">
            <a:extLst>
              <a:ext uri="{FF2B5EF4-FFF2-40B4-BE49-F238E27FC236}">
                <a16:creationId xmlns:a16="http://schemas.microsoft.com/office/drawing/2014/main" id="{14664CD9-5361-4C64-995D-B7CEA7347C8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1461"/>
          <a:stretch/>
        </p:blipFill>
        <p:spPr bwMode="auto">
          <a:xfrm>
            <a:off x="6651685" y="3994403"/>
            <a:ext cx="5198580" cy="22966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9966212-7245-451D-8833-264086F8E028}"/>
              </a:ext>
            </a:extLst>
          </p:cNvPr>
          <p:cNvSpPr/>
          <p:nvPr/>
        </p:nvSpPr>
        <p:spPr>
          <a:xfrm>
            <a:off x="240163" y="1766721"/>
            <a:ext cx="6096000" cy="4524315"/>
          </a:xfrm>
          <a:prstGeom prst="rect">
            <a:avLst/>
          </a:prstGeom>
        </p:spPr>
        <p:txBody>
          <a:bodyPr>
            <a:spAutoFit/>
          </a:bodyPr>
          <a:lstStyle/>
          <a:p>
            <a:pPr algn="just" rtl="1"/>
            <a:r>
              <a:rPr lang="ar-BH" sz="3200" dirty="0">
                <a:solidFill>
                  <a:srgbClr val="C00000"/>
                </a:solidFill>
                <a:highlight>
                  <a:srgbClr val="FFFF00"/>
                </a:highlight>
                <a:latin typeface="Times New Roman" panose="02020603050405020304" pitchFamily="18" charset="0"/>
                <a:cs typeface="Times New Roman" panose="02020603050405020304" pitchFamily="18" charset="0"/>
              </a:rPr>
              <a:t>مثال: </a:t>
            </a:r>
            <a:endParaRPr lang="en-US" sz="3200" dirty="0">
              <a:solidFill>
                <a:srgbClr val="C00000"/>
              </a:solidFill>
              <a:highlight>
                <a:srgbClr val="FFFF00"/>
              </a:highlight>
              <a:latin typeface="Times New Roman" panose="02020603050405020304" pitchFamily="18" charset="0"/>
              <a:cs typeface="Times New Roman" panose="02020603050405020304" pitchFamily="18" charset="0"/>
            </a:endParaRPr>
          </a:p>
          <a:p>
            <a:pPr algn="just" rtl="1"/>
            <a:r>
              <a:rPr lang="ar-BH" sz="3200" b="1" dirty="0">
                <a:latin typeface="Times New Roman" panose="02020603050405020304" pitchFamily="18" charset="0"/>
                <a:cs typeface="Times New Roman" panose="02020603050405020304" pitchFamily="18" charset="0"/>
              </a:rPr>
              <a:t>لو نظرنا إلى سعر سيارة </a:t>
            </a:r>
            <a:r>
              <a:rPr lang="en-US" sz="3200" b="1" dirty="0">
                <a:latin typeface="Times New Roman" panose="02020603050405020304" pitchFamily="18" charset="0"/>
                <a:cs typeface="Times New Roman" panose="02020603050405020304" pitchFamily="18" charset="0"/>
              </a:rPr>
              <a:t>BMW</a:t>
            </a:r>
            <a:r>
              <a:rPr lang="ar-BH" sz="3200" b="1" dirty="0">
                <a:latin typeface="Times New Roman" panose="02020603050405020304" pitchFamily="18" charset="0"/>
                <a:cs typeface="Times New Roman" panose="02020603050405020304" pitchFamily="18" charset="0"/>
              </a:rPr>
              <a:t> الأصلي بناءًا على مكوناتها المادية من جسم السيارة والمحرك وغيرها</a:t>
            </a:r>
            <a:r>
              <a:rPr lang="en-US" sz="3200" b="1" dirty="0">
                <a:latin typeface="Times New Roman" panose="02020603050405020304" pitchFamily="18" charset="0"/>
                <a:cs typeface="Times New Roman" panose="02020603050405020304" pitchFamily="18" charset="0"/>
              </a:rPr>
              <a:t> </a:t>
            </a:r>
            <a:r>
              <a:rPr lang="ar-BH" sz="3200" b="1" dirty="0">
                <a:latin typeface="Times New Roman" panose="02020603050405020304" pitchFamily="18" charset="0"/>
                <a:cs typeface="Times New Roman" panose="02020603050405020304" pitchFamily="18" charset="0"/>
              </a:rPr>
              <a:t>نجد أن السعر يقارب </a:t>
            </a:r>
            <a:r>
              <a:rPr lang="ar-BH" sz="3200" b="1" dirty="0" smtClean="0">
                <a:latin typeface="Times New Roman" panose="02020603050405020304" pitchFamily="18" charset="0"/>
                <a:cs typeface="Times New Roman" panose="02020603050405020304" pitchFamily="18" charset="0"/>
              </a:rPr>
              <a:t>الــ 50000</a:t>
            </a:r>
            <a:r>
              <a:rPr lang="en-US" sz="3200" b="1" dirty="0" smtClean="0">
                <a:latin typeface="Times New Roman" panose="02020603050405020304" pitchFamily="18" charset="0"/>
                <a:cs typeface="Times New Roman" panose="02020603050405020304" pitchFamily="18" charset="0"/>
              </a:rPr>
              <a:t>$</a:t>
            </a:r>
            <a:r>
              <a:rPr lang="ar-BH" sz="3200" b="1" dirty="0" smtClean="0">
                <a:latin typeface="Times New Roman" panose="02020603050405020304" pitchFamily="18" charset="0"/>
                <a:cs typeface="Times New Roman" panose="02020603050405020304" pitchFamily="18" charset="0"/>
              </a:rPr>
              <a:t> ولكن </a:t>
            </a:r>
            <a:r>
              <a:rPr lang="ar-BH" sz="3200" b="1" dirty="0">
                <a:latin typeface="Times New Roman" panose="02020603050405020304" pitchFamily="18" charset="0"/>
                <a:cs typeface="Times New Roman" panose="02020603050405020304" pitchFamily="18" charset="0"/>
              </a:rPr>
              <a:t>التسويق التجاري قام من خلال الإعلانات والحملات التسويقية بإضافة قيمة لعلامة </a:t>
            </a:r>
            <a:r>
              <a:rPr lang="ar-BH" sz="3200" b="1" dirty="0" smtClean="0">
                <a:latin typeface="Times New Roman" panose="02020603050405020304" pitchFamily="18" charset="0"/>
                <a:cs typeface="Times New Roman" panose="02020603050405020304" pitchFamily="18" charset="0"/>
              </a:rPr>
              <a:t>الـــ </a:t>
            </a:r>
            <a:r>
              <a:rPr lang="en-US" sz="3200" b="1" dirty="0">
                <a:latin typeface="Times New Roman" panose="02020603050405020304" pitchFamily="18" charset="0"/>
                <a:cs typeface="Times New Roman" panose="02020603050405020304" pitchFamily="18" charset="0"/>
              </a:rPr>
              <a:t>BMW</a:t>
            </a:r>
            <a:r>
              <a:rPr lang="ar-BH" sz="3200" b="1" dirty="0">
                <a:latin typeface="Times New Roman" panose="02020603050405020304" pitchFamily="18" charset="0"/>
                <a:cs typeface="Times New Roman" panose="02020603050405020304" pitchFamily="18" charset="0"/>
              </a:rPr>
              <a:t> نفسها تتعلق بالرفاهية، والأمان والفخامة فأصبحت السيارة من خلال هذه القيمة تباع بسعر </a:t>
            </a:r>
            <a:r>
              <a:rPr lang="ar-BH" sz="3200" b="1" dirty="0" smtClean="0">
                <a:latin typeface="Times New Roman" panose="02020603050405020304" pitchFamily="18" charset="0"/>
                <a:cs typeface="Times New Roman" panose="02020603050405020304" pitchFamily="18" charset="0"/>
              </a:rPr>
              <a:t>100000</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447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415925"/>
            <a:ext cx="9601200" cy="1143000"/>
          </a:xfrm>
        </p:spPr>
        <p:txBody>
          <a:bodyPr>
            <a:normAutofit/>
          </a:bodyPr>
          <a:lstStyle/>
          <a:p>
            <a:pPr algn="ctr"/>
            <a:r>
              <a:rPr lang="ar-LB" sz="4000" b="1" dirty="0">
                <a:solidFill>
                  <a:srgbClr val="FF0000"/>
                </a:solidFill>
                <a:latin typeface="Times New Roman" panose="02020603050405020304" pitchFamily="18" charset="0"/>
              </a:rPr>
              <a:t>بناء العلاقات مع العملاء</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089150"/>
            <a:ext cx="10707688" cy="3810000"/>
          </a:xfrm>
        </p:spPr>
        <p:txBody>
          <a:bodyPr>
            <a:normAutofit/>
          </a:bodyPr>
          <a:lstStyle/>
          <a:p>
            <a:pPr marL="0" indent="0" algn="r">
              <a:buNone/>
            </a:pPr>
            <a:r>
              <a:rPr lang="ar-LB" b="1" dirty="0">
                <a:latin typeface="Times New Roman" panose="02020603050405020304" pitchFamily="18" charset="0"/>
                <a:cs typeface="Times New Roman" panose="02020603050405020304" pitchFamily="18" charset="0"/>
              </a:rPr>
              <a:t>علاقة </a:t>
            </a:r>
            <a:r>
              <a:rPr lang="ar-LB" b="1" dirty="0" smtClean="0">
                <a:latin typeface="Times New Roman" panose="02020603050405020304" pitchFamily="18" charset="0"/>
                <a:cs typeface="Times New Roman" panose="02020603050405020304" pitchFamily="18" charset="0"/>
              </a:rPr>
              <a:t>التسويق</a:t>
            </a:r>
            <a:r>
              <a:rPr lang="en-US" b="1" dirty="0" smtClean="0">
                <a:latin typeface="Times New Roman" panose="02020603050405020304" pitchFamily="18" charset="0"/>
                <a:cs typeface="Times New Roman" panose="02020603050405020304" pitchFamily="18" charset="0"/>
              </a:rPr>
              <a:t> </a:t>
            </a:r>
            <a:r>
              <a:rPr lang="ar-LB" b="1" dirty="0" smtClean="0">
                <a:latin typeface="Times New Roman" panose="02020603050405020304" pitchFamily="18" charset="0"/>
                <a:cs typeface="Times New Roman" panose="02020603050405020304" pitchFamily="18" charset="0"/>
              </a:rPr>
              <a:t>هو </a:t>
            </a:r>
            <a:r>
              <a:rPr lang="ar-LB" b="1" dirty="0">
                <a:latin typeface="Times New Roman" panose="02020603050405020304" pitchFamily="18" charset="0"/>
                <a:cs typeface="Times New Roman" panose="02020603050405020304" pitchFamily="18" charset="0"/>
              </a:rPr>
              <a:t>استراتيجية تركز على الحفاظ على العلاقات مع العملاء وتحسينها.</a:t>
            </a:r>
          </a:p>
          <a:p>
            <a:pPr marL="0" indent="0" algn="r">
              <a:buNone/>
            </a:pPr>
            <a:endParaRPr lang="ar-LB" b="1" dirty="0">
              <a:latin typeface="Times New Roman" panose="02020603050405020304" pitchFamily="18" charset="0"/>
              <a:cs typeface="Times New Roman" panose="02020603050405020304" pitchFamily="18" charset="0"/>
            </a:endParaRPr>
          </a:p>
          <a:p>
            <a:pPr marL="0" indent="0" algn="r">
              <a:buNone/>
            </a:pPr>
            <a:r>
              <a:rPr lang="ar-LB" b="1" dirty="0">
                <a:latin typeface="Times New Roman" panose="02020603050405020304" pitchFamily="18" charset="0"/>
                <a:cs typeface="Times New Roman" panose="02020603050405020304" pitchFamily="18" charset="0"/>
              </a:rPr>
              <a:t>الاستراتيجيات الناجحة تحتاج إلى:</a:t>
            </a:r>
          </a:p>
          <a:p>
            <a:pPr indent="-342900" algn="r" rtl="1"/>
            <a:r>
              <a:rPr lang="ar-LB" dirty="0">
                <a:latin typeface="Times New Roman" panose="02020603050405020304" pitchFamily="18" charset="0"/>
                <a:cs typeface="Times New Roman" panose="02020603050405020304" pitchFamily="18" charset="0"/>
              </a:rPr>
              <a:t>الموظفون الموجهون نحو العملاء: يمثل كل موظف الشركة في نظر العميل.</a:t>
            </a:r>
          </a:p>
          <a:p>
            <a:pPr indent="-342900" algn="r" rtl="1"/>
            <a:r>
              <a:rPr lang="ar-LB" dirty="0">
                <a:latin typeface="Times New Roman" panose="02020603050405020304" pitchFamily="18" charset="0"/>
                <a:cs typeface="Times New Roman" panose="02020603050405020304" pitchFamily="18" charset="0"/>
              </a:rPr>
              <a:t>برامج التدريب الفعالة: تزويد الموظفين بمهارات التعامل مع الآخرين، واستراتيجيات المشاركة الهادفة، وتعزيز الثقة، والولاء، والاتصالات طويلة الأمد مع العملاء.</a:t>
            </a:r>
          </a:p>
          <a:p>
            <a:pPr indent="-342900" algn="r" rtl="1"/>
            <a:r>
              <a:rPr lang="ar-LB" dirty="0">
                <a:latin typeface="Times New Roman" panose="02020603050405020304" pitchFamily="18" charset="0"/>
                <a:cs typeface="Times New Roman" panose="02020603050405020304" pitchFamily="18" charset="0"/>
              </a:rPr>
              <a:t>تمكين الموظفين: يتم منح الموظفين المزيد من السلطة لحل مشاكل العملاء على الفور</a:t>
            </a:r>
          </a:p>
          <a:p>
            <a:pPr indent="-342900" algn="r" rtl="1"/>
            <a:r>
              <a:rPr lang="ar-LB" dirty="0">
                <a:latin typeface="Times New Roman" panose="02020603050405020304" pitchFamily="18" charset="0"/>
                <a:cs typeface="Times New Roman" panose="02020603050405020304" pitchFamily="18" charset="0"/>
              </a:rPr>
              <a:t>العمل الجماعي: التأكيد على التعاون بدلاً من المنافسة مع مساعدة العميل.</a:t>
            </a:r>
            <a:endParaRPr lang="en-US" sz="24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401683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5"/>
          <p:cNvSpPr>
            <a:spLocks noGrp="1"/>
          </p:cNvSpPr>
          <p:nvPr>
            <p:ph idx="4294967295"/>
          </p:nvPr>
        </p:nvSpPr>
        <p:spPr>
          <a:xfrm>
            <a:off x="2847703" y="2951707"/>
            <a:ext cx="7696200" cy="3613150"/>
          </a:xfrm>
        </p:spPr>
        <p:txBody>
          <a:bodyPr>
            <a:normAutofit/>
          </a:bodyPr>
          <a:lstStyle/>
          <a:p>
            <a:pPr marL="398463" indent="-398463" algn="r" rtl="1"/>
            <a:r>
              <a:rPr lang="ar-LB" sz="2400" b="1" dirty="0">
                <a:latin typeface="Times New Roman" panose="02020603050405020304" pitchFamily="18" charset="0"/>
                <a:cs typeface="Times New Roman" panose="02020603050405020304" pitchFamily="18" charset="0"/>
              </a:rPr>
              <a:t>إدارة علاقات العملاء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ar-LB" sz="2400" dirty="0" smtClean="0">
                <a:latin typeface="Times New Roman" panose="02020603050405020304" pitchFamily="18" charset="0"/>
                <a:cs typeface="Times New Roman" panose="02020603050405020304" pitchFamily="18" charset="0"/>
              </a:rPr>
              <a:t>العملية </a:t>
            </a:r>
            <a:r>
              <a:rPr lang="ar-LB" sz="2400" dirty="0">
                <a:latin typeface="Times New Roman" panose="02020603050405020304" pitchFamily="18" charset="0"/>
                <a:cs typeface="Times New Roman" panose="02020603050405020304" pitchFamily="18" charset="0"/>
              </a:rPr>
              <a:t>الشاملة لبناء والحفاظ على علاقات مربحة مع العملاء من خلال تقديم قيمة عالية ورضا العملاء.</a:t>
            </a:r>
            <a:endParaRPr lang="en-US" sz="2400" dirty="0" smtClean="0"/>
          </a:p>
        </p:txBody>
      </p:sp>
      <p:sp>
        <p:nvSpPr>
          <p:cNvPr id="56323" name="Rectangle 3"/>
          <p:cNvSpPr>
            <a:spLocks noGrp="1" noChangeArrowheads="1"/>
          </p:cNvSpPr>
          <p:nvPr>
            <p:ph type="body" sz="quarter" idx="4294967295"/>
          </p:nvPr>
        </p:nvSpPr>
        <p:spPr>
          <a:xfrm>
            <a:off x="1789612" y="1969566"/>
            <a:ext cx="8915400" cy="571500"/>
          </a:xfrm>
        </p:spPr>
        <p:txBody>
          <a:bodyPr/>
          <a:lstStyle/>
          <a:p>
            <a:pPr algn="r" rtl="1"/>
            <a:r>
              <a:rPr lang="ar-LB" dirty="0">
                <a:solidFill>
                  <a:srgbClr val="C00000"/>
                </a:solidFill>
                <a:latin typeface="Times New Roman" panose="02020603050405020304" pitchFamily="18" charset="0"/>
                <a:cs typeface="Times New Roman" panose="02020603050405020304" pitchFamily="18" charset="0"/>
              </a:rPr>
              <a:t>إدارة علاقات العملاء </a:t>
            </a:r>
            <a:r>
              <a:rPr lang="en-US" dirty="0" smtClean="0">
                <a:solidFill>
                  <a:srgbClr val="C00000"/>
                </a:solidFill>
                <a:latin typeface="Times New Roman" panose="02020603050405020304" pitchFamily="18" charset="0"/>
                <a:cs typeface="Times New Roman" panose="02020603050405020304" pitchFamily="18" charset="0"/>
              </a:rPr>
              <a:t>(CRM</a:t>
            </a:r>
            <a:r>
              <a:rPr lang="en-US" dirty="0">
                <a:solidFill>
                  <a:srgbClr val="C00000"/>
                </a:solidFill>
                <a:latin typeface="Times New Roman" panose="02020603050405020304" pitchFamily="18" charset="0"/>
                <a:cs typeface="Times New Roman" panose="02020603050405020304" pitchFamily="18" charset="0"/>
              </a:rPr>
              <a:t>)</a:t>
            </a:r>
            <a:endParaRPr lang="en-US" dirty="0" smtClean="0"/>
          </a:p>
          <a:p>
            <a:pPr algn="r"/>
            <a:endParaRPr lang="en-US" dirty="0" smtClean="0"/>
          </a:p>
        </p:txBody>
      </p:sp>
      <p:sp>
        <p:nvSpPr>
          <p:cNvPr id="6" name="Title 1"/>
          <p:cNvSpPr>
            <a:spLocks noGrp="1"/>
          </p:cNvSpPr>
          <p:nvPr>
            <p:ph type="title" idx="4294967295"/>
          </p:nvPr>
        </p:nvSpPr>
        <p:spPr>
          <a:xfrm>
            <a:off x="2590800" y="415925"/>
            <a:ext cx="9601200" cy="1143000"/>
          </a:xfrm>
        </p:spPr>
        <p:txBody>
          <a:bodyPr>
            <a:normAutofit/>
          </a:bodyPr>
          <a:lstStyle/>
          <a:p>
            <a:pPr algn="ctr"/>
            <a:r>
              <a:rPr lang="ar-LB" sz="4000" b="1" dirty="0">
                <a:solidFill>
                  <a:srgbClr val="FF0000"/>
                </a:solidFill>
                <a:latin typeface="Times New Roman" panose="02020603050405020304" pitchFamily="18" charset="0"/>
              </a:rPr>
              <a:t>بناء العلاقات مع العملاء</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244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2"/>
          <p:cNvSpPr/>
          <p:nvPr/>
        </p:nvSpPr>
        <p:spPr>
          <a:xfrm>
            <a:off x="1184173" y="4335863"/>
            <a:ext cx="2413000" cy="12239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48" name="Oval 43"/>
          <p:cNvSpPr/>
          <p:nvPr/>
        </p:nvSpPr>
        <p:spPr>
          <a:xfrm flipH="1">
            <a:off x="8724402" y="4689680"/>
            <a:ext cx="2411412" cy="12239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49" name="Oval 44"/>
          <p:cNvSpPr/>
          <p:nvPr/>
        </p:nvSpPr>
        <p:spPr>
          <a:xfrm flipH="1">
            <a:off x="4894557" y="5173663"/>
            <a:ext cx="2411413" cy="12239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50" name="Oval 56"/>
          <p:cNvSpPr/>
          <p:nvPr/>
        </p:nvSpPr>
        <p:spPr>
          <a:xfrm>
            <a:off x="8830764" y="2273300"/>
            <a:ext cx="2411412" cy="12239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49159" name="TextBox 61"/>
          <p:cNvSpPr txBox="1">
            <a:spLocks noChangeArrowheads="1"/>
          </p:cNvSpPr>
          <p:nvPr/>
        </p:nvSpPr>
        <p:spPr bwMode="auto">
          <a:xfrm>
            <a:off x="8913314" y="2654448"/>
            <a:ext cx="2328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ar-SA" altLang="en-US" sz="2400" b="1" dirty="0" smtClean="0">
                <a:latin typeface="Times New Roman" panose="02020603050405020304" pitchFamily="18" charset="0"/>
                <a:cs typeface="Times New Roman" panose="02020603050405020304" pitchFamily="18" charset="0"/>
              </a:rPr>
              <a:t>مفهوم الإنتاج</a:t>
            </a:r>
            <a:endParaRPr lang="en-US" altLang="en-US" sz="2400" b="1" dirty="0">
              <a:latin typeface="Times New Roman" panose="02020603050405020304" pitchFamily="18" charset="0"/>
              <a:cs typeface="Times New Roman" panose="02020603050405020304" pitchFamily="18" charset="0"/>
            </a:endParaRPr>
          </a:p>
        </p:txBody>
      </p:sp>
      <p:sp>
        <p:nvSpPr>
          <p:cNvPr id="49160" name="TextBox 62"/>
          <p:cNvSpPr txBox="1">
            <a:spLocks noChangeArrowheads="1"/>
          </p:cNvSpPr>
          <p:nvPr/>
        </p:nvSpPr>
        <p:spPr bwMode="auto">
          <a:xfrm>
            <a:off x="8583114" y="5065329"/>
            <a:ext cx="2478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ar-SA" altLang="en-US" sz="2400" b="1" dirty="0" smtClean="0">
                <a:latin typeface="Times New Roman" panose="02020603050405020304" pitchFamily="18" charset="0"/>
                <a:cs typeface="Times New Roman" panose="02020603050405020304" pitchFamily="18" charset="0"/>
              </a:rPr>
              <a:t>مفهوم البيع</a:t>
            </a:r>
            <a:endParaRPr lang="ar-SA" altLang="en-US" sz="2400" b="1" dirty="0">
              <a:latin typeface="Times New Roman" panose="02020603050405020304" pitchFamily="18" charset="0"/>
              <a:cs typeface="Times New Roman" panose="02020603050405020304" pitchFamily="18" charset="0"/>
            </a:endParaRPr>
          </a:p>
        </p:txBody>
      </p:sp>
      <p:sp>
        <p:nvSpPr>
          <p:cNvPr id="49161" name="TextBox 63"/>
          <p:cNvSpPr txBox="1">
            <a:spLocks noChangeArrowheads="1"/>
          </p:cNvSpPr>
          <p:nvPr/>
        </p:nvSpPr>
        <p:spPr bwMode="auto">
          <a:xfrm>
            <a:off x="5015605" y="5559825"/>
            <a:ext cx="2047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ar-SA" altLang="en-US" sz="2400" b="1" dirty="0" smtClean="0">
                <a:latin typeface="Times New Roman" panose="02020603050405020304" pitchFamily="18" charset="0"/>
                <a:cs typeface="Times New Roman" panose="02020603050405020304" pitchFamily="18" charset="0"/>
              </a:rPr>
              <a:t>مفهوم التسويق</a:t>
            </a:r>
            <a:endParaRPr lang="ar-SA" altLang="en-US" sz="2400" b="1" dirty="0">
              <a:latin typeface="Times New Roman" panose="02020603050405020304" pitchFamily="18" charset="0"/>
              <a:cs typeface="Times New Roman" panose="02020603050405020304" pitchFamily="18" charset="0"/>
            </a:endParaRPr>
          </a:p>
        </p:txBody>
      </p:sp>
      <p:sp>
        <p:nvSpPr>
          <p:cNvPr id="49162" name="TextBox 64"/>
          <p:cNvSpPr txBox="1">
            <a:spLocks noChangeArrowheads="1"/>
          </p:cNvSpPr>
          <p:nvPr/>
        </p:nvSpPr>
        <p:spPr bwMode="auto">
          <a:xfrm>
            <a:off x="1151952" y="4615134"/>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None/>
            </a:pPr>
            <a:r>
              <a:rPr lang="ar-SA" altLang="en-US" sz="2400" b="1" dirty="0" smtClean="0">
                <a:latin typeface="Times New Roman" panose="02020603050405020304" pitchFamily="18" charset="0"/>
                <a:cs typeface="Times New Roman" panose="02020603050405020304" pitchFamily="18" charset="0"/>
              </a:rPr>
              <a:t>المفهوم</a:t>
            </a:r>
            <a:r>
              <a:rPr lang="ar-SA" altLang="en-US" sz="2400" dirty="0" smtClean="0">
                <a:latin typeface="Times New Roman" panose="02020603050405020304" pitchFamily="18" charset="0"/>
                <a:cs typeface="Times New Roman" panose="02020603050405020304" pitchFamily="18" charset="0"/>
              </a:rPr>
              <a:t> </a:t>
            </a:r>
            <a:r>
              <a:rPr lang="ar-SA" altLang="en-US" sz="2400" b="1" dirty="0" smtClean="0">
                <a:latin typeface="Times New Roman" panose="02020603050405020304" pitchFamily="18" charset="0"/>
                <a:cs typeface="Times New Roman" panose="02020603050405020304" pitchFamily="18" charset="0"/>
              </a:rPr>
              <a:t>المجتمعي</a:t>
            </a:r>
            <a:endParaRPr lang="ar-SA" altLang="en-US" sz="24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2"/>
          <a:stretch>
            <a:fillRect/>
          </a:stretch>
        </p:blipFill>
        <p:spPr>
          <a:xfrm>
            <a:off x="3961825" y="2273300"/>
            <a:ext cx="4288987" cy="2371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5" name="عنوان 1"/>
          <p:cNvSpPr txBox="1">
            <a:spLocks/>
          </p:cNvSpPr>
          <p:nvPr/>
        </p:nvSpPr>
        <p:spPr>
          <a:xfrm>
            <a:off x="1027476" y="354556"/>
            <a:ext cx="10489473"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smtClean="0">
                <a:solidFill>
                  <a:srgbClr val="FF0000"/>
                </a:solidFill>
                <a:latin typeface="Times New Roman" panose="02020603050405020304" pitchFamily="18" charset="0"/>
                <a:ea typeface="+mn-ea"/>
                <a:cs typeface="Times New Roman" panose="02020603050405020304" pitchFamily="18" charset="0"/>
              </a:rPr>
              <a:t>إدارة </a:t>
            </a:r>
            <a:r>
              <a:rPr lang="ar-SA" sz="4000" b="1" dirty="0">
                <a:solidFill>
                  <a:srgbClr val="FF0000"/>
                </a:solidFill>
                <a:latin typeface="Times New Roman" panose="02020603050405020304" pitchFamily="18" charset="0"/>
                <a:ea typeface="+mn-ea"/>
                <a:cs typeface="Times New Roman" panose="02020603050405020304" pitchFamily="18" charset="0"/>
              </a:rPr>
              <a:t>التسويق</a:t>
            </a:r>
          </a:p>
        </p:txBody>
      </p:sp>
      <p:sp>
        <p:nvSpPr>
          <p:cNvPr id="16" name="Oval 42"/>
          <p:cNvSpPr/>
          <p:nvPr/>
        </p:nvSpPr>
        <p:spPr>
          <a:xfrm>
            <a:off x="816429" y="2235200"/>
            <a:ext cx="2413000" cy="1223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816429" y="2543175"/>
            <a:ext cx="2166570" cy="461665"/>
          </a:xfrm>
          <a:prstGeom prst="rect">
            <a:avLst/>
          </a:prstGeom>
        </p:spPr>
        <p:txBody>
          <a:bodyPr wrap="square">
            <a:spAutoFit/>
          </a:bodyPr>
          <a:lstStyle/>
          <a:p>
            <a:pPr lvl="0" algn="r"/>
            <a:r>
              <a:rPr lang="ar-LB" sz="2400" b="1" dirty="0" smtClean="0">
                <a:solidFill>
                  <a:schemeClr val="tx1"/>
                </a:solidFill>
                <a:latin typeface="Times New Roman" panose="02020603050405020304" pitchFamily="18" charset="0"/>
                <a:cs typeface="Times New Roman" panose="02020603050405020304" pitchFamily="18" charset="0"/>
              </a:rPr>
              <a:t>المنتج</a:t>
            </a:r>
            <a:r>
              <a:rPr lang="en-US" sz="2400" b="1" dirty="0" smtClean="0">
                <a:solidFill>
                  <a:schemeClr val="tx1"/>
                </a:solidFill>
                <a:latin typeface="Times New Roman" panose="02020603050405020304" pitchFamily="18" charset="0"/>
                <a:cs typeface="Times New Roman" panose="02020603050405020304" pitchFamily="18" charset="0"/>
              </a:rPr>
              <a:t> </a:t>
            </a:r>
            <a:r>
              <a:rPr lang="ar-LB" sz="2400" b="1" dirty="0" smtClean="0">
                <a:solidFill>
                  <a:schemeClr val="tx1"/>
                </a:solidFill>
                <a:latin typeface="Times New Roman" panose="02020603050405020304" pitchFamily="18" charset="0"/>
                <a:cs typeface="Times New Roman" panose="02020603050405020304" pitchFamily="18" charset="0"/>
              </a:rPr>
              <a:t>مفهوم</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332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ar-LB" sz="4400" b="1" dirty="0">
                <a:solidFill>
                  <a:srgbClr val="FF0000"/>
                </a:solidFill>
                <a:latin typeface="Times New Roman" panose="02020603050405020304" pitchFamily="18" charset="0"/>
                <a:cs typeface="Times New Roman" panose="02020603050405020304" pitchFamily="18" charset="0"/>
              </a:rPr>
              <a:t>ماهو التسويق؟</a:t>
            </a:r>
            <a:endParaRPr lang="en-US" sz="4800"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6"/>
          <p:cNvSpPr txBox="1">
            <a:spLocks/>
          </p:cNvSpPr>
          <p:nvPr/>
        </p:nvSpPr>
        <p:spPr>
          <a:xfrm>
            <a:off x="222069" y="1437550"/>
            <a:ext cx="10374083" cy="1733547"/>
          </a:xfrm>
          <a:prstGeom prst="rect">
            <a:avLst/>
          </a:prstGeom>
        </p:spPr>
        <p:txBody>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rtl="1"/>
            <a:r>
              <a:rPr lang="ar-LB" dirty="0">
                <a:latin typeface="Times New Roman" panose="02020603050405020304" pitchFamily="18" charset="0"/>
                <a:cs typeface="Times New Roman" panose="02020603050405020304" pitchFamily="18" charset="0"/>
              </a:rPr>
              <a:t>"التسويق هو عملية مجتمعية يحصل من خلالها الأفراد والجماعات على ما يحتاجون إليه ويريدونه من خلال إنشاء وعرض وتبادل المنتجات والخدمات ذات القيمة مع الآخرين".</a:t>
            </a:r>
          </a:p>
          <a:p>
            <a:pPr marL="0" indent="0" algn="ctr" rtl="1">
              <a:buNone/>
            </a:pPr>
            <a:r>
              <a:rPr lang="ar-LB" dirty="0">
                <a:latin typeface="Times New Roman" panose="02020603050405020304" pitchFamily="18" charset="0"/>
                <a:cs typeface="Times New Roman" panose="02020603050405020304" pitchFamily="18" charset="0"/>
              </a:rPr>
              <a:t>-كوتلر-</a:t>
            </a:r>
          </a:p>
          <a:p>
            <a:pPr marL="0" indent="0" algn="r" rtl="1">
              <a:buNone/>
            </a:pPr>
            <a:endParaRPr lang="ar-LB"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5" name="Rectangle: Rounded Corners 1">
            <a:extLst>
              <a:ext uri="{FF2B5EF4-FFF2-40B4-BE49-F238E27FC236}">
                <a16:creationId xmlns:a16="http://schemas.microsoft.com/office/drawing/2014/main" id="{BD423D89-EABD-43EF-96BE-C6CA2448C67A}"/>
              </a:ext>
            </a:extLst>
          </p:cNvPr>
          <p:cNvSpPr/>
          <p:nvPr/>
        </p:nvSpPr>
        <p:spPr>
          <a:xfrm>
            <a:off x="5290457" y="3603483"/>
            <a:ext cx="5699471" cy="2566479"/>
          </a:xfrm>
          <a:prstGeom prst="roundRect">
            <a:avLst>
              <a:gd name="adj" fmla="val 12184"/>
            </a:avLst>
          </a:prstGeom>
          <a:solidFill>
            <a:schemeClr val="tx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lnSpc>
                <a:spcPct val="90000"/>
              </a:lnSpc>
            </a:pPr>
            <a:r>
              <a:rPr lang="ar-BH" sz="2800" b="1" dirty="0">
                <a:solidFill>
                  <a:srgbClr val="FF0000"/>
                </a:solidFill>
                <a:latin typeface="Times New Roman" panose="02020603050405020304" pitchFamily="18" charset="0"/>
                <a:cs typeface="Times New Roman" panose="02020603050405020304" pitchFamily="18" charset="0"/>
              </a:rPr>
              <a:t>التسويق: </a:t>
            </a:r>
            <a:r>
              <a:rPr lang="ar-SA" altLang="ar-IQ" sz="2800" dirty="0" smtClean="0">
                <a:solidFill>
                  <a:schemeClr val="tx1"/>
                </a:solidFill>
                <a:latin typeface="Times New Roman" panose="02020603050405020304" pitchFamily="18" charset="0"/>
                <a:cs typeface="Times New Roman" panose="02020603050405020304" pitchFamily="18" charset="0"/>
              </a:rPr>
              <a:t>مجموعة من الأنشطة المتكاملة التي تؤديها المنشأة لتسهيل عمليات التبادل, وحتى يتحقق ذلك فان على إدارة التسويق في المنشأة القيام بموظفتين: </a:t>
            </a:r>
          </a:p>
          <a:p>
            <a:pPr lvl="1" algn="r" rtl="1">
              <a:lnSpc>
                <a:spcPct val="90000"/>
              </a:lnSpc>
              <a:buFont typeface="Monotype Sorts" pitchFamily="2" charset="2"/>
              <a:buChar char="n"/>
            </a:pPr>
            <a:r>
              <a:rPr lang="ar-SA" altLang="ar-IQ" sz="2800" dirty="0" smtClean="0">
                <a:solidFill>
                  <a:schemeClr val="tx1"/>
                </a:solidFill>
                <a:latin typeface="Times New Roman" panose="02020603050405020304" pitchFamily="18" charset="0"/>
                <a:cs typeface="Times New Roman" panose="02020603050405020304" pitchFamily="18" charset="0"/>
              </a:rPr>
              <a:t>خلق الطلب على منتجات المنشأة</a:t>
            </a:r>
          </a:p>
          <a:p>
            <a:pPr lvl="1" algn="r" rtl="1">
              <a:lnSpc>
                <a:spcPct val="90000"/>
              </a:lnSpc>
              <a:buFont typeface="Monotype Sorts" pitchFamily="2" charset="2"/>
              <a:buChar char="n"/>
            </a:pPr>
            <a:r>
              <a:rPr lang="ar-SA" altLang="ar-IQ" sz="2800" dirty="0" smtClean="0">
                <a:solidFill>
                  <a:schemeClr val="tx1"/>
                </a:solidFill>
                <a:latin typeface="Times New Roman" panose="02020603050405020304" pitchFamily="18" charset="0"/>
                <a:cs typeface="Times New Roman" panose="02020603050405020304" pitchFamily="18" charset="0"/>
              </a:rPr>
              <a:t>خدمة الطلب</a:t>
            </a:r>
            <a:endParaRPr lang="en-US" altLang="ar-IQ" sz="2800"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4" descr="Những điều cần biết về ngành Marketing">
            <a:extLst>
              <a:ext uri="{FF2B5EF4-FFF2-40B4-BE49-F238E27FC236}">
                <a16:creationId xmlns:a16="http://schemas.microsoft.com/office/drawing/2014/main" id="{17ACC519-713E-421A-8686-E5DF08BE5B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752" b="24444"/>
          <a:stretch/>
        </p:blipFill>
        <p:spPr bwMode="auto">
          <a:xfrm>
            <a:off x="395039" y="3603483"/>
            <a:ext cx="4611441" cy="229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4388" y="1736725"/>
            <a:ext cx="10223726" cy="2887663"/>
          </a:xfrm>
        </p:spPr>
        <p:txBody>
          <a:bodyPr/>
          <a:lstStyle/>
          <a:p>
            <a:pPr marL="0" indent="0" algn="r" rtl="1">
              <a:buNone/>
            </a:pPr>
            <a:r>
              <a:rPr lang="ar-LB" b="1" dirty="0">
                <a:latin typeface="Times New Roman" panose="02020603050405020304" pitchFamily="18" charset="0"/>
                <a:cs typeface="Times New Roman" panose="02020603050405020304" pitchFamily="18" charset="0"/>
              </a:rPr>
              <a:t>التوجه الإنتاجي</a:t>
            </a:r>
            <a:r>
              <a:rPr lang="en-US" b="1" dirty="0" smtClean="0">
                <a:solidFill>
                  <a:srgbClr val="FF0000"/>
                </a:solidFill>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Production </a:t>
            </a:r>
            <a:r>
              <a:rPr lang="en-US" b="1" dirty="0" smtClean="0">
                <a:solidFill>
                  <a:srgbClr val="FF0000"/>
                </a:solidFill>
                <a:latin typeface="Times New Roman" panose="02020603050405020304" pitchFamily="18" charset="0"/>
                <a:cs typeface="Times New Roman" panose="02020603050405020304" pitchFamily="18" charset="0"/>
              </a:rPr>
              <a:t>orientation </a:t>
            </a:r>
            <a:r>
              <a:rPr lang="ar-LB" b="1" dirty="0" smtClean="0">
                <a:solidFill>
                  <a:schemeClr val="tx1"/>
                </a:solidFill>
                <a:latin typeface="Times New Roman" panose="02020603050405020304" pitchFamily="18" charset="0"/>
                <a:cs typeface="Times New Roman" panose="02020603050405020304" pitchFamily="18" charset="0"/>
              </a:rPr>
              <a:t>: </a:t>
            </a:r>
            <a:r>
              <a:rPr lang="ar-LB" dirty="0">
                <a:solidFill>
                  <a:schemeClr val="tx1"/>
                </a:solidFill>
                <a:latin typeface="Times New Roman" panose="02020603050405020304" pitchFamily="18" charset="0"/>
                <a:cs typeface="Times New Roman" panose="02020603050405020304" pitchFamily="18" charset="0"/>
              </a:rPr>
              <a:t>يعتمد النجاح على تكاليف الإنتاج المنخفضة والعمليات عالية الكفاءة والتوزيع الشامل ، وهو فكرة أن المستهلكين سوف يفضلون المنتجات المتاحة أو بأسعار معقولة للغاية.</a:t>
            </a:r>
          </a:p>
          <a:p>
            <a:pPr marL="0" indent="0" algn="r" rtl="1">
              <a:buNone/>
            </a:pPr>
            <a:r>
              <a:rPr lang="ar-LB" dirty="0">
                <a:solidFill>
                  <a:schemeClr val="tx1"/>
                </a:solidFill>
                <a:latin typeface="Times New Roman" panose="02020603050405020304" pitchFamily="18" charset="0"/>
                <a:cs typeface="Times New Roman" panose="02020603050405020304" pitchFamily="18" charset="0"/>
              </a:rPr>
              <a:t>"لو أنشأتها سيأتون."</a:t>
            </a:r>
          </a:p>
          <a:p>
            <a:pPr marL="0" indent="0" algn="r" rtl="1">
              <a:buNone/>
            </a:pPr>
            <a:r>
              <a:rPr lang="ar-LB" dirty="0">
                <a:solidFill>
                  <a:schemeClr val="tx1"/>
                </a:solidFill>
                <a:latin typeface="Times New Roman" panose="02020603050405020304" pitchFamily="18" charset="0"/>
                <a:cs typeface="Times New Roman" panose="02020603050405020304" pitchFamily="18" charset="0"/>
              </a:rPr>
              <a:t>لا يفكر فيما إذا كان ما يتم إنتاجه يلبي احتياجات السوق</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عنوان 1"/>
          <p:cNvSpPr txBox="1">
            <a:spLocks/>
          </p:cNvSpPr>
          <p:nvPr/>
        </p:nvSpPr>
        <p:spPr>
          <a:xfrm>
            <a:off x="1027476" y="354556"/>
            <a:ext cx="10489473"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smtClean="0">
                <a:solidFill>
                  <a:srgbClr val="FF0000"/>
                </a:solidFill>
                <a:latin typeface="Times New Roman" panose="02020603050405020304" pitchFamily="18" charset="0"/>
                <a:ea typeface="+mn-ea"/>
                <a:cs typeface="Times New Roman" panose="02020603050405020304" pitchFamily="18" charset="0"/>
              </a:rPr>
              <a:t>إدارة </a:t>
            </a:r>
            <a:r>
              <a:rPr lang="ar-SA" sz="4000" b="1" dirty="0">
                <a:solidFill>
                  <a:srgbClr val="FF0000"/>
                </a:solidFill>
                <a:latin typeface="Times New Roman" panose="02020603050405020304" pitchFamily="18" charset="0"/>
                <a:ea typeface="+mn-ea"/>
                <a:cs typeface="Times New Roman" panose="02020603050405020304" pitchFamily="18" charset="0"/>
              </a:rPr>
              <a:t>التسويق</a:t>
            </a:r>
          </a:p>
        </p:txBody>
      </p:sp>
      <p:sp>
        <p:nvSpPr>
          <p:cNvPr id="5" name="مستطيل 2"/>
          <p:cNvSpPr>
            <a:spLocks noChangeArrowheads="1"/>
          </p:cNvSpPr>
          <p:nvPr/>
        </p:nvSpPr>
        <p:spPr bwMode="auto">
          <a:xfrm>
            <a:off x="593408" y="4439862"/>
            <a:ext cx="104447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rtl="1">
              <a:lnSpc>
                <a:spcPct val="150000"/>
              </a:lnSpc>
              <a:spcBef>
                <a:spcPct val="0"/>
              </a:spcBef>
              <a:buFontTx/>
              <a:buNone/>
            </a:pPr>
            <a:r>
              <a:rPr lang="ar-SA" altLang="en-US" sz="2000" dirty="0">
                <a:solidFill>
                  <a:srgbClr val="002060"/>
                </a:solidFill>
              </a:rPr>
              <a:t> </a:t>
            </a:r>
            <a:r>
              <a:rPr lang="ar-SA" altLang="en-US" sz="2000" dirty="0">
                <a:solidFill>
                  <a:srgbClr val="002060"/>
                </a:solidFill>
                <a:latin typeface="Times New Roman" panose="02020603050405020304" pitchFamily="18" charset="0"/>
                <a:cs typeface="Times New Roman" panose="02020603050405020304" pitchFamily="18" charset="0"/>
              </a:rPr>
              <a:t>تم التركيز في هذه المرحلة على زيادة الإنتاج من السلع بغض النظر عن مستوى الجودة أو التكلفة لأن أي منتج في هذه المرحلة كان يمكن بيعه نظراً للزيادة الفائقة في الطلب عن المعروض.</a:t>
            </a:r>
          </a:p>
        </p:txBody>
      </p:sp>
    </p:spTree>
    <p:extLst>
      <p:ext uri="{BB962C8B-B14F-4D97-AF65-F5344CB8AC3E}">
        <p14:creationId xmlns:p14="http://schemas.microsoft.com/office/powerpoint/2010/main" val="269464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13509" y="1413419"/>
            <a:ext cx="10709591" cy="5340078"/>
          </a:xfrm>
        </p:spPr>
        <p:txBody>
          <a:bodyPr>
            <a:noAutofit/>
          </a:bodyPr>
          <a:lstStyle/>
          <a:p>
            <a:pPr algn="r" rtl="1"/>
            <a:r>
              <a:rPr lang="ar-LB" sz="2400" b="1" dirty="0">
                <a:latin typeface="Times New Roman" panose="02020603050405020304" pitchFamily="18" charset="0"/>
                <a:cs typeface="Times New Roman" panose="02020603050405020304" pitchFamily="18" charset="0"/>
              </a:rPr>
              <a:t>التوجه البيعي</a:t>
            </a:r>
            <a:r>
              <a:rPr lang="en-US" sz="2400" b="1" dirty="0" smtClean="0">
                <a:solidFill>
                  <a:srgbClr val="FF0000"/>
                </a:solidFill>
                <a:latin typeface="Times New Roman" panose="02020603050405020304" pitchFamily="18" charset="0"/>
                <a:cs typeface="Times New Roman" panose="02020603050405020304" pitchFamily="18" charset="0"/>
              </a:rPr>
              <a:t>The </a:t>
            </a:r>
            <a:r>
              <a:rPr lang="en-US" sz="2400" b="1" dirty="0" smtClean="0">
                <a:solidFill>
                  <a:srgbClr val="FF0000"/>
                </a:solidFill>
                <a:latin typeface="Times New Roman" panose="02020603050405020304" pitchFamily="18" charset="0"/>
                <a:cs typeface="Times New Roman" panose="02020603050405020304" pitchFamily="18" charset="0"/>
              </a:rPr>
              <a:t>selling </a:t>
            </a:r>
            <a:r>
              <a:rPr lang="en-US" sz="2400" b="1" dirty="0" smtClean="0">
                <a:solidFill>
                  <a:srgbClr val="FF0000"/>
                </a:solidFill>
                <a:latin typeface="Times New Roman" panose="02020603050405020304" pitchFamily="18" charset="0"/>
                <a:cs typeface="Times New Roman" panose="02020603050405020304" pitchFamily="18" charset="0"/>
              </a:rPr>
              <a:t>orientation </a:t>
            </a:r>
            <a:r>
              <a:rPr lang="ar-LB" sz="2400" dirty="0">
                <a:solidFill>
                  <a:schemeClr val="tx1"/>
                </a:solidFill>
                <a:latin typeface="Times New Roman" panose="02020603050405020304" pitchFamily="18" charset="0"/>
                <a:cs typeface="Times New Roman" panose="02020603050405020304" pitchFamily="18" charset="0"/>
              </a:rPr>
              <a:t>:«تعرف هذه المرحلة بمرحلة التوجيه بالبيع</a:t>
            </a:r>
            <a:r>
              <a:rPr lang="ar-LB"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lang="ar-LB" sz="2400" dirty="0">
                <a:solidFill>
                  <a:schemeClr val="tx1"/>
                </a:solidFill>
                <a:latin typeface="Times New Roman" panose="02020603050405020304" pitchFamily="18" charset="0"/>
                <a:cs typeface="Times New Roman" panose="02020603050405020304" pitchFamily="18" charset="0"/>
              </a:rPr>
              <a:t>حيث أصبحت الشركات تهتم وتركز على وظيفة البيع وأصبح معيار النجاح للشركات هو حجم المبيعات بدلاً من معيار حجم الإنتاج الذي ساد في المرحلة السابقة وأصبح الأمر يستدعي بعض الجهود الترويجية فزاد الاهتمام بالتخطيط والتنظيم والرقابة والإشراف على أوجه الأنشطة البيعية. </a:t>
            </a:r>
          </a:p>
          <a:p>
            <a:pPr algn="r" rtl="1"/>
            <a:endParaRPr lang="ar-LB" sz="2400" dirty="0">
              <a:solidFill>
                <a:schemeClr val="tx1"/>
              </a:solidFill>
              <a:latin typeface="Times New Roman" panose="02020603050405020304" pitchFamily="18" charset="0"/>
              <a:cs typeface="Times New Roman" panose="02020603050405020304" pitchFamily="18" charset="0"/>
            </a:endParaRPr>
          </a:p>
          <a:p>
            <a:pPr algn="r" rtl="1"/>
            <a:r>
              <a:rPr lang="ar-LB" sz="2400" dirty="0" smtClean="0">
                <a:solidFill>
                  <a:schemeClr val="tx1"/>
                </a:solidFill>
                <a:latin typeface="Times New Roman" panose="02020603050405020304" pitchFamily="18" charset="0"/>
                <a:cs typeface="Times New Roman" panose="02020603050405020304" pitchFamily="18" charset="0"/>
              </a:rPr>
              <a:t> </a:t>
            </a:r>
            <a:r>
              <a:rPr lang="ar-LB" sz="2400" dirty="0">
                <a:solidFill>
                  <a:schemeClr val="tx1"/>
                </a:solidFill>
                <a:latin typeface="Times New Roman" panose="02020603050405020304" pitchFamily="18" charset="0"/>
                <a:cs typeface="Times New Roman" panose="02020603050405020304" pitchFamily="18" charset="0"/>
              </a:rPr>
              <a:t>تقنيات المبيعات القوية التي تؤدي إلى ارتفاع المبيعات إلى أرباح عالية يعتمد النجاح على فريق مبيعات جيد مع الأدوات والحوافز المناسبة.</a:t>
            </a:r>
          </a:p>
          <a:p>
            <a:pPr algn="r" rtl="1"/>
            <a:endParaRPr lang="ar-LB" sz="2400" dirty="0">
              <a:solidFill>
                <a:schemeClr val="tx1"/>
              </a:solidFill>
              <a:latin typeface="Times New Roman" panose="02020603050405020304" pitchFamily="18" charset="0"/>
              <a:cs typeface="Times New Roman" panose="02020603050405020304" pitchFamily="18" charset="0"/>
            </a:endParaRPr>
          </a:p>
          <a:p>
            <a:pPr algn="r" rtl="1"/>
            <a:r>
              <a:rPr lang="ar-LB" sz="2400" dirty="0">
                <a:solidFill>
                  <a:schemeClr val="tx1"/>
                </a:solidFill>
                <a:latin typeface="Times New Roman" panose="02020603050405020304" pitchFamily="18" charset="0"/>
                <a:cs typeface="Times New Roman" panose="02020603050405020304" pitchFamily="18" charset="0"/>
              </a:rPr>
              <a:t>يتجاهل احتياجات السوق وطلب المستهلك.</a:t>
            </a:r>
          </a:p>
          <a:p>
            <a:pPr algn="r" rtl="1"/>
            <a:endParaRPr lang="ar-LB" sz="2400" dirty="0">
              <a:solidFill>
                <a:schemeClr val="tx1"/>
              </a:solidFill>
              <a:latin typeface="Times New Roman" panose="02020603050405020304" pitchFamily="18" charset="0"/>
              <a:cs typeface="Times New Roman" panose="02020603050405020304" pitchFamily="18" charset="0"/>
            </a:endParaRPr>
          </a:p>
          <a:p>
            <a:pPr algn="r" rtl="1"/>
            <a:r>
              <a:rPr lang="ar-LB" sz="2400" dirty="0">
                <a:solidFill>
                  <a:schemeClr val="tx1"/>
                </a:solidFill>
                <a:latin typeface="Times New Roman" panose="02020603050405020304" pitchFamily="18" charset="0"/>
                <a:cs typeface="Times New Roman" panose="02020603050405020304" pitchFamily="18" charset="0"/>
              </a:rPr>
              <a:t>غالبًا ما يجدون أنه على الرغم من جودة فريق المبيعات لديهم ، لا يمكنهم إقناع الناس بشراء سلع أو خدمات ليست مطلوبة ولا مطلوبة.</a:t>
            </a:r>
            <a:endParaRPr lang="en-US" sz="1800" dirty="0">
              <a:solidFill>
                <a:schemeClr val="tx1"/>
              </a:solidFill>
            </a:endParaRPr>
          </a:p>
        </p:txBody>
      </p:sp>
      <p:sp>
        <p:nvSpPr>
          <p:cNvPr id="4" name="عنوان 1"/>
          <p:cNvSpPr txBox="1">
            <a:spLocks/>
          </p:cNvSpPr>
          <p:nvPr/>
        </p:nvSpPr>
        <p:spPr>
          <a:xfrm>
            <a:off x="1027476" y="354556"/>
            <a:ext cx="10489473"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smtClean="0">
                <a:solidFill>
                  <a:srgbClr val="FF0000"/>
                </a:solidFill>
                <a:latin typeface="Times New Roman" panose="02020603050405020304" pitchFamily="18" charset="0"/>
                <a:ea typeface="+mn-ea"/>
                <a:cs typeface="Times New Roman" panose="02020603050405020304" pitchFamily="18" charset="0"/>
              </a:rPr>
              <a:t>إدارة </a:t>
            </a:r>
            <a:r>
              <a:rPr lang="ar-SA" sz="4000" b="1" dirty="0">
                <a:solidFill>
                  <a:srgbClr val="FF0000"/>
                </a:solidFill>
                <a:latin typeface="Times New Roman" panose="02020603050405020304" pitchFamily="18" charset="0"/>
                <a:ea typeface="+mn-ea"/>
                <a:cs typeface="Times New Roman" panose="02020603050405020304" pitchFamily="18" charset="0"/>
              </a:rPr>
              <a:t>التسويق</a:t>
            </a:r>
          </a:p>
        </p:txBody>
      </p:sp>
    </p:spTree>
    <p:extLst>
      <p:ext uri="{BB962C8B-B14F-4D97-AF65-F5344CB8AC3E}">
        <p14:creationId xmlns:p14="http://schemas.microsoft.com/office/powerpoint/2010/main" val="38393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032000"/>
            <a:ext cx="10991850" cy="3810000"/>
          </a:xfrm>
        </p:spPr>
        <p:txBody>
          <a:bodyPr>
            <a:normAutofit/>
          </a:bodyPr>
          <a:lstStyle/>
          <a:p>
            <a:pPr marL="0" indent="0" algn="r" rtl="1">
              <a:buNone/>
            </a:pPr>
            <a:r>
              <a:rPr lang="ar-LB" sz="2400" b="1" dirty="0">
                <a:latin typeface="Times New Roman" panose="02020603050405020304" pitchFamily="18" charset="0"/>
                <a:cs typeface="Times New Roman" panose="02020603050405020304" pitchFamily="18" charset="0"/>
              </a:rPr>
              <a:t>توجه المنتج</a:t>
            </a:r>
            <a:r>
              <a:rPr lang="en-US" sz="2400" b="1" dirty="0" smtClean="0">
                <a:solidFill>
                  <a:srgbClr val="FF0000"/>
                </a:solidFill>
                <a:latin typeface="Times New Roman" panose="02020603050405020304" pitchFamily="18" charset="0"/>
                <a:cs typeface="Times New Roman" panose="02020603050405020304" pitchFamily="18" charset="0"/>
              </a:rPr>
              <a:t>Product orientation </a:t>
            </a:r>
            <a:r>
              <a:rPr lang="ar-LB" sz="2400" b="1" dirty="0" smtClean="0">
                <a:solidFill>
                  <a:schemeClr val="tx1"/>
                </a:solidFill>
                <a:latin typeface="Times New Roman" panose="02020603050405020304" pitchFamily="18" charset="0"/>
                <a:cs typeface="Times New Roman" panose="02020603050405020304" pitchFamily="18" charset="0"/>
              </a:rPr>
              <a:t>: </a:t>
            </a:r>
            <a:r>
              <a:rPr lang="ar-LB" sz="2400" dirty="0">
                <a:solidFill>
                  <a:schemeClr val="tx1"/>
                </a:solidFill>
                <a:latin typeface="Times New Roman" panose="02020603050405020304" pitchFamily="18" charset="0"/>
                <a:cs typeface="Times New Roman" panose="02020603050405020304" pitchFamily="18" charset="0"/>
              </a:rPr>
              <a:t>يعتمد النجاح على إنشاء المنتج الأفضل والأكثر ابتكارًا بأقل سعر ،</a:t>
            </a:r>
          </a:p>
          <a:p>
            <a:pPr marL="0" indent="0" algn="r">
              <a:buNone/>
            </a:pPr>
            <a:r>
              <a:rPr lang="ar-LB" sz="2400" dirty="0">
                <a:solidFill>
                  <a:schemeClr val="tx1"/>
                </a:solidFill>
                <a:latin typeface="Times New Roman" panose="02020603050405020304" pitchFamily="18" charset="0"/>
                <a:cs typeface="Times New Roman" panose="02020603050405020304" pitchFamily="18" charset="0"/>
              </a:rPr>
              <a:t>سوف يفضل المستهلكون المنتجات التي تقدم أعلى مستويات الجودة والأداء والميزات</a:t>
            </a:r>
          </a:p>
          <a:p>
            <a:pPr marL="0" indent="0" algn="r">
              <a:buNone/>
            </a:pPr>
            <a:endParaRPr lang="ar-LB" sz="2400" dirty="0">
              <a:solidFill>
                <a:schemeClr val="tx1"/>
              </a:solidFill>
              <a:latin typeface="Times New Roman" panose="02020603050405020304" pitchFamily="18" charset="0"/>
              <a:cs typeface="Times New Roman" panose="02020603050405020304" pitchFamily="18" charset="0"/>
            </a:endParaRPr>
          </a:p>
          <a:p>
            <a:pPr marL="0" indent="0" algn="r">
              <a:buNone/>
            </a:pPr>
            <a:r>
              <a:rPr lang="ar-LB" sz="2400" dirty="0">
                <a:solidFill>
                  <a:schemeClr val="tx1"/>
                </a:solidFill>
                <a:latin typeface="Times New Roman" panose="02020603050405020304" pitchFamily="18" charset="0"/>
                <a:cs typeface="Times New Roman" panose="02020603050405020304" pitchFamily="18" charset="0"/>
              </a:rPr>
              <a:t>لذلك يجب على المنظمة تكريس طاقتها لإجراء تحسينات مستمرة على المنتج.</a:t>
            </a:r>
            <a:endParaRPr lang="en-US" sz="2400" dirty="0">
              <a:solidFill>
                <a:schemeClr val="tx1"/>
              </a:solidFill>
            </a:endParaRPr>
          </a:p>
        </p:txBody>
      </p:sp>
      <p:sp>
        <p:nvSpPr>
          <p:cNvPr id="4" name="عنوان 1"/>
          <p:cNvSpPr txBox="1">
            <a:spLocks/>
          </p:cNvSpPr>
          <p:nvPr/>
        </p:nvSpPr>
        <p:spPr>
          <a:xfrm>
            <a:off x="1027476" y="354556"/>
            <a:ext cx="10489473"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smtClean="0">
                <a:solidFill>
                  <a:srgbClr val="FF0000"/>
                </a:solidFill>
                <a:latin typeface="Times New Roman" panose="02020603050405020304" pitchFamily="18" charset="0"/>
                <a:ea typeface="+mn-ea"/>
                <a:cs typeface="Times New Roman" panose="02020603050405020304" pitchFamily="18" charset="0"/>
              </a:rPr>
              <a:t>إدارة </a:t>
            </a:r>
            <a:r>
              <a:rPr lang="ar-SA" sz="4000" b="1" dirty="0">
                <a:solidFill>
                  <a:srgbClr val="FF0000"/>
                </a:solidFill>
                <a:latin typeface="Times New Roman" panose="02020603050405020304" pitchFamily="18" charset="0"/>
                <a:ea typeface="+mn-ea"/>
                <a:cs typeface="Times New Roman" panose="02020603050405020304" pitchFamily="18" charset="0"/>
              </a:rPr>
              <a:t>التسويق</a:t>
            </a:r>
          </a:p>
        </p:txBody>
      </p:sp>
    </p:spTree>
    <p:extLst>
      <p:ext uri="{BB962C8B-B14F-4D97-AF65-F5344CB8AC3E}">
        <p14:creationId xmlns:p14="http://schemas.microsoft.com/office/powerpoint/2010/main" val="382610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1258" y="2102803"/>
            <a:ext cx="10620103" cy="5303837"/>
          </a:xfrm>
        </p:spPr>
        <p:txBody>
          <a:bodyPr>
            <a:normAutofit/>
          </a:bodyPr>
          <a:lstStyle/>
          <a:p>
            <a:pPr marL="0" indent="0" algn="r" rtl="1">
              <a:buNone/>
            </a:pPr>
            <a:r>
              <a:rPr lang="ar-LB" sz="2400" b="1" dirty="0">
                <a:latin typeface="Times New Roman" panose="02020603050405020304" pitchFamily="18" charset="0"/>
                <a:cs typeface="Times New Roman" panose="02020603050405020304" pitchFamily="18" charset="0"/>
              </a:rPr>
              <a:t>التوجه التسويقي</a:t>
            </a:r>
            <a:r>
              <a:rPr lang="en-US" sz="2400" b="1" dirty="0" smtClean="0">
                <a:solidFill>
                  <a:srgbClr val="FF0000"/>
                </a:solidFill>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Marketing </a:t>
            </a:r>
            <a:r>
              <a:rPr lang="en-US" sz="2400" b="1" dirty="0" smtClean="0">
                <a:solidFill>
                  <a:srgbClr val="FF0000"/>
                </a:solidFill>
                <a:latin typeface="Times New Roman" panose="02020603050405020304" pitchFamily="18" charset="0"/>
                <a:cs typeface="Times New Roman" panose="02020603050405020304" pitchFamily="18" charset="0"/>
              </a:rPr>
              <a:t>Concept </a:t>
            </a:r>
            <a:r>
              <a:rPr lang="ar-LB" sz="2400" b="1" dirty="0" smtClean="0">
                <a:solidFill>
                  <a:schemeClr val="tx1"/>
                </a:solidFill>
                <a:latin typeface="Times New Roman" panose="02020603050405020304" pitchFamily="18" charset="0"/>
                <a:cs typeface="Times New Roman" panose="02020603050405020304" pitchFamily="18" charset="0"/>
              </a:rPr>
              <a:t>: </a:t>
            </a:r>
            <a:r>
              <a:rPr lang="ar-LB" sz="2400" dirty="0">
                <a:solidFill>
                  <a:schemeClr val="tx1"/>
                </a:solidFill>
                <a:latin typeface="Times New Roman" panose="02020603050405020304" pitchFamily="18" charset="0"/>
                <a:cs typeface="Times New Roman" panose="02020603050405020304" pitchFamily="18" charset="0"/>
              </a:rPr>
              <a:t>يعتمد النجاح على أداء أفضل من المنافسين في فهم القيمة وإنشاءها وتقديمها وإيصالها إلى العملاء المستهدفين. اتجهت أنظار المنتجين إلى دراسة المستهلكين لمعرفة رغباتهم واحتياجاتهم تمهيداً لإنتاج المنتجات التي تتمشى مع هذه الرغبات والاحتياجات لتسهيل عملية تسويقها.</a:t>
            </a:r>
          </a:p>
          <a:p>
            <a:pPr algn="r" rtl="1"/>
            <a:r>
              <a:rPr lang="ar-LB" sz="2400" b="1" dirty="0">
                <a:solidFill>
                  <a:srgbClr val="002060"/>
                </a:solidFill>
                <a:latin typeface="Times New Roman" panose="02020603050405020304" pitchFamily="18" charset="0"/>
                <a:cs typeface="Times New Roman" panose="02020603050405020304" pitchFamily="18" charset="0"/>
              </a:rPr>
              <a:t>التركيز على رغبات العملاء واحتياجاتهم لتمييز المنتجات عن عروض المنافسين</a:t>
            </a:r>
          </a:p>
          <a:p>
            <a:pPr algn="r" rtl="1"/>
            <a:r>
              <a:rPr lang="ar-LB" sz="2400" b="1" dirty="0">
                <a:solidFill>
                  <a:srgbClr val="002060"/>
                </a:solidFill>
                <a:latin typeface="Times New Roman" panose="02020603050405020304" pitchFamily="18" charset="0"/>
                <a:cs typeface="Times New Roman" panose="02020603050405020304" pitchFamily="18" charset="0"/>
              </a:rPr>
              <a:t>دمج جميع أنشطة المنظمة لإشباع هذه الرغبات</a:t>
            </a:r>
          </a:p>
          <a:p>
            <a:pPr algn="r" rtl="1"/>
            <a:r>
              <a:rPr lang="ar-LB" sz="2400" b="1" dirty="0">
                <a:solidFill>
                  <a:srgbClr val="002060"/>
                </a:solidFill>
                <a:latin typeface="Times New Roman" panose="02020603050405020304" pitchFamily="18" charset="0"/>
                <a:cs typeface="Times New Roman" panose="02020603050405020304" pitchFamily="18" charset="0"/>
              </a:rPr>
              <a:t>الحصول على معلومات حول العملاء والمنافسين والأسواق</a:t>
            </a:r>
          </a:p>
          <a:p>
            <a:pPr algn="r" rtl="1"/>
            <a:r>
              <a:rPr lang="ar-LB" sz="2400" b="1" dirty="0">
                <a:solidFill>
                  <a:srgbClr val="002060"/>
                </a:solidFill>
                <a:latin typeface="Times New Roman" panose="02020603050405020304" pitchFamily="18" charset="0"/>
                <a:cs typeface="Times New Roman" panose="02020603050405020304" pitchFamily="18" charset="0"/>
              </a:rPr>
              <a:t>تحديد كيفية تقديم قيمة فائقة للعملاء</a:t>
            </a:r>
          </a:p>
          <a:p>
            <a:pPr algn="r" rtl="1"/>
            <a:r>
              <a:rPr lang="ar-LB" sz="2400" b="1" dirty="0">
                <a:solidFill>
                  <a:srgbClr val="002060"/>
                </a:solidFill>
                <a:latin typeface="Times New Roman" panose="02020603050405020304" pitchFamily="18" charset="0"/>
                <a:cs typeface="Times New Roman" panose="02020603050405020304" pitchFamily="18" charset="0"/>
              </a:rPr>
              <a:t>تنفيذ الإجراءات لتوفير قيمة للعملاء</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عنوان 1"/>
          <p:cNvSpPr txBox="1">
            <a:spLocks/>
          </p:cNvSpPr>
          <p:nvPr/>
        </p:nvSpPr>
        <p:spPr>
          <a:xfrm>
            <a:off x="1027476" y="354556"/>
            <a:ext cx="10489473"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smtClean="0">
                <a:solidFill>
                  <a:srgbClr val="FF0000"/>
                </a:solidFill>
                <a:latin typeface="Times New Roman" panose="02020603050405020304" pitchFamily="18" charset="0"/>
                <a:ea typeface="+mn-ea"/>
                <a:cs typeface="Times New Roman" panose="02020603050405020304" pitchFamily="18" charset="0"/>
              </a:rPr>
              <a:t>إدارة </a:t>
            </a:r>
            <a:r>
              <a:rPr lang="ar-SA" sz="4000" b="1" dirty="0">
                <a:solidFill>
                  <a:srgbClr val="FF0000"/>
                </a:solidFill>
                <a:latin typeface="Times New Roman" panose="02020603050405020304" pitchFamily="18" charset="0"/>
                <a:ea typeface="+mn-ea"/>
                <a:cs typeface="Times New Roman" panose="02020603050405020304" pitchFamily="18" charset="0"/>
              </a:rPr>
              <a:t>التسويق</a:t>
            </a:r>
          </a:p>
        </p:txBody>
      </p:sp>
    </p:spTree>
    <p:extLst>
      <p:ext uri="{BB962C8B-B14F-4D97-AF65-F5344CB8AC3E}">
        <p14:creationId xmlns:p14="http://schemas.microsoft.com/office/powerpoint/2010/main" val="43511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9"/>
          <p:cNvSpPr>
            <a:spLocks noChangeArrowheads="1"/>
          </p:cNvSpPr>
          <p:nvPr/>
        </p:nvSpPr>
        <p:spPr bwMode="auto">
          <a:xfrm>
            <a:off x="556100" y="1833563"/>
            <a:ext cx="1001712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rtl="1">
              <a:lnSpc>
                <a:spcPct val="100000"/>
              </a:lnSpc>
              <a:spcBef>
                <a:spcPct val="0"/>
              </a:spcBef>
              <a:buNone/>
            </a:pPr>
            <a:r>
              <a:rPr lang="ar-SA" altLang="en-US" sz="2400" b="1" dirty="0">
                <a:latin typeface="Times New Roman" panose="02020603050405020304" pitchFamily="18" charset="0"/>
                <a:cs typeface="Times New Roman" panose="02020603050405020304" pitchFamily="18" charset="0"/>
              </a:rPr>
              <a:t>التوجه </a:t>
            </a:r>
            <a:r>
              <a:rPr lang="ar-SA" altLang="en-US" sz="2400" b="1" dirty="0">
                <a:latin typeface="Times New Roman" panose="02020603050405020304" pitchFamily="18" charset="0"/>
                <a:cs typeface="Times New Roman" panose="02020603050405020304" pitchFamily="18" charset="0"/>
              </a:rPr>
              <a:t>الاجتماعي </a:t>
            </a:r>
            <a:r>
              <a:rPr lang="en-US" altLang="en-US" sz="2400" b="1" dirty="0" smtClean="0">
                <a:solidFill>
                  <a:srgbClr val="FF0000"/>
                </a:solidFill>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Social </a:t>
            </a:r>
            <a:r>
              <a:rPr lang="en-US" altLang="en-US" sz="2400" b="1" dirty="0" smtClean="0">
                <a:solidFill>
                  <a:srgbClr val="FF0000"/>
                </a:solidFill>
                <a:latin typeface="Times New Roman" panose="02020603050405020304" pitchFamily="18" charset="0"/>
                <a:cs typeface="Times New Roman" panose="02020603050405020304" pitchFamily="18" charset="0"/>
              </a:rPr>
              <a:t>Concept</a:t>
            </a:r>
            <a:r>
              <a:rPr lang="ar-SA" altLang="en-US" sz="2400" dirty="0" smtClean="0">
                <a:solidFill>
                  <a:srgbClr val="002060"/>
                </a:solidFill>
                <a:latin typeface="Times New Roman" panose="02020603050405020304" pitchFamily="18" charset="0"/>
                <a:cs typeface="Times New Roman" panose="02020603050405020304" pitchFamily="18" charset="0"/>
              </a:rPr>
              <a:t>:</a:t>
            </a:r>
            <a:endParaRPr lang="ar-SA" altLang="en-US" sz="2400" dirty="0">
              <a:solidFill>
                <a:srgbClr val="002060"/>
              </a:solidFill>
              <a:latin typeface="Times New Roman" panose="02020603050405020304" pitchFamily="18" charset="0"/>
              <a:cs typeface="Times New Roman" panose="02020603050405020304" pitchFamily="18" charset="0"/>
            </a:endParaRPr>
          </a:p>
          <a:p>
            <a:pPr algn="r" rtl="1">
              <a:lnSpc>
                <a:spcPct val="100000"/>
              </a:lnSpc>
              <a:spcBef>
                <a:spcPct val="0"/>
              </a:spcBef>
              <a:buFont typeface="Arial" panose="020B0604020202020204" pitchFamily="34" charset="0"/>
              <a:buNone/>
            </a:pPr>
            <a:endParaRPr lang="ar-SA" altLang="en-US" sz="2400" dirty="0">
              <a:solidFill>
                <a:srgbClr val="002060"/>
              </a:solidFill>
              <a:latin typeface="Times New Roman" panose="02020603050405020304" pitchFamily="18" charset="0"/>
              <a:cs typeface="Times New Roman" panose="02020603050405020304" pitchFamily="18" charset="0"/>
            </a:endParaRPr>
          </a:p>
          <a:p>
            <a:pPr algn="r" rtl="1">
              <a:lnSpc>
                <a:spcPct val="100000"/>
              </a:lnSpc>
              <a:spcBef>
                <a:spcPct val="0"/>
              </a:spcBef>
              <a:buFont typeface="Arial" panose="020B0604020202020204" pitchFamily="34" charset="0"/>
              <a:buNone/>
            </a:pPr>
            <a:r>
              <a:rPr lang="ar-SA" altLang="en-US" sz="2000" dirty="0">
                <a:latin typeface="Times New Roman" panose="02020603050405020304" pitchFamily="18" charset="0"/>
                <a:cs typeface="Times New Roman" panose="02020603050405020304" pitchFamily="18" charset="0"/>
              </a:rPr>
              <a:t>«تعرف هذه المرحلة بمرحلة التوجيه بالمجتمع»</a:t>
            </a:r>
          </a:p>
        </p:txBody>
      </p:sp>
      <p:sp>
        <p:nvSpPr>
          <p:cNvPr id="14" name="عنوان 1"/>
          <p:cNvSpPr txBox="1">
            <a:spLocks/>
          </p:cNvSpPr>
          <p:nvPr/>
        </p:nvSpPr>
        <p:spPr>
          <a:xfrm>
            <a:off x="3130550" y="215900"/>
            <a:ext cx="5951538" cy="1058863"/>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rtl="1" eaLnBrk="1" hangingPunct="1">
              <a:lnSpc>
                <a:spcPct val="100000"/>
              </a:lnSpc>
              <a:defRPr/>
            </a:pPr>
            <a:r>
              <a:rPr lang="ar-SA" sz="4000" b="1" dirty="0">
                <a:solidFill>
                  <a:srgbClr val="FF0000"/>
                </a:solidFill>
                <a:latin typeface="Times New Roman" panose="02020603050405020304" pitchFamily="18" charset="0"/>
                <a:ea typeface="+mn-ea"/>
                <a:cs typeface="Times New Roman" panose="02020603050405020304" pitchFamily="18" charset="0"/>
              </a:rPr>
              <a:t>إدارة التسويق</a:t>
            </a:r>
          </a:p>
        </p:txBody>
      </p:sp>
      <p:sp>
        <p:nvSpPr>
          <p:cNvPr id="53254" name="مستطيل 2"/>
          <p:cNvSpPr>
            <a:spLocks noChangeArrowheads="1"/>
          </p:cNvSpPr>
          <p:nvPr/>
        </p:nvSpPr>
        <p:spPr bwMode="auto">
          <a:xfrm>
            <a:off x="208779" y="3783013"/>
            <a:ext cx="1071176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rtl="1">
              <a:lnSpc>
                <a:spcPct val="150000"/>
              </a:lnSpc>
              <a:spcBef>
                <a:spcPct val="0"/>
              </a:spcBef>
              <a:buFontTx/>
              <a:buNone/>
            </a:pPr>
            <a:r>
              <a:rPr lang="ar-SA" altLang="en-US" sz="2000" dirty="0">
                <a:latin typeface="Times New Roman" panose="02020603050405020304" pitchFamily="18" charset="0"/>
                <a:cs typeface="Times New Roman" panose="02020603050405020304" pitchFamily="18" charset="0"/>
              </a:rPr>
              <a:t>يجب أن تأخذ المنشأة في الاعتبار مصلحة المجتمع ومشاكله وهي في طريقها لإنتاج المنتجات مثل مشكلة التلوث و نقص الموارد الاقتصادية وزيادة عدد السكان ومشكلة الفقر والبطالة بجانب الوقت لمصلحة المستهلكين ورغباتهم ورضاهم.</a:t>
            </a:r>
          </a:p>
          <a:p>
            <a:pPr algn="r" rtl="1">
              <a:lnSpc>
                <a:spcPct val="150000"/>
              </a:lnSpc>
              <a:spcBef>
                <a:spcPct val="0"/>
              </a:spcBef>
              <a:buFontTx/>
              <a:buNone/>
            </a:pPr>
            <a:endParaRPr lang="ar-SA"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82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981C-4C0B-3942-8A88-4D71A6B99DE5}"/>
              </a:ext>
            </a:extLst>
          </p:cNvPr>
          <p:cNvSpPr>
            <a:spLocks noGrp="1"/>
          </p:cNvSpPr>
          <p:nvPr>
            <p:ph type="title"/>
          </p:nvPr>
        </p:nvSpPr>
        <p:spPr>
          <a:xfrm>
            <a:off x="440570" y="4245428"/>
            <a:ext cx="10212916" cy="1168400"/>
          </a:xfrm>
        </p:spPr>
        <p:txBody>
          <a:bodyPr/>
          <a:lstStyle/>
          <a:p>
            <a:pPr algn="ctr"/>
            <a:r>
              <a:rPr lang="ar-LB" sz="5400" b="1" dirty="0">
                <a:latin typeface="Times New Roman" panose="02020603050405020304" pitchFamily="18" charset="0"/>
              </a:rPr>
              <a:t>الفصل الثاني</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BB7DB4-CA40-6D47-A63C-324127C60502}"/>
              </a:ext>
            </a:extLst>
          </p:cNvPr>
          <p:cNvSpPr>
            <a:spLocks noGrp="1"/>
          </p:cNvSpPr>
          <p:nvPr>
            <p:ph type="body" idx="1"/>
          </p:nvPr>
        </p:nvSpPr>
        <p:spPr>
          <a:xfrm>
            <a:off x="1616228" y="2011001"/>
            <a:ext cx="8180916" cy="1633538"/>
          </a:xfrm>
        </p:spPr>
        <p:txBody>
          <a:bodyPr>
            <a:normAutofit/>
          </a:bodyPr>
          <a:lstStyle/>
          <a:p>
            <a:pPr algn="ctr"/>
            <a:r>
              <a:rPr lang="ar-LB" sz="6000" b="1" dirty="0">
                <a:latin typeface="Times New Roman" panose="02020603050405020304" pitchFamily="18" charset="0"/>
                <a:cs typeface="Times New Roman" panose="02020603050405020304" pitchFamily="18" charset="0"/>
              </a:rPr>
              <a:t>استراتيجية </a:t>
            </a:r>
            <a:r>
              <a:rPr lang="ar-LB" sz="6000" b="1" dirty="0" smtClean="0">
                <a:latin typeface="Times New Roman" panose="02020603050405020304" pitchFamily="18" charset="0"/>
                <a:cs typeface="Times New Roman" panose="02020603050405020304" pitchFamily="18" charset="0"/>
              </a:rPr>
              <a:t>التسويق</a:t>
            </a:r>
            <a:endParaRPr lang="en-US" sz="3600" dirty="0"/>
          </a:p>
        </p:txBody>
      </p:sp>
    </p:spTree>
    <p:extLst>
      <p:ext uri="{BB962C8B-B14F-4D97-AF65-F5344CB8AC3E}">
        <p14:creationId xmlns:p14="http://schemas.microsoft.com/office/powerpoint/2010/main" val="186082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7017" y="156119"/>
            <a:ext cx="10515600" cy="1325563"/>
          </a:xfrm>
        </p:spPr>
        <p:txBody>
          <a:bodyPr>
            <a:normAutofit/>
          </a:bodyPr>
          <a:lstStyle/>
          <a:p>
            <a:pPr algn="ctr"/>
            <a:r>
              <a:rPr lang="ar-LB" sz="4000" b="1" dirty="0">
                <a:solidFill>
                  <a:srgbClr val="FF0000"/>
                </a:solidFill>
                <a:latin typeface="Times New Roman" panose="02020603050405020304" pitchFamily="18" charset="0"/>
              </a:rPr>
              <a:t>التوجه التسويقي</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4294967295"/>
          </p:nvPr>
        </p:nvSpPr>
        <p:spPr>
          <a:xfrm>
            <a:off x="372291" y="1890939"/>
            <a:ext cx="10391503" cy="4351338"/>
          </a:xfrm>
        </p:spPr>
        <p:txBody>
          <a:bodyPr/>
          <a:lstStyle/>
          <a:p>
            <a:pPr marL="28575" indent="0" algn="r" rtl="1">
              <a:lnSpc>
                <a:spcPct val="200000"/>
              </a:lnSpc>
              <a:buNone/>
            </a:pPr>
            <a:r>
              <a:rPr lang="ar-LB" sz="2800" dirty="0">
                <a:latin typeface="Times New Roman" panose="02020603050405020304" pitchFamily="18" charset="0"/>
                <a:cs typeface="Times New Roman" panose="02020603050405020304" pitchFamily="18" charset="0"/>
              </a:rPr>
              <a:t>تركز الشركات ذات التوجه التسويقي على تحديد وفهم احتياجات العملاء ورغباتهم ومعالجتها بشكل أكثر فعالية وكفاءة من المنافسين</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80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457200" y="156119"/>
            <a:ext cx="10515600" cy="1325563"/>
          </a:xfrm>
        </p:spPr>
        <p:txBody>
          <a:bodyPr>
            <a:normAutofit/>
          </a:bodyPr>
          <a:lstStyle/>
          <a:p>
            <a:pPr algn="ctr"/>
            <a:r>
              <a:rPr lang="ar-LB" sz="4000" b="1" dirty="0">
                <a:solidFill>
                  <a:srgbClr val="FF0000"/>
                </a:solidFill>
                <a:latin typeface="Times New Roman" panose="02020603050405020304" pitchFamily="18" charset="0"/>
              </a:rPr>
              <a:t>ما أهمية العملاء في التسويق؟</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idx="4294967295"/>
          </p:nvPr>
        </p:nvSpPr>
        <p:spPr>
          <a:xfrm>
            <a:off x="600892" y="1786437"/>
            <a:ext cx="10515600" cy="4351338"/>
          </a:xfrm>
        </p:spPr>
        <p:txBody>
          <a:bodyPr/>
          <a:lstStyle/>
          <a:p>
            <a:pPr algn="r" rtl="1"/>
            <a:r>
              <a:rPr lang="ar-LB" sz="2400" dirty="0">
                <a:latin typeface="Times New Roman" panose="02020603050405020304" pitchFamily="18" charset="0"/>
                <a:cs typeface="Times New Roman" panose="02020603050405020304" pitchFamily="18" charset="0"/>
              </a:rPr>
              <a:t>التسويق موجود لمساعدة المؤسسات على فهم القيمة والوصول إليها وتقديمها لعملائها.</a:t>
            </a:r>
          </a:p>
          <a:p>
            <a:pPr algn="r" rtl="1"/>
            <a:r>
              <a:rPr lang="ar-LB" sz="2400" dirty="0">
                <a:latin typeface="Times New Roman" panose="02020603050405020304" pitchFamily="18" charset="0"/>
                <a:cs typeface="Times New Roman" panose="02020603050405020304" pitchFamily="18" charset="0"/>
              </a:rPr>
              <a:t>يعتبر العميل حجر الزاوية في التسويق</a:t>
            </a:r>
            <a:endParaRPr lang="en-US" dirty="0">
              <a:latin typeface="Times New Roman" panose="02020603050405020304" pitchFamily="18" charset="0"/>
              <a:cs typeface="Times New Roman" panose="02020603050405020304" pitchFamily="18" charset="0"/>
            </a:endParaRPr>
          </a:p>
        </p:txBody>
      </p:sp>
      <p:pic>
        <p:nvPicPr>
          <p:cNvPr id="2" name="Picture 1" descr="A man and a woman work together on a laptop."/>
          <p:cNvPicPr>
            <a:picLocks noChangeAspect="1"/>
          </p:cNvPicPr>
          <p:nvPr/>
        </p:nvPicPr>
        <p:blipFill>
          <a:blip r:embed="rId3"/>
          <a:stretch>
            <a:fillRect/>
          </a:stretch>
        </p:blipFill>
        <p:spPr>
          <a:xfrm>
            <a:off x="6480544" y="3139679"/>
            <a:ext cx="4247050" cy="2817210"/>
          </a:xfrm>
          <a:prstGeom prst="rect">
            <a:avLst/>
          </a:prstGeom>
        </p:spPr>
      </p:pic>
    </p:spTree>
    <p:extLst>
      <p:ext uri="{BB962C8B-B14F-4D97-AF65-F5344CB8AC3E}">
        <p14:creationId xmlns:p14="http://schemas.microsoft.com/office/powerpoint/2010/main" val="3224916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0273" y="210582"/>
            <a:ext cx="10515600" cy="782196"/>
          </a:xfrm>
        </p:spPr>
        <p:txBody>
          <a:bodyPr>
            <a:normAutofit/>
          </a:bodyPr>
          <a:lstStyle/>
          <a:p>
            <a:pPr algn="ctr"/>
            <a:r>
              <a:rPr lang="ar-LB" sz="4000" b="1" dirty="0">
                <a:solidFill>
                  <a:srgbClr val="FF0000"/>
                </a:solidFill>
                <a:latin typeface="Times New Roman" panose="02020603050405020304" pitchFamily="18" charset="0"/>
              </a:rPr>
              <a:t>ما هي الاستراتيجية؟</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9218" name="Picture 2" descr="Lego woman holding a map, standing at a crossroads labeled &quot;Boom&quot; and &quot;Bus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77" y="1536144"/>
            <a:ext cx="11592393" cy="516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37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8823" y="143056"/>
            <a:ext cx="11109325" cy="941161"/>
          </a:xfrm>
        </p:spPr>
        <p:txBody>
          <a:bodyPr/>
          <a:lstStyle/>
          <a:p>
            <a:pPr algn="ctr"/>
            <a:r>
              <a:rPr lang="ar-LB" sz="4000" b="1" dirty="0">
                <a:solidFill>
                  <a:srgbClr val="FF0000"/>
                </a:solidFill>
                <a:latin typeface="Times New Roman" panose="02020603050405020304" pitchFamily="18" charset="0"/>
              </a:rPr>
              <a:t>تحدد الإستراتيجية المكان الذي سنتنافس فيه</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78823" y="1943190"/>
            <a:ext cx="5786846" cy="4351338"/>
          </a:xfrm>
        </p:spPr>
        <p:txBody>
          <a:bodyPr/>
          <a:lstStyle/>
          <a:p>
            <a:pPr algn="r" rtl="1"/>
            <a:r>
              <a:rPr lang="ar-LB" sz="2400" dirty="0">
                <a:latin typeface="Times New Roman" panose="02020603050405020304" pitchFamily="18" charset="0"/>
                <a:cs typeface="Times New Roman" panose="02020603050405020304" pitchFamily="18" charset="0"/>
              </a:rPr>
              <a:t>حيث سنبيع بضائعنا وخدماتنا</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يركز الجهود على سوق مستهدفة محددة</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تشير التكتيكات إلى إجراءات محددة سنتخذها في تلك الأسواق.</a:t>
            </a:r>
            <a:endParaRPr lang="en-US" sz="2400" dirty="0">
              <a:latin typeface="Times New Roman" panose="02020603050405020304" pitchFamily="18" charset="0"/>
              <a:cs typeface="Times New Roman" panose="02020603050405020304" pitchFamily="18" charset="0"/>
            </a:endParaRPr>
          </a:p>
        </p:txBody>
      </p:sp>
      <p:pic>
        <p:nvPicPr>
          <p:cNvPr id="12290" name="Picture 2" descr="Hand-drawn map, colored in black, red, blue and green, labeled Chantilly, mounted on archival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003" y="1825625"/>
            <a:ext cx="5137877" cy="39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66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ستطيل مستدير الزوايا 15">
            <a:extLst>
              <a:ext uri="{FF2B5EF4-FFF2-40B4-BE49-F238E27FC236}">
                <a16:creationId xmlns:a16="http://schemas.microsoft.com/office/drawing/2014/main" id="{C7CA628E-402E-4ECD-83CD-2C5BD377C6C5}"/>
              </a:ext>
            </a:extLst>
          </p:cNvPr>
          <p:cNvSpPr/>
          <p:nvPr/>
        </p:nvSpPr>
        <p:spPr>
          <a:xfrm>
            <a:off x="175526" y="1335539"/>
            <a:ext cx="11908215" cy="5091884"/>
          </a:xfrm>
          <a:prstGeom prst="roundRect">
            <a:avLst>
              <a:gd name="adj" fmla="val 141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just" rtl="1"/>
            <a:endParaRPr lang="ar-BH" sz="3200" b="1" dirty="0">
              <a:solidFill>
                <a:schemeClr val="tx1"/>
              </a:solidFill>
              <a:latin typeface="Sakkal Majalla" panose="02000000000000000000" pitchFamily="2" charset="-78"/>
              <a:cs typeface="Sakkal Majalla" panose="02000000000000000000" pitchFamily="2" charset="-78"/>
            </a:endParaRPr>
          </a:p>
          <a:p>
            <a:pPr algn="just" rtl="1"/>
            <a:endParaRPr lang="ar-BH" sz="3200" b="1" dirty="0">
              <a:solidFill>
                <a:schemeClr val="tx1"/>
              </a:solidFill>
              <a:latin typeface="Sakkal Majalla" panose="02000000000000000000" pitchFamily="2" charset="-78"/>
              <a:cs typeface="Sakkal Majalla" panose="02000000000000000000" pitchFamily="2" charset="-78"/>
            </a:endParaRPr>
          </a:p>
          <a:p>
            <a:pPr algn="just" rtl="1"/>
            <a:endParaRPr lang="ar-BH" sz="3200" b="1" dirty="0">
              <a:solidFill>
                <a:schemeClr val="tx1"/>
              </a:solidFill>
              <a:latin typeface="Sakkal Majalla" panose="02000000000000000000" pitchFamily="2" charset="-78"/>
              <a:cs typeface="Sakkal Majalla" panose="02000000000000000000" pitchFamily="2" charset="-78"/>
            </a:endParaRPr>
          </a:p>
          <a:p>
            <a:pPr algn="just" rtl="1"/>
            <a:endParaRPr lang="ar-BH" sz="3200" b="1" dirty="0">
              <a:solidFill>
                <a:schemeClr val="tx1"/>
              </a:solidFill>
              <a:latin typeface="Sakkal Majalla" panose="02000000000000000000" pitchFamily="2" charset="-78"/>
              <a:cs typeface="Sakkal Majalla" panose="02000000000000000000" pitchFamily="2" charset="-78"/>
            </a:endParaRPr>
          </a:p>
          <a:p>
            <a:pPr algn="just" rtl="1"/>
            <a:endParaRPr lang="ar-BH" sz="3200" b="1" dirty="0">
              <a:solidFill>
                <a:schemeClr val="tx1"/>
              </a:solidFill>
              <a:latin typeface="Sakkal Majalla" panose="02000000000000000000" pitchFamily="2" charset="-78"/>
              <a:cs typeface="Sakkal Majalla" panose="02000000000000000000" pitchFamily="2" charset="-78"/>
            </a:endParaRPr>
          </a:p>
          <a:p>
            <a:pPr algn="just" rtl="1"/>
            <a:endParaRPr lang="ar-BH" sz="3600" b="1" dirty="0">
              <a:solidFill>
                <a:schemeClr val="tx1"/>
              </a:solidFill>
              <a:latin typeface="Sakkal Majalla" panose="02000000000000000000" pitchFamily="2" charset="-78"/>
              <a:cs typeface="Sakkal Majalla" panose="02000000000000000000" pitchFamily="2" charset="-78"/>
            </a:endParaRPr>
          </a:p>
          <a:p>
            <a:pPr algn="just" rtl="1"/>
            <a:endParaRPr lang="en-US" sz="3200" b="1" dirty="0">
              <a:solidFill>
                <a:schemeClr val="tx1"/>
              </a:solidFill>
              <a:latin typeface="Sakkal Majalla" panose="02000000000000000000" pitchFamily="2" charset="-78"/>
              <a:cs typeface="Sakkal Majalla" panose="02000000000000000000" pitchFamily="2" charset="-78"/>
            </a:endParaRPr>
          </a:p>
        </p:txBody>
      </p:sp>
      <p:sp>
        <p:nvSpPr>
          <p:cNvPr id="28" name="Rectangle 6"/>
          <p:cNvSpPr/>
          <p:nvPr/>
        </p:nvSpPr>
        <p:spPr>
          <a:xfrm>
            <a:off x="3340433" y="284252"/>
            <a:ext cx="4982454" cy="923330"/>
          </a:xfrm>
          <a:prstGeom prst="rect">
            <a:avLst/>
          </a:prstGeom>
        </p:spPr>
        <p:txBody>
          <a:bodyPr wrap="none">
            <a:spAutoFit/>
          </a:bodyPr>
          <a:lstStyle/>
          <a:p>
            <a:pPr algn="ctr"/>
            <a:r>
              <a:rPr lang="ar-BH" sz="5400" dirty="0">
                <a:ln w="9525">
                  <a:noFill/>
                  <a:prstDash val="solid"/>
                </a:ln>
                <a:solidFill>
                  <a:srgbClr val="FF0000"/>
                </a:solidFill>
                <a:latin typeface="Arial Black" panose="020B0A04020102020204" pitchFamily="34" charset="0"/>
                <a:cs typeface="PT Bold Heading" panose="02010400000000000000" pitchFamily="2" charset="-78"/>
              </a:rPr>
              <a:t>ما المقصود بالتسويق؟</a:t>
            </a:r>
            <a:endParaRPr lang="en-US" sz="5400" dirty="0">
              <a:ln w="9525">
                <a:noFill/>
                <a:prstDash val="solid"/>
              </a:ln>
              <a:solidFill>
                <a:srgbClr val="FF0000"/>
              </a:solidFill>
              <a:latin typeface="Arial Black" panose="020B0A04020102020204" pitchFamily="34" charset="0"/>
              <a:cs typeface="PT Bold Heading" panose="02010400000000000000" pitchFamily="2" charset="-78"/>
            </a:endParaRPr>
          </a:p>
        </p:txBody>
      </p:sp>
      <p:graphicFrame>
        <p:nvGraphicFramePr>
          <p:cNvPr id="3" name="Diagram 2">
            <a:extLst>
              <a:ext uri="{FF2B5EF4-FFF2-40B4-BE49-F238E27FC236}">
                <a16:creationId xmlns:a16="http://schemas.microsoft.com/office/drawing/2014/main" id="{B745AE9E-EB31-4E26-9502-F9AD7FED55D9}"/>
              </a:ext>
            </a:extLst>
          </p:cNvPr>
          <p:cNvGraphicFramePr/>
          <p:nvPr>
            <p:extLst>
              <p:ext uri="{D42A27DB-BD31-4B8C-83A1-F6EECF244321}">
                <p14:modId xmlns:p14="http://schemas.microsoft.com/office/powerpoint/2010/main" val="3113039116"/>
              </p:ext>
            </p:extLst>
          </p:nvPr>
        </p:nvGraphicFramePr>
        <p:xfrm>
          <a:off x="1803748" y="1415441"/>
          <a:ext cx="9607463" cy="403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7" name="Group 26">
            <a:extLst>
              <a:ext uri="{FF2B5EF4-FFF2-40B4-BE49-F238E27FC236}">
                <a16:creationId xmlns:a16="http://schemas.microsoft.com/office/drawing/2014/main" id="{577BA2BA-E122-4A04-9236-17C143DEC566}"/>
              </a:ext>
            </a:extLst>
          </p:cNvPr>
          <p:cNvGrpSpPr/>
          <p:nvPr/>
        </p:nvGrpSpPr>
        <p:grpSpPr>
          <a:xfrm>
            <a:off x="1169576" y="5575118"/>
            <a:ext cx="7397746" cy="726008"/>
            <a:chOff x="0" y="3307372"/>
            <a:chExt cx="7397746" cy="726008"/>
          </a:xfrm>
          <a:solidFill>
            <a:schemeClr val="accent2">
              <a:lumMod val="60000"/>
              <a:lumOff val="40000"/>
            </a:schemeClr>
          </a:solidFill>
          <a:scene3d>
            <a:camera prst="orthographicFront"/>
            <a:lightRig rig="flat" dir="t"/>
          </a:scene3d>
        </p:grpSpPr>
        <p:sp>
          <p:nvSpPr>
            <p:cNvPr id="33" name="Rectangle: Rounded Corners 32">
              <a:extLst>
                <a:ext uri="{FF2B5EF4-FFF2-40B4-BE49-F238E27FC236}">
                  <a16:creationId xmlns:a16="http://schemas.microsoft.com/office/drawing/2014/main" id="{9D2D2B70-5BA4-4D39-A86B-CDF6E9B085E6}"/>
                </a:ext>
              </a:extLst>
            </p:cNvPr>
            <p:cNvSpPr/>
            <p:nvPr/>
          </p:nvSpPr>
          <p:spPr>
            <a:xfrm>
              <a:off x="0" y="3307372"/>
              <a:ext cx="7397746" cy="726008"/>
            </a:xfrm>
            <a:prstGeom prst="roundRect">
              <a:avLst>
                <a:gd name="adj" fmla="val 10000"/>
              </a:avLst>
            </a:prstGeom>
            <a:grpFill/>
            <a:sp3d prstMaterial="plastic">
              <a:bevelT w="120900" h="88900"/>
              <a:bevelB w="88900" h="3175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34" name="Rectangle: Rounded Corners 4">
              <a:extLst>
                <a:ext uri="{FF2B5EF4-FFF2-40B4-BE49-F238E27FC236}">
                  <a16:creationId xmlns:a16="http://schemas.microsoft.com/office/drawing/2014/main" id="{FA1BBF60-329E-41C3-9E8F-74A2611BC8DF}"/>
                </a:ext>
              </a:extLst>
            </p:cNvPr>
            <p:cNvSpPr txBox="1"/>
            <p:nvPr/>
          </p:nvSpPr>
          <p:spPr>
            <a:xfrm>
              <a:off x="1045598" y="3328636"/>
              <a:ext cx="6330883" cy="683480"/>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18110" tIns="118110" rIns="118110" bIns="118110" numCol="1" spcCol="1270" anchor="ctr" anchorCtr="0">
              <a:noAutofit/>
            </a:bodyPr>
            <a:lstStyle/>
            <a:p>
              <a:pPr defTabSz="1377950">
                <a:lnSpc>
                  <a:spcPct val="90000"/>
                </a:lnSpc>
                <a:spcBef>
                  <a:spcPct val="0"/>
                </a:spcBef>
                <a:spcAft>
                  <a:spcPct val="35000"/>
                </a:spcAft>
              </a:pPr>
              <a:r>
                <a:rPr lang="ar-BH" sz="2400" b="1" dirty="0">
                  <a:solidFill>
                    <a:schemeClr val="tx1"/>
                  </a:solidFill>
                  <a:latin typeface="Sakkal Majalla" panose="02000000000000000000" pitchFamily="2" charset="-78"/>
                  <a:cs typeface="Sakkal Majalla" panose="02000000000000000000" pitchFamily="2" charset="-78"/>
                </a:rPr>
                <a:t>6- إنشاء وحدات أو أقسام أو إدارات مسؤولية كاملة عن أداء جميع الوظائف التسويقية في الشركة.</a:t>
              </a:r>
              <a:endParaRPr lang="en-US" sz="2400" b="1" dirty="0">
                <a:solidFill>
                  <a:schemeClr val="tx1"/>
                </a:solidFill>
                <a:latin typeface="Sakkal Majalla" panose="02000000000000000000" pitchFamily="2" charset="-78"/>
                <a:cs typeface="Sakkal Majalla" panose="02000000000000000000" pitchFamily="2" charset="-78"/>
              </a:endParaRPr>
            </a:p>
          </p:txBody>
        </p:sp>
      </p:grpSp>
      <p:grpSp>
        <p:nvGrpSpPr>
          <p:cNvPr id="35" name="Group 34">
            <a:extLst>
              <a:ext uri="{FF2B5EF4-FFF2-40B4-BE49-F238E27FC236}">
                <a16:creationId xmlns:a16="http://schemas.microsoft.com/office/drawing/2014/main" id="{5DF7CD1A-E4E0-478A-B68A-F5602367AB6B}"/>
              </a:ext>
            </a:extLst>
          </p:cNvPr>
          <p:cNvGrpSpPr/>
          <p:nvPr/>
        </p:nvGrpSpPr>
        <p:grpSpPr>
          <a:xfrm>
            <a:off x="1803748" y="5319203"/>
            <a:ext cx="471905" cy="471905"/>
            <a:chOff x="552429" y="3006885"/>
            <a:chExt cx="471905" cy="471905"/>
          </a:xfrm>
          <a:solidFill>
            <a:srgbClr val="FF0000">
              <a:alpha val="20000"/>
            </a:srgbClr>
          </a:solidFill>
          <a:scene3d>
            <a:camera prst="orthographicFront"/>
            <a:lightRig rig="flat" dir="t"/>
          </a:scene3d>
        </p:grpSpPr>
        <p:sp>
          <p:nvSpPr>
            <p:cNvPr id="36" name="Arrow: Down 35">
              <a:extLst>
                <a:ext uri="{FF2B5EF4-FFF2-40B4-BE49-F238E27FC236}">
                  <a16:creationId xmlns:a16="http://schemas.microsoft.com/office/drawing/2014/main" id="{2FB76941-EFED-4EC8-9901-A12B50BF9524}"/>
                </a:ext>
              </a:extLst>
            </p:cNvPr>
            <p:cNvSpPr/>
            <p:nvPr/>
          </p:nvSpPr>
          <p:spPr>
            <a:xfrm>
              <a:off x="552429" y="3006885"/>
              <a:ext cx="471905" cy="471905"/>
            </a:xfrm>
            <a:prstGeom prst="downArrow">
              <a:avLst>
                <a:gd name="adj1" fmla="val 55000"/>
                <a:gd name="adj2" fmla="val 45000"/>
              </a:avLst>
            </a:prstGeom>
            <a:grpFill/>
            <a:sp3d z="190500" extrusionH="12700" prstMaterial="plastic">
              <a:bevelT w="50800" h="50800"/>
            </a:sp3d>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sp>
        <p:sp>
          <p:nvSpPr>
            <p:cNvPr id="37" name="Arrow: Down 4">
              <a:extLst>
                <a:ext uri="{FF2B5EF4-FFF2-40B4-BE49-F238E27FC236}">
                  <a16:creationId xmlns:a16="http://schemas.microsoft.com/office/drawing/2014/main" id="{F2951CD2-F8ED-4D79-B0B1-110A079DD600}"/>
                </a:ext>
              </a:extLst>
            </p:cNvPr>
            <p:cNvSpPr txBox="1"/>
            <p:nvPr/>
          </p:nvSpPr>
          <p:spPr>
            <a:xfrm>
              <a:off x="658608" y="3006885"/>
              <a:ext cx="259547" cy="355109"/>
            </a:xfrm>
            <a:prstGeom prst="rect">
              <a:avLst/>
            </a:prstGeom>
            <a:grpFill/>
            <a:sp3d z="1905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p:txBody>
        </p:sp>
      </p:grpSp>
      <p:sp>
        <p:nvSpPr>
          <p:cNvPr id="6" name="Rectangle 5">
            <a:extLst>
              <a:ext uri="{FF2B5EF4-FFF2-40B4-BE49-F238E27FC236}">
                <a16:creationId xmlns:a16="http://schemas.microsoft.com/office/drawing/2014/main" id="{4FD91C44-8D06-416C-8E79-5260ED27D61A}"/>
              </a:ext>
            </a:extLst>
          </p:cNvPr>
          <p:cNvSpPr/>
          <p:nvPr/>
        </p:nvSpPr>
        <p:spPr>
          <a:xfrm rot="16200000" flipH="1" flipV="1">
            <a:off x="9354220" y="3617291"/>
            <a:ext cx="4737194" cy="584775"/>
          </a:xfrm>
          <a:prstGeom prst="rect">
            <a:avLst/>
          </a:prstGeom>
          <a:noFill/>
        </p:spPr>
        <p:txBody>
          <a:bodyPr wrap="none" lIns="91440" tIns="45720" rIns="91440" bIns="45720">
            <a:spAutoFit/>
          </a:bodyPr>
          <a:lstStyle/>
          <a:p>
            <a:pPr algn="ctr"/>
            <a:r>
              <a:rPr lang="ar-BH" sz="3200" b="1" cap="none" spc="0" dirty="0">
                <a:ln w="0"/>
                <a:solidFill>
                  <a:schemeClr val="tx1"/>
                </a:solidFill>
                <a:effectLst>
                  <a:outerShdw blurRad="38100" dist="19050" dir="2700000" algn="tl" rotWithShape="0">
                    <a:schemeClr val="dk1">
                      <a:alpha val="40000"/>
                    </a:schemeClr>
                  </a:outerShdw>
                </a:effectLst>
                <a:latin typeface="Sakkal Majalla" panose="02000000000000000000" pitchFamily="2" charset="-78"/>
                <a:cs typeface="Sakkal Majalla" panose="02000000000000000000" pitchFamily="2" charset="-78"/>
              </a:rPr>
              <a:t>يركز مفهوم التسويق في المسائل التالية:</a:t>
            </a:r>
            <a:endParaRPr lang="en-US" sz="3200" b="1" cap="none" spc="0" dirty="0">
              <a:ln w="0"/>
              <a:solidFill>
                <a:schemeClr val="tx1"/>
              </a:solidFill>
              <a:effectLst>
                <a:outerShdw blurRad="38100" dist="19050" dir="2700000" algn="tl" rotWithShape="0">
                  <a:schemeClr val="dk1">
                    <a:alpha val="40000"/>
                  </a:schemeClr>
                </a:outerShdw>
              </a:effectLst>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26504380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8011" y="260622"/>
            <a:ext cx="11194868" cy="875847"/>
          </a:xfrm>
        </p:spPr>
        <p:txBody>
          <a:bodyPr/>
          <a:lstStyle/>
          <a:p>
            <a:pPr algn="ctr"/>
            <a:r>
              <a:rPr lang="ar-LB" sz="4000" b="1" dirty="0">
                <a:solidFill>
                  <a:srgbClr val="FF0000"/>
                </a:solidFill>
                <a:latin typeface="Times New Roman" panose="02020603050405020304" pitchFamily="18" charset="0"/>
              </a:rPr>
              <a:t>تصف الإستراتيجية القيمة الفريدة للعملاء</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18011" y="1825625"/>
            <a:ext cx="5969726" cy="4351338"/>
          </a:xfrm>
        </p:spPr>
        <p:txBody>
          <a:bodyPr/>
          <a:lstStyle/>
          <a:p>
            <a:pPr algn="r" rtl="1"/>
            <a:r>
              <a:rPr lang="ar-LB" sz="2400" dirty="0">
                <a:latin typeface="Times New Roman" panose="02020603050405020304" pitchFamily="18" charset="0"/>
                <a:cs typeface="Times New Roman" panose="02020603050405020304" pitchFamily="18" charset="0"/>
              </a:rPr>
              <a:t>عند وضع إستراتيجية، يكون الهدف هو تحديد المزايا الفريدة في المنتجات أو الخدمات التي يقدرها العملاء والتي تختلف عما يقدمه المنافسون</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يجب أن تحدد الإستراتيجية وتوضح القيمة الفريدة.</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تتضمن التكتيكات مهام إنشاء القيمة وتقديمها وتوسيعها</a:t>
            </a:r>
            <a:endParaRPr lang="en-US" sz="2400" dirty="0">
              <a:latin typeface="Times New Roman" panose="02020603050405020304" pitchFamily="18" charset="0"/>
              <a:cs typeface="Times New Roman" panose="02020603050405020304" pitchFamily="18" charset="0"/>
            </a:endParaRPr>
          </a:p>
        </p:txBody>
      </p:sp>
      <p:pic>
        <p:nvPicPr>
          <p:cNvPr id="11266" name="Picture 2" descr="Southwest Airlines plane in fl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029" y="2452642"/>
            <a:ext cx="4460966" cy="346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3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3143" y="299811"/>
            <a:ext cx="10515600" cy="1325563"/>
          </a:xfrm>
        </p:spPr>
        <p:txBody>
          <a:bodyPr/>
          <a:lstStyle/>
          <a:p>
            <a:pPr algn="ctr"/>
            <a:r>
              <a:rPr lang="ar-LB" sz="4000" b="1" dirty="0">
                <a:solidFill>
                  <a:srgbClr val="FF0000"/>
                </a:solidFill>
                <a:latin typeface="Times New Roman" panose="02020603050405020304" pitchFamily="18" charset="0"/>
              </a:rPr>
              <a:t>تشرح الإستراتيجية كيف ستنشئ أصول الشركة قيمة فريدة</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509451" y="1851751"/>
            <a:ext cx="10502538" cy="4351338"/>
          </a:xfrm>
        </p:spPr>
        <p:txBody>
          <a:bodyPr/>
          <a:lstStyle/>
          <a:p>
            <a:pPr algn="r" rtl="1"/>
            <a:r>
              <a:rPr lang="ar-LB" sz="2400" dirty="0">
                <a:latin typeface="Times New Roman" panose="02020603050405020304" pitchFamily="18" charset="0"/>
                <a:cs typeface="Times New Roman" panose="02020603050405020304" pitchFamily="18" charset="0"/>
              </a:rPr>
              <a:t>لكي تتمكن المؤسسة من تحديد إستراتيجية من شأنها إنشاء منصب فريد وقيم، يجب عليها تجميع </a:t>
            </a:r>
            <a:r>
              <a:rPr lang="ar-LB" sz="2400" dirty="0" smtClean="0">
                <a:latin typeface="Times New Roman" panose="02020603050405020304" pitchFamily="18" charset="0"/>
                <a:cs typeface="Times New Roman" panose="02020603050405020304" pitchFamily="18" charset="0"/>
              </a:rPr>
              <a:t>القدرات </a:t>
            </a:r>
            <a:r>
              <a:rPr lang="ar-LB" sz="2400" dirty="0">
                <a:latin typeface="Times New Roman" panose="02020603050405020304" pitchFamily="18" charset="0"/>
                <a:cs typeface="Times New Roman" panose="02020603050405020304" pitchFamily="18" charset="0"/>
              </a:rPr>
              <a:t>والموارد المتنوعة للشركة</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تم التخطيط للتكتيكات لتعزيز هذه القيمة الفريدة</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  يجب أن تدعم التكتيكات الفعالة، أو الإجراءات المحددة، الإستراتيجية حتى يتمتع العميل بتجربة متسقة مع المنتج أو الخدمة التي تتوافق مع القيمة الفريدة التي تسعى الشركة إلى تقديمها</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841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96389" y="391251"/>
            <a:ext cx="10515600" cy="1325563"/>
          </a:xfrm>
        </p:spPr>
        <p:txBody>
          <a:bodyPr/>
          <a:lstStyle/>
          <a:p>
            <a:pPr algn="ctr"/>
            <a:r>
              <a:rPr lang="ar-LB" sz="4000" b="1" dirty="0">
                <a:solidFill>
                  <a:srgbClr val="FF0000"/>
                </a:solidFill>
                <a:latin typeface="Times New Roman" panose="02020603050405020304" pitchFamily="18" charset="0"/>
              </a:rPr>
              <a:t>تحدد الإستراتيجية كيف ستحافظ الشركة على القيمة الفريدة</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96389" y="1890939"/>
            <a:ext cx="10515600" cy="4351338"/>
          </a:xfrm>
        </p:spPr>
        <p:txBody>
          <a:bodyPr/>
          <a:lstStyle/>
          <a:p>
            <a:pPr algn="r" rtl="1"/>
            <a:r>
              <a:rPr lang="ar-LB" sz="2400" dirty="0">
                <a:latin typeface="Times New Roman" panose="02020603050405020304" pitchFamily="18" charset="0"/>
                <a:cs typeface="Times New Roman" panose="02020603050405020304" pitchFamily="18" charset="0"/>
              </a:rPr>
              <a:t>مع مرور الوقت، سيحاول المنافسون القضاء على ميزة الشركة أو تقليد المجالات التي تنجح فيها</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كيف ستستمر الشركة في تقديم قيمة فريدة وحماية أو توسيع المجالات التي تتمتع فيها بميزة؟</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وبينما تعمل الشركة على تحسين إستراتيجيتها للاحتفاظ بمزاياها أو توسيعها، يجب أيضًا تعديل التكتيكات لتنفيذ الإستراتيجية بفعالية</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30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sz="half" idx="4294967295"/>
          </p:nvPr>
        </p:nvSpPr>
        <p:spPr>
          <a:xfrm>
            <a:off x="209006" y="1258888"/>
            <a:ext cx="10829108" cy="5037409"/>
          </a:xfrm>
        </p:spPr>
        <p:txBody>
          <a:bodyPr>
            <a:normAutofit fontScale="32500" lnSpcReduction="20000"/>
          </a:bodyPr>
          <a:lstStyle/>
          <a:p>
            <a:pPr algn="r" rtl="1">
              <a:lnSpc>
                <a:spcPct val="170000"/>
              </a:lnSpc>
              <a:buNone/>
            </a:pPr>
            <a:r>
              <a:rPr lang="ar-LB" sz="8000" b="1" dirty="0">
                <a:latin typeface="Times New Roman" panose="02020603050405020304" pitchFamily="18" charset="0"/>
                <a:cs typeface="Times New Roman" panose="02020603050405020304" pitchFamily="18" charset="0"/>
              </a:rPr>
              <a:t>لدى المنظمات مستويات مختلفة من الإستراتيجية، خاصة بالنسبة للمؤسسات الأكبر أو العالمية. يحددون:</a:t>
            </a:r>
          </a:p>
          <a:p>
            <a:pPr algn="r" rtl="1">
              <a:lnSpc>
                <a:spcPct val="170000"/>
              </a:lnSpc>
            </a:pPr>
            <a:r>
              <a:rPr lang="ar-LB" sz="8000" b="1" dirty="0">
                <a:latin typeface="Times New Roman" panose="02020603050405020304" pitchFamily="18" charset="0"/>
                <a:cs typeface="Times New Roman" panose="02020603050405020304" pitchFamily="18" charset="0"/>
              </a:rPr>
              <a:t>استراتيجية الشركة التي تهتم بالغرض العام ونطاق المنظمة.</a:t>
            </a:r>
          </a:p>
          <a:p>
            <a:pPr algn="r" rtl="1">
              <a:lnSpc>
                <a:spcPct val="170000"/>
              </a:lnSpc>
            </a:pPr>
            <a:r>
              <a:rPr lang="ar-LB" sz="8000" b="1" dirty="0">
                <a:latin typeface="Times New Roman" panose="02020603050405020304" pitchFamily="18" charset="0"/>
                <a:cs typeface="Times New Roman" panose="02020603050405020304" pitchFamily="18" charset="0"/>
              </a:rPr>
              <a:t>  استراتيجية وحدة الأعمال التي تحدد كيفية المنافسة بنجاح في سوق معينة.</a:t>
            </a:r>
          </a:p>
          <a:p>
            <a:pPr algn="r" rtl="1">
              <a:lnSpc>
                <a:spcPct val="170000"/>
              </a:lnSpc>
            </a:pPr>
            <a:r>
              <a:rPr lang="ar-LB" sz="8000" b="1" dirty="0">
                <a:latin typeface="Times New Roman" panose="02020603050405020304" pitchFamily="18" charset="0"/>
                <a:cs typeface="Times New Roman" panose="02020603050405020304" pitchFamily="18" charset="0"/>
              </a:rPr>
              <a:t>الاستراتيجيات الوظيفية أو التشغيلية التي تصف كيفية تفعيل استراتيجيات الشركة ووحدة الأعمال في مجالات وظيفية أو عمليات تجارية مختلفة. تشير الاستراتيجيات الوظيفية إلى التسويق وإدارة سلسلة التوريد والموارد البشرية والتمويل واستراتيجيات نظم المعلومات.</a:t>
            </a:r>
            <a:r>
              <a:rPr lang="en-GB" dirty="0" smtClean="0"/>
              <a:t/>
            </a:r>
            <a:br>
              <a:rPr lang="en-GB" dirty="0" smtClean="0"/>
            </a:br>
            <a:endParaRPr lang="en-GB" dirty="0" smtClean="0"/>
          </a:p>
        </p:txBody>
      </p:sp>
      <p:sp>
        <p:nvSpPr>
          <p:cNvPr id="2" name="Rectangle 1"/>
          <p:cNvSpPr/>
          <p:nvPr/>
        </p:nvSpPr>
        <p:spPr>
          <a:xfrm>
            <a:off x="4208256" y="275581"/>
            <a:ext cx="3847528" cy="707886"/>
          </a:xfrm>
          <a:prstGeom prst="rect">
            <a:avLst/>
          </a:prstGeom>
        </p:spPr>
        <p:txBody>
          <a:bodyPr wrap="none">
            <a:spAutoFit/>
          </a:bodyPr>
          <a:lstStyle/>
          <a:p>
            <a:r>
              <a:rPr lang="ar-LB" sz="4000" b="1" dirty="0">
                <a:solidFill>
                  <a:srgbClr val="FF0000"/>
                </a:solidFill>
                <a:latin typeface="Times New Roman" panose="02020603050405020304" pitchFamily="18" charset="0"/>
                <a:cs typeface="Times New Roman" panose="02020603050405020304" pitchFamily="18" charset="0"/>
              </a:rPr>
              <a:t>مستويات الإستراتيجية</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357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39634" y="274638"/>
            <a:ext cx="10515600" cy="678952"/>
          </a:xfrm>
        </p:spPr>
        <p:txBody>
          <a:bodyPr>
            <a:noAutofit/>
          </a:bodyPr>
          <a:lstStyle/>
          <a:p>
            <a:pPr algn="ctr"/>
            <a:r>
              <a:rPr lang="ar-LB" sz="4000" b="1" dirty="0">
                <a:solidFill>
                  <a:srgbClr val="FF0000"/>
                </a:solidFill>
                <a:latin typeface="Times New Roman" panose="02020603050405020304" pitchFamily="18" charset="0"/>
              </a:rPr>
              <a:t>الإستراتيجية مقابل التكتيك</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4294967295"/>
          </p:nvPr>
        </p:nvSpPr>
        <p:spPr>
          <a:xfrm>
            <a:off x="339635" y="1299754"/>
            <a:ext cx="10698480" cy="5257800"/>
          </a:xfrm>
        </p:spPr>
        <p:txBody>
          <a:bodyPr>
            <a:noAutofit/>
          </a:bodyPr>
          <a:lstStyle/>
          <a:p>
            <a:pPr algn="r" rtl="1">
              <a:lnSpc>
                <a:spcPct val="200000"/>
              </a:lnSpc>
            </a:pPr>
            <a:r>
              <a:rPr lang="ar-LB" sz="2400" dirty="0">
                <a:latin typeface="Times New Roman" panose="02020603050405020304" pitchFamily="18" charset="0"/>
                <a:cs typeface="Times New Roman" panose="02020603050405020304" pitchFamily="18" charset="0"/>
              </a:rPr>
              <a:t>التكتيك هو نشاط نعتمده لتنفيذ الإستراتيجية.</a:t>
            </a:r>
          </a:p>
          <a:p>
            <a:pPr algn="r" rtl="1">
              <a:lnSpc>
                <a:spcPct val="200000"/>
              </a:lnSpc>
            </a:pPr>
            <a:r>
              <a:rPr lang="ar-LB" sz="2400" dirty="0">
                <a:latin typeface="Times New Roman" panose="02020603050405020304" pitchFamily="18" charset="0"/>
                <a:cs typeface="Times New Roman" panose="02020603050405020304" pitchFamily="18" charset="0"/>
              </a:rPr>
              <a:t>يمكن نشر تكتيكات مختلفة كجزء من استراتيجية واحدة.</a:t>
            </a:r>
          </a:p>
          <a:p>
            <a:pPr algn="r" rtl="1">
              <a:lnSpc>
                <a:spcPct val="200000"/>
              </a:lnSpc>
            </a:pPr>
            <a:r>
              <a:rPr lang="ar-LB" sz="2400" dirty="0">
                <a:latin typeface="Times New Roman" panose="02020603050405020304" pitchFamily="18" charset="0"/>
                <a:cs typeface="Times New Roman" panose="02020603050405020304" pitchFamily="18" charset="0"/>
              </a:rPr>
              <a:t>على سبيل المثال: إحدى الإستراتيجيات للحصول على حصة في السوق هي بناء العلامة التجارية. كجزء من استراتيجية بناء العلامة التجارية للشركة، قد تعتمد أساليب مختلفة مثل:</a:t>
            </a:r>
          </a:p>
          <a:p>
            <a:pPr marL="114300" indent="0" algn="r" rtl="1">
              <a:lnSpc>
                <a:spcPct val="200000"/>
              </a:lnSpc>
              <a:buNone/>
            </a:pPr>
            <a:r>
              <a:rPr lang="ar-LB" sz="2400" dirty="0">
                <a:latin typeface="Times New Roman" panose="02020603050405020304" pitchFamily="18" charset="0"/>
                <a:cs typeface="Times New Roman" panose="02020603050405020304" pitchFamily="18" charset="0"/>
              </a:rPr>
              <a:t>  (أ) الإعلان عبر الإنترنت و(ب) دعم المشاهير.</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13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3509" y="977628"/>
            <a:ext cx="10515600" cy="1325563"/>
          </a:xfrm>
        </p:spPr>
        <p:txBody>
          <a:bodyPr>
            <a:normAutofit/>
          </a:bodyPr>
          <a:lstStyle/>
          <a:p>
            <a:pPr algn="ctr"/>
            <a:r>
              <a:rPr lang="ar-LB" sz="4800" b="1" dirty="0">
                <a:solidFill>
                  <a:srgbClr val="FF0000"/>
                </a:solidFill>
                <a:latin typeface="Times New Roman" panose="02020603050405020304" pitchFamily="18" charset="0"/>
              </a:rPr>
              <a:t>عملية تخطيط التسويق</a:t>
            </a:r>
            <a:endParaRPr lang="en-US"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979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7280" y="353786"/>
            <a:ext cx="9144000" cy="692150"/>
          </a:xfrm>
        </p:spPr>
        <p:txBody>
          <a:bodyPr>
            <a:noAutofit/>
          </a:bodyPr>
          <a:lstStyle/>
          <a:p>
            <a:pPr algn="ctr"/>
            <a:r>
              <a:rPr lang="ar-LB" sz="4000" b="1" dirty="0">
                <a:solidFill>
                  <a:srgbClr val="FF0000"/>
                </a:solidFill>
                <a:latin typeface="Times New Roman" panose="02020603050405020304" pitchFamily="18" charset="0"/>
              </a:rPr>
              <a:t>التخطيط الاستراتيجي للشركات</a:t>
            </a:r>
            <a:endParaRPr lang="en-GB" sz="4000"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70634" y="1428978"/>
            <a:ext cx="10762977" cy="4841194"/>
          </a:xfrm>
        </p:spPr>
        <p:txBody>
          <a:bodyPr>
            <a:normAutofit/>
          </a:bodyPr>
          <a:lstStyle/>
          <a:p>
            <a:pPr algn="r" rtl="1">
              <a:lnSpc>
                <a:spcPct val="100000"/>
              </a:lnSpc>
              <a:buNone/>
            </a:pPr>
            <a:r>
              <a:rPr lang="ar-LB" sz="2400" b="1" dirty="0">
                <a:latin typeface="Times New Roman" panose="02020603050405020304" pitchFamily="18" charset="0"/>
                <a:cs typeface="Times New Roman" panose="02020603050405020304" pitchFamily="18" charset="0"/>
              </a:rPr>
              <a:t>على المستوى المؤسسي، تبدأ جميع الشركات عملية التخطيط الاستراتيجي من خلال القيام بثلاثة أنشطة تخطيطية:</a:t>
            </a:r>
          </a:p>
          <a:p>
            <a:pPr marL="571500" indent="-457200" algn="r" rtl="1">
              <a:lnSpc>
                <a:spcPct val="100000"/>
              </a:lnSpc>
              <a:buFont typeface="+mj-lt"/>
              <a:buAutoNum type="arabicPeriod"/>
            </a:pPr>
            <a:r>
              <a:rPr lang="ar-LB" sz="2400" b="1" dirty="0">
                <a:latin typeface="Times New Roman" panose="02020603050405020304" pitchFamily="18" charset="0"/>
                <a:cs typeface="Times New Roman" panose="02020603050405020304" pitchFamily="18" charset="0"/>
              </a:rPr>
              <a:t>تحديد مهمة الشركة/القسم.</a:t>
            </a:r>
          </a:p>
          <a:p>
            <a:pPr marL="571500" indent="-457200" algn="r" rtl="1">
              <a:lnSpc>
                <a:spcPct val="100000"/>
              </a:lnSpc>
              <a:buFont typeface="+mj-lt"/>
              <a:buAutoNum type="arabicPeriod"/>
            </a:pPr>
            <a:r>
              <a:rPr lang="ar-LB" sz="2400" b="1" dirty="0">
                <a:latin typeface="Times New Roman" panose="02020603050405020304" pitchFamily="18" charset="0"/>
                <a:cs typeface="Times New Roman" panose="02020603050405020304" pitchFamily="18" charset="0"/>
              </a:rPr>
              <a:t>تحديد أهداف وغايات الشركة.</a:t>
            </a:r>
          </a:p>
          <a:p>
            <a:pPr marL="571500" indent="-457200" algn="r" rtl="1">
              <a:lnSpc>
                <a:spcPct val="100000"/>
              </a:lnSpc>
              <a:buFont typeface="+mj-lt"/>
              <a:buAutoNum type="arabicPeriod"/>
            </a:pPr>
            <a:r>
              <a:rPr lang="ar-LB" sz="2400" b="1" dirty="0">
                <a:latin typeface="Times New Roman" panose="02020603050405020304" pitchFamily="18" charset="0"/>
                <a:cs typeface="Times New Roman" panose="02020603050405020304" pitchFamily="18" charset="0"/>
              </a:rPr>
              <a:t>تصميم محفظة الأعمال.</a:t>
            </a:r>
            <a:endParaRPr lang="en-US" sz="2000" dirty="0">
              <a:latin typeface="Times New Roman" panose="02020603050405020304" pitchFamily="18" charset="0"/>
              <a:cs typeface="Times New Roman" panose="02020603050405020304" pitchFamily="18" charset="0"/>
            </a:endParaRPr>
          </a:p>
          <a:p>
            <a:pPr algn="just">
              <a:buNone/>
            </a:pPr>
            <a:endParaRPr lang="en-GB" sz="1800" dirty="0"/>
          </a:p>
        </p:txBody>
      </p:sp>
    </p:spTree>
    <p:extLst>
      <p:ext uri="{BB962C8B-B14F-4D97-AF65-F5344CB8AC3E}">
        <p14:creationId xmlns:p14="http://schemas.microsoft.com/office/powerpoint/2010/main" val="175831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8864" y="300764"/>
            <a:ext cx="10515600" cy="896937"/>
          </a:xfrm>
        </p:spPr>
        <p:txBody>
          <a:bodyPr>
            <a:normAutofit/>
          </a:bodyPr>
          <a:lstStyle/>
          <a:p>
            <a:pPr algn="r"/>
            <a:r>
              <a:rPr lang="ar-LB" sz="4000" b="1" dirty="0">
                <a:solidFill>
                  <a:srgbClr val="FF0000"/>
                </a:solidFill>
                <a:latin typeface="Times New Roman" panose="02020603050405020304" pitchFamily="18" charset="0"/>
              </a:rPr>
              <a:t>الرؤية</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58865" y="1585232"/>
            <a:ext cx="10515600" cy="4462871"/>
          </a:xfrm>
        </p:spPr>
        <p:txBody>
          <a:bodyPr>
            <a:normAutofit lnSpcReduction="10000"/>
          </a:bodyPr>
          <a:lstStyle/>
          <a:p>
            <a:pPr marL="0" indent="0" algn="r" rtl="1">
              <a:buNone/>
            </a:pPr>
            <a:r>
              <a:rPr lang="ar-LB" sz="2400" b="1" dirty="0" smtClean="0">
                <a:latin typeface="Times New Roman" panose="02020603050405020304" pitchFamily="18" charset="0"/>
                <a:cs typeface="Times New Roman" panose="02020603050405020304" pitchFamily="18" charset="0"/>
              </a:rPr>
              <a:t>الرؤية</a:t>
            </a:r>
            <a:r>
              <a:rPr lang="en-US" sz="2400" b="1" dirty="0" smtClean="0">
                <a:latin typeface="Times New Roman" panose="02020603050405020304" pitchFamily="18" charset="0"/>
                <a:cs typeface="Times New Roman" panose="02020603050405020304" pitchFamily="18" charset="0"/>
              </a:rPr>
              <a:t>: </a:t>
            </a:r>
            <a:r>
              <a:rPr lang="ar-LB" sz="2400" dirty="0" smtClean="0">
                <a:latin typeface="Times New Roman" panose="02020603050405020304" pitchFamily="18" charset="0"/>
                <a:cs typeface="Times New Roman" panose="02020603050405020304" pitchFamily="18" charset="0"/>
              </a:rPr>
              <a:t>تحدد </a:t>
            </a:r>
            <a:r>
              <a:rPr lang="ar-LB" sz="2400" dirty="0">
                <a:latin typeface="Times New Roman" panose="02020603050405020304" pitchFamily="18" charset="0"/>
                <a:cs typeface="Times New Roman" panose="02020603050405020304" pitchFamily="18" charset="0"/>
              </a:rPr>
              <a:t>ما تريد المنظمة أن تكون عليه، أو كيف تريد أن يكون العالم الذي تعمل فيه.</a:t>
            </a:r>
          </a:p>
          <a:p>
            <a:pPr marL="0" indent="0" algn="r" rtl="1">
              <a:buNone/>
            </a:pPr>
            <a:r>
              <a:rPr lang="ar-LB" sz="2400" dirty="0">
                <a:latin typeface="Times New Roman" panose="02020603050405020304" pitchFamily="18" charset="0"/>
                <a:cs typeface="Times New Roman" panose="02020603050405020304" pitchFamily="18" charset="0"/>
              </a:rPr>
              <a:t>إنها نظرة طويلة المدى وتركز على المستقبل. يمكن أن تكون عاطفية ومصدر للإلهام.</a:t>
            </a:r>
          </a:p>
          <a:p>
            <a:pPr marL="0" indent="0" algn="r" rtl="1">
              <a:buNone/>
            </a:pPr>
            <a:r>
              <a:rPr lang="ar-LB" sz="2400" b="1" dirty="0">
                <a:latin typeface="Times New Roman" panose="02020603050405020304" pitchFamily="18" charset="0"/>
                <a:cs typeface="Times New Roman" panose="02020603050405020304" pitchFamily="18" charset="0"/>
              </a:rPr>
              <a:t>  </a:t>
            </a:r>
            <a:r>
              <a:rPr lang="ar-LB" sz="2400" b="1" dirty="0">
                <a:solidFill>
                  <a:srgbClr val="0070C0"/>
                </a:solidFill>
                <a:latin typeface="Times New Roman" panose="02020603050405020304" pitchFamily="18" charset="0"/>
                <a:cs typeface="Times New Roman" panose="02020603050405020304" pitchFamily="18" charset="0"/>
              </a:rPr>
              <a:t>على سبيل المثال، قد يكون لدى مؤسسة خيرية تعمل مع الفقراء بيان رؤية كالتالي</a:t>
            </a:r>
            <a:r>
              <a:rPr lang="ar-LB" sz="2400" b="1" dirty="0" smtClean="0">
                <a:solidFill>
                  <a:srgbClr val="0070C0"/>
                </a:solidFill>
                <a:latin typeface="Times New Roman" panose="02020603050405020304" pitchFamily="18" charset="0"/>
                <a:cs typeface="Times New Roman" panose="02020603050405020304" pitchFamily="18" charset="0"/>
              </a:rPr>
              <a:t>:</a:t>
            </a:r>
            <a:r>
              <a:rPr lang="en-US" sz="2400" b="1" dirty="0" smtClean="0">
                <a:solidFill>
                  <a:srgbClr val="0070C0"/>
                </a:solidFill>
                <a:latin typeface="Times New Roman" panose="02020603050405020304" pitchFamily="18" charset="0"/>
                <a:cs typeface="Times New Roman" panose="02020603050405020304" pitchFamily="18" charset="0"/>
              </a:rPr>
              <a:t> </a:t>
            </a:r>
            <a:r>
              <a:rPr lang="ar-LB" sz="2400" b="1" dirty="0" smtClean="0">
                <a:solidFill>
                  <a:srgbClr val="0070C0"/>
                </a:solidFill>
                <a:latin typeface="Times New Roman" panose="02020603050405020304" pitchFamily="18" charset="0"/>
                <a:cs typeface="Times New Roman" panose="02020603050405020304" pitchFamily="18" charset="0"/>
              </a:rPr>
              <a:t>"</a:t>
            </a:r>
            <a:r>
              <a:rPr lang="ar-LB" sz="2400" b="1" dirty="0">
                <a:solidFill>
                  <a:srgbClr val="0070C0"/>
                </a:solidFill>
                <a:latin typeface="Times New Roman" panose="02020603050405020304" pitchFamily="18" charset="0"/>
                <a:cs typeface="Times New Roman" panose="02020603050405020304" pitchFamily="18" charset="0"/>
              </a:rPr>
              <a:t>عالم بلا فقر</a:t>
            </a:r>
            <a:r>
              <a:rPr lang="ar-LB" sz="2400" b="1" dirty="0" smtClean="0">
                <a:solidFill>
                  <a:srgbClr val="0070C0"/>
                </a:solidFill>
                <a:latin typeface="Times New Roman" panose="02020603050405020304" pitchFamily="18" charset="0"/>
                <a:cs typeface="Times New Roman" panose="02020603050405020304" pitchFamily="18" charset="0"/>
              </a:rPr>
              <a:t>.“</a:t>
            </a:r>
            <a:endParaRPr lang="en-US" sz="2400" b="1" dirty="0" smtClean="0">
              <a:solidFill>
                <a:srgbClr val="0070C0"/>
              </a:solidFill>
              <a:latin typeface="Times New Roman" panose="02020603050405020304" pitchFamily="18" charset="0"/>
              <a:cs typeface="Times New Roman" panose="02020603050405020304" pitchFamily="18" charset="0"/>
            </a:endParaRPr>
          </a:p>
          <a:p>
            <a:pPr marL="0" indent="0" algn="r" rtl="1">
              <a:buNone/>
            </a:pPr>
            <a:r>
              <a:rPr lang="ar-LB" sz="2400" dirty="0">
                <a:latin typeface="Times New Roman" panose="02020603050405020304" pitchFamily="18" charset="0"/>
                <a:cs typeface="Times New Roman" panose="02020603050405020304" pitchFamily="18" charset="0"/>
              </a:rPr>
              <a:t>من أجل تطوير بيان رؤية </a:t>
            </a:r>
            <a:r>
              <a:rPr lang="ar-LB" sz="2400" dirty="0" smtClean="0">
                <a:latin typeface="Times New Roman" panose="02020603050405020304" pitchFamily="18" charset="0"/>
                <a:cs typeface="Times New Roman" panose="02020603050405020304" pitchFamily="18" charset="0"/>
              </a:rPr>
              <a:t>فعال</a:t>
            </a:r>
            <a:r>
              <a:rPr lang="ar-LB" sz="2400" dirty="0">
                <a:latin typeface="Times New Roman" panose="02020603050405020304" pitchFamily="18" charset="0"/>
                <a:cs typeface="Times New Roman" panose="02020603050405020304" pitchFamily="18" charset="0"/>
              </a:rPr>
              <a:t>، تحتاج أي شركة أيضًا إلى أن تكون قادرة على وصف أنواع العلاقات التي تريدها مع:</a:t>
            </a:r>
          </a:p>
          <a:p>
            <a:pPr indent="-342900" algn="r" rtl="1"/>
            <a:r>
              <a:rPr lang="ar-LB" sz="2400" dirty="0">
                <a:latin typeface="Times New Roman" panose="02020603050405020304" pitchFamily="18" charset="0"/>
                <a:cs typeface="Times New Roman" panose="02020603050405020304" pitchFamily="18" charset="0"/>
              </a:rPr>
              <a:t>عملائها،</a:t>
            </a:r>
          </a:p>
          <a:p>
            <a:pPr indent="-342900" algn="r" rtl="1"/>
            <a:r>
              <a:rPr lang="ar-LB" sz="2400" dirty="0">
                <a:latin typeface="Times New Roman" panose="02020603050405020304" pitchFamily="18" charset="0"/>
                <a:cs typeface="Times New Roman" panose="02020603050405020304" pitchFamily="18" charset="0"/>
              </a:rPr>
              <a:t>الموردين لها،</a:t>
            </a:r>
          </a:p>
          <a:p>
            <a:pPr indent="-342900" algn="r" rtl="1"/>
            <a:r>
              <a:rPr lang="ar-LB" sz="2400" dirty="0">
                <a:latin typeface="Times New Roman" panose="02020603050405020304" pitchFamily="18" charset="0"/>
                <a:cs typeface="Times New Roman" panose="02020603050405020304" pitchFamily="18" charset="0"/>
              </a:rPr>
              <a:t>منافسيها، وبالطبع مع فريقها.</a:t>
            </a:r>
          </a:p>
          <a:p>
            <a:pPr marL="0" indent="0" algn="r" rtl="1">
              <a:buNone/>
            </a:pPr>
            <a:endParaRPr lang="ar-LB" sz="2400" dirty="0">
              <a:latin typeface="Times New Roman" panose="02020603050405020304" pitchFamily="18" charset="0"/>
              <a:cs typeface="Times New Roman" panose="02020603050405020304" pitchFamily="18" charset="0"/>
            </a:endParaRPr>
          </a:p>
          <a:p>
            <a:pPr marL="0" indent="0" algn="r" rtl="1">
              <a:buNone/>
            </a:pPr>
            <a:r>
              <a:rPr lang="ar-LB" sz="2400" dirty="0">
                <a:latin typeface="Times New Roman" panose="02020603050405020304" pitchFamily="18" charset="0"/>
                <a:cs typeface="Times New Roman" panose="02020603050405020304" pitchFamily="18" charset="0"/>
              </a:rPr>
              <a:t>  الغرض الرئيسي من </a:t>
            </a:r>
            <a:r>
              <a:rPr lang="ar-LB" sz="2400" dirty="0" smtClean="0">
                <a:latin typeface="Times New Roman" panose="02020603050405020304" pitchFamily="18" charset="0"/>
                <a:cs typeface="Times New Roman" panose="02020603050405020304" pitchFamily="18" charset="0"/>
              </a:rPr>
              <a:t>الرؤية </a:t>
            </a:r>
            <a:r>
              <a:rPr lang="ar-LB" sz="2400" dirty="0">
                <a:latin typeface="Times New Roman" panose="02020603050405020304" pitchFamily="18" charset="0"/>
                <a:cs typeface="Times New Roman" panose="02020603050405020304" pitchFamily="18" charset="0"/>
              </a:rPr>
              <a:t>هو تحديد حالة الحلم للعمل. بمعنى آخر: إذا كان من الممكن أن يحقق عملك كل ما حلمت به، فكيف سيكون؟</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8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2697" y="273685"/>
            <a:ext cx="10515600" cy="1325563"/>
          </a:xfrm>
        </p:spPr>
        <p:txBody>
          <a:bodyPr>
            <a:normAutofit/>
          </a:bodyPr>
          <a:lstStyle/>
          <a:p>
            <a:pPr algn="r"/>
            <a:r>
              <a:rPr lang="ar-LB" sz="4000" b="1" dirty="0">
                <a:solidFill>
                  <a:srgbClr val="FF0000"/>
                </a:solidFill>
              </a:rPr>
              <a:t>المهمة</a:t>
            </a:r>
            <a:endParaRPr lang="en-GB" sz="4000" b="1" dirty="0">
              <a:solidFill>
                <a:srgbClr val="FF0000"/>
              </a:solidFill>
            </a:endParaRPr>
          </a:p>
        </p:txBody>
      </p:sp>
      <p:sp>
        <p:nvSpPr>
          <p:cNvPr id="3" name="Content Placeholder 2"/>
          <p:cNvSpPr>
            <a:spLocks noGrp="1"/>
          </p:cNvSpPr>
          <p:nvPr>
            <p:ph idx="4294967295"/>
          </p:nvPr>
        </p:nvSpPr>
        <p:spPr>
          <a:xfrm>
            <a:off x="611188" y="1877876"/>
            <a:ext cx="10257109" cy="4351338"/>
          </a:xfrm>
        </p:spPr>
        <p:txBody>
          <a:bodyPr/>
          <a:lstStyle/>
          <a:p>
            <a:pPr marL="0" indent="0" algn="r" rtl="1">
              <a:buNone/>
            </a:pPr>
            <a:r>
              <a:rPr lang="ar-LB" sz="2400" b="1" dirty="0">
                <a:latin typeface="Times New Roman" panose="02020603050405020304" pitchFamily="18" charset="0"/>
                <a:cs typeface="Times New Roman" panose="02020603050405020304" pitchFamily="18" charset="0"/>
              </a:rPr>
              <a:t>المهمة:</a:t>
            </a:r>
          </a:p>
          <a:p>
            <a:pPr marL="0" indent="0" algn="r" rtl="1">
              <a:buNone/>
            </a:pPr>
            <a:r>
              <a:rPr lang="ar-LB" sz="2400" b="1" dirty="0">
                <a:latin typeface="Times New Roman" panose="02020603050405020304" pitchFamily="18" charset="0"/>
                <a:cs typeface="Times New Roman" panose="02020603050405020304" pitchFamily="18" charset="0"/>
              </a:rPr>
              <a:t>تحدد الغرض الأساسي لمنظمة أو مؤسسة، وتصف سبب وجودها وما تفعله لتحقيق رؤيتها.</a:t>
            </a:r>
          </a:p>
          <a:p>
            <a:pPr marL="0" indent="0" algn="r" rtl="1">
              <a:buNone/>
            </a:pPr>
            <a:r>
              <a:rPr lang="ar-LB" sz="2400" b="1" dirty="0">
                <a:latin typeface="Times New Roman" panose="02020603050405020304" pitchFamily="18" charset="0"/>
                <a:cs typeface="Times New Roman" panose="02020603050405020304" pitchFamily="18" charset="0"/>
              </a:rPr>
              <a:t>  على سبيل المثال، قد يكون للمؤسسة الخيرية المذكورة أعلاه بيان مهمة مثل</a:t>
            </a:r>
          </a:p>
          <a:p>
            <a:pPr marL="0" indent="0" algn="r" rtl="1">
              <a:buNone/>
            </a:pPr>
            <a:endParaRPr lang="ar-LB" sz="2400" b="1" dirty="0">
              <a:latin typeface="Times New Roman" panose="02020603050405020304" pitchFamily="18" charset="0"/>
              <a:cs typeface="Times New Roman" panose="02020603050405020304" pitchFamily="18" charset="0"/>
            </a:endParaRPr>
          </a:p>
          <a:p>
            <a:pPr marL="0" indent="0" algn="r" rtl="1">
              <a:buNone/>
            </a:pPr>
            <a:r>
              <a:rPr lang="ar-LB" sz="2400" b="1" dirty="0">
                <a:latin typeface="Times New Roman" panose="02020603050405020304" pitchFamily="18" charset="0"/>
                <a:cs typeface="Times New Roman" panose="02020603050405020304" pitchFamily="18" charset="0"/>
              </a:rPr>
              <a:t>  "توفير فرص العمل للمشردين والعاطلين عن العمل"</a:t>
            </a:r>
            <a:endParaRPr lang="en-GB" dirty="0"/>
          </a:p>
        </p:txBody>
      </p:sp>
    </p:spTree>
    <p:extLst>
      <p:ext uri="{BB962C8B-B14F-4D97-AF65-F5344CB8AC3E}">
        <p14:creationId xmlns:p14="http://schemas.microsoft.com/office/powerpoint/2010/main" val="382188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8194" y="221433"/>
            <a:ext cx="10515600" cy="1325563"/>
          </a:xfrm>
        </p:spPr>
        <p:txBody>
          <a:bodyPr/>
          <a:lstStyle/>
          <a:p>
            <a:pPr algn="r" rtl="1"/>
            <a:r>
              <a:rPr lang="ar-LB" sz="4000" b="1" dirty="0">
                <a:solidFill>
                  <a:srgbClr val="FF0000"/>
                </a:solidFill>
                <a:latin typeface="Times New Roman" panose="02020603050405020304" pitchFamily="18" charset="0"/>
              </a:rPr>
              <a:t>مكون بيان المهمة</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45667" y="1917201"/>
            <a:ext cx="11088687" cy="4114800"/>
          </a:xfrm>
        </p:spPr>
        <p:txBody>
          <a:bodyPr/>
          <a:lstStyle/>
          <a:p>
            <a:pPr algn="r" rtl="1"/>
            <a:r>
              <a:rPr lang="ar-LB" sz="2400" dirty="0">
                <a:latin typeface="Times New Roman" panose="02020603050405020304" pitchFamily="18" charset="0"/>
                <a:cs typeface="Times New Roman" panose="02020603050405020304" pitchFamily="18" charset="0"/>
              </a:rPr>
              <a:t>يصف بيان المهمة كيف سيحقق عملك رؤيته.</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يصف بيان المهمة "ماهية" عملك. يوضح سبب وجود مؤسستك في مجال الأعمال التجارية وما تأمل في تحقيقه.</a:t>
            </a:r>
          </a:p>
          <a:p>
            <a:pPr algn="r" rtl="1"/>
            <a:r>
              <a:rPr lang="ar-LB" sz="2400" dirty="0">
                <a:latin typeface="Times New Roman" panose="02020603050405020304" pitchFamily="18" charset="0"/>
                <a:cs typeface="Times New Roman" panose="02020603050405020304" pitchFamily="18" charset="0"/>
              </a:rPr>
              <a:t>  يحتوي بيان المهمة النموذجي على ثلاثة مكونات:</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الغرض العام لعملك - ما الذي تحاول تحقيقه.</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ما يفعله عملك - المنتجات والخدمات التي يقدمها.</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ما هو مهم لعملك - القيم التي يعيشها عملك.</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849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مستطيل مستدير الزوايا 15">
            <a:extLst>
              <a:ext uri="{FF2B5EF4-FFF2-40B4-BE49-F238E27FC236}">
                <a16:creationId xmlns:a16="http://schemas.microsoft.com/office/drawing/2014/main" id="{C7CA628E-402E-4ECD-83CD-2C5BD377C6C5}"/>
              </a:ext>
            </a:extLst>
          </p:cNvPr>
          <p:cNvSpPr/>
          <p:nvPr/>
        </p:nvSpPr>
        <p:spPr>
          <a:xfrm>
            <a:off x="175526" y="1335539"/>
            <a:ext cx="10745023" cy="5091884"/>
          </a:xfrm>
          <a:prstGeom prst="roundRect">
            <a:avLst>
              <a:gd name="adj" fmla="val 141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marL="404813" indent="-404813" algn="just" rtl="1"/>
            <a:r>
              <a:rPr lang="ar-BH" sz="2400" b="1" dirty="0">
                <a:solidFill>
                  <a:schemeClr val="tx1"/>
                </a:solidFill>
                <a:latin typeface="Sakkal Majalla" panose="02000000000000000000" pitchFamily="2" charset="-78"/>
                <a:cs typeface="+mj-cs"/>
              </a:rPr>
              <a:t>1- ساعد مفهوم التسويق الحديث الشركات والمنظمات على إعادة النظر في توجهاتها التسويقية لتتحول من مجرد التركيز في المنتج أو الانتاج. </a:t>
            </a:r>
            <a:endParaRPr lang="en-US" sz="2400" b="1" dirty="0">
              <a:solidFill>
                <a:schemeClr val="tx1"/>
              </a:solidFill>
              <a:latin typeface="Sakkal Majalla" panose="02000000000000000000" pitchFamily="2" charset="-78"/>
              <a:cs typeface="+mj-cs"/>
            </a:endParaRPr>
          </a:p>
          <a:p>
            <a:pPr marL="404813" indent="-404813" algn="just" rtl="1"/>
            <a:r>
              <a:rPr lang="ar-BH" sz="2400" b="1" dirty="0">
                <a:solidFill>
                  <a:schemeClr val="tx1"/>
                </a:solidFill>
                <a:latin typeface="Sakkal Majalla" panose="02000000000000000000" pitchFamily="2" charset="-78"/>
                <a:cs typeface="+mj-cs"/>
              </a:rPr>
              <a:t>2- ساهم التسويق كممارسة في رفع المستوى المعيشي للأفراد، والوصول بهم إلى درجات عالية من الرفاهية الاقتصادية.</a:t>
            </a:r>
            <a:endParaRPr lang="en-US" sz="2400" b="1" dirty="0">
              <a:solidFill>
                <a:schemeClr val="tx1"/>
              </a:solidFill>
              <a:latin typeface="Sakkal Majalla" panose="02000000000000000000" pitchFamily="2" charset="-78"/>
              <a:cs typeface="+mj-cs"/>
            </a:endParaRPr>
          </a:p>
          <a:p>
            <a:pPr marL="404813" indent="-404813" algn="just" rtl="1"/>
            <a:r>
              <a:rPr lang="ar-BH" sz="2400" b="1" dirty="0">
                <a:solidFill>
                  <a:schemeClr val="tx1"/>
                </a:solidFill>
                <a:latin typeface="Sakkal Majalla" panose="02000000000000000000" pitchFamily="2" charset="-78"/>
                <a:cs typeface="+mj-cs"/>
              </a:rPr>
              <a:t>3-  العمل على إنعاش التجارة الداخلية والخارجية.</a:t>
            </a:r>
            <a:endParaRPr lang="en-US" sz="2400" b="1" dirty="0">
              <a:solidFill>
                <a:schemeClr val="tx1"/>
              </a:solidFill>
              <a:latin typeface="Sakkal Majalla" panose="02000000000000000000" pitchFamily="2" charset="-78"/>
              <a:cs typeface="+mj-cs"/>
            </a:endParaRPr>
          </a:p>
          <a:p>
            <a:pPr marL="404813" indent="-404813" algn="just" rtl="1"/>
            <a:r>
              <a:rPr lang="ar-BH" sz="2400" b="1" dirty="0">
                <a:solidFill>
                  <a:schemeClr val="tx1"/>
                </a:solidFill>
                <a:latin typeface="Sakkal Majalla" panose="02000000000000000000" pitchFamily="2" charset="-78"/>
                <a:cs typeface="+mj-cs"/>
              </a:rPr>
              <a:t>4- يقوم التسويق بتعريف المستهلكين بالمنتجات المتوافرة والمطروحة في السوق. </a:t>
            </a:r>
            <a:r>
              <a:rPr lang="en-US" sz="2400" b="1" dirty="0">
                <a:solidFill>
                  <a:schemeClr val="tx1"/>
                </a:solidFill>
                <a:latin typeface="Sakkal Majalla" panose="02000000000000000000" pitchFamily="2" charset="-78"/>
                <a:cs typeface="+mj-cs"/>
              </a:rPr>
              <a:t> </a:t>
            </a:r>
          </a:p>
          <a:p>
            <a:pPr marL="404813" indent="-404813" algn="just" rtl="1"/>
            <a:r>
              <a:rPr lang="ar-BH" sz="2400" b="1" dirty="0">
                <a:solidFill>
                  <a:schemeClr val="tx1"/>
                </a:solidFill>
                <a:latin typeface="Sakkal Majalla" panose="02000000000000000000" pitchFamily="2" charset="-78"/>
                <a:cs typeface="+mj-cs"/>
              </a:rPr>
              <a:t>5- توعية المستهلك (من خلال وسائل الترويج المختلفة) بالحقائق والمعلومات المتعلقة بالأسواق والمنتجات والمستهلكين الآخرين.</a:t>
            </a:r>
            <a:endParaRPr lang="en-US" sz="2400" b="1" dirty="0">
              <a:solidFill>
                <a:schemeClr val="tx1"/>
              </a:solidFill>
              <a:latin typeface="Sakkal Majalla" panose="02000000000000000000" pitchFamily="2" charset="-78"/>
              <a:cs typeface="+mj-cs"/>
            </a:endParaRPr>
          </a:p>
          <a:p>
            <a:pPr marL="404813" indent="-404813" algn="just" rtl="1"/>
            <a:r>
              <a:rPr lang="ar-BH" sz="2400" b="1" dirty="0">
                <a:solidFill>
                  <a:schemeClr val="tx1"/>
                </a:solidFill>
                <a:latin typeface="Sakkal Majalla" panose="02000000000000000000" pitchFamily="2" charset="-78"/>
                <a:cs typeface="+mj-cs"/>
              </a:rPr>
              <a:t>6- يؤدي نجاح النشاط التسويقي في الشركة إلى تحسين كفايتها الإنتاجية وتعزيزها، وبالتالي توسعها واستمرار بقائها في السوق.</a:t>
            </a:r>
          </a:p>
          <a:p>
            <a:pPr marL="404813" indent="-404813" algn="just" rtl="1"/>
            <a:r>
              <a:rPr lang="ar-BH" sz="2400" b="1" dirty="0">
                <a:solidFill>
                  <a:schemeClr val="tx1"/>
                </a:solidFill>
                <a:latin typeface="Sakkal Majalla" panose="02000000000000000000" pitchFamily="2" charset="-78"/>
                <a:cs typeface="+mj-cs"/>
              </a:rPr>
              <a:t>7- ينظر للتسويق على أنه حلقة الوصل بين إدارة الشركة والمجتمع.</a:t>
            </a:r>
            <a:endParaRPr lang="en-US" sz="2400" b="1" dirty="0">
              <a:solidFill>
                <a:schemeClr val="tx1"/>
              </a:solidFill>
              <a:latin typeface="Sakkal Majalla" panose="02000000000000000000" pitchFamily="2" charset="-78"/>
              <a:cs typeface="+mj-cs"/>
            </a:endParaRPr>
          </a:p>
          <a:p>
            <a:pPr algn="just" rtl="1"/>
            <a:endParaRPr lang="en-US" sz="2800" b="1" dirty="0">
              <a:solidFill>
                <a:schemeClr val="tx1"/>
              </a:solidFill>
              <a:latin typeface="Sakkal Majalla" panose="02000000000000000000" pitchFamily="2" charset="-78"/>
              <a:cs typeface="Sakkal Majalla" panose="02000000000000000000" pitchFamily="2" charset="-78"/>
            </a:endParaRPr>
          </a:p>
          <a:p>
            <a:pPr algn="just" rtl="1"/>
            <a:endParaRPr lang="ar-BH" sz="3200" b="1" dirty="0">
              <a:solidFill>
                <a:prstClr val="black"/>
              </a:solidFill>
              <a:latin typeface="Sakkal Majalla" panose="02000000000000000000" pitchFamily="2" charset="-78"/>
              <a:cs typeface="Sakkal Majalla" panose="02000000000000000000" pitchFamily="2" charset="-78"/>
            </a:endParaRPr>
          </a:p>
        </p:txBody>
      </p:sp>
      <p:sp>
        <p:nvSpPr>
          <p:cNvPr id="28" name="Rectangle 6"/>
          <p:cNvSpPr/>
          <p:nvPr/>
        </p:nvSpPr>
        <p:spPr>
          <a:xfrm>
            <a:off x="5172261" y="296116"/>
            <a:ext cx="2893741" cy="830997"/>
          </a:xfrm>
          <a:prstGeom prst="rect">
            <a:avLst/>
          </a:prstGeom>
          <a:solidFill>
            <a:schemeClr val="bg1"/>
          </a:solidFill>
        </p:spPr>
        <p:txBody>
          <a:bodyPr wrap="none">
            <a:spAutoFit/>
          </a:bodyPr>
          <a:lstStyle/>
          <a:p>
            <a:pPr algn="ctr"/>
            <a:r>
              <a:rPr lang="ar-BH" sz="4800" dirty="0">
                <a:ln w="9525">
                  <a:noFill/>
                  <a:prstDash val="solid"/>
                </a:ln>
                <a:solidFill>
                  <a:srgbClr val="FF0000"/>
                </a:solidFill>
                <a:latin typeface="Arial Black" panose="020B0A04020102020204" pitchFamily="34" charset="0"/>
                <a:cs typeface="PT Bold Heading" panose="02010400000000000000" pitchFamily="2" charset="-78"/>
              </a:rPr>
              <a:t>أهمية التسويق</a:t>
            </a:r>
            <a:endParaRPr lang="en-US" sz="4800" dirty="0">
              <a:ln w="9525">
                <a:noFill/>
                <a:prstDash val="solid"/>
              </a:ln>
              <a:solidFill>
                <a:srgbClr val="FF0000"/>
              </a:solidFill>
              <a:latin typeface="Arial Black" panose="020B0A04020102020204" pitchFamily="34" charset="0"/>
              <a:cs typeface="PT Bold Heading" panose="02010400000000000000" pitchFamily="2" charset="-78"/>
            </a:endParaRPr>
          </a:p>
        </p:txBody>
      </p:sp>
    </p:spTree>
    <p:extLst>
      <p:ext uri="{BB962C8B-B14F-4D97-AF65-F5344CB8AC3E}">
        <p14:creationId xmlns:p14="http://schemas.microsoft.com/office/powerpoint/2010/main" val="2994245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130" y="417378"/>
            <a:ext cx="10933613" cy="732154"/>
          </a:xfrm>
        </p:spPr>
        <p:txBody>
          <a:bodyPr>
            <a:normAutofit/>
          </a:bodyPr>
          <a:lstStyle/>
          <a:p>
            <a:pPr algn="r" rtl="1"/>
            <a:r>
              <a:rPr lang="ar-LB" sz="4000" b="1" dirty="0">
                <a:solidFill>
                  <a:srgbClr val="FF0000"/>
                </a:solidFill>
                <a:latin typeface="Times New Roman" panose="02020603050405020304" pitchFamily="18" charset="0"/>
              </a:rPr>
              <a:t>مثال على بيان المهمة</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35131" y="1693817"/>
            <a:ext cx="10711544" cy="4114800"/>
          </a:xfrm>
        </p:spPr>
        <p:txBody>
          <a:bodyPr/>
          <a:lstStyle/>
          <a:p>
            <a:pPr marL="0" indent="0" algn="r" rtl="1">
              <a:buNone/>
            </a:pPr>
            <a:r>
              <a:rPr lang="ar-LB" sz="2400" b="1" dirty="0">
                <a:latin typeface="Times New Roman" panose="02020603050405020304" pitchFamily="18" charset="0"/>
                <a:cs typeface="Times New Roman" panose="02020603050405020304" pitchFamily="18" charset="0"/>
              </a:rPr>
              <a:t>بيان مهمة شركة فايزر للأدوية:</a:t>
            </a:r>
          </a:p>
          <a:p>
            <a:pPr marL="0" indent="0" algn="r" rtl="1">
              <a:buNone/>
            </a:pPr>
            <a:r>
              <a:rPr lang="ar-LB" sz="2400" b="1" dirty="0">
                <a:latin typeface="Times New Roman" panose="02020603050405020304" pitchFamily="18" charset="0"/>
                <a:cs typeface="Times New Roman" panose="02020603050405020304" pitchFamily="18" charset="0"/>
              </a:rPr>
              <a:t>  </a:t>
            </a:r>
            <a:r>
              <a:rPr lang="ar-LB" sz="2400" dirty="0">
                <a:latin typeface="Times New Roman" panose="02020603050405020304" pitchFamily="18" charset="0"/>
                <a:cs typeface="Times New Roman" panose="02020603050405020304" pitchFamily="18" charset="0"/>
              </a:rPr>
              <a:t>"نحن نكرس أنفسنا لسعي الإنسانية إلى حياة أطول وأكثر صحة وسعادة من خلال الابتكار في المنتجات الصيدلانية والمنتجات الاستهلاكية ومنتجات الصحة الحيوانية".</a:t>
            </a:r>
          </a:p>
          <a:p>
            <a:pPr marL="0" indent="0" algn="r" rtl="1">
              <a:buNone/>
            </a:pPr>
            <a:endParaRPr lang="ar-LB" sz="2400" b="1" dirty="0">
              <a:latin typeface="Times New Roman" panose="02020603050405020304" pitchFamily="18" charset="0"/>
              <a:cs typeface="Times New Roman" panose="02020603050405020304" pitchFamily="18" charset="0"/>
            </a:endParaRPr>
          </a:p>
          <a:p>
            <a:pPr marL="0" indent="0" algn="r" rtl="1">
              <a:buNone/>
            </a:pPr>
            <a:r>
              <a:rPr lang="ar-LB" sz="2400" b="1" dirty="0">
                <a:latin typeface="Times New Roman" panose="02020603050405020304" pitchFamily="18" charset="0"/>
                <a:cs typeface="Times New Roman" panose="02020603050405020304" pitchFamily="18" charset="0"/>
              </a:rPr>
              <a:t>الغرض: </a:t>
            </a:r>
            <a:r>
              <a:rPr lang="ar-LB" sz="2400" dirty="0">
                <a:latin typeface="Times New Roman" panose="02020603050405020304" pitchFamily="18" charset="0"/>
                <a:cs typeface="Times New Roman" panose="02020603050405020304" pitchFamily="18" charset="0"/>
              </a:rPr>
              <a:t>السعي لحياة أطول وأكثر صحة وسعادة</a:t>
            </a:r>
          </a:p>
          <a:p>
            <a:pPr marL="0" indent="0" algn="r" rtl="1">
              <a:buNone/>
            </a:pPr>
            <a:r>
              <a:rPr lang="ar-LB" sz="2400" b="1" dirty="0">
                <a:latin typeface="Times New Roman" panose="02020603050405020304" pitchFamily="18" charset="0"/>
                <a:cs typeface="Times New Roman" panose="02020603050405020304" pitchFamily="18" charset="0"/>
              </a:rPr>
              <a:t>  الأعمال: </a:t>
            </a:r>
            <a:r>
              <a:rPr lang="ar-LB" sz="2400" dirty="0">
                <a:latin typeface="Times New Roman" panose="02020603050405020304" pitchFamily="18" charset="0"/>
                <a:cs typeface="Times New Roman" panose="02020603050405020304" pitchFamily="18" charset="0"/>
              </a:rPr>
              <a:t>المنتجات الصيدلانية والاستهلاكية ومنتجات الصحة الحيوانية</a:t>
            </a:r>
          </a:p>
          <a:p>
            <a:pPr marL="0" indent="0" algn="r" rtl="1">
              <a:buNone/>
            </a:pPr>
            <a:r>
              <a:rPr lang="ar-LB" sz="2400" b="1" dirty="0">
                <a:latin typeface="Times New Roman" panose="02020603050405020304" pitchFamily="18" charset="0"/>
                <a:cs typeface="Times New Roman" panose="02020603050405020304" pitchFamily="18" charset="0"/>
              </a:rPr>
              <a:t>القيم: </a:t>
            </a:r>
            <a:r>
              <a:rPr lang="ar-LB" sz="2400" dirty="0">
                <a:latin typeface="Times New Roman" panose="02020603050405020304" pitchFamily="18" charset="0"/>
                <a:cs typeface="Times New Roman" panose="02020603050405020304" pitchFamily="18" charset="0"/>
              </a:rPr>
              <a:t>الابتكار</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15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7093" y="248195"/>
            <a:ext cx="9144000" cy="1143000"/>
          </a:xfrm>
        </p:spPr>
        <p:txBody>
          <a:bodyPr>
            <a:normAutofit/>
          </a:bodyPr>
          <a:lstStyle/>
          <a:p>
            <a:r>
              <a:rPr lang="en-US" sz="3200" dirty="0" smtClean="0"/>
              <a:t> </a:t>
            </a:r>
            <a:r>
              <a:rPr lang="ar-LB" sz="4400" b="1" dirty="0">
                <a:solidFill>
                  <a:srgbClr val="FF0000"/>
                </a:solidFill>
                <a:latin typeface="Times New Roman" panose="02020603050405020304" pitchFamily="18" charset="0"/>
              </a:rPr>
              <a:t>تحديد أهداف الشركة وغاياتها</a:t>
            </a:r>
            <a:endParaRPr lang="en-GB" sz="3200"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sz="half" idx="4294967295"/>
          </p:nvPr>
        </p:nvSpPr>
        <p:spPr>
          <a:xfrm>
            <a:off x="653143" y="1634671"/>
            <a:ext cx="10267950" cy="4351338"/>
          </a:xfrm>
        </p:spPr>
        <p:txBody>
          <a:bodyPr/>
          <a:lstStyle/>
          <a:p>
            <a:pPr algn="r" rtl="1"/>
            <a:r>
              <a:rPr lang="ar-LB" sz="2400" dirty="0">
                <a:latin typeface="Times New Roman" panose="02020603050405020304" pitchFamily="18" charset="0"/>
                <a:cs typeface="Times New Roman" panose="02020603050405020304" pitchFamily="18" charset="0"/>
              </a:rPr>
              <a:t>تحتاج الشركة إلى تحويل مهمتها إلى أهداف داعمة مفصلة لكل مستوى من مستويات الإدارة.</a:t>
            </a:r>
          </a:p>
          <a:p>
            <a:pPr algn="r" rtl="1"/>
            <a:r>
              <a:rPr lang="ar-LB" sz="2400" dirty="0">
                <a:latin typeface="Times New Roman" panose="02020603050405020304" pitchFamily="18" charset="0"/>
                <a:cs typeface="Times New Roman" panose="02020603050405020304" pitchFamily="18" charset="0"/>
              </a:rPr>
              <a:t>يجب أن يكون لكل مدير أهداف ويكون مسؤولاً عن تحقيقها.</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الأهداف الفعالة هي:</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محدد</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قابلة للقياس</a:t>
            </a:r>
          </a:p>
          <a:p>
            <a:pPr marL="571500" indent="-457200" algn="r" rtl="1">
              <a:buFont typeface="+mj-lt"/>
              <a:buAutoNum type="arabicPeriod"/>
            </a:pPr>
            <a:r>
              <a:rPr lang="ar-LB" sz="2400" dirty="0">
                <a:latin typeface="Times New Roman" panose="02020603050405020304" pitchFamily="18" charset="0"/>
                <a:cs typeface="Times New Roman" panose="02020603050405020304" pitchFamily="18" charset="0"/>
              </a:rPr>
              <a:t>لديك إطار زمني</a:t>
            </a:r>
            <a:endParaRPr lang="en-US" dirty="0"/>
          </a:p>
        </p:txBody>
      </p:sp>
    </p:spTree>
    <p:extLst>
      <p:ext uri="{BB962C8B-B14F-4D97-AF65-F5344CB8AC3E}">
        <p14:creationId xmlns:p14="http://schemas.microsoft.com/office/powerpoint/2010/main" val="195885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398D-A874-5149-8F7D-0D39B883B2DC}"/>
              </a:ext>
            </a:extLst>
          </p:cNvPr>
          <p:cNvSpPr>
            <a:spLocks noGrp="1"/>
          </p:cNvSpPr>
          <p:nvPr>
            <p:ph type="title" idx="4294967295"/>
          </p:nvPr>
        </p:nvSpPr>
        <p:spPr>
          <a:xfrm>
            <a:off x="457200" y="156119"/>
            <a:ext cx="10515600" cy="1325563"/>
          </a:xfrm>
        </p:spPr>
        <p:txBody>
          <a:bodyPr/>
          <a:lstStyle/>
          <a:p>
            <a:pPr algn="r"/>
            <a:r>
              <a:rPr lang="ar-LB" sz="4000" b="1" dirty="0">
                <a:solidFill>
                  <a:srgbClr val="FF0000"/>
                </a:solidFill>
                <a:latin typeface="Times New Roman" panose="02020603050405020304" pitchFamily="18" charset="0"/>
              </a:rPr>
              <a:t>التوفيق بين أهداف الشركة السنوية وأهداف التسويق: </a:t>
            </a:r>
            <a:r>
              <a:rPr lang="ar-LB" sz="4000" b="1" dirty="0" smtClean="0">
                <a:solidFill>
                  <a:srgbClr val="FF0000"/>
                </a:solidFill>
                <a:latin typeface="Times New Roman" panose="02020603050405020304" pitchFamily="18" charset="0"/>
              </a:rPr>
              <a:t>مثال</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BD0F41-17BE-5A40-9715-D28045776F93}"/>
              </a:ext>
            </a:extLst>
          </p:cNvPr>
          <p:cNvSpPr>
            <a:spLocks noGrp="1"/>
          </p:cNvSpPr>
          <p:nvPr>
            <p:ph idx="4294967295"/>
          </p:nvPr>
        </p:nvSpPr>
        <p:spPr>
          <a:xfrm>
            <a:off x="457200" y="1812562"/>
            <a:ext cx="10515600" cy="4351338"/>
          </a:xfrm>
        </p:spPr>
        <p:txBody>
          <a:bodyPr/>
          <a:lstStyle/>
          <a:p>
            <a:pPr algn="r" rtl="1"/>
            <a:r>
              <a:rPr lang="ar-LB" sz="2400" b="1" dirty="0">
                <a:latin typeface="Times New Roman" panose="02020603050405020304" pitchFamily="18" charset="0"/>
                <a:cs typeface="Times New Roman" panose="02020603050405020304" pitchFamily="18" charset="0"/>
              </a:rPr>
              <a:t>هدف الشركة: </a:t>
            </a:r>
            <a:r>
              <a:rPr lang="ar-LB" sz="2400" dirty="0">
                <a:latin typeface="Times New Roman" panose="02020603050405020304" pitchFamily="18" charset="0"/>
                <a:cs typeface="Times New Roman" panose="02020603050405020304" pitchFamily="18" charset="0"/>
              </a:rPr>
              <a:t>زيادة الربحية بنسبة 6% مقارنة بالعام السابق</a:t>
            </a:r>
          </a:p>
          <a:p>
            <a:pPr algn="r" rtl="1"/>
            <a:endParaRPr lang="ar-LB" sz="2400" b="1" dirty="0">
              <a:latin typeface="Times New Roman" panose="02020603050405020304" pitchFamily="18" charset="0"/>
              <a:cs typeface="Times New Roman" panose="02020603050405020304" pitchFamily="18" charset="0"/>
            </a:endParaRPr>
          </a:p>
          <a:p>
            <a:pPr algn="r" rtl="1"/>
            <a:r>
              <a:rPr lang="ar-LB" sz="2400" b="1" dirty="0">
                <a:latin typeface="Times New Roman" panose="02020603050405020304" pitchFamily="18" charset="0"/>
                <a:cs typeface="Times New Roman" panose="02020603050405020304" pitchFamily="18" charset="0"/>
              </a:rPr>
              <a:t>الهدف التسويقي: </a:t>
            </a:r>
            <a:r>
              <a:rPr lang="ar-LB" sz="2400" dirty="0">
                <a:latin typeface="Times New Roman" panose="02020603050405020304" pitchFamily="18" charset="0"/>
                <a:cs typeface="Times New Roman" panose="02020603050405020304" pitchFamily="18" charset="0"/>
              </a:rPr>
              <a:t>زيادة متوسط سعر بيع المنتج من 186 دولارًا إلى 198 دولارًا</a:t>
            </a:r>
          </a:p>
          <a:p>
            <a:pPr algn="r" rtl="1"/>
            <a:r>
              <a:rPr lang="ar-LB" sz="2400" b="1" dirty="0">
                <a:latin typeface="Times New Roman" panose="02020603050405020304" pitchFamily="18" charset="0"/>
                <a:cs typeface="Times New Roman" panose="02020603050405020304" pitchFamily="18" charset="0"/>
              </a:rPr>
              <a:t>الهدف التسويقي: </a:t>
            </a:r>
            <a:r>
              <a:rPr lang="ar-LB" sz="2400" dirty="0">
                <a:latin typeface="Times New Roman" panose="02020603050405020304" pitchFamily="18" charset="0"/>
                <a:cs typeface="Times New Roman" panose="02020603050405020304" pitchFamily="18" charset="0"/>
              </a:rPr>
              <a:t>إكمال عملية نهاية العمر الافتراضي لثلاثة منتجات بهامش ربح أقل من 3%</a:t>
            </a:r>
          </a:p>
          <a:p>
            <a:pPr algn="r" rtl="1"/>
            <a:r>
              <a:rPr lang="ar-LB" sz="2400" b="1" dirty="0">
                <a:latin typeface="Times New Roman" panose="02020603050405020304" pitchFamily="18" charset="0"/>
                <a:cs typeface="Times New Roman" panose="02020603050405020304" pitchFamily="18" charset="0"/>
              </a:rPr>
              <a:t>الهدف التسويقي: </a:t>
            </a:r>
            <a:r>
              <a:rPr lang="ar-LB" sz="2400" dirty="0">
                <a:latin typeface="Times New Roman" panose="02020603050405020304" pitchFamily="18" charset="0"/>
                <a:cs typeface="Times New Roman" panose="02020603050405020304" pitchFamily="18" charset="0"/>
              </a:rPr>
              <a:t>زيادة مبيعات المنتج المتميز بنسبة 30% عن العام السابق</a:t>
            </a:r>
            <a:endParaRPr lang="en-US" sz="2400" dirty="0">
              <a:latin typeface="Century Gothic" panose="020B0502020202020204" pitchFamily="34" charset="0"/>
              <a:ea typeface="Tahoma" panose="020B0604030504040204" pitchFamily="34" charset="0"/>
              <a:cs typeface="Tahoma" panose="020B0604030504040204" pitchFamily="34" charset="0"/>
            </a:endParaRPr>
          </a:p>
          <a:p>
            <a:pPr marL="485775" indent="-457200">
              <a:buFont typeface="+mj-lt"/>
              <a:buAutoNum type="arabicPeriod"/>
            </a:pPr>
            <a:endParaRPr lang="en-US" sz="2400" dirty="0">
              <a:solidFill>
                <a:srgbClr val="222222"/>
              </a:solidFill>
              <a:latin typeface="Century Gothic" panose="020B0502020202020204" pitchFamily="34" charset="0"/>
              <a:ea typeface="Tahoma" panose="020B0604030504040204" pitchFamily="34" charset="0"/>
              <a:cs typeface="Tahoma" panose="020B0604030504040204" pitchFamily="34" charset="0"/>
            </a:endParaRPr>
          </a:p>
          <a:p>
            <a:pPr marL="485775" indent="-457200">
              <a:buFont typeface="+mj-lt"/>
              <a:buAutoNum type="arabicPeriod"/>
            </a:pPr>
            <a:endParaRPr lang="en-US" sz="2400" b="1" dirty="0">
              <a:solidFill>
                <a:srgbClr val="222222"/>
              </a:solidFill>
              <a:latin typeface="Century Gothic" panose="020B05020202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56446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3154" y="569369"/>
            <a:ext cx="9144000" cy="785812"/>
          </a:xfrm>
        </p:spPr>
        <p:txBody>
          <a:bodyPr>
            <a:noAutofit/>
          </a:bodyPr>
          <a:lstStyle/>
          <a:p>
            <a:pPr algn="ctr"/>
            <a:r>
              <a:rPr lang="en-US" sz="3600" spc="1600" dirty="0"/>
              <a:t/>
            </a:r>
            <a:br>
              <a:rPr lang="en-US" sz="3600" spc="1600" dirty="0"/>
            </a:br>
            <a:r>
              <a:rPr lang="ar-LB" sz="4400" b="1" dirty="0">
                <a:latin typeface="Times New Roman" panose="02020603050405020304" pitchFamily="18" charset="0"/>
              </a:rPr>
              <a:t>تصميم المحفظة التجارية</a:t>
            </a:r>
            <a:r>
              <a:rPr lang="en-US" sz="3600" spc="1600" dirty="0"/>
              <a:t/>
            </a:r>
            <a:br>
              <a:rPr lang="en-US" sz="3600" spc="1600" dirty="0"/>
            </a:br>
            <a:endParaRPr lang="en-GB" sz="3600" spc="1600" dirty="0"/>
          </a:p>
        </p:txBody>
      </p:sp>
      <p:sp>
        <p:nvSpPr>
          <p:cNvPr id="3" name="Content Placeholder 2"/>
          <p:cNvSpPr>
            <a:spLocks noGrp="1"/>
          </p:cNvSpPr>
          <p:nvPr>
            <p:ph idx="4294967295"/>
          </p:nvPr>
        </p:nvSpPr>
        <p:spPr>
          <a:xfrm>
            <a:off x="319225" y="1338762"/>
            <a:ext cx="10536010" cy="6072187"/>
          </a:xfrm>
        </p:spPr>
        <p:txBody>
          <a:bodyPr>
            <a:normAutofit/>
          </a:bodyPr>
          <a:lstStyle/>
          <a:p>
            <a:pPr algn="r" rtl="1">
              <a:lnSpc>
                <a:spcPct val="100000"/>
              </a:lnSpc>
              <a:buFont typeface="Wingdings" panose="05000000000000000000" pitchFamily="2" charset="2"/>
              <a:buChar char="q"/>
            </a:pPr>
            <a:r>
              <a:rPr lang="ar-LB" dirty="0">
                <a:latin typeface="Times New Roman" panose="02020603050405020304" pitchFamily="18" charset="0"/>
                <a:cs typeface="Times New Roman" panose="02020603050405020304" pitchFamily="18" charset="0"/>
              </a:rPr>
              <a:t>مسترشدين ببيان مهمة الشركة وأهدافها، يجب على الإدارة الآن تخطيط محفظة أعمالها: مجموعة الأعمال والمنتجات التي تشكل الشركة</a:t>
            </a:r>
            <a:r>
              <a:rPr lang="en-GB" b="1" dirty="0" smtClean="0">
                <a:latin typeface="Times New Roman" panose="02020603050405020304" pitchFamily="18" charset="0"/>
                <a:cs typeface="Times New Roman" panose="02020603050405020304" pitchFamily="18" charset="0"/>
              </a:rPr>
              <a:t>.</a:t>
            </a:r>
            <a:endParaRPr lang="en-GB" b="1"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GB" b="1" dirty="0">
              <a:latin typeface="Times New Roman" panose="02020603050405020304" pitchFamily="18" charset="0"/>
              <a:cs typeface="Times New Roman" panose="02020603050405020304" pitchFamily="18" charset="0"/>
            </a:endParaRPr>
          </a:p>
          <a:p>
            <a:pPr algn="r" rtl="1">
              <a:lnSpc>
                <a:spcPct val="100000"/>
              </a:lnSpc>
              <a:buFont typeface="Wingdings" panose="05000000000000000000" pitchFamily="2" charset="2"/>
              <a:buChar char="q"/>
            </a:pPr>
            <a:r>
              <a:rPr lang="ar-LB" sz="2000" dirty="0">
                <a:latin typeface="Times New Roman" panose="02020603050405020304" pitchFamily="18" charset="0"/>
                <a:cs typeface="Times New Roman" panose="02020603050405020304" pitchFamily="18" charset="0"/>
              </a:rPr>
              <a:t>أفضل محفظة أعمال هي تلك التي تناسب نقاط القوة والضعف في الشركة مع الفرص المتاحة في البيئة</a:t>
            </a:r>
            <a:r>
              <a:rPr lang="en-GB" sz="2000" dirty="0" smtClean="0">
                <a:latin typeface="Times New Roman" panose="02020603050405020304" pitchFamily="18" charset="0"/>
                <a:cs typeface="Times New Roman" panose="02020603050405020304" pitchFamily="18" charset="0"/>
              </a:rPr>
              <a:t>.</a:t>
            </a:r>
            <a:endParaRPr lang="en-GB" sz="2000"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GB" sz="2000" dirty="0">
              <a:latin typeface="Times New Roman" panose="02020603050405020304" pitchFamily="18" charset="0"/>
              <a:cs typeface="Times New Roman" panose="02020603050405020304" pitchFamily="18" charset="0"/>
            </a:endParaRPr>
          </a:p>
          <a:p>
            <a:pPr algn="r" rtl="1">
              <a:lnSpc>
                <a:spcPct val="150000"/>
              </a:lnSpc>
              <a:buFont typeface="Wingdings" panose="05000000000000000000" pitchFamily="2" charset="2"/>
              <a:buChar char="q"/>
            </a:pPr>
            <a:r>
              <a:rPr lang="ar-LB" sz="2000" dirty="0">
                <a:latin typeface="Times New Roman" panose="02020603050405020304" pitchFamily="18" charset="0"/>
                <a:cs typeface="Times New Roman" panose="02020603050405020304" pitchFamily="18" charset="0"/>
              </a:rPr>
              <a:t>يتضمن تخطيط محفظة الأعمال خطوتين:</a:t>
            </a:r>
          </a:p>
          <a:p>
            <a:pPr marL="571500" indent="-457200" algn="r" rtl="1">
              <a:lnSpc>
                <a:spcPct val="150000"/>
              </a:lnSpc>
              <a:buFont typeface="+mj-lt"/>
              <a:buAutoNum type="arabicPeriod"/>
            </a:pPr>
            <a:r>
              <a:rPr lang="ar-LB" sz="2000" dirty="0">
                <a:latin typeface="Times New Roman" panose="02020603050405020304" pitchFamily="18" charset="0"/>
                <a:cs typeface="Times New Roman" panose="02020603050405020304" pitchFamily="18" charset="0"/>
              </a:rPr>
              <a:t>يجب على الشركة تحليل محفظة أعمالها الحالية وتحديد الشركات التي يجب أن تحصل على استثمارات أكثر أو أقل أو لا تحصل على أي استثمار.</a:t>
            </a:r>
          </a:p>
          <a:p>
            <a:pPr marL="571500" indent="-457200" algn="r" rtl="1">
              <a:lnSpc>
                <a:spcPct val="150000"/>
              </a:lnSpc>
              <a:buFont typeface="+mj-lt"/>
              <a:buAutoNum type="arabicPeriod"/>
            </a:pPr>
            <a:r>
              <a:rPr lang="ar-LB" sz="2000" dirty="0">
                <a:latin typeface="Times New Roman" panose="02020603050405020304" pitchFamily="18" charset="0"/>
                <a:cs typeface="Times New Roman" panose="02020603050405020304" pitchFamily="18" charset="0"/>
              </a:rPr>
              <a:t>يجب على الشركة تشكيل المحفظة المستقبلية من خلال تطوير استراتيجيات النمو وتقليص الحجم.</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41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4A7A-5F3C-F84B-9B15-FB7EBE788ED3}"/>
              </a:ext>
            </a:extLst>
          </p:cNvPr>
          <p:cNvSpPr>
            <a:spLocks noGrp="1"/>
          </p:cNvSpPr>
          <p:nvPr>
            <p:ph type="title" idx="4294967295"/>
          </p:nvPr>
        </p:nvSpPr>
        <p:spPr>
          <a:xfrm>
            <a:off x="836022" y="457200"/>
            <a:ext cx="10515600" cy="966651"/>
          </a:xfrm>
        </p:spPr>
        <p:txBody>
          <a:bodyPr>
            <a:normAutofit/>
          </a:bodyPr>
          <a:lstStyle/>
          <a:p>
            <a:pPr algn="ctr"/>
            <a:r>
              <a:rPr lang="ar-LB" sz="4000" b="1" dirty="0">
                <a:solidFill>
                  <a:srgbClr val="FF0000"/>
                </a:solidFill>
                <a:latin typeface="Times New Roman" panose="02020603050405020304" pitchFamily="18" charset="0"/>
              </a:rPr>
              <a:t>مصفوفة بوسطن</a:t>
            </a:r>
            <a:endParaRPr lang="en-US"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descr="BCG Growth-Share Matrix showing high and low market growth and market share. A star represents high growth potential because of high market growth and high market share. The question mark represents high growth potential because of high market growth and low market share. A dog represents low growth potential because of low market share and low market growth. A cow with a dollar sign on its forehead represents low growth potential because of low market growth and high market share.">
            <a:extLst>
              <a:ext uri="{FF2B5EF4-FFF2-40B4-BE49-F238E27FC236}">
                <a16:creationId xmlns:a16="http://schemas.microsoft.com/office/drawing/2014/main" id="{94661C52-D8AF-6F4C-8451-22FF682E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069" y="1567543"/>
            <a:ext cx="7772399" cy="4781006"/>
          </a:xfrm>
          <a:prstGeom prst="rect">
            <a:avLst/>
          </a:prstGeom>
        </p:spPr>
      </p:pic>
    </p:spTree>
    <p:extLst>
      <p:ext uri="{BB962C8B-B14F-4D97-AF65-F5344CB8AC3E}">
        <p14:creationId xmlns:p14="http://schemas.microsoft.com/office/powerpoint/2010/main" val="323122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8444" y="270781"/>
            <a:ext cx="9144000" cy="609600"/>
          </a:xfrm>
        </p:spPr>
        <p:txBody>
          <a:bodyPr>
            <a:noAutofit/>
          </a:bodyPr>
          <a:lstStyle/>
          <a:p>
            <a:pPr algn="ctr"/>
            <a:r>
              <a:rPr lang="ar-LB" sz="4400" b="1" dirty="0">
                <a:solidFill>
                  <a:srgbClr val="FF0000"/>
                </a:solidFill>
              </a:rPr>
              <a:t>مصفوفة </a:t>
            </a:r>
            <a:r>
              <a:rPr lang="ar-LB" sz="4400" b="1" dirty="0">
                <a:solidFill>
                  <a:srgbClr val="FF0000"/>
                </a:solidFill>
              </a:rPr>
              <a:t>بوسطن أو مصفوفة النّمو والمشاركة</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96389" y="1115513"/>
            <a:ext cx="10607040" cy="4976813"/>
          </a:xfrm>
        </p:spPr>
        <p:txBody>
          <a:bodyPr>
            <a:normAutofit fontScale="77500" lnSpcReduction="20000"/>
          </a:bodyPr>
          <a:lstStyle/>
          <a:p>
            <a:pPr algn="r" rtl="1">
              <a:buNone/>
            </a:pPr>
            <a:r>
              <a:rPr lang="ar-LB" dirty="0">
                <a:latin typeface="Times New Roman" panose="02020603050405020304" pitchFamily="18" charset="0"/>
                <a:cs typeface="Times New Roman" panose="02020603050405020304" pitchFamily="18" charset="0"/>
              </a:rPr>
              <a:t>العناصر الأربعة لمصفوفة </a:t>
            </a:r>
            <a:r>
              <a:rPr lang="en-US" dirty="0">
                <a:latin typeface="Times New Roman" panose="02020603050405020304" pitchFamily="18" charset="0"/>
                <a:cs typeface="Times New Roman" panose="02020603050405020304" pitchFamily="18" charset="0"/>
              </a:rPr>
              <a:t>BCG</a:t>
            </a:r>
          </a:p>
          <a:p>
            <a:pPr algn="r" rtl="1">
              <a:buNone/>
            </a:pPr>
            <a:r>
              <a:rPr lang="ar-LB" dirty="0">
                <a:latin typeface="Times New Roman" panose="02020603050405020304" pitchFamily="18" charset="0"/>
                <a:cs typeface="Times New Roman" panose="02020603050405020304" pitchFamily="18" charset="0"/>
              </a:rPr>
              <a:t>إذا كنت تعمل مع مجموعة منتجات، فيمكن أن تمنحك مصفوفة النّمو والمشاركة </a:t>
            </a:r>
            <a:r>
              <a:rPr lang="en-US" dirty="0">
                <a:latin typeface="Times New Roman" panose="02020603050405020304" pitchFamily="18" charset="0"/>
                <a:cs typeface="Times New Roman" panose="02020603050405020304" pitchFamily="18" charset="0"/>
              </a:rPr>
              <a:t>BCG </a:t>
            </a:r>
            <a:r>
              <a:rPr lang="ar-LB" dirty="0">
                <a:latin typeface="Times New Roman" panose="02020603050405020304" pitchFamily="18" charset="0"/>
                <a:cs typeface="Times New Roman" panose="02020603050405020304" pitchFamily="18" charset="0"/>
              </a:rPr>
              <a:t>نظرة عامة سريعة حول كيفيّة أداء المنتجات، وتساعدك في بناء أساسٍ لإجراء المزيد من التّحليلات. لاستخدام المخطّط، يرسم المحلّلون رسمًا بيانيًا مبعثرًا لتصنيف وحدات الأعمال (أو المنتجات) وفقًا لحصصها النسبيّة في السّوق ومعّدلات النّمو.</a:t>
            </a:r>
          </a:p>
          <a:p>
            <a:pPr algn="r" rtl="1">
              <a:buNone/>
            </a:pPr>
            <a:endParaRPr lang="ar-LB" dirty="0">
              <a:latin typeface="Times New Roman" panose="02020603050405020304" pitchFamily="18" charset="0"/>
              <a:cs typeface="Times New Roman" panose="02020603050405020304" pitchFamily="18" charset="0"/>
            </a:endParaRPr>
          </a:p>
          <a:p>
            <a:pPr algn="r" rtl="1">
              <a:buNone/>
            </a:pPr>
            <a:r>
              <a:rPr lang="ar-LB" dirty="0">
                <a:latin typeface="Times New Roman" panose="02020603050405020304" pitchFamily="18" charset="0"/>
                <a:cs typeface="Times New Roman" panose="02020603050405020304" pitchFamily="18" charset="0"/>
              </a:rPr>
              <a:t>1</a:t>
            </a:r>
            <a:r>
              <a:rPr lang="ar-LB" b="1" dirty="0">
                <a:latin typeface="Times New Roman" panose="02020603050405020304" pitchFamily="18" charset="0"/>
                <a:cs typeface="Times New Roman" panose="02020603050405020304" pitchFamily="18" charset="0"/>
              </a:rPr>
              <a:t>. الأبقار النّقديّة</a:t>
            </a:r>
          </a:p>
          <a:p>
            <a:pPr algn="r" rtl="1">
              <a:buNone/>
            </a:pPr>
            <a:r>
              <a:rPr lang="ar-LB" dirty="0">
                <a:latin typeface="Times New Roman" panose="02020603050405020304" pitchFamily="18" charset="0"/>
                <a:cs typeface="Times New Roman" panose="02020603050405020304" pitchFamily="18" charset="0"/>
              </a:rPr>
              <a:t>هي منتجات أو وحدات أعمال ذات حصّة سوقيّة عالية في مجال بطيء النمو. عادةً ما تولّد هذه الوحدات نقودًا تزيد عن المبلغ المطلوب للحفاظ على الأعمال.</a:t>
            </a:r>
          </a:p>
          <a:p>
            <a:pPr algn="r" rtl="1">
              <a:buNone/>
            </a:pPr>
            <a:endParaRPr lang="ar-LB" dirty="0">
              <a:latin typeface="Times New Roman" panose="02020603050405020304" pitchFamily="18" charset="0"/>
              <a:cs typeface="Times New Roman" panose="02020603050405020304" pitchFamily="18" charset="0"/>
            </a:endParaRPr>
          </a:p>
          <a:p>
            <a:pPr algn="r" rtl="1">
              <a:buNone/>
            </a:pPr>
            <a:r>
              <a:rPr lang="ar-LB" dirty="0">
                <a:latin typeface="Times New Roman" panose="02020603050405020304" pitchFamily="18" charset="0"/>
                <a:cs typeface="Times New Roman" panose="02020603050405020304" pitchFamily="18" charset="0"/>
              </a:rPr>
              <a:t>2</a:t>
            </a:r>
            <a:r>
              <a:rPr lang="ar-LB" b="1" dirty="0">
                <a:latin typeface="Times New Roman" panose="02020603050405020304" pitchFamily="18" charset="0"/>
                <a:cs typeface="Times New Roman" panose="02020603050405020304" pitchFamily="18" charset="0"/>
              </a:rPr>
              <a:t>. الكلاب</a:t>
            </a:r>
          </a:p>
          <a:p>
            <a:pPr algn="r" rtl="1">
              <a:buNone/>
            </a:pPr>
            <a:r>
              <a:rPr lang="ar-LB" dirty="0">
                <a:latin typeface="Times New Roman" panose="02020603050405020304" pitchFamily="18" charset="0"/>
                <a:cs typeface="Times New Roman" panose="02020603050405020304" pitchFamily="18" charset="0"/>
              </a:rPr>
              <a:t>الكلاب هي وحدات ذات حصّة سوقيّة منخفضة في مجال ناضج ومنخفض النّمو. عادةً ما "تتعادل" هذه الوحدات، وتولّد نقودًا بالكاد تكفي للحفاظ على الحصّة السّوقية للشّركة. يختار العديد من المستثمرين بيع الكلاب.</a:t>
            </a:r>
          </a:p>
          <a:p>
            <a:pPr algn="r" rtl="1">
              <a:buNone/>
            </a:pPr>
            <a:endParaRPr lang="ar-LB" dirty="0">
              <a:latin typeface="Times New Roman" panose="02020603050405020304" pitchFamily="18" charset="0"/>
              <a:cs typeface="Times New Roman" panose="02020603050405020304" pitchFamily="18" charset="0"/>
            </a:endParaRPr>
          </a:p>
          <a:p>
            <a:pPr algn="r" rtl="1">
              <a:buNone/>
            </a:pPr>
            <a:r>
              <a:rPr lang="ar-LB" b="1" dirty="0">
                <a:latin typeface="Times New Roman" panose="02020603050405020304" pitchFamily="18" charset="0"/>
                <a:cs typeface="Times New Roman" panose="02020603050405020304" pitchFamily="18" charset="0"/>
              </a:rPr>
              <a:t>3.علامات الاستفهام</a:t>
            </a:r>
          </a:p>
          <a:p>
            <a:pPr algn="r" rtl="1">
              <a:buNone/>
            </a:pPr>
            <a:r>
              <a:rPr lang="ar-LB" dirty="0">
                <a:latin typeface="Times New Roman" panose="02020603050405020304" pitchFamily="18" charset="0"/>
                <a:cs typeface="Times New Roman" panose="02020603050405020304" pitchFamily="18" charset="0"/>
              </a:rPr>
              <a:t>تُعرف أيضًا باسم "الأطفال الذين يعانون من المُشكلات"، وتعمل علامات الاستفهام في سوق عالية النّمو لكنها تحافظ على حصّة سوقيّة منخفضة. ومن المحتمل أن تكتسب حصّةً سوقيّة، وتصبح نجوماً، ثم تصبح أبقاراً نقدية. يجب تحليل علامات الاستفهام بعناية لتحديد ما إذا كانت تستحق الاستثمار المطلوب لزيادة الحصّة السّوقية.</a:t>
            </a:r>
          </a:p>
          <a:p>
            <a:pPr algn="r" rtl="1">
              <a:buNone/>
            </a:pPr>
            <a:endParaRPr lang="ar-LB" dirty="0">
              <a:latin typeface="Times New Roman" panose="02020603050405020304" pitchFamily="18" charset="0"/>
              <a:cs typeface="Times New Roman" panose="02020603050405020304" pitchFamily="18" charset="0"/>
            </a:endParaRPr>
          </a:p>
          <a:p>
            <a:pPr algn="r" rtl="1">
              <a:buNone/>
            </a:pPr>
            <a:r>
              <a:rPr lang="ar-LB" b="1" dirty="0">
                <a:latin typeface="Times New Roman" panose="02020603050405020304" pitchFamily="18" charset="0"/>
                <a:cs typeface="Times New Roman" panose="02020603050405020304" pitchFamily="18" charset="0"/>
              </a:rPr>
              <a:t>4. النّجوم</a:t>
            </a:r>
          </a:p>
          <a:p>
            <a:pPr algn="r" rtl="1">
              <a:buNone/>
            </a:pPr>
            <a:r>
              <a:rPr lang="ar-LB" dirty="0">
                <a:latin typeface="Times New Roman" panose="02020603050405020304" pitchFamily="18" charset="0"/>
                <a:cs typeface="Times New Roman" panose="02020603050405020304" pitchFamily="18" charset="0"/>
              </a:rPr>
              <a:t>النّجوم هي وحدات ذات حصّة سوقيّة عالية في مجال سريع النّمو. نشأت من علامات الاستفهام بمسارٍ رائدٍ في السّوق أو في مجال تخصُّصك.</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41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LB" sz="4000" b="1" dirty="0">
                <a:solidFill>
                  <a:srgbClr val="FF0000"/>
                </a:solidFill>
              </a:rPr>
              <a:t>ما القياسان المستخدمان في مصفوفة </a:t>
            </a:r>
            <a:r>
              <a:rPr lang="en-US" sz="4000" b="1" dirty="0">
                <a:solidFill>
                  <a:srgbClr val="FF0000"/>
                </a:solidFill>
              </a:rPr>
              <a:t>BCG؟</a:t>
            </a:r>
          </a:p>
        </p:txBody>
      </p:sp>
      <p:sp>
        <p:nvSpPr>
          <p:cNvPr id="3" name="Content Placeholder 2"/>
          <p:cNvSpPr>
            <a:spLocks noGrp="1"/>
          </p:cNvSpPr>
          <p:nvPr>
            <p:ph idx="1"/>
          </p:nvPr>
        </p:nvSpPr>
        <p:spPr/>
        <p:txBody>
          <a:bodyPr>
            <a:normAutofit/>
          </a:bodyPr>
          <a:lstStyle/>
          <a:p>
            <a:pPr marL="114300" indent="0" algn="r" rtl="1">
              <a:buNone/>
            </a:pPr>
            <a:r>
              <a:rPr lang="ar-LB" sz="2400" dirty="0">
                <a:latin typeface="Times New Roman" panose="02020603050405020304" pitchFamily="18" charset="0"/>
                <a:cs typeface="Times New Roman" panose="02020603050405020304" pitchFamily="18" charset="0"/>
              </a:rPr>
              <a:t>هناك قياسان رئيسيّان يستخدمان في مصفوفة </a:t>
            </a:r>
            <a:r>
              <a:rPr lang="en-US" sz="2400" dirty="0">
                <a:latin typeface="Times New Roman" panose="02020603050405020304" pitchFamily="18" charset="0"/>
                <a:cs typeface="Times New Roman" panose="02020603050405020304" pitchFamily="18" charset="0"/>
              </a:rPr>
              <a:t>BCG: </a:t>
            </a:r>
            <a:r>
              <a:rPr lang="ar-LB" sz="2400" dirty="0">
                <a:latin typeface="Times New Roman" panose="02020603050405020304" pitchFamily="18" charset="0"/>
                <a:cs typeface="Times New Roman" panose="02020603050405020304" pitchFamily="18" charset="0"/>
              </a:rPr>
              <a:t>تحليل معدّل نموّ السّوق، ومراجعة الحصّة النسبيّة في السّوق.</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معدّل نموّ السّوق. يراقب هذا القياس مستوى نموّ الإيرادات داخل السّوق. عادةً ما يقارن النّموَّ بالعام السّابق للتنبّؤ بالنمّو في المستقبل.</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b="1" dirty="0">
                <a:latin typeface="Times New Roman" panose="02020603050405020304" pitchFamily="18" charset="0"/>
                <a:cs typeface="Times New Roman" panose="02020603050405020304" pitchFamily="18" charset="0"/>
              </a:rPr>
              <a:t>الحصّة النسبيّة في السّوق</a:t>
            </a:r>
            <a:r>
              <a:rPr lang="ar-LB" sz="2400" dirty="0">
                <a:latin typeface="Times New Roman" panose="02020603050405020304" pitchFamily="18" charset="0"/>
                <a:cs typeface="Times New Roman" panose="02020603050405020304" pitchFamily="18" charset="0"/>
              </a:rPr>
              <a:t>. يحلّل هذا القياس وضعك الحالي في السّوق بالمقارنة مع أكبر مُنافسيك.</a:t>
            </a:r>
          </a:p>
          <a:p>
            <a:pPr algn="r" rtl="1"/>
            <a:endParaRPr lang="ar-LB" sz="2400" dirty="0">
              <a:latin typeface="Times New Roman" panose="02020603050405020304" pitchFamily="18" charset="0"/>
              <a:cs typeface="Times New Roman" panose="02020603050405020304" pitchFamily="18" charset="0"/>
            </a:endParaRPr>
          </a:p>
          <a:p>
            <a:pPr algn="r" rtl="1"/>
            <a:r>
              <a:rPr lang="ar-LB" sz="2400" dirty="0">
                <a:latin typeface="Times New Roman" panose="02020603050405020304" pitchFamily="18" charset="0"/>
                <a:cs typeface="Times New Roman" panose="02020603050405020304" pitchFamily="18" charset="0"/>
              </a:rPr>
              <a:t>تتيح لك مراجعة هذه القياسات تحديد الفرص المحتملة للنّمو. تساعدك أيضًا في العثور على المجالات التي تعاني من المشاكل، أو مجالات التّحسين في منتجاتك الحاليّة.</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044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33987" y="156755"/>
            <a:ext cx="10004425" cy="1345474"/>
          </a:xfrm>
        </p:spPr>
        <p:txBody>
          <a:bodyPr>
            <a:noAutofit/>
          </a:bodyPr>
          <a:lstStyle/>
          <a:p>
            <a:pPr algn="ctr"/>
            <a:r>
              <a:rPr lang="en-US" sz="3600" b="1" spc="1600" dirty="0"/>
              <a:t/>
            </a:r>
            <a:br>
              <a:rPr lang="en-US" sz="3600" b="1" spc="1600" dirty="0"/>
            </a:br>
            <a:r>
              <a:rPr lang="ar-LB" sz="3600" b="1" dirty="0">
                <a:solidFill>
                  <a:srgbClr val="FF0000"/>
                </a:solidFill>
              </a:rPr>
              <a:t>تشكيل محفظة الأعمال المستقبلية</a:t>
            </a:r>
            <a:r>
              <a:rPr lang="en-US" sz="4400" b="1" spc="1600" dirty="0">
                <a:solidFill>
                  <a:srgbClr val="FF0000"/>
                </a:solidFill>
                <a:latin typeface="Times New Roman" panose="02020603050405020304" pitchFamily="18" charset="0"/>
                <a:cs typeface="Times New Roman" panose="02020603050405020304" pitchFamily="18" charset="0"/>
              </a:rPr>
              <a:t/>
            </a:r>
            <a:br>
              <a:rPr lang="en-US" sz="4400" b="1" spc="1600" dirty="0">
                <a:solidFill>
                  <a:srgbClr val="FF0000"/>
                </a:solidFill>
                <a:latin typeface="Times New Roman" panose="02020603050405020304" pitchFamily="18" charset="0"/>
                <a:cs typeface="Times New Roman" panose="02020603050405020304" pitchFamily="18" charset="0"/>
              </a:rPr>
            </a:br>
            <a:endParaRPr lang="en-GB" sz="4400" b="1" spc="1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535577" y="1314768"/>
            <a:ext cx="9823269" cy="5359400"/>
          </a:xfrm>
        </p:spPr>
        <p:txBody>
          <a:bodyPr>
            <a:normAutofit/>
          </a:bodyPr>
          <a:lstStyle/>
          <a:p>
            <a:pPr marL="38100" indent="0" algn="just">
              <a:lnSpc>
                <a:spcPct val="100000"/>
              </a:lnSpc>
              <a:buSzPct val="100000"/>
              <a:buNone/>
            </a:pPr>
            <a:r>
              <a:rPr lang="ar-LB" sz="2000" dirty="0">
                <a:latin typeface="Times New Roman" panose="02020603050405020304" pitchFamily="18" charset="0"/>
                <a:cs typeface="Times New Roman" panose="02020603050405020304" pitchFamily="18" charset="0"/>
              </a:rPr>
              <a:t>بمجرد تصنيف أقسامها، يجب على الشركة تحديد الدور الذي سيلعبه كل قسم في المستقبل.</a:t>
            </a:r>
          </a:p>
          <a:p>
            <a:pPr marL="38100" indent="0" algn="just">
              <a:lnSpc>
                <a:spcPct val="100000"/>
              </a:lnSpc>
              <a:buSzPct val="100000"/>
              <a:buNone/>
            </a:pPr>
            <a:r>
              <a:rPr lang="ar-LB" sz="2000" dirty="0">
                <a:latin typeface="Times New Roman" panose="02020603050405020304" pitchFamily="18" charset="0"/>
                <a:cs typeface="Times New Roman" panose="02020603050405020304" pitchFamily="18" charset="0"/>
              </a:rPr>
              <a:t>يمكنه متابعة إحدى الاستراتيجيات الأربع لكل قسم:</a:t>
            </a:r>
          </a:p>
          <a:p>
            <a:pPr marL="381000" indent="-342900" algn="r" rtl="1">
              <a:lnSpc>
                <a:spcPct val="100000"/>
              </a:lnSpc>
              <a:buSzPct val="100000"/>
            </a:pPr>
            <a:r>
              <a:rPr lang="ar-LB" sz="2400" b="1" dirty="0">
                <a:latin typeface="Times New Roman" panose="02020603050405020304" pitchFamily="18" charset="0"/>
                <a:cs typeface="Times New Roman" panose="02020603050405020304" pitchFamily="18" charset="0"/>
              </a:rPr>
              <a:t>يطور. </a:t>
            </a:r>
            <a:r>
              <a:rPr lang="ar-LB" sz="2400" dirty="0">
                <a:latin typeface="Times New Roman" panose="02020603050405020304" pitchFamily="18" charset="0"/>
                <a:cs typeface="Times New Roman" panose="02020603050405020304" pitchFamily="18" charset="0"/>
              </a:rPr>
              <a:t>نحن نتطلع إلى زيادة حصتنا في السوق، حتى لو لم تكن هناك فوائد قصيرة المدى. استراتيجية كلاسيكية لتحويل المعضلة إلى نجم</a:t>
            </a:r>
          </a:p>
          <a:p>
            <a:pPr marL="381000" indent="-342900" algn="r" rtl="1">
              <a:lnSpc>
                <a:spcPct val="100000"/>
              </a:lnSpc>
              <a:buSzPct val="100000"/>
            </a:pPr>
            <a:r>
              <a:rPr lang="ar-LB" sz="2400" b="1" dirty="0">
                <a:latin typeface="Times New Roman" panose="02020603050405020304" pitchFamily="18" charset="0"/>
                <a:cs typeface="Times New Roman" panose="02020603050405020304" pitchFamily="18" charset="0"/>
              </a:rPr>
              <a:t>لتحفظ. </a:t>
            </a:r>
            <a:r>
              <a:rPr lang="ar-LB" sz="2400" dirty="0">
                <a:latin typeface="Times New Roman" panose="02020603050405020304" pitchFamily="18" charset="0"/>
                <a:cs typeface="Times New Roman" panose="02020603050405020304" pitchFamily="18" charset="0"/>
              </a:rPr>
              <a:t>نحن نحافظ على حصتنا في السوق. وهذه هي في كثير من الأحيان الاستراتيجية المعتمدة في مواجهة الأبقار الحلوب في المستقبل والتي لا تزال مضمونة.</a:t>
            </a:r>
          </a:p>
          <a:p>
            <a:pPr marL="381000" indent="-342900" algn="r" rtl="1">
              <a:lnSpc>
                <a:spcPct val="100000"/>
              </a:lnSpc>
              <a:buSzPct val="100000"/>
            </a:pPr>
            <a:r>
              <a:rPr lang="ar-LB" sz="2400" b="1" dirty="0">
                <a:latin typeface="Times New Roman" panose="02020603050405020304" pitchFamily="18" charset="0"/>
                <a:cs typeface="Times New Roman" panose="02020603050405020304" pitchFamily="18" charset="0"/>
              </a:rPr>
              <a:t>لاستغلال</a:t>
            </a:r>
            <a:r>
              <a:rPr lang="ar-LB" sz="2400" dirty="0">
                <a:latin typeface="Times New Roman" panose="02020603050405020304" pitchFamily="18" charset="0"/>
                <a:cs typeface="Times New Roman" panose="02020603050405020304" pitchFamily="18" charset="0"/>
              </a:rPr>
              <a:t>. يتم تحسين الربحية على المدى القصير عن طريق الحد من الاستثمارات. تُستخدم هذه الإستراتيجية غالبًا في التعامل مع البقر النقدي والمعضلات غير ذات الأولوية</a:t>
            </a:r>
          </a:p>
          <a:p>
            <a:pPr marL="381000" indent="-342900" algn="r" rtl="1">
              <a:lnSpc>
                <a:spcPct val="100000"/>
              </a:lnSpc>
              <a:buSzPct val="100000"/>
            </a:pPr>
            <a:r>
              <a:rPr lang="ar-LB" sz="2400" b="1" dirty="0">
                <a:latin typeface="Times New Roman" panose="02020603050405020304" pitchFamily="18" charset="0"/>
                <a:cs typeface="Times New Roman" panose="02020603050405020304" pitchFamily="18" charset="0"/>
              </a:rPr>
              <a:t>ان تستسلم</a:t>
            </a:r>
            <a:r>
              <a:rPr lang="ar-LB" sz="2400" dirty="0">
                <a:latin typeface="Times New Roman" panose="02020603050405020304" pitchFamily="18" charset="0"/>
                <a:cs typeface="Times New Roman" panose="02020603050405020304" pitchFamily="18" charset="0"/>
              </a:rPr>
              <a:t>. نبيع أو نقوم بتصفية النشاط. هذا هو حال الأوزان والمعضلات التي كلفت الشركة الكثير.</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49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7131" y="134937"/>
            <a:ext cx="10515600" cy="1325563"/>
          </a:xfrm>
        </p:spPr>
        <p:txBody>
          <a:bodyPr/>
          <a:lstStyle/>
          <a:p>
            <a:pPr algn="ctr" rtl="1"/>
            <a:r>
              <a:rPr lang="en-US" sz="4000" b="1" dirty="0" smtClean="0">
                <a:latin typeface="Times New Roman" panose="02020603050405020304" pitchFamily="18" charset="0"/>
              </a:rPr>
              <a:t/>
            </a:r>
            <a:br>
              <a:rPr lang="en-US" sz="4000" b="1" dirty="0" smtClean="0">
                <a:latin typeface="Times New Roman" panose="02020603050405020304" pitchFamily="18" charset="0"/>
              </a:rPr>
            </a:br>
            <a:r>
              <a:rPr lang="ar-LB" sz="4000" b="1" dirty="0" smtClean="0">
                <a:solidFill>
                  <a:srgbClr val="FF0000"/>
                </a:solidFill>
                <a:latin typeface="Times New Roman" panose="02020603050405020304" pitchFamily="18" charset="0"/>
              </a:rPr>
              <a:t>تحليل التسويق</a:t>
            </a:r>
            <a:r>
              <a:rPr lang="en-US" sz="4000" b="1" dirty="0" smtClean="0">
                <a:solidFill>
                  <a:srgbClr val="FF0000"/>
                </a:solidFill>
                <a:latin typeface="Times New Roman" panose="02020603050405020304" pitchFamily="18" charset="0"/>
              </a:rPr>
              <a:t/>
            </a:r>
            <a:br>
              <a:rPr lang="en-US" sz="4000" b="1" dirty="0" smtClean="0">
                <a:solidFill>
                  <a:srgbClr val="FF0000"/>
                </a:solidFill>
                <a:latin typeface="Times New Roman" panose="02020603050405020304" pitchFamily="18" charset="0"/>
              </a:rPr>
            </a:br>
            <a:r>
              <a:rPr lang="ar-LB" sz="4000" b="1" dirty="0" smtClean="0">
                <a:solidFill>
                  <a:srgbClr val="FF0000"/>
                </a:solidFill>
                <a:latin typeface="Times New Roman" panose="02020603050405020304" pitchFamily="18" charset="0"/>
              </a:rPr>
              <a:t> </a:t>
            </a:r>
            <a:r>
              <a:rPr lang="ar-LB" sz="4000" b="1" dirty="0">
                <a:solidFill>
                  <a:srgbClr val="FF0000"/>
                </a:solidFill>
                <a:latin typeface="Times New Roman" panose="02020603050405020304" pitchFamily="18" charset="0"/>
              </a:rPr>
              <a:t>تحليل </a:t>
            </a:r>
            <a:r>
              <a:rPr lang="en-GB" sz="4000" b="1" dirty="0">
                <a:solidFill>
                  <a:srgbClr val="FF0000"/>
                </a:solidFill>
                <a:latin typeface="Times New Roman" panose="02020603050405020304" pitchFamily="18" charset="0"/>
                <a:cs typeface="Times New Roman" panose="02020603050405020304" pitchFamily="18" charset="0"/>
              </a:rPr>
              <a:t>SWOT</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293223" y="2218145"/>
            <a:ext cx="9496698" cy="5397500"/>
          </a:xfrm>
        </p:spPr>
        <p:txBody>
          <a:bodyPr/>
          <a:lstStyle/>
          <a:p>
            <a:pPr marL="0" indent="0" algn="r" rtl="1">
              <a:buNone/>
            </a:pPr>
            <a:r>
              <a:rPr lang="ar-LB" sz="2800" b="1" dirty="0">
                <a:solidFill>
                  <a:srgbClr val="0070C0"/>
                </a:solidFill>
                <a:latin typeface="Times New Roman" panose="02020603050405020304" pitchFamily="18" charset="0"/>
                <a:cs typeface="Times New Roman" panose="02020603050405020304" pitchFamily="18" charset="0"/>
              </a:rPr>
              <a:t> وهو اختصار لـ </a:t>
            </a:r>
            <a:r>
              <a:rPr lang="en-US" sz="2800" b="1" dirty="0">
                <a:solidFill>
                  <a:srgbClr val="0070C0"/>
                </a:solidFill>
                <a:latin typeface="Times New Roman" panose="02020603050405020304" pitchFamily="18" charset="0"/>
                <a:cs typeface="Times New Roman" panose="02020603050405020304" pitchFamily="18" charset="0"/>
              </a:rPr>
              <a:t>Strength، Weakness، Opportunities &amp; Threats، </a:t>
            </a:r>
            <a:r>
              <a:rPr lang="ar-LB" sz="2800" b="1" dirty="0">
                <a:solidFill>
                  <a:srgbClr val="0070C0"/>
                </a:solidFill>
                <a:latin typeface="Times New Roman" panose="02020603050405020304" pitchFamily="18" charset="0"/>
                <a:cs typeface="Times New Roman" panose="02020603050405020304" pitchFamily="18" charset="0"/>
              </a:rPr>
              <a:t>ويعتبر تحليل </a:t>
            </a:r>
            <a:r>
              <a:rPr lang="en-US" sz="2800" b="1" dirty="0">
                <a:solidFill>
                  <a:srgbClr val="0070C0"/>
                </a:solidFill>
                <a:latin typeface="Times New Roman" panose="02020603050405020304" pitchFamily="18" charset="0"/>
                <a:cs typeface="Times New Roman" panose="02020603050405020304" pitchFamily="18" charset="0"/>
              </a:rPr>
              <a:t>SWOT </a:t>
            </a:r>
            <a:r>
              <a:rPr lang="ar-LB" sz="2800" b="1" dirty="0">
                <a:solidFill>
                  <a:srgbClr val="0070C0"/>
                </a:solidFill>
                <a:latin typeface="Times New Roman" panose="02020603050405020304" pitchFamily="18" charset="0"/>
                <a:cs typeface="Times New Roman" panose="02020603050405020304" pitchFamily="18" charset="0"/>
              </a:rPr>
              <a:t>أداة مفيدة لفهم عمل المنظمة من الداخل والخارج. حيث يأخذ تحليل نقاط القوة والضعف بالاعتبار العوامل الداخلية للمنظمة، ويصنف كل عامل من هذه العوامل كعامل قوة أو ضعف بالنسبة لها ..</a:t>
            </a:r>
          </a:p>
          <a:p>
            <a:pPr marL="0" indent="0" algn="r" rtl="1">
              <a:buNone/>
            </a:pPr>
            <a:r>
              <a:rPr lang="ar-LB" sz="2800" b="1" dirty="0">
                <a:solidFill>
                  <a:srgbClr val="0070C0"/>
                </a:solidFill>
                <a:latin typeface="Times New Roman" panose="02020603050405020304" pitchFamily="18" charset="0"/>
                <a:cs typeface="Times New Roman" panose="02020603050405020304" pitchFamily="18" charset="0"/>
              </a:rPr>
              <a:t>كما يهتم تحليل الفرص والمخاطر </a:t>
            </a:r>
            <a:r>
              <a:rPr lang="en-US" sz="2800" b="1" dirty="0">
                <a:solidFill>
                  <a:srgbClr val="0070C0"/>
                </a:solidFill>
                <a:latin typeface="Times New Roman" panose="02020603050405020304" pitchFamily="18" charset="0"/>
                <a:cs typeface="Times New Roman" panose="02020603050405020304" pitchFamily="18" charset="0"/>
              </a:rPr>
              <a:t>SWOT </a:t>
            </a:r>
            <a:r>
              <a:rPr lang="ar-LB" sz="2800" b="1" dirty="0">
                <a:solidFill>
                  <a:srgbClr val="0070C0"/>
                </a:solidFill>
                <a:latin typeface="Times New Roman" panose="02020603050405020304" pitchFamily="18" charset="0"/>
                <a:cs typeface="Times New Roman" panose="02020603050405020304" pitchFamily="18" charset="0"/>
              </a:rPr>
              <a:t>بالبيئة الخارجية للمنظمة في محاولة للتركيز على اتجاهها في المستقبل </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92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945" y="881400"/>
            <a:ext cx="10066535" cy="5767889"/>
          </a:xfrm>
        </p:spPr>
        <p:txBody>
          <a:bodyPr>
            <a:normAutofit/>
          </a:bodyPr>
          <a:lstStyle/>
          <a:p>
            <a:pPr marL="0" indent="0">
              <a:buNone/>
            </a:pPr>
            <a:endParaRPr lang="ar-IQ" dirty="0" smtClean="0"/>
          </a:p>
          <a:p>
            <a:pPr marL="0" indent="0">
              <a:buNone/>
            </a:pPr>
            <a:endParaRPr lang="ar-IQ" dirty="0"/>
          </a:p>
          <a:p>
            <a:pPr marL="0" indent="0" algn="r" rtl="1">
              <a:buNone/>
            </a:pPr>
            <a:r>
              <a:rPr lang="ar-IQ" sz="2400" b="1" dirty="0" smtClean="0">
                <a:solidFill>
                  <a:srgbClr val="FF0000"/>
                </a:solidFill>
              </a:rPr>
              <a:t>1 </a:t>
            </a:r>
            <a:r>
              <a:rPr lang="ar-IQ" sz="2400" b="1" dirty="0">
                <a:solidFill>
                  <a:srgbClr val="FF0000"/>
                </a:solidFill>
              </a:rPr>
              <a:t>– تعريف نقاط القوة والضعف الداخلية: </a:t>
            </a:r>
            <a:endParaRPr lang="en-US" sz="2400" dirty="0">
              <a:solidFill>
                <a:srgbClr val="FF0000"/>
              </a:solidFill>
            </a:endParaRPr>
          </a:p>
          <a:p>
            <a:pPr marL="0" indent="0" algn="r" rtl="1">
              <a:buNone/>
            </a:pPr>
            <a:r>
              <a:rPr lang="ar-IQ" b="1" dirty="0" smtClean="0"/>
              <a:t>    </a:t>
            </a:r>
            <a:r>
              <a:rPr lang="ar-IQ" b="1" dirty="0"/>
              <a:t>أ – القوة: </a:t>
            </a:r>
            <a:r>
              <a:rPr lang="ar-IQ" dirty="0"/>
              <a:t>هي الأشياء أو الخصائص المتوفرة في المنظمة والتي تساهم بشكل إيجابي في العمل، مثل الموارد المالية، الكفاءات الإدارية، انخفاض تكاليف الإنتاج</a:t>
            </a:r>
            <a:r>
              <a:rPr lang="ar-IQ" b="1" dirty="0"/>
              <a:t>، </a:t>
            </a:r>
            <a:endParaRPr lang="en-US" b="1" dirty="0" smtClean="0"/>
          </a:p>
          <a:p>
            <a:pPr marL="0" indent="0" algn="r" rtl="1">
              <a:buNone/>
            </a:pPr>
            <a:r>
              <a:rPr lang="ar-SA" b="1" dirty="0" smtClean="0"/>
              <a:t>ب </a:t>
            </a:r>
            <a:r>
              <a:rPr lang="ar-SA" b="1" dirty="0"/>
              <a:t>– الضعف: </a:t>
            </a:r>
            <a:r>
              <a:rPr lang="ar-SA" dirty="0"/>
              <a:t>هو بعض الأشياء أو الخصائص التي تدل على نقص أو ضعف في إمكانيات المنظمة بحيث تجعلها غير قادرة على التنافس، مثل ضعف الموارد المالية والبشرية، ضعف شبكة التوزيع، معدل الدوران العالي للعاملين، </a:t>
            </a:r>
            <a:r>
              <a:rPr lang="ar-SA" dirty="0" smtClean="0"/>
              <a:t>.</a:t>
            </a:r>
            <a:endParaRPr lang="en-US" dirty="0" smtClean="0"/>
          </a:p>
          <a:p>
            <a:pPr marL="0" indent="0">
              <a:buNone/>
            </a:pPr>
            <a:endParaRPr lang="ar-IQ" dirty="0"/>
          </a:p>
          <a:p>
            <a:pPr marL="0" indent="0" algn="r" rtl="1">
              <a:buNone/>
            </a:pPr>
            <a:r>
              <a:rPr lang="ar-IQ" b="1" dirty="0">
                <a:solidFill>
                  <a:srgbClr val="FF0000"/>
                </a:solidFill>
              </a:rPr>
              <a:t>2</a:t>
            </a:r>
            <a:r>
              <a:rPr lang="ar-SA" b="1" dirty="0">
                <a:solidFill>
                  <a:srgbClr val="FF0000"/>
                </a:solidFill>
              </a:rPr>
              <a:t> – تعريف الفرص والتهديدات الخارجية:</a:t>
            </a:r>
            <a:endParaRPr lang="en-US" dirty="0">
              <a:solidFill>
                <a:srgbClr val="FF0000"/>
              </a:solidFill>
            </a:endParaRPr>
          </a:p>
          <a:p>
            <a:pPr marL="0" indent="0" algn="r" rtl="1">
              <a:buNone/>
            </a:pPr>
            <a:r>
              <a:rPr lang="ar-SA" b="1" dirty="0">
                <a:solidFill>
                  <a:srgbClr val="FF0000"/>
                </a:solidFill>
              </a:rPr>
              <a:t>    </a:t>
            </a:r>
            <a:r>
              <a:rPr lang="ar-SA" b="1" dirty="0"/>
              <a:t>أ – الفرص: </a:t>
            </a:r>
            <a:r>
              <a:rPr lang="ar-SA" dirty="0"/>
              <a:t>هي تلك الظروف الزمانية والمكانية التي يمكن استغلالها لتحقيق أهداف المنظمة، وكثير من الفرص قد لا تتكرر بحكم الارتباط بالعامل الزماني أو المكاني.</a:t>
            </a:r>
            <a:endParaRPr lang="en-US" dirty="0"/>
          </a:p>
          <a:p>
            <a:pPr marL="0" indent="0" algn="r" rtl="1">
              <a:buNone/>
            </a:pPr>
            <a:r>
              <a:rPr lang="ar-IQ" b="1" dirty="0"/>
              <a:t>  </a:t>
            </a:r>
            <a:r>
              <a:rPr lang="ar-SA" b="1" dirty="0"/>
              <a:t>  ب – التهديدات: </a:t>
            </a:r>
            <a:r>
              <a:rPr lang="ar-SA" dirty="0"/>
              <a:t>هي الأحداث المحتمل حصولها في المستقبل، والتي إذا ما حصلت فسوف تؤثر سلباً على أداء المنظمة، مثل دخول منافسين جدد، أو نمو قوة التفاوض لدى المشترين أو الموردين، ومثل تغير أذواق المستهلكين، </a:t>
            </a:r>
            <a:endParaRPr lang="en-US" dirty="0"/>
          </a:p>
          <a:p>
            <a:pPr marL="0" indent="0">
              <a:buNone/>
            </a:pPr>
            <a:endParaRPr lang="ar-IQ" dirty="0"/>
          </a:p>
        </p:txBody>
      </p:sp>
      <p:sp>
        <p:nvSpPr>
          <p:cNvPr id="4" name="Title 1"/>
          <p:cNvSpPr>
            <a:spLocks noGrp="1"/>
          </p:cNvSpPr>
          <p:nvPr>
            <p:ph type="title" idx="4294967295"/>
          </p:nvPr>
        </p:nvSpPr>
        <p:spPr>
          <a:xfrm>
            <a:off x="997131" y="134937"/>
            <a:ext cx="10515600" cy="1325563"/>
          </a:xfrm>
        </p:spPr>
        <p:txBody>
          <a:bodyPr/>
          <a:lstStyle/>
          <a:p>
            <a:pPr algn="ctr" rtl="1"/>
            <a:r>
              <a:rPr lang="en-US" sz="4000" b="1" dirty="0" smtClean="0">
                <a:latin typeface="Times New Roman" panose="02020603050405020304" pitchFamily="18" charset="0"/>
              </a:rPr>
              <a:t/>
            </a:r>
            <a:br>
              <a:rPr lang="en-US" sz="4000" b="1" dirty="0" smtClean="0">
                <a:latin typeface="Times New Roman" panose="02020603050405020304" pitchFamily="18" charset="0"/>
              </a:rPr>
            </a:br>
            <a:r>
              <a:rPr lang="ar-LB" sz="4000" b="1" dirty="0" smtClean="0">
                <a:solidFill>
                  <a:srgbClr val="FF0000"/>
                </a:solidFill>
                <a:latin typeface="Times New Roman" panose="02020603050405020304" pitchFamily="18" charset="0"/>
              </a:rPr>
              <a:t>تحليل التسويق</a:t>
            </a:r>
            <a:r>
              <a:rPr lang="en-US" sz="4000" b="1" dirty="0" smtClean="0">
                <a:solidFill>
                  <a:srgbClr val="FF0000"/>
                </a:solidFill>
                <a:latin typeface="Times New Roman" panose="02020603050405020304" pitchFamily="18" charset="0"/>
              </a:rPr>
              <a:t/>
            </a:r>
            <a:br>
              <a:rPr lang="en-US" sz="4000" b="1" dirty="0" smtClean="0">
                <a:solidFill>
                  <a:srgbClr val="FF0000"/>
                </a:solidFill>
                <a:latin typeface="Times New Roman" panose="02020603050405020304" pitchFamily="18" charset="0"/>
              </a:rPr>
            </a:br>
            <a:r>
              <a:rPr lang="ar-LB" sz="4000" b="1" dirty="0" smtClean="0">
                <a:solidFill>
                  <a:srgbClr val="FF0000"/>
                </a:solidFill>
                <a:latin typeface="Times New Roman" panose="02020603050405020304" pitchFamily="18" charset="0"/>
              </a:rPr>
              <a:t> </a:t>
            </a:r>
            <a:r>
              <a:rPr lang="ar-LB" sz="4000" b="1" dirty="0">
                <a:solidFill>
                  <a:srgbClr val="FF0000"/>
                </a:solidFill>
                <a:latin typeface="Times New Roman" panose="02020603050405020304" pitchFamily="18" charset="0"/>
              </a:rPr>
              <a:t>تحليل </a:t>
            </a:r>
            <a:r>
              <a:rPr lang="en-GB" sz="4000" b="1" dirty="0">
                <a:solidFill>
                  <a:srgbClr val="FF0000"/>
                </a:solidFill>
                <a:latin typeface="Times New Roman" panose="02020603050405020304" pitchFamily="18" charset="0"/>
                <a:cs typeface="Times New Roman" panose="02020603050405020304" pitchFamily="18" charset="0"/>
              </a:rPr>
              <a:t>SWOT</a:t>
            </a:r>
            <a:endParaRPr lang="en-GB"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2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22350" y="1385888"/>
            <a:ext cx="9902552" cy="5121275"/>
          </a:xfrm>
        </p:spPr>
        <p:txBody>
          <a:bodyPr>
            <a:normAutofit/>
          </a:bodyPr>
          <a:lstStyle/>
          <a:p>
            <a:pPr algn="r" rtl="1"/>
            <a:r>
              <a:rPr lang="ar-SA" sz="2400" dirty="0">
                <a:solidFill>
                  <a:schemeClr val="tx1"/>
                </a:solidFill>
                <a:latin typeface="Times New Roman" panose="02020603050405020304" pitchFamily="18" charset="0"/>
                <a:cs typeface="Times New Roman" panose="02020603050405020304" pitchFamily="18" charset="0"/>
              </a:rPr>
              <a:t>ينظر البعض للتسويق على إنه البيع والإعلان، ولكنه أكثر من ذلك</a:t>
            </a:r>
            <a:r>
              <a:rPr lang="ar-EG"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r" rtl="1"/>
            <a:endParaRPr lang="ar-EG" sz="2400" dirty="0">
              <a:solidFill>
                <a:schemeClr val="tx1"/>
              </a:solidFill>
              <a:latin typeface="Times New Roman" panose="02020603050405020304" pitchFamily="18" charset="0"/>
              <a:cs typeface="Times New Roman" panose="02020603050405020304" pitchFamily="18" charset="0"/>
            </a:endParaRPr>
          </a:p>
          <a:p>
            <a:pPr algn="r" rtl="1"/>
            <a:r>
              <a:rPr lang="ar-SA" sz="2400" dirty="0">
                <a:solidFill>
                  <a:schemeClr val="tx1"/>
                </a:solidFill>
                <a:latin typeface="Times New Roman" panose="02020603050405020304" pitchFamily="18" charset="0"/>
                <a:cs typeface="Times New Roman" panose="02020603050405020304" pitchFamily="18" charset="0"/>
              </a:rPr>
              <a:t> فحتى يمكن تحقيق اشباع رغبات المستهلك، لابد أن يفهم المسوق احتياجات المستهلك وتصميم المنتجات التى تمده بالقيمة وتحديد السعر والترويج والتوزيع المصاحب للمنتج بما يتناسب مع احتياجات ورغبات </a:t>
            </a:r>
            <a:r>
              <a:rPr lang="ar-EG" sz="2400" dirty="0">
                <a:solidFill>
                  <a:schemeClr val="tx1"/>
                </a:solidFill>
                <a:latin typeface="Times New Roman" panose="02020603050405020304" pitchFamily="18" charset="0"/>
                <a:cs typeface="Times New Roman" panose="02020603050405020304" pitchFamily="18" charset="0"/>
              </a:rPr>
              <a:t>وامكانات </a:t>
            </a:r>
            <a:r>
              <a:rPr lang="ar-SA" sz="2400" dirty="0">
                <a:solidFill>
                  <a:schemeClr val="tx1"/>
                </a:solidFill>
                <a:latin typeface="Times New Roman" panose="02020603050405020304" pitchFamily="18" charset="0"/>
                <a:cs typeface="Times New Roman" panose="02020603050405020304" pitchFamily="18" charset="0"/>
              </a:rPr>
              <a:t>المستهلك. </a:t>
            </a:r>
            <a:endParaRPr lang="ar-EG" sz="2400" dirty="0">
              <a:solidFill>
                <a:schemeClr val="tx1"/>
              </a:solidFill>
              <a:latin typeface="Times New Roman" panose="02020603050405020304" pitchFamily="18" charset="0"/>
              <a:cs typeface="Times New Roman" panose="02020603050405020304" pitchFamily="18" charset="0"/>
            </a:endParaRPr>
          </a:p>
          <a:p>
            <a:pPr algn="r" rtl="1"/>
            <a:r>
              <a:rPr lang="ar-SA" sz="2400" dirty="0">
                <a:solidFill>
                  <a:schemeClr val="tx1"/>
                </a:solidFill>
                <a:latin typeface="Times New Roman" panose="02020603050405020304" pitchFamily="18" charset="0"/>
                <a:cs typeface="Times New Roman" panose="02020603050405020304" pitchFamily="18" charset="0"/>
              </a:rPr>
              <a:t>وبالتالى يعتبر كل من البيع والإعلان جزءاً من التسويق وليس كل التسويق</a:t>
            </a:r>
            <a:r>
              <a:rPr lang="ar-SA"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r" rtl="1"/>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323702" y="218439"/>
            <a:ext cx="96012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ar-LB" sz="4400" b="1" dirty="0">
                <a:solidFill>
                  <a:srgbClr val="FF0000"/>
                </a:solidFill>
                <a:latin typeface="Times New Roman" panose="02020603050405020304" pitchFamily="18" charset="0"/>
                <a:cs typeface="Times New Roman" panose="02020603050405020304" pitchFamily="18" charset="0"/>
              </a:rPr>
              <a:t>التسويق مقابل الإعلان</a:t>
            </a:r>
          </a:p>
        </p:txBody>
      </p:sp>
    </p:spTree>
    <p:extLst>
      <p:ext uri="{BB962C8B-B14F-4D97-AF65-F5344CB8AC3E}">
        <p14:creationId xmlns:p14="http://schemas.microsoft.com/office/powerpoint/2010/main" val="320611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18" y="1126205"/>
            <a:ext cx="10515600" cy="5731795"/>
          </a:xfrm>
        </p:spPr>
        <p:txBody>
          <a:bodyPr/>
          <a:lstStyle/>
          <a:p>
            <a:pPr marL="0" indent="0">
              <a:buNone/>
            </a:pPr>
            <a:endParaRPr lang="ar-IQ" dirty="0" smtClean="0"/>
          </a:p>
          <a:p>
            <a:pPr marL="0" indent="0">
              <a:buNone/>
            </a:pPr>
            <a:endParaRPr lang="ar-IQ" dirty="0"/>
          </a:p>
          <a:p>
            <a:pPr marL="0" indent="0" algn="r" rtl="1">
              <a:buNone/>
            </a:pPr>
            <a:r>
              <a:rPr lang="ar-IQ" sz="2000" b="1" dirty="0" smtClean="0">
                <a:solidFill>
                  <a:srgbClr val="FF0000"/>
                </a:solidFill>
                <a:cs typeface="+mj-cs"/>
              </a:rPr>
              <a:t>3</a:t>
            </a:r>
            <a:r>
              <a:rPr lang="ar-SA" sz="2000" b="1" dirty="0" smtClean="0">
                <a:solidFill>
                  <a:srgbClr val="FF0000"/>
                </a:solidFill>
                <a:cs typeface="+mj-cs"/>
              </a:rPr>
              <a:t> </a:t>
            </a:r>
            <a:r>
              <a:rPr lang="ar-SA" sz="2000" b="1" dirty="0">
                <a:solidFill>
                  <a:srgbClr val="FF0000"/>
                </a:solidFill>
                <a:cs typeface="+mj-cs"/>
              </a:rPr>
              <a:t>– تحليل مصفوفة </a:t>
            </a:r>
            <a:r>
              <a:rPr lang="en-US" sz="2000" b="1" dirty="0">
                <a:solidFill>
                  <a:srgbClr val="FF0000"/>
                </a:solidFill>
                <a:cs typeface="+mj-cs"/>
              </a:rPr>
              <a:t>SWOT</a:t>
            </a:r>
            <a:r>
              <a:rPr lang="ar-SA" sz="2000" b="1" dirty="0">
                <a:solidFill>
                  <a:srgbClr val="FF0000"/>
                </a:solidFill>
                <a:cs typeface="+mj-cs"/>
              </a:rPr>
              <a:t>:</a:t>
            </a:r>
            <a:endParaRPr lang="en-US" sz="2000" dirty="0">
              <a:solidFill>
                <a:srgbClr val="FF0000"/>
              </a:solidFill>
              <a:cs typeface="+mj-cs"/>
            </a:endParaRPr>
          </a:p>
          <a:p>
            <a:pPr marL="0" indent="0" algn="r" rtl="1">
              <a:buNone/>
            </a:pPr>
            <a:r>
              <a:rPr lang="ar-SA" sz="2000" b="1" dirty="0" smtClean="0">
                <a:cs typeface="+mj-cs"/>
              </a:rPr>
              <a:t>     </a:t>
            </a:r>
            <a:r>
              <a:rPr lang="ar-SA" sz="2000" b="1" dirty="0">
                <a:cs typeface="+mj-cs"/>
              </a:rPr>
              <a:t>إن تحليل المتغيرات الأربعة للمصفوفة يساعد على تحليل الموقف الإستراتيجي عبر دمج تقييم عناصر البيئة الخارجية (الفرص والتهديدات) مع أنشطة الإدارة الداخلية (القوة والضعف) ، وفي ضوء النتائج يتبن لنا الاستراتيجيات التي يتوجب العمل بها </a:t>
            </a:r>
            <a:r>
              <a:rPr lang="ar-SA" sz="2000" b="1" dirty="0" smtClean="0">
                <a:cs typeface="+mj-cs"/>
              </a:rPr>
              <a:t>.</a:t>
            </a:r>
            <a:endParaRPr lang="ar-IQ" sz="2000" b="1" dirty="0" smtClean="0">
              <a:cs typeface="+mj-cs"/>
            </a:endParaRPr>
          </a:p>
          <a:p>
            <a:pPr marL="0" indent="0" algn="r" rtl="1">
              <a:buNone/>
            </a:pPr>
            <a:r>
              <a:rPr lang="ar-IQ" sz="2000" b="1" dirty="0" smtClean="0">
                <a:cs typeface="+mj-cs"/>
              </a:rPr>
              <a:t>     </a:t>
            </a:r>
            <a:r>
              <a:rPr lang="ar-SA" sz="2000" b="1" dirty="0" smtClean="0">
                <a:cs typeface="+mj-cs"/>
              </a:rPr>
              <a:t>ويمكن </a:t>
            </a:r>
            <a:r>
              <a:rPr lang="ar-SA" sz="2000" b="1" dirty="0">
                <a:cs typeface="+mj-cs"/>
              </a:rPr>
              <a:t>تلخيص هذه الاستراتيجيات طبقاً للآتي: </a:t>
            </a:r>
            <a:endParaRPr lang="en-US" sz="2000" dirty="0">
              <a:cs typeface="+mj-cs"/>
            </a:endParaRPr>
          </a:p>
          <a:p>
            <a:pPr algn="r" rtl="1"/>
            <a:r>
              <a:rPr lang="ar-SA" sz="2000" b="1" dirty="0">
                <a:cs typeface="+mj-cs"/>
              </a:rPr>
              <a:t>    أ – استراتيجيات هجومية: </a:t>
            </a:r>
            <a:r>
              <a:rPr lang="ar-SA" sz="2000" dirty="0">
                <a:cs typeface="+mj-cs"/>
              </a:rPr>
              <a:t>وتهدف لاستغلال الفرص، وتستخدم عند وجود فرص متاحة بالإضافة إلى نقاط قوة كبيرة.</a:t>
            </a:r>
            <a:endParaRPr lang="en-US" sz="2000" dirty="0">
              <a:cs typeface="+mj-cs"/>
            </a:endParaRPr>
          </a:p>
          <a:p>
            <a:pPr algn="r" rtl="1"/>
            <a:r>
              <a:rPr lang="ar-SA" sz="2000" b="1" dirty="0">
                <a:cs typeface="+mj-cs"/>
              </a:rPr>
              <a:t>   ب – استراتيجيات علاجية: </a:t>
            </a:r>
            <a:r>
              <a:rPr lang="ar-SA" sz="2000" dirty="0">
                <a:cs typeface="+mj-cs"/>
              </a:rPr>
              <a:t>وتهدف لتصحيح نقاط الضعف الداخلية في المنظمة عند وجود فرص كبيرة لا يمكن استغلالها بسبب نقاط الضعف الموجودة.</a:t>
            </a:r>
            <a:endParaRPr lang="en-US" sz="2000" dirty="0">
              <a:cs typeface="+mj-cs"/>
            </a:endParaRPr>
          </a:p>
          <a:p>
            <a:pPr algn="r" rtl="1"/>
            <a:r>
              <a:rPr lang="ar-SA" sz="2000" b="1" dirty="0">
                <a:cs typeface="+mj-cs"/>
              </a:rPr>
              <a:t>   جـ -استراتيجيات دفاعية: وتهدف للدفاع ضد أخطار التهديدات المحيطة بالمنظمة، وتستخدم عند توفر نقاط قوة وبوجود تهديدات محيطة.</a:t>
            </a:r>
            <a:endParaRPr lang="en-US" sz="2000" dirty="0">
              <a:cs typeface="+mj-cs"/>
            </a:endParaRPr>
          </a:p>
          <a:p>
            <a:pPr algn="r" rtl="1"/>
            <a:r>
              <a:rPr lang="ar-SA" sz="2000" b="1" dirty="0">
                <a:cs typeface="+mj-cs"/>
              </a:rPr>
              <a:t>   د ـ استراتيجيات انكماشية: وتهدف للتقليل من التهديدات الخارجية ومعالجة نقاط الضعف الداخلية.</a:t>
            </a:r>
            <a:endParaRPr lang="en-US" sz="2000" dirty="0">
              <a:cs typeface="+mj-cs"/>
            </a:endParaRPr>
          </a:p>
          <a:p>
            <a:pPr marL="0" indent="0">
              <a:buNone/>
            </a:pPr>
            <a:endParaRPr lang="en-US" sz="2000" dirty="0"/>
          </a:p>
          <a:p>
            <a:pPr marL="0" indent="0">
              <a:buNone/>
            </a:pPr>
            <a:endParaRPr lang="ar-IQ" sz="2000" dirty="0"/>
          </a:p>
        </p:txBody>
      </p:sp>
      <p:sp>
        <p:nvSpPr>
          <p:cNvPr id="4" name="Title 1"/>
          <p:cNvSpPr>
            <a:spLocks noGrp="1"/>
          </p:cNvSpPr>
          <p:nvPr>
            <p:ph type="title" idx="4294967295"/>
          </p:nvPr>
        </p:nvSpPr>
        <p:spPr>
          <a:xfrm>
            <a:off x="550818" y="224868"/>
            <a:ext cx="10515600" cy="728721"/>
          </a:xfrm>
        </p:spPr>
        <p:txBody>
          <a:bodyPr/>
          <a:lstStyle/>
          <a:p>
            <a:pPr algn="ctr" rtl="1"/>
            <a:r>
              <a:rPr lang="en-US" sz="4000" b="1" dirty="0" smtClean="0">
                <a:latin typeface="Times New Roman" panose="02020603050405020304" pitchFamily="18" charset="0"/>
              </a:rPr>
              <a:t/>
            </a:r>
            <a:br>
              <a:rPr lang="en-US" sz="4000" b="1" dirty="0" smtClean="0">
                <a:latin typeface="Times New Roman" panose="02020603050405020304" pitchFamily="18" charset="0"/>
              </a:rPr>
            </a:br>
            <a:r>
              <a:rPr lang="ar-LB" sz="4000" b="1" dirty="0" smtClean="0">
                <a:solidFill>
                  <a:srgbClr val="FF0000"/>
                </a:solidFill>
                <a:latin typeface="Times New Roman" panose="02020603050405020304" pitchFamily="18" charset="0"/>
              </a:rPr>
              <a:t>تحليل التسويق</a:t>
            </a:r>
            <a:r>
              <a:rPr lang="en-US" sz="4000" b="1" dirty="0" smtClean="0">
                <a:solidFill>
                  <a:srgbClr val="FF0000"/>
                </a:solidFill>
                <a:latin typeface="Times New Roman" panose="02020603050405020304" pitchFamily="18" charset="0"/>
              </a:rPr>
              <a:t/>
            </a:r>
            <a:br>
              <a:rPr lang="en-US" sz="4000" b="1" dirty="0" smtClean="0">
                <a:solidFill>
                  <a:srgbClr val="FF0000"/>
                </a:solidFill>
                <a:latin typeface="Times New Roman" panose="02020603050405020304" pitchFamily="18" charset="0"/>
              </a:rPr>
            </a:br>
            <a:r>
              <a:rPr lang="ar-LB" sz="4000" b="1" dirty="0" smtClean="0">
                <a:solidFill>
                  <a:srgbClr val="FF0000"/>
                </a:solidFill>
                <a:latin typeface="Times New Roman" panose="02020603050405020304" pitchFamily="18" charset="0"/>
              </a:rPr>
              <a:t> </a:t>
            </a:r>
            <a:r>
              <a:rPr lang="ar-LB" sz="4000" b="1" dirty="0">
                <a:solidFill>
                  <a:srgbClr val="FF0000"/>
                </a:solidFill>
                <a:latin typeface="Times New Roman" panose="02020603050405020304" pitchFamily="18" charset="0"/>
              </a:rPr>
              <a:t>تحليل </a:t>
            </a:r>
            <a:r>
              <a:rPr lang="en-GB" sz="4000" b="1" dirty="0">
                <a:solidFill>
                  <a:srgbClr val="FF0000"/>
                </a:solidFill>
                <a:latin typeface="Times New Roman" panose="02020603050405020304" pitchFamily="18" charset="0"/>
                <a:cs typeface="Times New Roman" panose="02020603050405020304" pitchFamily="18" charset="0"/>
              </a:rPr>
              <a:t>SWOT</a:t>
            </a:r>
            <a:endParaRPr lang="en-GB"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233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981C-4C0B-3942-8A88-4D71A6B99DE5}"/>
              </a:ext>
            </a:extLst>
          </p:cNvPr>
          <p:cNvSpPr>
            <a:spLocks noGrp="1"/>
          </p:cNvSpPr>
          <p:nvPr>
            <p:ph type="title"/>
          </p:nvPr>
        </p:nvSpPr>
        <p:spPr>
          <a:xfrm>
            <a:off x="440570" y="4245428"/>
            <a:ext cx="10212916" cy="1168400"/>
          </a:xfrm>
        </p:spPr>
        <p:txBody>
          <a:bodyPr/>
          <a:lstStyle/>
          <a:p>
            <a:pPr algn="ctr"/>
            <a:r>
              <a:rPr lang="ar-LB" sz="5400" b="1">
                <a:latin typeface="Times New Roman" panose="02020603050405020304" pitchFamily="18" charset="0"/>
              </a:rPr>
              <a:t>الفصل </a:t>
            </a:r>
            <a:r>
              <a:rPr lang="ar-LB" sz="5400" b="1">
                <a:latin typeface="Times New Roman" panose="02020603050405020304" pitchFamily="18" charset="0"/>
              </a:rPr>
              <a:t>الثالث</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BB7DB4-CA40-6D47-A63C-324127C60502}"/>
              </a:ext>
            </a:extLst>
          </p:cNvPr>
          <p:cNvSpPr>
            <a:spLocks noGrp="1"/>
          </p:cNvSpPr>
          <p:nvPr>
            <p:ph type="body" idx="1"/>
          </p:nvPr>
        </p:nvSpPr>
        <p:spPr>
          <a:xfrm>
            <a:off x="1616228" y="2011001"/>
            <a:ext cx="8180916" cy="1633538"/>
          </a:xfrm>
        </p:spPr>
        <p:txBody>
          <a:bodyPr>
            <a:normAutofit/>
          </a:bodyPr>
          <a:lstStyle/>
          <a:p>
            <a:pPr algn="ctr"/>
            <a:r>
              <a:rPr lang="ar-LB" sz="6000" b="1" dirty="0">
                <a:latin typeface="Times New Roman" panose="02020603050405020304" pitchFamily="18" charset="0"/>
                <a:cs typeface="Times New Roman" panose="02020603050405020304" pitchFamily="18" charset="0"/>
              </a:rPr>
              <a:t>البيئة التسويقية</a:t>
            </a:r>
            <a:endParaRPr lang="en-US" sz="3600" dirty="0"/>
          </a:p>
        </p:txBody>
      </p:sp>
    </p:spTree>
    <p:extLst>
      <p:ext uri="{BB962C8B-B14F-4D97-AF65-F5344CB8AC3E}">
        <p14:creationId xmlns:p14="http://schemas.microsoft.com/office/powerpoint/2010/main" val="134746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وان فرعي 7"/>
          <p:cNvSpPr>
            <a:spLocks noGrp="1"/>
          </p:cNvSpPr>
          <p:nvPr>
            <p:ph type="subTitle" idx="1"/>
          </p:nvPr>
        </p:nvSpPr>
        <p:spPr>
          <a:xfrm>
            <a:off x="1554480" y="914400"/>
            <a:ext cx="8615680" cy="1066800"/>
          </a:xfrm>
        </p:spPr>
        <p:txBody>
          <a:bodyPr>
            <a:normAutofit/>
          </a:bodyPr>
          <a:lstStyle/>
          <a:p>
            <a:pPr algn="ctr" rtl="1"/>
            <a:r>
              <a:rPr lang="en-US" sz="4000" b="1" dirty="0" smtClean="0">
                <a:solidFill>
                  <a:srgbClr val="FF0000"/>
                </a:solidFill>
                <a:latin typeface="Times New Roman" panose="02020603050405020304" pitchFamily="18" charset="0"/>
                <a:cs typeface="Times New Roman" panose="02020603050405020304" pitchFamily="18" charset="0"/>
              </a:rPr>
              <a:t>3</a:t>
            </a:r>
            <a:r>
              <a:rPr lang="ar-SA" sz="4000" b="1" dirty="0" smtClean="0">
                <a:solidFill>
                  <a:srgbClr val="FF0000"/>
                </a:solidFill>
                <a:latin typeface="Times New Roman" panose="02020603050405020304" pitchFamily="18" charset="0"/>
                <a:cs typeface="Times New Roman" panose="02020603050405020304" pitchFamily="18" charset="0"/>
              </a:rPr>
              <a:t>.التسويق </a:t>
            </a:r>
            <a:r>
              <a:rPr lang="ar-SA" sz="4000" b="1" dirty="0">
                <a:solidFill>
                  <a:srgbClr val="FF0000"/>
                </a:solidFill>
                <a:latin typeface="Times New Roman" panose="02020603050405020304" pitchFamily="18" charset="0"/>
                <a:cs typeface="Times New Roman" panose="02020603050405020304" pitchFamily="18" charset="0"/>
              </a:rPr>
              <a:t>والبيئة التسويقية</a:t>
            </a:r>
            <a:endParaRPr lang="en-IN" sz="4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5731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txBox="1">
            <a:spLocks noGrp="1"/>
          </p:cNvSpPr>
          <p:nvPr>
            <p:ph type="title" idx="4294967295"/>
          </p:nvPr>
        </p:nvSpPr>
        <p:spPr>
          <a:xfrm>
            <a:off x="2022763" y="557212"/>
            <a:ext cx="7393782" cy="531813"/>
          </a:xfrm>
        </p:spPr>
        <p:txBody>
          <a:bodyPr vert="horz" lIns="0" tIns="0" rIns="0" bIns="0" rtlCol="0" anchor="b">
            <a:noAutofit/>
          </a:bodyPr>
          <a:lstStyle/>
          <a:p>
            <a:pPr algn="ctr">
              <a:buSzPct val="25000"/>
              <a:defRPr/>
            </a:pPr>
            <a:r>
              <a:rPr lang="ar-LB" sz="4000" b="1" dirty="0">
                <a:solidFill>
                  <a:srgbClr val="FF0000"/>
                </a:solidFill>
                <a:latin typeface="Times New Roman" panose="02020603050405020304" pitchFamily="18" charset="0"/>
              </a:rPr>
              <a:t>إجراء التدقيق الداخلي</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165" name="Shape 165"/>
          <p:cNvSpPr/>
          <p:nvPr/>
        </p:nvSpPr>
        <p:spPr>
          <a:xfrm>
            <a:off x="1806574" y="2428084"/>
            <a:ext cx="8774339" cy="900112"/>
          </a:xfrm>
          <a:prstGeom prst="rect">
            <a:avLst/>
          </a:prstGeom>
          <a:noFill/>
          <a:ln>
            <a:noFill/>
          </a:ln>
        </p:spPr>
        <p:txBody>
          <a:bodyPr lIns="0" tIns="0" rIns="0" bIns="0"/>
          <a:lstStyle/>
          <a:p>
            <a:pPr marL="341982" indent="-341982" algn="r" defTabSz="761970" rtl="1">
              <a:lnSpc>
                <a:spcPct val="110000"/>
              </a:lnSpc>
              <a:buClr>
                <a:srgbClr val="404040"/>
              </a:buClr>
              <a:buSzPct val="25000"/>
              <a:defRPr/>
            </a:pPr>
            <a:r>
              <a:rPr lang="ar-LB" b="1" kern="0" dirty="0">
                <a:solidFill>
                  <a:prstClr val="black"/>
                </a:solidFill>
                <a:ea typeface="Helvetica Neue"/>
                <a:cs typeface="Helvetica Neue"/>
                <a:sym typeface="Helvetica Neue"/>
              </a:rPr>
              <a:t>يتضمن التدقيق الداخلي فحص:</a:t>
            </a:r>
          </a:p>
          <a:p>
            <a:pPr marL="341982" indent="-341982" algn="r" defTabSz="761970" rtl="1">
              <a:lnSpc>
                <a:spcPct val="110000"/>
              </a:lnSpc>
              <a:buClr>
                <a:srgbClr val="404040"/>
              </a:buClr>
              <a:buSzPct val="25000"/>
              <a:buFont typeface="Arial" panose="020B0604020202020204" pitchFamily="34" charset="0"/>
              <a:buChar char="•"/>
              <a:defRPr/>
            </a:pPr>
            <a:r>
              <a:rPr lang="ar-LB" kern="0" dirty="0">
                <a:solidFill>
                  <a:prstClr val="black"/>
                </a:solidFill>
                <a:ea typeface="Helvetica Neue"/>
                <a:cs typeface="Helvetica Neue"/>
                <a:sym typeface="Helvetica Neue"/>
              </a:rPr>
              <a:t>العوامل الداخلية الرئيسية التي تؤثر على أهداف ونتائج أي نشاط تسويقي</a:t>
            </a:r>
          </a:p>
          <a:p>
            <a:pPr marL="341982" indent="-341982" algn="r" defTabSz="761970" rtl="1">
              <a:lnSpc>
                <a:spcPct val="110000"/>
              </a:lnSpc>
              <a:buClr>
                <a:srgbClr val="404040"/>
              </a:buClr>
              <a:buSzPct val="25000"/>
              <a:buFont typeface="Arial" panose="020B0604020202020204" pitchFamily="34" charset="0"/>
              <a:buChar char="•"/>
              <a:defRPr/>
            </a:pPr>
            <a:r>
              <a:rPr lang="ar-LB" kern="0" dirty="0">
                <a:solidFill>
                  <a:prstClr val="black"/>
                </a:solidFill>
                <a:ea typeface="Helvetica Neue"/>
                <a:cs typeface="Helvetica Neue"/>
                <a:sym typeface="Helvetica Neue"/>
              </a:rPr>
              <a:t>  العناصر التي سيتم دمجها معًا للسماح بتطبيق الإستراتيجية بكفاءة</a:t>
            </a:r>
            <a:endParaRPr sz="2000" kern="0" dirty="0">
              <a:solidFill>
                <a:srgbClr val="0A5797"/>
              </a:solidFill>
              <a:latin typeface="Calibri" panose="020F0502020204030204"/>
              <a:ea typeface="Calibri"/>
              <a:cs typeface="Calibri"/>
              <a:sym typeface="Calibri"/>
            </a:endParaRPr>
          </a:p>
        </p:txBody>
      </p:sp>
      <p:sp>
        <p:nvSpPr>
          <p:cNvPr id="166" name="Shape 166"/>
          <p:cNvSpPr/>
          <p:nvPr/>
        </p:nvSpPr>
        <p:spPr>
          <a:xfrm>
            <a:off x="2185398" y="1713313"/>
            <a:ext cx="8229600" cy="639763"/>
          </a:xfrm>
          <a:prstGeom prst="rect">
            <a:avLst/>
          </a:prstGeom>
          <a:noFill/>
          <a:ln>
            <a:noFill/>
          </a:ln>
        </p:spPr>
        <p:txBody>
          <a:bodyPr lIns="0" tIns="0" rIns="0" bIns="0"/>
          <a:lstStyle/>
          <a:p>
            <a:pPr algn="r" defTabSz="761970" rtl="1">
              <a:buClr>
                <a:srgbClr val="A28E6A"/>
              </a:buClr>
              <a:buSzPct val="25000"/>
              <a:defRPr/>
            </a:pPr>
            <a:r>
              <a:rPr lang="ar-LB" sz="2000" b="1" kern="0" dirty="0">
                <a:solidFill>
                  <a:srgbClr val="C00000"/>
                </a:solidFill>
                <a:latin typeface="Times New Roman" panose="02020603050405020304" pitchFamily="18" charset="0"/>
                <a:ea typeface="Helvetica Neue"/>
                <a:cs typeface="Times New Roman" panose="02020603050405020304" pitchFamily="18" charset="0"/>
                <a:sym typeface="Helvetica Neue"/>
              </a:rPr>
              <a:t>التدقيق الداخلي هو المراجعة الأولى التي تتم كجزء من عملية التخطيط التسويقي</a:t>
            </a:r>
            <a:r>
              <a:rPr lang="en-US" b="1" kern="0" dirty="0" smtClean="0">
                <a:solidFill>
                  <a:srgbClr val="C00000"/>
                </a:solidFill>
                <a:latin typeface="Times New Roman" panose="02020603050405020304" pitchFamily="18" charset="0"/>
                <a:ea typeface="Helvetica Neue"/>
                <a:cs typeface="Times New Roman" panose="02020603050405020304" pitchFamily="18" charset="0"/>
                <a:sym typeface="Helvetica Neue"/>
              </a:rPr>
              <a:t>.</a:t>
            </a:r>
            <a:endParaRPr lang="en-US" b="1" kern="0" dirty="0">
              <a:solidFill>
                <a:srgbClr val="C00000"/>
              </a:solidFill>
              <a:latin typeface="Times New Roman" panose="02020603050405020304" pitchFamily="18" charset="0"/>
              <a:ea typeface="Helvetica Neue"/>
              <a:cs typeface="Times New Roman" panose="02020603050405020304" pitchFamily="18" charset="0"/>
              <a:sym typeface="Helvetica Neue"/>
            </a:endParaRPr>
          </a:p>
        </p:txBody>
      </p:sp>
      <p:sp>
        <p:nvSpPr>
          <p:cNvPr id="167" name="Shape 167"/>
          <p:cNvSpPr/>
          <p:nvPr/>
        </p:nvSpPr>
        <p:spPr>
          <a:xfrm>
            <a:off x="1819278" y="4117975"/>
            <a:ext cx="1938338" cy="1847850"/>
          </a:xfrm>
          <a:prstGeom prst="ellipse">
            <a:avLst/>
          </a:prstGeom>
          <a:solidFill>
            <a:srgbClr val="0A5797"/>
          </a:solidFill>
          <a:ln>
            <a:noFill/>
          </a:ln>
        </p:spPr>
        <p:txBody>
          <a:bodyPr lIns="45700" tIns="45700" rIns="45700" bIns="45700" anchor="ctr"/>
          <a:lstStyle/>
          <a:p>
            <a:pPr algn="ctr" defTabSz="761970">
              <a:buClr>
                <a:srgbClr val="7DBA40"/>
              </a:buClr>
              <a:defRPr/>
            </a:pPr>
            <a:endParaRPr kern="0">
              <a:solidFill>
                <a:srgbClr val="0A5797"/>
              </a:solidFill>
              <a:latin typeface="Times New Roman" panose="02020603050405020304" pitchFamily="18" charset="0"/>
              <a:ea typeface="Calibri"/>
              <a:cs typeface="Times New Roman" panose="02020603050405020304" pitchFamily="18" charset="0"/>
              <a:sym typeface="Calibri"/>
            </a:endParaRPr>
          </a:p>
        </p:txBody>
      </p:sp>
      <p:sp>
        <p:nvSpPr>
          <p:cNvPr id="168" name="Shape 168"/>
          <p:cNvSpPr/>
          <p:nvPr/>
        </p:nvSpPr>
        <p:spPr>
          <a:xfrm>
            <a:off x="3984628" y="4130676"/>
            <a:ext cx="1936750" cy="1847850"/>
          </a:xfrm>
          <a:prstGeom prst="ellipse">
            <a:avLst/>
          </a:prstGeom>
          <a:solidFill>
            <a:srgbClr val="0A5797"/>
          </a:solidFill>
          <a:ln>
            <a:noFill/>
          </a:ln>
        </p:spPr>
        <p:txBody>
          <a:bodyPr lIns="45700" tIns="45700" rIns="45700" bIns="45700" anchor="ctr"/>
          <a:lstStyle/>
          <a:p>
            <a:pPr algn="ctr" defTabSz="761970">
              <a:buClr>
                <a:srgbClr val="7DBA40"/>
              </a:buClr>
              <a:defRPr/>
            </a:pPr>
            <a:endParaRPr kern="0">
              <a:solidFill>
                <a:srgbClr val="0A5797"/>
              </a:solidFill>
              <a:latin typeface="Times New Roman" panose="02020603050405020304" pitchFamily="18" charset="0"/>
              <a:ea typeface="Calibri"/>
              <a:cs typeface="Times New Roman" panose="02020603050405020304" pitchFamily="18" charset="0"/>
              <a:sym typeface="Calibri"/>
            </a:endParaRPr>
          </a:p>
        </p:txBody>
      </p:sp>
      <p:sp>
        <p:nvSpPr>
          <p:cNvPr id="169" name="Shape 169"/>
          <p:cNvSpPr/>
          <p:nvPr/>
        </p:nvSpPr>
        <p:spPr>
          <a:xfrm>
            <a:off x="6148394" y="4130676"/>
            <a:ext cx="1938337" cy="1847850"/>
          </a:xfrm>
          <a:prstGeom prst="ellipse">
            <a:avLst/>
          </a:prstGeom>
          <a:solidFill>
            <a:srgbClr val="0A5797"/>
          </a:solidFill>
          <a:ln>
            <a:noFill/>
          </a:ln>
        </p:spPr>
        <p:txBody>
          <a:bodyPr lIns="45700" tIns="45700" rIns="45700" bIns="45700" anchor="ctr"/>
          <a:lstStyle/>
          <a:p>
            <a:pPr algn="ctr" defTabSz="761970">
              <a:buClr>
                <a:srgbClr val="7DBA40"/>
              </a:buClr>
              <a:defRPr/>
            </a:pPr>
            <a:endParaRPr kern="0">
              <a:solidFill>
                <a:srgbClr val="0A5797"/>
              </a:solidFill>
              <a:latin typeface="Times New Roman" panose="02020603050405020304" pitchFamily="18" charset="0"/>
              <a:ea typeface="Calibri"/>
              <a:cs typeface="Times New Roman" panose="02020603050405020304" pitchFamily="18" charset="0"/>
              <a:sym typeface="Calibri"/>
            </a:endParaRPr>
          </a:p>
        </p:txBody>
      </p:sp>
      <p:sp>
        <p:nvSpPr>
          <p:cNvPr id="170" name="Shape 170"/>
          <p:cNvSpPr/>
          <p:nvPr/>
        </p:nvSpPr>
        <p:spPr>
          <a:xfrm>
            <a:off x="1819278" y="4665664"/>
            <a:ext cx="1938338" cy="1847850"/>
          </a:xfrm>
          <a:prstGeom prst="rect">
            <a:avLst/>
          </a:prstGeom>
          <a:noFill/>
          <a:ln>
            <a:noFill/>
          </a:ln>
        </p:spPr>
        <p:txBody>
          <a:bodyPr lIns="45700" tIns="45700" rIns="45700" bIns="45700"/>
          <a:lstStyle/>
          <a:p>
            <a:pPr algn="ctr" defTabSz="761970">
              <a:lnSpc>
                <a:spcPct val="110000"/>
              </a:lnSpc>
              <a:buClr>
                <a:srgbClr val="FFFFFF"/>
              </a:buClr>
              <a:buSzPct val="25000"/>
              <a:defRPr/>
            </a:pPr>
            <a:r>
              <a:rPr lang="ar-LB"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rPr>
              <a:t>الموارد المالية</a:t>
            </a:r>
            <a:endParaRPr lang="en-US"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endParaRPr>
          </a:p>
        </p:txBody>
      </p:sp>
      <p:sp>
        <p:nvSpPr>
          <p:cNvPr id="171" name="Shape 171"/>
          <p:cNvSpPr/>
          <p:nvPr/>
        </p:nvSpPr>
        <p:spPr>
          <a:xfrm>
            <a:off x="3984628" y="4667256"/>
            <a:ext cx="1936750" cy="1846263"/>
          </a:xfrm>
          <a:prstGeom prst="rect">
            <a:avLst/>
          </a:prstGeom>
          <a:noFill/>
          <a:ln>
            <a:noFill/>
          </a:ln>
        </p:spPr>
        <p:txBody>
          <a:bodyPr lIns="45700" tIns="45700" rIns="45700" bIns="45700"/>
          <a:lstStyle/>
          <a:p>
            <a:pPr algn="ctr" defTabSz="761970">
              <a:lnSpc>
                <a:spcPct val="110000"/>
              </a:lnSpc>
              <a:buClr>
                <a:srgbClr val="FFFFFF"/>
              </a:buClr>
              <a:buSzPct val="25000"/>
              <a:defRPr/>
            </a:pPr>
            <a:r>
              <a:rPr lang="ar-LB"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rPr>
              <a:t>الموارد البشرية</a:t>
            </a:r>
            <a:endParaRPr lang="en-US"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endParaRPr>
          </a:p>
        </p:txBody>
      </p:sp>
      <p:sp>
        <p:nvSpPr>
          <p:cNvPr id="172" name="Shape 172"/>
          <p:cNvSpPr/>
          <p:nvPr/>
        </p:nvSpPr>
        <p:spPr>
          <a:xfrm>
            <a:off x="6148394" y="4665665"/>
            <a:ext cx="1938337" cy="1847850"/>
          </a:xfrm>
          <a:prstGeom prst="rect">
            <a:avLst/>
          </a:prstGeom>
          <a:noFill/>
          <a:ln>
            <a:noFill/>
          </a:ln>
        </p:spPr>
        <p:txBody>
          <a:bodyPr lIns="45700" tIns="45700" rIns="45700" bIns="45700"/>
          <a:lstStyle/>
          <a:p>
            <a:pPr algn="ctr" defTabSz="761970">
              <a:lnSpc>
                <a:spcPct val="110000"/>
              </a:lnSpc>
              <a:buClr>
                <a:srgbClr val="FFFFFF"/>
              </a:buClr>
              <a:buSzPct val="25000"/>
              <a:defRPr/>
            </a:pPr>
            <a:r>
              <a:rPr lang="ar-LB"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rPr>
              <a:t>الخدمات اللوجستية للإنتاج</a:t>
            </a:r>
            <a:endParaRPr lang="en-US"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endParaRPr>
          </a:p>
        </p:txBody>
      </p:sp>
      <p:sp>
        <p:nvSpPr>
          <p:cNvPr id="173" name="Shape 173"/>
          <p:cNvSpPr/>
          <p:nvPr/>
        </p:nvSpPr>
        <p:spPr>
          <a:xfrm>
            <a:off x="8312151" y="4117976"/>
            <a:ext cx="1938338" cy="1847850"/>
          </a:xfrm>
          <a:prstGeom prst="ellipse">
            <a:avLst/>
          </a:prstGeom>
          <a:solidFill>
            <a:srgbClr val="0A5797"/>
          </a:solidFill>
          <a:ln>
            <a:noFill/>
          </a:ln>
        </p:spPr>
        <p:txBody>
          <a:bodyPr lIns="45700" tIns="45700" rIns="45700" bIns="45700" anchor="ctr"/>
          <a:lstStyle/>
          <a:p>
            <a:pPr algn="ctr" defTabSz="761970">
              <a:buClr>
                <a:srgbClr val="7DBA40"/>
              </a:buClr>
              <a:defRPr/>
            </a:pPr>
            <a:endParaRPr kern="0">
              <a:solidFill>
                <a:srgbClr val="0A5797"/>
              </a:solidFill>
              <a:latin typeface="Times New Roman" panose="02020603050405020304" pitchFamily="18" charset="0"/>
              <a:ea typeface="Calibri"/>
              <a:cs typeface="Times New Roman" panose="02020603050405020304" pitchFamily="18" charset="0"/>
              <a:sym typeface="Calibri"/>
            </a:endParaRPr>
          </a:p>
        </p:txBody>
      </p:sp>
      <p:sp>
        <p:nvSpPr>
          <p:cNvPr id="174" name="Shape 174"/>
          <p:cNvSpPr/>
          <p:nvPr/>
        </p:nvSpPr>
        <p:spPr>
          <a:xfrm>
            <a:off x="8312151" y="4665665"/>
            <a:ext cx="1938338" cy="1847850"/>
          </a:xfrm>
          <a:prstGeom prst="rect">
            <a:avLst/>
          </a:prstGeom>
          <a:noFill/>
          <a:ln>
            <a:noFill/>
          </a:ln>
        </p:spPr>
        <p:txBody>
          <a:bodyPr lIns="45700" tIns="45700" rIns="45700" bIns="45700"/>
          <a:lstStyle/>
          <a:p>
            <a:pPr algn="ctr" defTabSz="761970">
              <a:lnSpc>
                <a:spcPct val="110000"/>
              </a:lnSpc>
              <a:buClr>
                <a:srgbClr val="FFFFFF"/>
              </a:buClr>
              <a:buSzPct val="25000"/>
              <a:defRPr/>
            </a:pPr>
            <a:r>
              <a:rPr lang="ar-LB" kern="0" dirty="0" smtClean="0">
                <a:solidFill>
                  <a:srgbClr val="FFFFFF"/>
                </a:solidFill>
                <a:latin typeface="Times New Roman" panose="02020603050405020304" pitchFamily="18" charset="0"/>
                <a:ea typeface="Helvetica Neue Light"/>
                <a:cs typeface="Times New Roman" panose="02020603050405020304" pitchFamily="18" charset="0"/>
                <a:sym typeface="Helvetica Neue Light"/>
              </a:rPr>
              <a:t>الشركة</a:t>
            </a:r>
            <a:endParaRPr lang="en-US" kern="0" dirty="0">
              <a:solidFill>
                <a:srgbClr val="FFFFFF"/>
              </a:solidFill>
              <a:latin typeface="Times New Roman" panose="02020603050405020304" pitchFamily="18" charset="0"/>
              <a:ea typeface="Helvetica Neue Light"/>
              <a:cs typeface="Times New Roman" panose="02020603050405020304" pitchFamily="18" charset="0"/>
              <a:sym typeface="Helvetica Neue Light"/>
            </a:endParaRPr>
          </a:p>
        </p:txBody>
      </p:sp>
    </p:spTree>
    <p:extLst>
      <p:ext uri="{BB962C8B-B14F-4D97-AF65-F5344CB8AC3E}">
        <p14:creationId xmlns:p14="http://schemas.microsoft.com/office/powerpoint/2010/main" val="2043584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txBox="1">
            <a:spLocks noGrp="1"/>
          </p:cNvSpPr>
          <p:nvPr>
            <p:ph type="title" idx="4294967295"/>
          </p:nvPr>
        </p:nvSpPr>
        <p:spPr>
          <a:xfrm>
            <a:off x="1982257" y="313389"/>
            <a:ext cx="8228542" cy="650875"/>
          </a:xfrm>
        </p:spPr>
        <p:txBody>
          <a:bodyPr vert="horz" lIns="0" tIns="0" rIns="0" bIns="0" rtlCol="0" anchor="b">
            <a:noAutofit/>
          </a:bodyPr>
          <a:lstStyle/>
          <a:p>
            <a:pPr algn="ctr">
              <a:buSzPct val="25000"/>
              <a:defRPr/>
            </a:pPr>
            <a:r>
              <a:rPr lang="ar-LB" sz="4000" b="1" dirty="0">
                <a:latin typeface="Times New Roman" panose="02020603050405020304" pitchFamily="18" charset="0"/>
              </a:rPr>
              <a:t>ما الذي يتضمنه التدقيق الداخلي؟</a:t>
            </a:r>
            <a:endParaRPr lang="en-US" sz="4000" b="1" dirty="0">
              <a:latin typeface="Times New Roman" panose="02020603050405020304" pitchFamily="18" charset="0"/>
              <a:cs typeface="Times New Roman" panose="02020603050405020304" pitchFamily="18" charset="0"/>
            </a:endParaRPr>
          </a:p>
        </p:txBody>
      </p:sp>
      <p:sp>
        <p:nvSpPr>
          <p:cNvPr id="180" name="Shape 180"/>
          <p:cNvSpPr/>
          <p:nvPr/>
        </p:nvSpPr>
        <p:spPr>
          <a:xfrm>
            <a:off x="1981199" y="1254561"/>
            <a:ext cx="8229600" cy="639763"/>
          </a:xfrm>
          <a:prstGeom prst="rect">
            <a:avLst/>
          </a:prstGeom>
          <a:noFill/>
          <a:ln>
            <a:noFill/>
          </a:ln>
        </p:spPr>
        <p:txBody>
          <a:bodyPr lIns="0" tIns="0" rIns="0" bIns="0"/>
          <a:lstStyle/>
          <a:p>
            <a:pPr defTabSz="761970">
              <a:buClr>
                <a:srgbClr val="A28E6A"/>
              </a:buClr>
              <a:buSzPct val="25000"/>
              <a:defRPr/>
            </a:pPr>
            <a:r>
              <a:rPr lang="ar-LB" b="1" kern="0" dirty="0">
                <a:solidFill>
                  <a:srgbClr val="C00000"/>
                </a:solidFill>
                <a:latin typeface="Times New Roman" panose="02020603050405020304" pitchFamily="18" charset="0"/>
                <a:ea typeface="Helvetica Neue"/>
                <a:cs typeface="Times New Roman" panose="02020603050405020304" pitchFamily="18" charset="0"/>
                <a:sym typeface="Helvetica Neue"/>
              </a:rPr>
              <a:t>فيما يلي الأسئلة التي يجب على المسوق طرحها لإجراء تدقيق داخلي قيم.</a:t>
            </a:r>
            <a:endParaRPr lang="en-US" b="1" kern="0" dirty="0">
              <a:solidFill>
                <a:srgbClr val="C00000"/>
              </a:solidFill>
              <a:latin typeface="Times New Roman" panose="02020603050405020304" pitchFamily="18" charset="0"/>
              <a:ea typeface="Helvetica Neue"/>
              <a:cs typeface="Times New Roman" panose="02020603050405020304" pitchFamily="18" charset="0"/>
              <a:sym typeface="Helvetica Neue"/>
            </a:endParaRPr>
          </a:p>
        </p:txBody>
      </p:sp>
      <p:graphicFrame>
        <p:nvGraphicFramePr>
          <p:cNvPr id="181" name="Shape 181"/>
          <p:cNvGraphicFramePr/>
          <p:nvPr>
            <p:extLst>
              <p:ext uri="{D42A27DB-BD31-4B8C-83A1-F6EECF244321}">
                <p14:modId xmlns:p14="http://schemas.microsoft.com/office/powerpoint/2010/main" val="2218109841"/>
              </p:ext>
            </p:extLst>
          </p:nvPr>
        </p:nvGraphicFramePr>
        <p:xfrm>
          <a:off x="1809754" y="1835155"/>
          <a:ext cx="8401051" cy="4469733"/>
        </p:xfrm>
        <a:graphic>
          <a:graphicData uri="http://schemas.openxmlformats.org/drawingml/2006/table">
            <a:tbl>
              <a:tblPr bandRow="1">
                <a:noFill/>
              </a:tblPr>
              <a:tblGrid>
                <a:gridCol w="2094445">
                  <a:extLst>
                    <a:ext uri="{9D8B030D-6E8A-4147-A177-3AD203B41FA5}">
                      <a16:colId xmlns:a16="http://schemas.microsoft.com/office/drawing/2014/main" val="20000"/>
                    </a:ext>
                  </a:extLst>
                </a:gridCol>
                <a:gridCol w="2106080">
                  <a:extLst>
                    <a:ext uri="{9D8B030D-6E8A-4147-A177-3AD203B41FA5}">
                      <a16:colId xmlns:a16="http://schemas.microsoft.com/office/drawing/2014/main" val="20001"/>
                    </a:ext>
                  </a:extLst>
                </a:gridCol>
                <a:gridCol w="2100263">
                  <a:extLst>
                    <a:ext uri="{9D8B030D-6E8A-4147-A177-3AD203B41FA5}">
                      <a16:colId xmlns:a16="http://schemas.microsoft.com/office/drawing/2014/main" val="20002"/>
                    </a:ext>
                  </a:extLst>
                </a:gridCol>
                <a:gridCol w="2100263">
                  <a:extLst>
                    <a:ext uri="{9D8B030D-6E8A-4147-A177-3AD203B41FA5}">
                      <a16:colId xmlns:a16="http://schemas.microsoft.com/office/drawing/2014/main" val="20003"/>
                    </a:ext>
                  </a:extLst>
                </a:gridCol>
              </a:tblGrid>
              <a:tr h="396825">
                <a:tc>
                  <a:txBody>
                    <a:bodyPr/>
                    <a:lstStyle/>
                    <a:p>
                      <a:pPr marL="0" marR="0" lvl="0" indent="0" algn="ctr" rtl="0">
                        <a:lnSpc>
                          <a:spcPct val="100000"/>
                        </a:lnSpc>
                        <a:spcBef>
                          <a:spcPts val="0"/>
                        </a:spcBef>
                        <a:spcAft>
                          <a:spcPts val="0"/>
                        </a:spcAft>
                        <a:buClr>
                          <a:srgbClr val="000000"/>
                        </a:buClr>
                        <a:buSzPct val="25000"/>
                        <a:buFont typeface="Helvetica Neue"/>
                        <a:buNone/>
                      </a:pPr>
                      <a:r>
                        <a:rPr lang="ar-LB" sz="1600" b="1" u="none" strike="noStrike" cap="none" dirty="0" smtClean="0">
                          <a:solidFill>
                            <a:srgbClr val="C00000"/>
                          </a:solidFill>
                          <a:latin typeface="Times New Roman" panose="02020603050405020304" pitchFamily="18" charset="0"/>
                          <a:cs typeface="Times New Roman" panose="02020603050405020304" pitchFamily="18" charset="0"/>
                        </a:rPr>
                        <a:t>الموارد المالية</a:t>
                      </a:r>
                      <a:endParaRPr lang="ar-LB" sz="1600" b="1" u="none" strike="noStrike" cap="none" dirty="0">
                        <a:solidFill>
                          <a:srgbClr val="C00000"/>
                        </a:solidFill>
                        <a:latin typeface="Times New Roman" panose="02020603050405020304" pitchFamily="18" charset="0"/>
                        <a:cs typeface="Times New Roman" panose="02020603050405020304" pitchFamily="18" charset="0"/>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ctr" rtl="0">
                        <a:lnSpc>
                          <a:spcPct val="100000"/>
                        </a:lnSpc>
                        <a:spcBef>
                          <a:spcPts val="0"/>
                        </a:spcBef>
                        <a:spcAft>
                          <a:spcPts val="0"/>
                        </a:spcAft>
                        <a:buClr>
                          <a:srgbClr val="000000"/>
                        </a:buClr>
                        <a:buSzPct val="25000"/>
                        <a:buFont typeface="Helvetica Neue"/>
                        <a:buNone/>
                      </a:pPr>
                      <a:r>
                        <a:rPr lang="ar-LB" sz="1600" b="1" u="none" strike="noStrike" cap="none" dirty="0" smtClean="0">
                          <a:solidFill>
                            <a:srgbClr val="C00000"/>
                          </a:solidFill>
                          <a:latin typeface="Times New Roman" panose="02020603050405020304" pitchFamily="18" charset="0"/>
                          <a:cs typeface="Times New Roman" panose="02020603050405020304" pitchFamily="18" charset="0"/>
                        </a:rPr>
                        <a:t>الموارد البشرية</a:t>
                      </a:r>
                      <a:endParaRPr lang="ar-LB" sz="1600" b="1" u="none" strike="noStrike" cap="none" dirty="0">
                        <a:solidFill>
                          <a:srgbClr val="C00000"/>
                        </a:solidFill>
                        <a:latin typeface="Times New Roman" panose="02020603050405020304" pitchFamily="18" charset="0"/>
                        <a:cs typeface="Times New Roman" panose="02020603050405020304" pitchFamily="18" charset="0"/>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ar-LB" sz="1600" b="1" u="none" strike="noStrike" cap="none" dirty="0" smtClean="0">
                          <a:solidFill>
                            <a:srgbClr val="C00000"/>
                          </a:solidFill>
                          <a:latin typeface="Times New Roman" panose="02020603050405020304" pitchFamily="18" charset="0"/>
                          <a:ea typeface="Calibri"/>
                          <a:cs typeface="Times New Roman" panose="02020603050405020304" pitchFamily="18" charset="0"/>
                          <a:sym typeface="Calibri"/>
                        </a:rPr>
                        <a:t>الخدمات اللوجستية للإنتاج</a:t>
                      </a:r>
                      <a:endParaRPr lang="ar-LB" sz="1600" b="1" u="none" strike="noStrike" cap="none" dirty="0">
                        <a:solidFill>
                          <a:srgbClr val="C00000"/>
                        </a:solidFill>
                        <a:latin typeface="Times New Roman" panose="02020603050405020304" pitchFamily="18" charset="0"/>
                        <a:ea typeface="Calibri"/>
                        <a:cs typeface="Times New Roman" panose="02020603050405020304" pitchFamily="18" charset="0"/>
                        <a:sym typeface="Calibri"/>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ctr" rtl="0">
                        <a:lnSpc>
                          <a:spcPct val="100000"/>
                        </a:lnSpc>
                        <a:spcBef>
                          <a:spcPts val="0"/>
                        </a:spcBef>
                        <a:spcAft>
                          <a:spcPts val="0"/>
                        </a:spcAft>
                        <a:buClr>
                          <a:srgbClr val="000000"/>
                        </a:buClr>
                        <a:buSzPct val="25000"/>
                        <a:buFont typeface="Helvetica Neue"/>
                        <a:buNone/>
                      </a:pPr>
                      <a:r>
                        <a:rPr lang="ar-LB" sz="1600" b="1" u="none" strike="noStrike" cap="none" dirty="0" smtClean="0">
                          <a:solidFill>
                            <a:srgbClr val="C00000"/>
                          </a:solidFill>
                          <a:latin typeface="Times New Roman" panose="02020603050405020304" pitchFamily="18" charset="0"/>
                          <a:ea typeface="Helvetica Neue"/>
                          <a:cs typeface="Times New Roman" panose="02020603050405020304" pitchFamily="18" charset="0"/>
                          <a:sym typeface="Helvetica Neue"/>
                        </a:rPr>
                        <a:t>الشركة</a:t>
                      </a:r>
                      <a:endParaRPr lang="ar-LB" sz="1600" b="1" u="none" strike="noStrike" cap="none" dirty="0">
                        <a:solidFill>
                          <a:srgbClr val="C00000"/>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0"/>
                  </a:ext>
                </a:extLst>
              </a:tr>
              <a:tr h="1265486">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ما هي الميزانية المتاحة لدفع تكاليف جهود التسويق؟</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من هم الأشخاص الذين سيساهمون في التسويق؟ ما هي المهارات التي يمتلكونها/يحتاجونها؟</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cs typeface="Times New Roman" panose="02020603050405020304" pitchFamily="18" charset="0"/>
                        </a:rPr>
                        <a:t>ما هي التكنولوجيا والمعدات المتاحة لك لاستخدامها، وكم من الوقت؟</a:t>
                      </a:r>
                      <a:endParaRPr lang="en-US" sz="1600" u="none" strike="noStrike" cap="none" dirty="0">
                        <a:solidFill>
                          <a:schemeClr val="tx1"/>
                        </a:solidFill>
                        <a:latin typeface="Times New Roman" panose="02020603050405020304" pitchFamily="18" charset="0"/>
                        <a:cs typeface="Times New Roman" panose="02020603050405020304" pitchFamily="18" charset="0"/>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ما هي الأهداف الأساسية التي تم تحديد أولوياتها؟</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1"/>
                  </a:ext>
                </a:extLst>
              </a:tr>
              <a:tr h="1308120">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من أين يأتي هذا ومن المسؤول عنه؟</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ما هو مقدار الوقت الذي سيقضونه في التسويق أم أنه تركيزهم الأساسي؟</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أين سيتمركز كل جزء من العملية، وهل لديهم إمكانية الوصول اللازمة؟</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كيف يتم تنظيم الشركة، وما تأثير ذلك على هيكل واختصاصات التسويق؟</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0000">
                        <a:alpha val="0"/>
                      </a:srgbClr>
                    </a:solidFill>
                  </a:tcPr>
                </a:tc>
                <a:extLst>
                  <a:ext uri="{0D108BD9-81ED-4DB2-BD59-A6C34878D82A}">
                    <a16:rowId xmlns:a16="http://schemas.microsoft.com/office/drawing/2014/main" val="10002"/>
                  </a:ext>
                </a:extLst>
              </a:tr>
              <a:tr h="1499302">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ما المدة التي ستظل فيها هذه الميزانية متاحة وهل سيتغير المبلغ في أي وقت قريب؟</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ما هي المهارات التي يغطيها فريق التسويق، وهل مجالهم لتنمية هذه المهارات أو الحصول على دعم خارجي؟</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ea typeface="Helvetica Neue"/>
                          <a:cs typeface="Times New Roman" panose="02020603050405020304" pitchFamily="18" charset="0"/>
                          <a:sym typeface="Helvetica Neue"/>
                        </a:rPr>
                        <a:t>هل أداء المنتج أو الخدمة في أفضل حالاته وفي الموعد المحدد للنمو والتقدم كما هو متوقع؟</a:t>
                      </a:r>
                      <a:endParaRPr lang="en-US" sz="1600" u="none" strike="noStrike" cap="none" dirty="0">
                        <a:solidFill>
                          <a:schemeClr val="tx1"/>
                        </a:solidFill>
                        <a:latin typeface="Times New Roman" panose="02020603050405020304" pitchFamily="18" charset="0"/>
                        <a:ea typeface="Helvetica Neue"/>
                        <a:cs typeface="Times New Roman" panose="02020603050405020304" pitchFamily="18" charset="0"/>
                        <a:sym typeface="Helvetica Neue"/>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tc>
                  <a:txBody>
                    <a:bodyPr/>
                    <a:lstStyle/>
                    <a:p>
                      <a:pPr marL="0" marR="0" lvl="0" indent="0" algn="l" rtl="0">
                        <a:lnSpc>
                          <a:spcPct val="100000"/>
                        </a:lnSpc>
                        <a:spcBef>
                          <a:spcPts val="0"/>
                        </a:spcBef>
                        <a:spcAft>
                          <a:spcPts val="0"/>
                        </a:spcAft>
                        <a:buClr>
                          <a:srgbClr val="000000"/>
                        </a:buClr>
                        <a:buSzPct val="25000"/>
                        <a:buFont typeface="Helvetica Neue"/>
                        <a:buNone/>
                      </a:pPr>
                      <a:r>
                        <a:rPr lang="ar-LB" sz="1600" u="none" strike="noStrike" cap="none" dirty="0" smtClean="0">
                          <a:solidFill>
                            <a:schemeClr val="tx1"/>
                          </a:solidFill>
                          <a:latin typeface="Times New Roman" panose="02020603050405020304" pitchFamily="18" charset="0"/>
                          <a:cs typeface="Times New Roman" panose="02020603050405020304" pitchFamily="18" charset="0"/>
                        </a:rPr>
                        <a:t>ما هو هيكل الإدارة العليا وهل يؤثر ذلك على قسم التسويق؟</a:t>
                      </a:r>
                      <a:endParaRPr lang="en-US" sz="1600" u="none" strike="noStrike" cap="none" dirty="0">
                        <a:solidFill>
                          <a:schemeClr val="tx1"/>
                        </a:solidFill>
                        <a:latin typeface="Times New Roman" panose="02020603050405020304" pitchFamily="18" charset="0"/>
                        <a:cs typeface="Times New Roman" panose="02020603050405020304" pitchFamily="18" charset="0"/>
                      </a:endParaRPr>
                    </a:p>
                  </a:txBody>
                  <a:tcPr marL="50805" marR="50805" marT="50810" marB="5081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0423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idx="4294967295"/>
          </p:nvPr>
        </p:nvSpPr>
        <p:spPr>
          <a:xfrm>
            <a:off x="0" y="333375"/>
            <a:ext cx="7620000" cy="1143000"/>
          </a:xfrm>
        </p:spPr>
        <p:txBody>
          <a:bodyPr/>
          <a:lstStyle/>
          <a:p>
            <a:pPr algn="r" rtl="1"/>
            <a:r>
              <a:rPr lang="ar-SA" sz="3600" b="1" dirty="0">
                <a:solidFill>
                  <a:srgbClr val="FF0000"/>
                </a:solidFill>
              </a:rPr>
              <a:t>1. بيئة التسويق المباشرة</a:t>
            </a:r>
            <a:endParaRPr lang="en-IN" sz="3600" b="1" dirty="0">
              <a:solidFill>
                <a:srgbClr val="FF0000"/>
              </a:solidFill>
            </a:endParaRPr>
          </a:p>
        </p:txBody>
      </p:sp>
      <p:sp>
        <p:nvSpPr>
          <p:cNvPr id="3" name="عنصر نائب للمحتوى 2"/>
          <p:cNvSpPr>
            <a:spLocks noGrp="1"/>
          </p:cNvSpPr>
          <p:nvPr>
            <p:ph idx="4294967295"/>
          </p:nvPr>
        </p:nvSpPr>
        <p:spPr>
          <a:xfrm>
            <a:off x="0" y="1600200"/>
            <a:ext cx="10160000" cy="4800600"/>
          </a:xfrm>
        </p:spPr>
        <p:txBody>
          <a:bodyPr>
            <a:normAutofit/>
          </a:bodyPr>
          <a:lstStyle/>
          <a:p>
            <a:pPr marL="114300" indent="0" algn="r" rtl="1">
              <a:lnSpc>
                <a:spcPct val="150000"/>
              </a:lnSpc>
              <a:buClr>
                <a:schemeClr val="tx1"/>
              </a:buClr>
              <a:buNone/>
            </a:pPr>
            <a:r>
              <a:rPr lang="ar-LB" sz="2400" dirty="0">
                <a:latin typeface="Simplified Arabic" pitchFamily="18" charset="-78"/>
                <a:ea typeface="Arial Unicode MS" pitchFamily="34" charset="-128"/>
                <a:cs typeface="Simplified Arabic" pitchFamily="18" charset="-78"/>
              </a:rPr>
              <a:t>تتكون بيئة التسويق المباشرة من:</a:t>
            </a:r>
          </a:p>
          <a:p>
            <a:pPr marL="114300" indent="0" algn="r" rtl="1">
              <a:lnSpc>
                <a:spcPct val="150000"/>
              </a:lnSpc>
              <a:buClr>
                <a:schemeClr val="tx1"/>
              </a:buClr>
              <a:buNone/>
            </a:pPr>
            <a:endParaRPr lang="en-US" sz="2400" dirty="0" smtClean="0">
              <a:latin typeface="Simplified Arabic" pitchFamily="18" charset="-78"/>
              <a:ea typeface="Arial Unicode MS" pitchFamily="34" charset="-128"/>
              <a:cs typeface="Simplified Arabic" pitchFamily="18" charset="-78"/>
            </a:endParaRPr>
          </a:p>
          <a:p>
            <a:pPr algn="r" rtl="1">
              <a:lnSpc>
                <a:spcPct val="150000"/>
              </a:lnSpc>
              <a:buClr>
                <a:schemeClr val="tx1"/>
              </a:buClr>
              <a:buFont typeface="Wingdings 2" pitchFamily="18" charset="2"/>
              <a:buChar char=""/>
            </a:pPr>
            <a:r>
              <a:rPr lang="ar-SA" sz="2400" b="1" dirty="0" smtClean="0">
                <a:latin typeface="Simplified Arabic" pitchFamily="18" charset="-78"/>
                <a:ea typeface="Arial Unicode MS" pitchFamily="34" charset="-128"/>
                <a:cs typeface="Simplified Arabic" pitchFamily="18" charset="-78"/>
              </a:rPr>
              <a:t>الموردون </a:t>
            </a:r>
            <a:r>
              <a:rPr lang="ar-SA" sz="2400" b="1" dirty="0">
                <a:latin typeface="Simplified Arabic" pitchFamily="18" charset="-78"/>
                <a:ea typeface="Arial Unicode MS" pitchFamily="34" charset="-128"/>
                <a:cs typeface="Simplified Arabic" pitchFamily="18" charset="-78"/>
              </a:rPr>
              <a:t>: </a:t>
            </a:r>
            <a:r>
              <a:rPr lang="ar-SA" sz="2400" dirty="0">
                <a:latin typeface="Simplified Arabic" pitchFamily="18" charset="-78"/>
                <a:ea typeface="Arial Unicode MS" pitchFamily="34" charset="-128"/>
                <a:cs typeface="Simplified Arabic" pitchFamily="18" charset="-78"/>
              </a:rPr>
              <a:t>ويقومون بتزويد المنشأة بالموارد الضرورية لإنتاج السلع و الخدمات التي تتأثر بالكميات المتوفرة وبجودة المدخلات.</a:t>
            </a:r>
          </a:p>
          <a:p>
            <a:pPr algn="r" rtl="1">
              <a:lnSpc>
                <a:spcPct val="150000"/>
              </a:lnSpc>
              <a:buClr>
                <a:schemeClr val="tx1"/>
              </a:buClr>
              <a:buFont typeface="Wingdings 2" pitchFamily="18" charset="2"/>
              <a:buChar char=""/>
            </a:pPr>
            <a:r>
              <a:rPr lang="ar-SA" sz="2400" b="1" dirty="0" smtClean="0">
                <a:latin typeface="Simplified Arabic" pitchFamily="18" charset="-78"/>
                <a:ea typeface="Arial Unicode MS" pitchFamily="34" charset="-128"/>
                <a:cs typeface="Simplified Arabic" pitchFamily="18" charset="-78"/>
              </a:rPr>
              <a:t>الوسطاء</a:t>
            </a:r>
            <a:r>
              <a:rPr lang="en-US" sz="2400" dirty="0" smtClean="0">
                <a:latin typeface="Simplified Arabic" pitchFamily="18" charset="-78"/>
                <a:ea typeface="Arial Unicode MS" pitchFamily="34" charset="-128"/>
                <a:cs typeface="Simplified Arabic" pitchFamily="18" charset="-78"/>
              </a:rPr>
              <a:t>:</a:t>
            </a:r>
            <a:r>
              <a:rPr lang="ar-SA" sz="2400" dirty="0" smtClean="0">
                <a:latin typeface="Simplified Arabic" pitchFamily="18" charset="-78"/>
                <a:ea typeface="Arial Unicode MS" pitchFamily="34" charset="-128"/>
                <a:cs typeface="Simplified Arabic" pitchFamily="18" charset="-78"/>
              </a:rPr>
              <a:t> هم </a:t>
            </a:r>
            <a:r>
              <a:rPr lang="ar-SA" sz="2400" dirty="0">
                <a:latin typeface="Simplified Arabic" pitchFamily="18" charset="-78"/>
                <a:ea typeface="Arial Unicode MS" pitchFamily="34" charset="-128"/>
                <a:cs typeface="Simplified Arabic" pitchFamily="18" charset="-78"/>
              </a:rPr>
              <a:t>مجموعة الأشخاص أو المؤسسات التى تتحمل عبء توزيع المنتج فى السوق للمشتري النهائي</a:t>
            </a:r>
            <a:r>
              <a:rPr lang="en-US" sz="2400" dirty="0" smtClean="0">
                <a:latin typeface="Simplified Arabic" pitchFamily="18" charset="-78"/>
                <a:ea typeface="Arial Unicode MS" pitchFamily="34" charset="-128"/>
                <a:cs typeface="Simplified Arabic" pitchFamily="18" charset="-78"/>
              </a:rPr>
              <a:t> </a:t>
            </a:r>
            <a:r>
              <a:rPr lang="ar-SA" sz="2400" dirty="0" smtClean="0">
                <a:latin typeface="Simplified Arabic" pitchFamily="18" charset="-78"/>
                <a:ea typeface="Arial Unicode MS" pitchFamily="34" charset="-128"/>
                <a:cs typeface="Simplified Arabic" pitchFamily="18" charset="-78"/>
              </a:rPr>
              <a:t>مثل </a:t>
            </a:r>
            <a:r>
              <a:rPr lang="ar-SA" sz="2400" dirty="0">
                <a:latin typeface="Simplified Arabic" pitchFamily="18" charset="-78"/>
                <a:ea typeface="Arial Unicode MS" pitchFamily="34" charset="-128"/>
                <a:cs typeface="Simplified Arabic" pitchFamily="18" charset="-78"/>
              </a:rPr>
              <a:t>تجار الجملة وتاجر التجزئة والوكلاء </a:t>
            </a:r>
            <a:r>
              <a:rPr lang="ar-SA" sz="2400" dirty="0" smtClean="0">
                <a:latin typeface="Simplified Arabic" pitchFamily="18" charset="-78"/>
                <a:ea typeface="Arial Unicode MS" pitchFamily="34" charset="-128"/>
                <a:cs typeface="Simplified Arabic" pitchFamily="18" charset="-78"/>
              </a:rPr>
              <a:t>والسماسرة.</a:t>
            </a:r>
            <a:endParaRPr lang="ar-SA" sz="2400" dirty="0">
              <a:latin typeface="Simplified Arabic" pitchFamily="18" charset="-78"/>
              <a:ea typeface="Arial Unicode MS" pitchFamily="34" charset="-128"/>
              <a:cs typeface="Simplified Arabic" pitchFamily="18" charset="-78"/>
            </a:endParaRPr>
          </a:p>
          <a:p>
            <a:pPr algn="r" rtl="1">
              <a:lnSpc>
                <a:spcPct val="150000"/>
              </a:lnSpc>
              <a:buClr>
                <a:schemeClr val="tx1"/>
              </a:buClr>
              <a:buFont typeface="Wingdings 2" pitchFamily="18" charset="2"/>
              <a:buChar char=""/>
            </a:pPr>
            <a:endParaRPr lang="ar-SA" sz="2400" dirty="0">
              <a:latin typeface="Simplified Arabic" pitchFamily="18" charset="-78"/>
              <a:ea typeface="Arial Unicode MS" pitchFamily="34" charset="-128"/>
              <a:cs typeface="Simplified Arabic" pitchFamily="18" charset="-78"/>
            </a:endParaRPr>
          </a:p>
          <a:p>
            <a:pPr algn="r" rtl="1">
              <a:lnSpc>
                <a:spcPct val="150000"/>
              </a:lnSpc>
            </a:pPr>
            <a:endParaRPr lang="en-IN" dirty="0"/>
          </a:p>
        </p:txBody>
      </p:sp>
    </p:spTree>
    <p:extLst>
      <p:ext uri="{BB962C8B-B14F-4D97-AF65-F5344CB8AC3E}">
        <p14:creationId xmlns:p14="http://schemas.microsoft.com/office/powerpoint/2010/main" val="22985878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idx="4294967295"/>
          </p:nvPr>
        </p:nvSpPr>
        <p:spPr>
          <a:xfrm>
            <a:off x="0" y="333375"/>
            <a:ext cx="7620000" cy="1143000"/>
          </a:xfrm>
        </p:spPr>
        <p:txBody>
          <a:bodyPr/>
          <a:lstStyle/>
          <a:p>
            <a:pPr algn="r" rtl="1"/>
            <a:r>
              <a:rPr lang="ar-SA" sz="3600" b="1" dirty="0">
                <a:solidFill>
                  <a:srgbClr val="FF0000"/>
                </a:solidFill>
              </a:rPr>
              <a:t>1. بيئة التسويق المباشرة</a:t>
            </a:r>
            <a:endParaRPr lang="en-IN" sz="3600" b="1" dirty="0">
              <a:solidFill>
                <a:srgbClr val="FF0000"/>
              </a:solidFill>
            </a:endParaRPr>
          </a:p>
        </p:txBody>
      </p:sp>
      <p:sp>
        <p:nvSpPr>
          <p:cNvPr id="3" name="عنصر نائب للمحتوى 2"/>
          <p:cNvSpPr>
            <a:spLocks noGrp="1"/>
          </p:cNvSpPr>
          <p:nvPr>
            <p:ph idx="4294967295"/>
          </p:nvPr>
        </p:nvSpPr>
        <p:spPr>
          <a:xfrm>
            <a:off x="0" y="1600200"/>
            <a:ext cx="10160000" cy="4800600"/>
          </a:xfrm>
        </p:spPr>
        <p:txBody>
          <a:bodyPr>
            <a:normAutofit fontScale="92500" lnSpcReduction="10000"/>
          </a:bodyPr>
          <a:lstStyle/>
          <a:p>
            <a:pPr marL="114300" indent="0" algn="r" rtl="1">
              <a:lnSpc>
                <a:spcPct val="150000"/>
              </a:lnSpc>
              <a:buClr>
                <a:schemeClr val="tx1"/>
              </a:buClr>
              <a:buNone/>
            </a:pPr>
            <a:r>
              <a:rPr lang="ar-LB" sz="2400" b="1" dirty="0">
                <a:latin typeface="Simplified Arabic" pitchFamily="18" charset="-78"/>
                <a:ea typeface="Arial Unicode MS" pitchFamily="34" charset="-128"/>
                <a:cs typeface="Simplified Arabic" pitchFamily="18" charset="-78"/>
              </a:rPr>
              <a:t>تتكون بيئة التسويق المباشرة من</a:t>
            </a:r>
            <a:r>
              <a:rPr lang="ar-LB" sz="2400" b="1" dirty="0" smtClean="0">
                <a:latin typeface="Simplified Arabic" pitchFamily="18" charset="-78"/>
                <a:ea typeface="Arial Unicode MS" pitchFamily="34" charset="-128"/>
                <a:cs typeface="Simplified Arabic" pitchFamily="18" charset="-78"/>
              </a:rPr>
              <a:t>:</a:t>
            </a:r>
            <a:endParaRPr lang="en-US" sz="2400" b="1" dirty="0" smtClean="0">
              <a:latin typeface="Simplified Arabic" pitchFamily="18" charset="-78"/>
              <a:ea typeface="Arial Unicode MS" pitchFamily="34" charset="-128"/>
              <a:cs typeface="Simplified Arabic" pitchFamily="18" charset="-78"/>
            </a:endParaRPr>
          </a:p>
          <a:p>
            <a:pPr algn="r" rtl="1">
              <a:lnSpc>
                <a:spcPct val="150000"/>
              </a:lnSpc>
              <a:buClr>
                <a:schemeClr val="tx1"/>
              </a:buClr>
              <a:buFont typeface="Wingdings 2" pitchFamily="18" charset="2"/>
              <a:buChar char=""/>
            </a:pPr>
            <a:r>
              <a:rPr lang="ar-SA" sz="2400" b="1" dirty="0" smtClean="0">
                <a:latin typeface="Simplified Arabic" pitchFamily="18" charset="-78"/>
                <a:ea typeface="Arial Unicode MS" pitchFamily="34" charset="-128"/>
                <a:cs typeface="Simplified Arabic" pitchFamily="18" charset="-78"/>
              </a:rPr>
              <a:t>السوق </a:t>
            </a:r>
            <a:r>
              <a:rPr lang="ar-SA" sz="2400" b="1" dirty="0">
                <a:latin typeface="Simplified Arabic" pitchFamily="18" charset="-78"/>
                <a:ea typeface="Arial Unicode MS" pitchFamily="34" charset="-128"/>
                <a:cs typeface="Simplified Arabic" pitchFamily="18" charset="-78"/>
              </a:rPr>
              <a:t>: </a:t>
            </a:r>
            <a:r>
              <a:rPr lang="ar-SA" sz="2400" dirty="0" smtClean="0">
                <a:latin typeface="Simplified Arabic" pitchFamily="18" charset="-78"/>
                <a:ea typeface="Arial Unicode MS" pitchFamily="34" charset="-128"/>
                <a:cs typeface="Simplified Arabic" pitchFamily="18" charset="-78"/>
              </a:rPr>
              <a:t>ويكون </a:t>
            </a:r>
            <a:r>
              <a:rPr lang="ar-SA" sz="2400" dirty="0">
                <a:latin typeface="Simplified Arabic" pitchFamily="18" charset="-78"/>
                <a:ea typeface="Arial Unicode MS" pitchFamily="34" charset="-128"/>
                <a:cs typeface="Simplified Arabic" pitchFamily="18" charset="-78"/>
              </a:rPr>
              <a:t>هؤلاء السوق الذى تتعامل معه المنظمة، إما بطريقة مباشرة أو غير مباشرة، وينقسم هؤلاء إلى: مستهلكين صناعيين يقوموا بالشراء إما بغرض إنتاج سلعة أو خدمة، أو بغرض تسهيل العمليات الإنتاجية، وإما بغرض إعادة البيع بهدف الربح، ومستهلكين نهائيين يقوموا بشراء السلع من أجل إشباع حاجاتهم الشخصية أو حاجات أسرهم</a:t>
            </a:r>
            <a:r>
              <a:rPr lang="ar-SA" sz="2400" dirty="0" smtClean="0">
                <a:latin typeface="Simplified Arabic" pitchFamily="18" charset="-78"/>
                <a:ea typeface="Arial Unicode MS" pitchFamily="34" charset="-128"/>
                <a:cs typeface="Simplified Arabic" pitchFamily="18" charset="-78"/>
              </a:rPr>
              <a:t>.</a:t>
            </a:r>
            <a:endParaRPr lang="en-US" sz="2400" dirty="0" smtClean="0">
              <a:latin typeface="Simplified Arabic" pitchFamily="18" charset="-78"/>
              <a:ea typeface="Arial Unicode MS" pitchFamily="34" charset="-128"/>
              <a:cs typeface="Simplified Arabic" pitchFamily="18" charset="-78"/>
            </a:endParaRPr>
          </a:p>
          <a:p>
            <a:pPr algn="r" rtl="1">
              <a:lnSpc>
                <a:spcPct val="150000"/>
              </a:lnSpc>
              <a:buClr>
                <a:schemeClr val="tx1"/>
              </a:buClr>
              <a:buFont typeface="Wingdings 2" pitchFamily="18" charset="2"/>
              <a:buChar char=""/>
            </a:pPr>
            <a:r>
              <a:rPr lang="ar-LB" sz="2400" b="1" dirty="0">
                <a:latin typeface="Simplified Arabic" pitchFamily="18" charset="-78"/>
                <a:ea typeface="Arial Unicode MS" pitchFamily="34" charset="-128"/>
                <a:cs typeface="Simplified Arabic" pitchFamily="18" charset="-78"/>
              </a:rPr>
              <a:t>المنافسون</a:t>
            </a:r>
            <a:r>
              <a:rPr lang="en-US" sz="2400" b="1" dirty="0" smtClean="0">
                <a:latin typeface="Simplified Arabic" pitchFamily="18" charset="-78"/>
                <a:ea typeface="Arial Unicode MS" pitchFamily="34" charset="-128"/>
                <a:cs typeface="Simplified Arabic" pitchFamily="18" charset="-78"/>
              </a:rPr>
              <a:t> :</a:t>
            </a:r>
            <a:r>
              <a:rPr lang="ar-LB" sz="2400" dirty="0" smtClean="0">
                <a:latin typeface="Simplified Arabic" pitchFamily="18" charset="-78"/>
                <a:ea typeface="Arial Unicode MS" pitchFamily="34" charset="-128"/>
                <a:cs typeface="Simplified Arabic" pitchFamily="18" charset="-78"/>
              </a:rPr>
              <a:t>تتنافس </a:t>
            </a:r>
            <a:r>
              <a:rPr lang="ar-LB" sz="2400" dirty="0">
                <a:latin typeface="Simplified Arabic" pitchFamily="18" charset="-78"/>
                <a:ea typeface="Arial Unicode MS" pitchFamily="34" charset="-128"/>
                <a:cs typeface="Simplified Arabic" pitchFamily="18" charset="-78"/>
              </a:rPr>
              <a:t>منظمات الأعمال مع بعضها البعض من أجل الفوز بقدر من إنفاق المستهلك.</a:t>
            </a:r>
          </a:p>
          <a:p>
            <a:pPr marL="114300" indent="0" algn="r" rtl="1">
              <a:lnSpc>
                <a:spcPct val="150000"/>
              </a:lnSpc>
              <a:buClr>
                <a:schemeClr val="tx1"/>
              </a:buClr>
              <a:buNone/>
            </a:pPr>
            <a:r>
              <a:rPr lang="ar-LB" sz="2400" dirty="0">
                <a:latin typeface="Simplified Arabic" pitchFamily="18" charset="-78"/>
                <a:ea typeface="Arial Unicode MS" pitchFamily="34" charset="-128"/>
                <a:cs typeface="Simplified Arabic" pitchFamily="18" charset="-78"/>
              </a:rPr>
              <a:t> وتعرف المنافسة بصفة عامة على أنها وجود منتجات بديلة قادرة على إشباع نفس الحاجة. </a:t>
            </a:r>
          </a:p>
          <a:p>
            <a:pPr marL="114300" indent="0" algn="r" rtl="1">
              <a:lnSpc>
                <a:spcPct val="150000"/>
              </a:lnSpc>
              <a:buClr>
                <a:schemeClr val="tx1"/>
              </a:buClr>
              <a:buNone/>
            </a:pPr>
            <a:r>
              <a:rPr lang="ar-LB" sz="2400" dirty="0">
                <a:latin typeface="Simplified Arabic" pitchFamily="18" charset="-78"/>
                <a:ea typeface="Arial Unicode MS" pitchFamily="34" charset="-128"/>
                <a:cs typeface="Simplified Arabic" pitchFamily="18" charset="-78"/>
              </a:rPr>
              <a:t>والمنافسون هم المنشآت الأخرى التى تسوق منتجات مماثلة والتى يمكن إحلالها محل منتجات المنشأة فى نفس المنطقة الجغرافية</a:t>
            </a:r>
          </a:p>
          <a:p>
            <a:pPr algn="r" rtl="1">
              <a:lnSpc>
                <a:spcPct val="150000"/>
              </a:lnSpc>
              <a:buClr>
                <a:schemeClr val="tx1"/>
              </a:buClr>
              <a:buFont typeface="Wingdings 2" pitchFamily="18" charset="2"/>
              <a:buChar char=""/>
            </a:pPr>
            <a:endParaRPr lang="en-US" sz="2400" dirty="0">
              <a:latin typeface="Simplified Arabic" pitchFamily="18" charset="-78"/>
              <a:ea typeface="Arial Unicode MS" pitchFamily="34" charset="-128"/>
              <a:cs typeface="Simplified Arabic" pitchFamily="18" charset="-78"/>
            </a:endParaRPr>
          </a:p>
          <a:p>
            <a:pPr algn="r" rtl="1">
              <a:lnSpc>
                <a:spcPct val="150000"/>
              </a:lnSpc>
              <a:buClr>
                <a:schemeClr val="tx1"/>
              </a:buClr>
              <a:buFont typeface="Wingdings 2" pitchFamily="18" charset="2"/>
              <a:buChar char=""/>
            </a:pPr>
            <a:endParaRPr lang="ar-SA" sz="2400" dirty="0">
              <a:latin typeface="Simplified Arabic" pitchFamily="18" charset="-78"/>
              <a:ea typeface="Arial Unicode MS" pitchFamily="34" charset="-128"/>
              <a:cs typeface="Simplified Arabic" pitchFamily="18" charset="-78"/>
            </a:endParaRPr>
          </a:p>
          <a:p>
            <a:pPr algn="r" rtl="1">
              <a:lnSpc>
                <a:spcPct val="150000"/>
              </a:lnSpc>
            </a:pPr>
            <a:endParaRPr lang="en-IN" dirty="0"/>
          </a:p>
        </p:txBody>
      </p:sp>
    </p:spTree>
    <p:extLst>
      <p:ext uri="{BB962C8B-B14F-4D97-AF65-F5344CB8AC3E}">
        <p14:creationId xmlns:p14="http://schemas.microsoft.com/office/powerpoint/2010/main" val="4004824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37307"/>
            <a:ext cx="8229600" cy="5054617"/>
          </a:xfrm>
        </p:spPr>
        <p:txBody>
          <a:bodyPr>
            <a:noAutofit/>
          </a:bodyPr>
          <a:lstStyle/>
          <a:p>
            <a:pPr marL="114300" indent="0" algn="r">
              <a:buNone/>
            </a:pPr>
            <a:r>
              <a:rPr lang="ar-SA" sz="2400" b="1" dirty="0"/>
              <a:t>عناصر بيئة التسويق غير المباشرة:</a:t>
            </a:r>
            <a:endParaRPr lang="en-US" sz="2400" dirty="0"/>
          </a:p>
          <a:p>
            <a:pPr marL="114300" indent="0" algn="r">
              <a:buNone/>
            </a:pPr>
            <a:r>
              <a:rPr lang="ar-SA" sz="2400" dirty="0"/>
              <a:t>تتكون البيئة التسويقية غير المباشرة من مجموعة من العوامل الخارجية التى تؤثر أما بطريقة مباشرة أو غير مباشرة على قدرة المنظمة على الحصول على المدخلات (البشرية والمالية والمصادر الطبيعية وغيرها).</a:t>
            </a:r>
            <a:endParaRPr lang="en-US" sz="2400" dirty="0"/>
          </a:p>
          <a:p>
            <a:pPr marL="114300" indent="0" algn="r">
              <a:buNone/>
            </a:pPr>
            <a:r>
              <a:rPr lang="ar-SA" sz="2400" dirty="0"/>
              <a:t> وتشمل البيئة التسويقية على ست مجموعات من القوى هى:</a:t>
            </a:r>
            <a:endParaRPr lang="en-US" sz="2400" dirty="0"/>
          </a:p>
          <a:p>
            <a:pPr lvl="0" algn="r" rtl="1"/>
            <a:r>
              <a:rPr lang="ar-SA" sz="2400" dirty="0"/>
              <a:t>البيئة الطبيعية.</a:t>
            </a:r>
            <a:endParaRPr lang="en-US" sz="2400" dirty="0"/>
          </a:p>
          <a:p>
            <a:pPr lvl="0" algn="r" rtl="1"/>
            <a:r>
              <a:rPr lang="ar-SA" sz="2400" dirty="0" smtClean="0"/>
              <a:t>البيئة </a:t>
            </a:r>
            <a:r>
              <a:rPr lang="ar-SA" sz="2400" dirty="0"/>
              <a:t>الاقتصادية</a:t>
            </a:r>
            <a:endParaRPr lang="en-US" sz="2400" dirty="0"/>
          </a:p>
          <a:p>
            <a:pPr lvl="0" algn="r" rtl="1"/>
            <a:r>
              <a:rPr lang="ar-SA" sz="2400" dirty="0"/>
              <a:t>البيئة السياسية والتشريعية والقانونية.</a:t>
            </a:r>
            <a:endParaRPr lang="en-US" sz="2400" dirty="0"/>
          </a:p>
          <a:p>
            <a:pPr lvl="0" algn="r" rtl="1"/>
            <a:r>
              <a:rPr lang="ar-SA" sz="2400" dirty="0"/>
              <a:t>البيئة التكنولوجية.</a:t>
            </a:r>
            <a:endParaRPr lang="en-US" sz="2400" dirty="0"/>
          </a:p>
          <a:p>
            <a:pPr lvl="0" algn="r" rtl="1"/>
            <a:r>
              <a:rPr lang="ar-SA" sz="2400" dirty="0"/>
              <a:t>البيئة الاجتماعية الثقافية.</a:t>
            </a:r>
            <a:endParaRPr lang="en-US" sz="2400" dirty="0"/>
          </a:p>
        </p:txBody>
      </p:sp>
      <p:sp>
        <p:nvSpPr>
          <p:cNvPr id="2" name="Title 1"/>
          <p:cNvSpPr>
            <a:spLocks noGrp="1"/>
          </p:cNvSpPr>
          <p:nvPr>
            <p:ph type="title"/>
          </p:nvPr>
        </p:nvSpPr>
        <p:spPr>
          <a:xfrm>
            <a:off x="1981200" y="274638"/>
            <a:ext cx="8229600" cy="939784"/>
          </a:xfrm>
        </p:spPr>
        <p:txBody>
          <a:bodyPr>
            <a:noAutofit/>
          </a:bodyPr>
          <a:lstStyle/>
          <a:p>
            <a:pPr algn="ctr"/>
            <a:r>
              <a:rPr lang="en-US" sz="2400" dirty="0"/>
              <a:t/>
            </a:r>
            <a:br>
              <a:rPr lang="en-US" sz="2400" dirty="0"/>
            </a:br>
            <a:r>
              <a:rPr lang="ar-SA" sz="4000" b="1" dirty="0" smtClean="0">
                <a:solidFill>
                  <a:srgbClr val="FF0000"/>
                </a:solidFill>
              </a:rPr>
              <a:t>بيئة </a:t>
            </a:r>
            <a:r>
              <a:rPr lang="ar-SA" sz="4000" b="1" dirty="0">
                <a:solidFill>
                  <a:srgbClr val="FF0000"/>
                </a:solidFill>
              </a:rPr>
              <a:t>التسويق </a:t>
            </a:r>
            <a:r>
              <a:rPr lang="ar-EG" sz="4000" b="1" dirty="0">
                <a:solidFill>
                  <a:srgbClr val="FF0000"/>
                </a:solidFill>
              </a:rPr>
              <a:t> غير </a:t>
            </a:r>
            <a:r>
              <a:rPr lang="ar-SA" sz="4000" b="1" dirty="0" smtClean="0">
                <a:solidFill>
                  <a:srgbClr val="FF0000"/>
                </a:solidFill>
              </a:rPr>
              <a:t>المباشرة</a:t>
            </a:r>
            <a:r>
              <a:rPr lang="en-US" sz="2400" dirty="0"/>
              <a:t/>
            </a:r>
            <a:br>
              <a:rPr lang="en-US" sz="2400" dirty="0"/>
            </a:br>
            <a:endParaRPr lang="ar-EG" sz="2400" dirty="0"/>
          </a:p>
        </p:txBody>
      </p:sp>
    </p:spTree>
    <p:extLst>
      <p:ext uri="{BB962C8B-B14F-4D97-AF65-F5344CB8AC3E}">
        <p14:creationId xmlns:p14="http://schemas.microsoft.com/office/powerpoint/2010/main" val="203830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rtl="1">
              <a:buNone/>
            </a:pPr>
            <a:r>
              <a:rPr lang="ar-SA" sz="2400" b="1" dirty="0" smtClean="0">
                <a:cs typeface="+mj-cs"/>
              </a:rPr>
              <a:t>البيئة </a:t>
            </a:r>
            <a:r>
              <a:rPr lang="ar-SA" sz="2400" b="1" dirty="0">
                <a:cs typeface="+mj-cs"/>
              </a:rPr>
              <a:t>الطبيعية:</a:t>
            </a:r>
            <a:endParaRPr lang="en-US" sz="2400" b="1" dirty="0">
              <a:cs typeface="+mj-cs"/>
            </a:endParaRPr>
          </a:p>
          <a:p>
            <a:pPr algn="r" rtl="1"/>
            <a:r>
              <a:rPr lang="ar-SA" sz="2400" dirty="0">
                <a:cs typeface="+mj-cs"/>
              </a:rPr>
              <a:t>تهتم المنشآت الناجحة بالبيئة الطبيعية، والعلاقة بينهما تبادلية.</a:t>
            </a:r>
            <a:r>
              <a:rPr lang="en-US" sz="2400" dirty="0">
                <a:cs typeface="+mj-cs"/>
              </a:rPr>
              <a:t> </a:t>
            </a:r>
            <a:r>
              <a:rPr lang="ar-SA" sz="2400" dirty="0">
                <a:cs typeface="+mj-cs"/>
              </a:rPr>
              <a:t>وتفرض تلك العلاقة التبادلية على رجال التسويق</a:t>
            </a:r>
            <a:r>
              <a:rPr lang="en-US" sz="2400" dirty="0">
                <a:cs typeface="+mj-cs"/>
              </a:rPr>
              <a:t>  </a:t>
            </a:r>
            <a:r>
              <a:rPr lang="ar-EG" sz="2400" dirty="0">
                <a:cs typeface="+mj-cs"/>
              </a:rPr>
              <a:t>ما يلي :</a:t>
            </a:r>
          </a:p>
          <a:p>
            <a:pPr algn="r" rtl="1">
              <a:buFont typeface="Courier New" pitchFamily="49" charset="0"/>
              <a:buChar char="o"/>
            </a:pPr>
            <a:r>
              <a:rPr lang="ar-SA" sz="2400" u="sng" dirty="0">
                <a:latin typeface="Segoe UI" pitchFamily="34" charset="0"/>
                <a:cs typeface="+mj-cs"/>
              </a:rPr>
              <a:t>ضرورة فحص البيئة الطبيعية لتحديد الموارد التى يمكن استغلالها فى الأنشطة التسويقية. </a:t>
            </a:r>
            <a:endParaRPr lang="ar-EG" sz="2400" u="sng" dirty="0">
              <a:latin typeface="Segoe UI" pitchFamily="34" charset="0"/>
              <a:cs typeface="+mj-cs"/>
            </a:endParaRPr>
          </a:p>
          <a:p>
            <a:pPr algn="r" rtl="1">
              <a:buFont typeface="Courier New" pitchFamily="49" charset="0"/>
              <a:buChar char="o"/>
            </a:pPr>
            <a:r>
              <a:rPr lang="ar-SA" sz="2400" u="sng" dirty="0">
                <a:latin typeface="Segoe UI" pitchFamily="34" charset="0"/>
                <a:cs typeface="+mj-cs"/>
              </a:rPr>
              <a:t>الاهتمام بتأثير الأنشطة التسويقية على البيئة الطبيعية من أجل الحفاظ عليها من التلوث بأنواعه المختلفة</a:t>
            </a:r>
            <a:endParaRPr lang="ar-EG" sz="2400" u="sng" dirty="0">
              <a:latin typeface="Segoe UI" pitchFamily="34" charset="0"/>
              <a:cs typeface="+mj-cs"/>
            </a:endParaRPr>
          </a:p>
          <a:p>
            <a:pPr algn="r" rtl="1">
              <a:buFont typeface="Courier New" pitchFamily="49" charset="0"/>
              <a:buChar char="o"/>
            </a:pPr>
            <a:r>
              <a:rPr lang="ar-SA" sz="2400" u="sng" dirty="0">
                <a:latin typeface="Segoe UI" pitchFamily="34" charset="0"/>
                <a:cs typeface="+mj-cs"/>
              </a:rPr>
              <a:t>القيام بالبحوث المختلفة لزيادة المنتجات التى لا تضر بالبيئة الطبيعية والتى تعرف بالمنتجات الخضراء الصديقة البيئة.</a:t>
            </a:r>
            <a:endParaRPr lang="en-US" sz="2400" u="sng" dirty="0">
              <a:latin typeface="Segoe UI" pitchFamily="34" charset="0"/>
              <a:cs typeface="+mj-cs"/>
            </a:endParaRPr>
          </a:p>
          <a:p>
            <a:pPr>
              <a:buFont typeface="Courier New" pitchFamily="49" charset="0"/>
              <a:buChar char="o"/>
            </a:pPr>
            <a:endParaRPr lang="ar-EG" sz="2000" dirty="0">
              <a:latin typeface="Segoe UI" pitchFamily="34" charset="0"/>
              <a:cs typeface="Segoe UI" pitchFamily="34" charset="0"/>
            </a:endParaRPr>
          </a:p>
        </p:txBody>
      </p:sp>
      <p:sp>
        <p:nvSpPr>
          <p:cNvPr id="2" name="Title 1"/>
          <p:cNvSpPr>
            <a:spLocks noGrp="1"/>
          </p:cNvSpPr>
          <p:nvPr>
            <p:ph type="title"/>
          </p:nvPr>
        </p:nvSpPr>
        <p:spPr>
          <a:xfrm>
            <a:off x="727166" y="457200"/>
            <a:ext cx="10160000" cy="1143000"/>
          </a:xfrm>
        </p:spPr>
        <p:txBody>
          <a:bodyPr>
            <a:normAutofit/>
          </a:bodyPr>
          <a:lstStyle/>
          <a:p>
            <a:pPr algn="r"/>
            <a:r>
              <a:rPr lang="ar-SA" sz="3600" b="1" dirty="0" smtClean="0">
                <a:solidFill>
                  <a:srgbClr val="FF0000"/>
                </a:solidFill>
              </a:rPr>
              <a:t>عناصر </a:t>
            </a:r>
            <a:r>
              <a:rPr lang="ar-SA" sz="3600" b="1" dirty="0">
                <a:solidFill>
                  <a:srgbClr val="FF0000"/>
                </a:solidFill>
              </a:rPr>
              <a:t>بيئة التسويق </a:t>
            </a:r>
            <a:r>
              <a:rPr lang="ar-EG" sz="3600" b="1" dirty="0">
                <a:solidFill>
                  <a:srgbClr val="FF0000"/>
                </a:solidFill>
              </a:rPr>
              <a:t> غير </a:t>
            </a:r>
            <a:r>
              <a:rPr lang="ar-SA" sz="3600" b="1" dirty="0">
                <a:solidFill>
                  <a:srgbClr val="FF0000"/>
                </a:solidFill>
              </a:rPr>
              <a:t>المباشرة:</a:t>
            </a:r>
            <a:r>
              <a:rPr lang="en-US" sz="2400" dirty="0"/>
              <a:t/>
            </a:r>
            <a:br>
              <a:rPr lang="en-US" sz="2400" dirty="0"/>
            </a:br>
            <a:endParaRPr lang="ar-EG" sz="2400" dirty="0"/>
          </a:p>
        </p:txBody>
      </p:sp>
    </p:spTree>
    <p:extLst>
      <p:ext uri="{BB962C8B-B14F-4D97-AF65-F5344CB8AC3E}">
        <p14:creationId xmlns:p14="http://schemas.microsoft.com/office/powerpoint/2010/main" val="55868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lgn="r" rtl="1">
              <a:buNone/>
            </a:pPr>
            <a:r>
              <a:rPr lang="ar-SA" sz="2400" b="1" dirty="0"/>
              <a:t>البيئة الاقتصادية:</a:t>
            </a:r>
            <a:endParaRPr lang="en-US" sz="2400" dirty="0"/>
          </a:p>
          <a:p>
            <a:pPr algn="r" rtl="1"/>
            <a:r>
              <a:rPr lang="ar-SA" sz="2400" dirty="0"/>
              <a:t>تؤثر البيئة الاقتصادية على القرارات التسويقية المختلفة وعلى وجه التحديد ما يلى:</a:t>
            </a:r>
            <a:endParaRPr lang="en-US" sz="2400" dirty="0"/>
          </a:p>
          <a:p>
            <a:pPr algn="r" rtl="1">
              <a:buNone/>
            </a:pPr>
            <a:r>
              <a:rPr lang="ar-SA" sz="2400" dirty="0"/>
              <a:t>أ- الأحوال الاقتصادية العامة:</a:t>
            </a:r>
            <a:endParaRPr lang="en-US" sz="2400" dirty="0"/>
          </a:p>
          <a:p>
            <a:pPr algn="r" rtl="1"/>
            <a:r>
              <a:rPr lang="ar-SA" sz="2400" dirty="0"/>
              <a:t>تؤثر الأحوال الاقتصادية العامة على العرض والطلب والقوة الشرائية للمستهلكين والرغبة فى الإنفاق وحدة المنافسة.</a:t>
            </a:r>
            <a:endParaRPr lang="en-US" sz="2400" dirty="0"/>
          </a:p>
          <a:p>
            <a:pPr algn="r" rtl="1">
              <a:buNone/>
            </a:pPr>
            <a:r>
              <a:rPr lang="ar-SA" sz="2400" dirty="0"/>
              <a:t>ب- القوة الشرائية.</a:t>
            </a:r>
            <a:endParaRPr lang="en-US" sz="2400" dirty="0"/>
          </a:p>
          <a:p>
            <a:pPr algn="r" rtl="1">
              <a:buNone/>
            </a:pPr>
            <a:r>
              <a:rPr lang="ar-SA" sz="2400" dirty="0"/>
              <a:t>ج- الرغبة فى الإنفاق.</a:t>
            </a:r>
            <a:endParaRPr lang="en-US" sz="2400" dirty="0"/>
          </a:p>
        </p:txBody>
      </p:sp>
      <p:sp>
        <p:nvSpPr>
          <p:cNvPr id="2" name="Title 1"/>
          <p:cNvSpPr>
            <a:spLocks noGrp="1"/>
          </p:cNvSpPr>
          <p:nvPr>
            <p:ph type="title"/>
          </p:nvPr>
        </p:nvSpPr>
        <p:spPr/>
        <p:txBody>
          <a:bodyPr>
            <a:noAutofit/>
          </a:bodyPr>
          <a:lstStyle/>
          <a:p>
            <a:pPr algn="r"/>
            <a:r>
              <a:rPr lang="en-US" sz="2400" dirty="0"/>
              <a:t/>
            </a:r>
            <a:br>
              <a:rPr lang="en-US" sz="2400" dirty="0"/>
            </a:br>
            <a:r>
              <a:rPr lang="ar-SA" sz="3600" b="1" dirty="0">
                <a:solidFill>
                  <a:srgbClr val="FF0000"/>
                </a:solidFill>
              </a:rPr>
              <a:t>عناصر بيئة التسويق </a:t>
            </a:r>
            <a:r>
              <a:rPr lang="ar-EG" sz="3600" b="1" dirty="0">
                <a:solidFill>
                  <a:srgbClr val="FF0000"/>
                </a:solidFill>
              </a:rPr>
              <a:t> غير </a:t>
            </a:r>
            <a:r>
              <a:rPr lang="ar-SA" sz="3600" b="1" dirty="0">
                <a:solidFill>
                  <a:srgbClr val="FF0000"/>
                </a:solidFill>
              </a:rPr>
              <a:t>المباشرة:</a:t>
            </a:r>
            <a:r>
              <a:rPr lang="en-US" sz="2400" dirty="0"/>
              <a:t/>
            </a:r>
            <a:br>
              <a:rPr lang="en-US" sz="2400" dirty="0"/>
            </a:br>
            <a:endParaRPr lang="ar-EG" sz="2400" dirty="0"/>
          </a:p>
        </p:txBody>
      </p:sp>
    </p:spTree>
    <p:extLst>
      <p:ext uri="{BB962C8B-B14F-4D97-AF65-F5344CB8AC3E}">
        <p14:creationId xmlns:p14="http://schemas.microsoft.com/office/powerpoint/2010/main" val="2751927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81001"/>
            <a:ext cx="10512862" cy="1325563"/>
          </a:xfrm>
          <a:prstGeom prst="rect">
            <a:avLst/>
          </a:prstGeom>
        </p:spPr>
        <p:txBody>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pPr algn="ctr"/>
            <a:r>
              <a:rPr lang="ar-LB" sz="4000" b="1" dirty="0">
                <a:solidFill>
                  <a:srgbClr val="FF0000"/>
                </a:solidFill>
                <a:latin typeface="Times New Roman" panose="02020603050405020304" pitchFamily="18" charset="0"/>
                <a:cs typeface="Times New Roman" panose="02020603050405020304" pitchFamily="18" charset="0"/>
              </a:rPr>
              <a:t>التسويق مقابل </a:t>
            </a:r>
            <a:r>
              <a:rPr lang="ar-LB" sz="4000" b="1" dirty="0" smtClean="0">
                <a:solidFill>
                  <a:srgbClr val="FF0000"/>
                </a:solidFill>
                <a:latin typeface="Times New Roman" panose="02020603050405020304" pitchFamily="18" charset="0"/>
                <a:cs typeface="Times New Roman" panose="02020603050405020304" pitchFamily="18" charset="0"/>
              </a:rPr>
              <a:t>البيع</a:t>
            </a:r>
            <a:endParaRPr lang="ar-LB" sz="4000"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85207" y="1489166"/>
            <a:ext cx="10512862" cy="1632857"/>
          </a:xfrm>
          <a:prstGeom prst="rect">
            <a:avLst/>
          </a:prstGeom>
        </p:spPr>
        <p:txBody>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rtl="1"/>
            <a:r>
              <a:rPr lang="ar-LB" sz="2399" dirty="0">
                <a:latin typeface="Times New Roman" panose="02020603050405020304" pitchFamily="18" charset="0"/>
                <a:cs typeface="Times New Roman" panose="02020603050405020304" pitchFamily="18" charset="0"/>
              </a:rPr>
              <a:t>المبيعات هي عملية البيع الفعلي للمنتجات أو الخدمات</a:t>
            </a:r>
          </a:p>
          <a:p>
            <a:pPr algn="r" rtl="1"/>
            <a:endParaRPr lang="ar-LB" sz="2399" dirty="0">
              <a:latin typeface="Times New Roman" panose="02020603050405020304" pitchFamily="18" charset="0"/>
              <a:cs typeface="Times New Roman" panose="02020603050405020304" pitchFamily="18" charset="0"/>
            </a:endParaRPr>
          </a:p>
          <a:p>
            <a:pPr algn="r" rtl="1"/>
            <a:r>
              <a:rPr lang="ar-LB" sz="2399" dirty="0">
                <a:latin typeface="Times New Roman" panose="02020603050405020304" pitchFamily="18" charset="0"/>
                <a:cs typeface="Times New Roman" panose="02020603050405020304" pitchFamily="18" charset="0"/>
              </a:rPr>
              <a:t>يتماشى التسويق الفعال بشكل جيد مع عملية المبيعات ويؤدي إلى زيادة المبيعات ، ولكن هناك ما هو أكثر للتسويق من مجرد دعم المبيعات</a:t>
            </a:r>
          </a:p>
          <a:p>
            <a:endParaRPr lang="ar-LB" sz="2399" dirty="0">
              <a:latin typeface="Times New Roman" panose="02020603050405020304" pitchFamily="18" charset="0"/>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85012AB7-D247-42C5-A654-9BB99CC7A8CD}"/>
              </a:ext>
            </a:extLst>
          </p:cNvPr>
          <p:cNvGraphicFramePr>
            <a:graphicFrameLocks/>
          </p:cNvGraphicFramePr>
          <p:nvPr>
            <p:extLst>
              <p:ext uri="{D42A27DB-BD31-4B8C-83A1-F6EECF244321}">
                <p14:modId xmlns:p14="http://schemas.microsoft.com/office/powerpoint/2010/main" val="601003954"/>
              </p:ext>
            </p:extLst>
          </p:nvPr>
        </p:nvGraphicFramePr>
        <p:xfrm>
          <a:off x="1580928" y="3657600"/>
          <a:ext cx="8800094" cy="2468880"/>
        </p:xfrm>
        <a:graphic>
          <a:graphicData uri="http://schemas.openxmlformats.org/drawingml/2006/table">
            <a:tbl>
              <a:tblPr firstRow="1" bandRow="1">
                <a:tableStyleId>{BC89EF96-8CEA-46FF-86C4-4CE0E7609802}</a:tableStyleId>
              </a:tblPr>
              <a:tblGrid>
                <a:gridCol w="4424614">
                  <a:extLst>
                    <a:ext uri="{9D8B030D-6E8A-4147-A177-3AD203B41FA5}">
                      <a16:colId xmlns:a16="http://schemas.microsoft.com/office/drawing/2014/main" val="20000"/>
                    </a:ext>
                  </a:extLst>
                </a:gridCol>
                <a:gridCol w="4375480">
                  <a:extLst>
                    <a:ext uri="{9D8B030D-6E8A-4147-A177-3AD203B41FA5}">
                      <a16:colId xmlns:a16="http://schemas.microsoft.com/office/drawing/2014/main" val="20001"/>
                    </a:ext>
                  </a:extLst>
                </a:gridCol>
              </a:tblGrid>
              <a:tr h="341496">
                <a:tc>
                  <a:txBody>
                    <a:bodyPr/>
                    <a:lstStyle/>
                    <a:p>
                      <a:pPr algn="ctr"/>
                      <a:r>
                        <a:rPr lang="ar-BH" sz="2400" dirty="0">
                          <a:solidFill>
                            <a:srgbClr val="FF0000"/>
                          </a:solidFill>
                          <a:effectLst/>
                        </a:rPr>
                        <a:t>البيع</a:t>
                      </a:r>
                      <a:endParaRPr lang="en-US" sz="2400" b="0" dirty="0">
                        <a:solidFill>
                          <a:srgbClr val="FF0000"/>
                        </a:solidFill>
                        <a:effectLst/>
                        <a:latin typeface="Times New Roman" panose="02020603050405020304" pitchFamily="18" charset="0"/>
                        <a:cs typeface="Times New Roman" panose="02020603050405020304" pitchFamily="18" charset="0"/>
                      </a:endParaRPr>
                    </a:p>
                  </a:txBody>
                  <a:tcPr/>
                </a:tc>
                <a:tc>
                  <a:txBody>
                    <a:bodyPr/>
                    <a:lstStyle/>
                    <a:p>
                      <a:pPr algn="ctr"/>
                      <a:r>
                        <a:rPr lang="ar-BH" sz="2400" dirty="0">
                          <a:solidFill>
                            <a:srgbClr val="FF0000"/>
                          </a:solidFill>
                          <a:effectLst/>
                        </a:rPr>
                        <a:t>التسويق</a:t>
                      </a:r>
                      <a:endParaRPr lang="en-US" sz="2400" b="0" dirty="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768220">
                <a:tc>
                  <a:txBody>
                    <a:bodyPr/>
                    <a:lstStyle/>
                    <a:p>
                      <a:pPr marL="457200" indent="-457200" algn="just" rtl="1">
                        <a:buFont typeface="Arial" panose="020B0604020202020204" pitchFamily="34" charset="0"/>
                        <a:buChar char="•"/>
                      </a:pPr>
                      <a:r>
                        <a:rPr lang="ar-BH" sz="2400" dirty="0"/>
                        <a:t>يركز في احتياجات الشركة </a:t>
                      </a:r>
                    </a:p>
                    <a:p>
                      <a:pPr marL="0" indent="0" algn="just" rtl="1">
                        <a:buFont typeface="Arial" panose="020B0604020202020204" pitchFamily="34" charset="0"/>
                        <a:buNone/>
                      </a:pPr>
                      <a:r>
                        <a:rPr lang="ar-BH" sz="2400" dirty="0"/>
                        <a:t>     (السلعة </a:t>
                      </a:r>
                      <a:r>
                        <a:rPr lang="ar-BH" sz="2400" dirty="0" smtClean="0"/>
                        <a:t>أو </a:t>
                      </a:r>
                      <a:r>
                        <a:rPr lang="ar-BH" sz="2400" dirty="0"/>
                        <a:t>الخدمة).</a:t>
                      </a:r>
                      <a:endParaRPr lang="en-US" sz="2400" b="1" dirty="0">
                        <a:latin typeface="Times New Roman" panose="02020603050405020304" pitchFamily="18" charset="0"/>
                        <a:cs typeface="Times New Roman" panose="02020603050405020304" pitchFamily="18" charset="0"/>
                      </a:endParaRPr>
                    </a:p>
                  </a:txBody>
                  <a:tcPr/>
                </a:tc>
                <a:tc>
                  <a:txBody>
                    <a:bodyPr/>
                    <a:lstStyle/>
                    <a:p>
                      <a:pPr marL="457200" indent="-457200" algn="just" rtl="1">
                        <a:buFont typeface="Arial" panose="020B0604020202020204" pitchFamily="34" charset="0"/>
                        <a:buChar char="•"/>
                      </a:pPr>
                      <a:r>
                        <a:rPr lang="ar-BH" sz="2400" dirty="0"/>
                        <a:t>يركز في احتياجات </a:t>
                      </a:r>
                      <a:r>
                        <a:rPr kumimoji="0" lang="ar-BH" sz="2400" u="none" strike="noStrike" kern="1200" cap="none" spc="0" normalizeH="0" baseline="0" noProof="0" dirty="0">
                          <a:ln>
                            <a:noFill/>
                          </a:ln>
                          <a:effectLst/>
                          <a:uLnTx/>
                          <a:uFillTx/>
                        </a:rPr>
                        <a:t>المستهلك</a:t>
                      </a:r>
                      <a:r>
                        <a:rPr lang="ar-BH" sz="2400" dirty="0"/>
                        <a:t> (السوق).</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48116">
                <a:tc>
                  <a:txBody>
                    <a:bodyPr/>
                    <a:lstStyle/>
                    <a:p>
                      <a:pPr marL="457200" indent="-457200" algn="just" rtl="1">
                        <a:buFont typeface="Arial" panose="020B0604020202020204" pitchFamily="34" charset="0"/>
                        <a:buChar char="•"/>
                      </a:pPr>
                      <a:r>
                        <a:rPr lang="ar-BH" sz="2400" dirty="0"/>
                        <a:t>الاهتمام أولًا بإنتاج السلعة ثم التفكير في كيفية</a:t>
                      </a:r>
                      <a:r>
                        <a:rPr lang="ar-BH" sz="2400" baseline="0" dirty="0"/>
                        <a:t> بيعها وتحقيق الربح.</a:t>
                      </a:r>
                      <a:endParaRPr lang="en-US" sz="2400" b="1" dirty="0">
                        <a:latin typeface="Times New Roman" panose="02020603050405020304" pitchFamily="18" charset="0"/>
                        <a:cs typeface="Times New Roman" panose="02020603050405020304" pitchFamily="18" charset="0"/>
                      </a:endParaRPr>
                    </a:p>
                  </a:txBody>
                  <a:tcPr/>
                </a:tc>
                <a:tc>
                  <a:txBody>
                    <a:bodyPr/>
                    <a:lstStyle/>
                    <a:p>
                      <a:pPr marL="457200" indent="-457200" algn="just" rtl="1">
                        <a:buFont typeface="Arial" panose="020B0604020202020204" pitchFamily="34" charset="0"/>
                        <a:buChar char="•"/>
                      </a:pPr>
                      <a:r>
                        <a:rPr lang="ar-BH" sz="2400" dirty="0"/>
                        <a:t>يحدد احتياجات المستهلك أولًا، ثم يترجمها إلى سلع وخدمات،</a:t>
                      </a:r>
                      <a:r>
                        <a:rPr lang="ar-BH" sz="2400" baseline="0" dirty="0"/>
                        <a:t> بهدف تحقيق الربح.</a:t>
                      </a: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574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1822269"/>
            <a:ext cx="10160000" cy="4525963"/>
          </a:xfrm>
        </p:spPr>
        <p:txBody>
          <a:bodyPr>
            <a:normAutofit/>
          </a:bodyPr>
          <a:lstStyle/>
          <a:p>
            <a:pPr algn="r" rtl="1">
              <a:buNone/>
            </a:pPr>
            <a:r>
              <a:rPr lang="ar-SA" sz="2400" b="1" dirty="0" smtClean="0"/>
              <a:t>البيئة </a:t>
            </a:r>
            <a:r>
              <a:rPr lang="ar-SA" sz="2400" b="1" dirty="0"/>
              <a:t>السياسية والقانونية:</a:t>
            </a:r>
            <a:endParaRPr lang="en-US" sz="2400" b="1" dirty="0"/>
          </a:p>
          <a:p>
            <a:pPr algn="r" rtl="1"/>
            <a:r>
              <a:rPr lang="ar-SA" sz="2400" dirty="0"/>
              <a:t>ويجب على المنشآت العمل على وجود علاقات جيدة مع الممثلين السياسيين حيث يؤثرون على القوانين التى يتم تشريعها والتى تؤثر على كافة الأنشطة التسويقية</a:t>
            </a:r>
            <a:r>
              <a:rPr lang="ar-SA" sz="2400" dirty="0" smtClean="0"/>
              <a:t>.</a:t>
            </a:r>
            <a:endParaRPr lang="en-US" sz="2400" dirty="0" smtClean="0"/>
          </a:p>
          <a:p>
            <a:pPr algn="r" rtl="1"/>
            <a:endParaRPr lang="ar-EG" sz="2400" dirty="0"/>
          </a:p>
          <a:p>
            <a:pPr algn="r" rtl="1"/>
            <a:r>
              <a:rPr lang="ar-SA" sz="2400" dirty="0"/>
              <a:t> بالإضافة </a:t>
            </a:r>
            <a:r>
              <a:rPr lang="ar-EG" sz="2400" dirty="0"/>
              <a:t>ان</a:t>
            </a:r>
            <a:r>
              <a:rPr lang="ar-SA" sz="2400" dirty="0"/>
              <a:t> الحكومة تعتبر مشترى كبير له وزنه بالنسبة للعديد من المنتجات، كذلك تؤثر القرارات الحكومية على إمكانية التسويق الدولى.</a:t>
            </a:r>
            <a:endParaRPr lang="en-US" sz="2400" dirty="0"/>
          </a:p>
        </p:txBody>
      </p:sp>
      <p:sp>
        <p:nvSpPr>
          <p:cNvPr id="2" name="Title 1"/>
          <p:cNvSpPr>
            <a:spLocks noGrp="1"/>
          </p:cNvSpPr>
          <p:nvPr>
            <p:ph type="title"/>
          </p:nvPr>
        </p:nvSpPr>
        <p:spPr/>
        <p:txBody>
          <a:bodyPr>
            <a:normAutofit fontScale="90000"/>
          </a:bodyPr>
          <a:lstStyle/>
          <a:p>
            <a:pPr algn="r"/>
            <a:r>
              <a:rPr lang="en-US" sz="2400" dirty="0"/>
              <a:t/>
            </a:r>
            <a:br>
              <a:rPr lang="en-US" sz="2400" dirty="0"/>
            </a:br>
            <a:r>
              <a:rPr lang="ar-SA" sz="4000" b="1" dirty="0">
                <a:solidFill>
                  <a:srgbClr val="FF0000"/>
                </a:solidFill>
              </a:rPr>
              <a:t>عناصر بيئة التسويق </a:t>
            </a:r>
            <a:r>
              <a:rPr lang="ar-EG" sz="4000" b="1" dirty="0">
                <a:solidFill>
                  <a:srgbClr val="FF0000"/>
                </a:solidFill>
              </a:rPr>
              <a:t> غير </a:t>
            </a:r>
            <a:r>
              <a:rPr lang="ar-SA" sz="4000" b="1" dirty="0">
                <a:solidFill>
                  <a:srgbClr val="FF0000"/>
                </a:solidFill>
              </a:rPr>
              <a:t>المباشرة:</a:t>
            </a:r>
            <a:r>
              <a:rPr lang="en-US" sz="2400" dirty="0"/>
              <a:t/>
            </a:r>
            <a:br>
              <a:rPr lang="en-US" sz="2400" dirty="0"/>
            </a:br>
            <a:endParaRPr lang="ar-EG" sz="2400" dirty="0"/>
          </a:p>
        </p:txBody>
      </p:sp>
    </p:spTree>
    <p:extLst>
      <p:ext uri="{BB962C8B-B14F-4D97-AF65-F5344CB8AC3E}">
        <p14:creationId xmlns:p14="http://schemas.microsoft.com/office/powerpoint/2010/main" val="331887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a:buNone/>
            </a:pPr>
            <a:r>
              <a:rPr lang="ar-SA" sz="2400" b="1" dirty="0" smtClean="0"/>
              <a:t>البيئة </a:t>
            </a:r>
            <a:r>
              <a:rPr lang="ar-SA" sz="2400" b="1" dirty="0"/>
              <a:t>التكنولوجية:</a:t>
            </a:r>
            <a:endParaRPr lang="en-US" sz="2400" b="1" dirty="0"/>
          </a:p>
          <a:p>
            <a:pPr algn="r" rtl="1">
              <a:buNone/>
            </a:pPr>
            <a:r>
              <a:rPr lang="ar-SA" sz="2400" dirty="0"/>
              <a:t>تعرف التكنولوجيا بأنها تطبيق المعرفة والأدوات لحل المشكلات والقيام بالمهام بكفاءة أكثر.</a:t>
            </a:r>
            <a:endParaRPr lang="en-US" sz="2400" dirty="0"/>
          </a:p>
          <a:p>
            <a:pPr algn="r" rtl="1"/>
            <a:r>
              <a:rPr lang="ar-SA" sz="2400" dirty="0"/>
              <a:t>ويؤدى التقدم التكنولوجى إلى زيادة الإنتاجية، ويترتب عليه ارتفاع مستوى المعيشة والتأثير على قرارات المستهلك والمسوقين.</a:t>
            </a:r>
            <a:endParaRPr lang="en-US" sz="2400" dirty="0"/>
          </a:p>
          <a:p>
            <a:pPr algn="r" rtl="1"/>
            <a:r>
              <a:rPr lang="ar-SA" sz="2400" dirty="0"/>
              <a:t>وكثيراً ما يفشل المسوقون بسبب عدم متابعتهم للتغيرات التكنولوجية</a:t>
            </a:r>
            <a:endParaRPr lang="ar-EG" sz="2400" dirty="0"/>
          </a:p>
          <a:p>
            <a:pPr algn="r" rtl="1"/>
            <a:r>
              <a:rPr lang="ar-SA" sz="2400" dirty="0"/>
              <a:t>لذلك يجب متابعة التغيرات فى الصناعة. لمعرفة إمكانية الاستفادة من التقدم التكنولوجى فى الأنشطة التسويقية المختلفة.</a:t>
            </a:r>
            <a:endParaRPr lang="en-US" sz="2400" dirty="0"/>
          </a:p>
        </p:txBody>
      </p:sp>
      <p:sp>
        <p:nvSpPr>
          <p:cNvPr id="2" name="Title 1"/>
          <p:cNvSpPr>
            <a:spLocks noGrp="1"/>
          </p:cNvSpPr>
          <p:nvPr>
            <p:ph type="title"/>
          </p:nvPr>
        </p:nvSpPr>
        <p:spPr/>
        <p:txBody>
          <a:bodyPr>
            <a:noAutofit/>
          </a:bodyPr>
          <a:lstStyle/>
          <a:p>
            <a:pPr algn="r"/>
            <a:r>
              <a:rPr lang="ar-SA" sz="3600" b="1" dirty="0" smtClean="0">
                <a:solidFill>
                  <a:srgbClr val="FF0000"/>
                </a:solidFill>
              </a:rPr>
              <a:t>عناصر </a:t>
            </a:r>
            <a:r>
              <a:rPr lang="ar-SA" sz="3600" b="1" dirty="0">
                <a:solidFill>
                  <a:srgbClr val="FF0000"/>
                </a:solidFill>
              </a:rPr>
              <a:t>بيئة التسويق </a:t>
            </a:r>
            <a:r>
              <a:rPr lang="ar-EG" sz="3600" b="1" dirty="0">
                <a:solidFill>
                  <a:srgbClr val="FF0000"/>
                </a:solidFill>
              </a:rPr>
              <a:t> غير </a:t>
            </a:r>
            <a:r>
              <a:rPr lang="ar-SA" sz="3600" b="1" dirty="0">
                <a:solidFill>
                  <a:srgbClr val="FF0000"/>
                </a:solidFill>
              </a:rPr>
              <a:t>المباشرة:</a:t>
            </a:r>
            <a:r>
              <a:rPr lang="en-US" sz="2400" dirty="0"/>
              <a:t/>
            </a:r>
            <a:br>
              <a:rPr lang="en-US" sz="2400" dirty="0"/>
            </a:br>
            <a:endParaRPr lang="ar-EG" sz="2400" dirty="0"/>
          </a:p>
        </p:txBody>
      </p:sp>
    </p:spTree>
    <p:extLst>
      <p:ext uri="{BB962C8B-B14F-4D97-AF65-F5344CB8AC3E}">
        <p14:creationId xmlns:p14="http://schemas.microsoft.com/office/powerpoint/2010/main" val="744105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r" rtl="1">
              <a:buNone/>
            </a:pPr>
            <a:r>
              <a:rPr lang="ar-SA" sz="1800" b="1" dirty="0" smtClean="0">
                <a:cs typeface="+mj-cs"/>
              </a:rPr>
              <a:t>البيئة </a:t>
            </a:r>
            <a:r>
              <a:rPr lang="ar-SA" sz="1800" b="1" dirty="0">
                <a:cs typeface="+mj-cs"/>
              </a:rPr>
              <a:t>الثقافية والاجتماعية:</a:t>
            </a:r>
            <a:endParaRPr lang="en-US" sz="1800" b="1" dirty="0">
              <a:cs typeface="+mj-cs"/>
            </a:endParaRPr>
          </a:p>
          <a:p>
            <a:pPr algn="r" rtl="1"/>
            <a:r>
              <a:rPr lang="ar-SA" sz="1800" dirty="0">
                <a:cs typeface="+mj-cs"/>
              </a:rPr>
              <a:t>تؤثر القيم الثقافية والعوامل الاجتماعية على سلوك المستهلك عن طريق تأثيرها على الاتجاهات والمعتقدات والعادات وطريقة المعيشة. وتشمل تلك البيئة العوامل التالية:</a:t>
            </a:r>
            <a:endParaRPr lang="en-US" sz="1800" dirty="0">
              <a:cs typeface="+mj-cs"/>
            </a:endParaRPr>
          </a:p>
          <a:p>
            <a:pPr algn="r" rtl="1">
              <a:buNone/>
            </a:pPr>
            <a:r>
              <a:rPr lang="ar-SA" sz="1800" u="sng" dirty="0" smtClean="0">
                <a:solidFill>
                  <a:srgbClr val="002060"/>
                </a:solidFill>
                <a:cs typeface="+mj-cs"/>
              </a:rPr>
              <a:t>- </a:t>
            </a:r>
            <a:r>
              <a:rPr lang="ar-SA" sz="1800" u="sng" dirty="0">
                <a:solidFill>
                  <a:srgbClr val="002060"/>
                </a:solidFill>
                <a:cs typeface="+mj-cs"/>
              </a:rPr>
              <a:t>الخصائص الديموجرافية للسكان:</a:t>
            </a:r>
            <a:endParaRPr lang="en-US" sz="1800" u="sng" dirty="0">
              <a:solidFill>
                <a:srgbClr val="002060"/>
              </a:solidFill>
              <a:cs typeface="+mj-cs"/>
            </a:endParaRPr>
          </a:p>
          <a:p>
            <a:pPr algn="r" rtl="1"/>
            <a:r>
              <a:rPr lang="ar-SA" sz="1800" dirty="0">
                <a:cs typeface="+mj-cs"/>
              </a:rPr>
              <a:t>مثل السن والنوع والحالة الاجتماعية والدخل والتعليم. </a:t>
            </a:r>
            <a:endParaRPr lang="ar-EG" sz="1800" dirty="0" smtClean="0">
              <a:cs typeface="+mj-cs"/>
            </a:endParaRPr>
          </a:p>
          <a:p>
            <a:pPr algn="r" rtl="1"/>
            <a:r>
              <a:rPr lang="ar-SA" sz="1800" dirty="0" smtClean="0">
                <a:cs typeface="+mj-cs"/>
              </a:rPr>
              <a:t>كل </a:t>
            </a:r>
            <a:r>
              <a:rPr lang="ar-SA" sz="1800" dirty="0">
                <a:cs typeface="+mj-cs"/>
              </a:rPr>
              <a:t>هذه العوامل تؤثر على الكيفية التى يعيش بها الأفراد وبالتالى استهلاكهم من المنتجات مثل الطعام والملابس والسكن والانتقال وغيره.</a:t>
            </a:r>
            <a:endParaRPr lang="en-US" sz="1800" dirty="0">
              <a:cs typeface="+mj-cs"/>
            </a:endParaRPr>
          </a:p>
          <a:p>
            <a:pPr algn="r" rtl="1">
              <a:buNone/>
            </a:pPr>
            <a:r>
              <a:rPr lang="ar-SA" sz="1800" u="sng" dirty="0" smtClean="0">
                <a:solidFill>
                  <a:srgbClr val="002060"/>
                </a:solidFill>
                <a:cs typeface="+mj-cs"/>
              </a:rPr>
              <a:t>- </a:t>
            </a:r>
            <a:r>
              <a:rPr lang="ar-SA" sz="1800" u="sng" dirty="0">
                <a:solidFill>
                  <a:srgbClr val="002060"/>
                </a:solidFill>
                <a:cs typeface="+mj-cs"/>
              </a:rPr>
              <a:t>القيم الثقافية:</a:t>
            </a:r>
            <a:endParaRPr lang="en-US" sz="1800" u="sng" dirty="0">
              <a:solidFill>
                <a:srgbClr val="002060"/>
              </a:solidFill>
              <a:cs typeface="+mj-cs"/>
            </a:endParaRPr>
          </a:p>
          <a:p>
            <a:pPr algn="r" rtl="1"/>
            <a:r>
              <a:rPr lang="ar-SA" sz="1800" dirty="0">
                <a:cs typeface="+mj-cs"/>
              </a:rPr>
              <a:t>تؤثر القيم التى يؤمن بها أفراد المجتمع على احتياجاتهم ورغباتهم. </a:t>
            </a:r>
            <a:endParaRPr lang="ar-EG" sz="1800" dirty="0" smtClean="0">
              <a:cs typeface="+mj-cs"/>
            </a:endParaRPr>
          </a:p>
          <a:p>
            <a:pPr algn="r" rtl="1">
              <a:lnSpc>
                <a:spcPct val="80000"/>
              </a:lnSpc>
              <a:buNone/>
            </a:pPr>
            <a:r>
              <a:rPr lang="ar-SA" sz="2000" u="sng" dirty="0" smtClean="0">
                <a:solidFill>
                  <a:srgbClr val="002060"/>
                </a:solidFill>
              </a:rPr>
              <a:t>- </a:t>
            </a:r>
            <a:r>
              <a:rPr lang="ar-SA" sz="2000" u="sng" dirty="0">
                <a:solidFill>
                  <a:srgbClr val="002060"/>
                </a:solidFill>
              </a:rPr>
              <a:t>القيم البيئية:</a:t>
            </a:r>
            <a:endParaRPr lang="en-US" sz="2000" u="sng" dirty="0">
              <a:solidFill>
                <a:srgbClr val="002060"/>
              </a:solidFill>
            </a:endParaRPr>
          </a:p>
          <a:p>
            <a:pPr algn="r" rtl="1"/>
            <a:r>
              <a:rPr lang="ar-SA" sz="2000" dirty="0"/>
              <a:t>من القيم التى ازداد اهتمام المجتمعات بها تلك المتعلقة بالبيئة. وينادى كثير من المسوقين بالمنتجات صديقة البيئة والعبوات التى لا تضر بالبيئة.</a:t>
            </a:r>
            <a:endParaRPr lang="en-US" sz="2000" dirty="0"/>
          </a:p>
          <a:p>
            <a:pPr algn="r" rtl="1">
              <a:lnSpc>
                <a:spcPct val="80000"/>
              </a:lnSpc>
              <a:buNone/>
            </a:pPr>
            <a:r>
              <a:rPr lang="ar-SA" sz="2000" u="sng" dirty="0" smtClean="0">
                <a:solidFill>
                  <a:srgbClr val="002060"/>
                </a:solidFill>
              </a:rPr>
              <a:t>- </a:t>
            </a:r>
            <a:r>
              <a:rPr lang="ar-SA" sz="2000" u="sng" dirty="0">
                <a:solidFill>
                  <a:srgbClr val="002060"/>
                </a:solidFill>
              </a:rPr>
              <a:t>حماية المستهلك:</a:t>
            </a:r>
            <a:endParaRPr lang="en-US" sz="2000" u="sng" dirty="0">
              <a:solidFill>
                <a:srgbClr val="002060"/>
              </a:solidFill>
            </a:endParaRPr>
          </a:p>
          <a:p>
            <a:pPr algn="r" rtl="1"/>
            <a:r>
              <a:rPr lang="ar-SA" sz="2000" dirty="0"/>
              <a:t>من الظواهر الاجتماعية التى زاد نموها ما يتعلق بحركة حماية المستهلك، والإعلانات المضللة وغيرها من الممارسات الخادعة الضارة بالمستهلك.</a:t>
            </a:r>
            <a:endParaRPr lang="en-US" sz="2000" dirty="0"/>
          </a:p>
          <a:p>
            <a:endParaRPr lang="ar-EG" dirty="0"/>
          </a:p>
        </p:txBody>
      </p:sp>
      <p:sp>
        <p:nvSpPr>
          <p:cNvPr id="2" name="Title 1"/>
          <p:cNvSpPr>
            <a:spLocks noGrp="1"/>
          </p:cNvSpPr>
          <p:nvPr>
            <p:ph type="title"/>
          </p:nvPr>
        </p:nvSpPr>
        <p:spPr/>
        <p:txBody>
          <a:bodyPr>
            <a:noAutofit/>
          </a:bodyPr>
          <a:lstStyle/>
          <a:p>
            <a:pPr algn="r"/>
            <a:r>
              <a:rPr lang="ar-SA" sz="3600" b="1" dirty="0" smtClean="0">
                <a:solidFill>
                  <a:srgbClr val="FF0000"/>
                </a:solidFill>
              </a:rPr>
              <a:t>عناصر بيئة التسويق </a:t>
            </a:r>
            <a:r>
              <a:rPr lang="ar-EG" sz="3600" b="1" dirty="0" smtClean="0">
                <a:solidFill>
                  <a:srgbClr val="FF0000"/>
                </a:solidFill>
              </a:rPr>
              <a:t> غير </a:t>
            </a:r>
            <a:r>
              <a:rPr lang="ar-SA" sz="3600" b="1" dirty="0" smtClean="0">
                <a:solidFill>
                  <a:srgbClr val="FF0000"/>
                </a:solidFill>
              </a:rPr>
              <a:t>المباشرة:</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endParaRPr lang="ar-EG"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402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ctr"/>
            <a:r>
              <a:rPr lang="ar-LB" altLang="en-US" sz="3333" b="1" dirty="0">
                <a:solidFill>
                  <a:srgbClr val="FF0000"/>
                </a:solidFill>
                <a:latin typeface="Times New Roman" panose="02020603050405020304" pitchFamily="18" charset="0"/>
              </a:rPr>
              <a:t>بحوث التسويق</a:t>
            </a:r>
            <a:endParaRPr lang="en-US" altLang="en-US" sz="3333" b="1" dirty="0">
              <a:solidFill>
                <a:srgbClr val="FF0000"/>
              </a:solidFill>
              <a:latin typeface="Times New Roman" panose="02020603050405020304" pitchFamily="18" charset="0"/>
              <a:cs typeface="Times New Roman" panose="02020603050405020304" pitchFamily="18" charset="0"/>
            </a:endParaRPr>
          </a:p>
        </p:txBody>
      </p:sp>
      <p:sp>
        <p:nvSpPr>
          <p:cNvPr id="66563" name="Rectangle 3"/>
          <p:cNvSpPr>
            <a:spLocks noGrp="1" noChangeArrowheads="1"/>
          </p:cNvSpPr>
          <p:nvPr>
            <p:ph type="body" idx="1"/>
          </p:nvPr>
        </p:nvSpPr>
        <p:spPr>
          <a:xfrm>
            <a:off x="1939637" y="2043546"/>
            <a:ext cx="8423563" cy="3997036"/>
          </a:xfrm>
        </p:spPr>
        <p:txBody>
          <a:bodyPr>
            <a:normAutofit/>
          </a:bodyPr>
          <a:lstStyle/>
          <a:p>
            <a:pPr algn="r" rtl="1"/>
            <a:r>
              <a:rPr lang="ar-LB" altLang="en-US" b="1" dirty="0">
                <a:latin typeface="Times New Roman" panose="02020603050405020304" pitchFamily="18" charset="0"/>
                <a:cs typeface="Times New Roman" panose="02020603050405020304" pitchFamily="18" charset="0"/>
              </a:rPr>
              <a:t>أبحاث التسويق </a:t>
            </a:r>
            <a:r>
              <a:rPr lang="ar-LB" altLang="en-US" dirty="0">
                <a:latin typeface="Times New Roman" panose="02020603050405020304" pitchFamily="18" charset="0"/>
                <a:cs typeface="Times New Roman" panose="02020603050405020304" pitchFamily="18" charset="0"/>
              </a:rPr>
              <a:t>هي جمع وتسجيل وتحليل البيانات بشكل منهجي حول المشاكل المتعلقة بتسويق السلع والخدمات.</a:t>
            </a:r>
          </a:p>
          <a:p>
            <a:pPr algn="r" rtl="1"/>
            <a:endParaRPr lang="ar-LB" altLang="en-US" b="1"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ستمنحك</a:t>
            </a:r>
            <a:r>
              <a:rPr lang="ar-LB" altLang="en-US" b="1" dirty="0">
                <a:latin typeface="Times New Roman" panose="02020603050405020304" pitchFamily="18" charset="0"/>
                <a:cs typeface="Times New Roman" panose="02020603050405020304" pitchFamily="18" charset="0"/>
              </a:rPr>
              <a:t> أبحاث السوق </a:t>
            </a:r>
            <a:r>
              <a:rPr lang="ar-LB" altLang="en-US" dirty="0">
                <a:latin typeface="Times New Roman" panose="02020603050405020304" pitchFamily="18" charset="0"/>
                <a:cs typeface="Times New Roman" panose="02020603050405020304" pitchFamily="18" charset="0"/>
              </a:rPr>
              <a:t>البيانات التي تحتاجها لتحديد السوق المستهدف والوصول إليه بالسعر الذي يرغب العملاء في دفعه.</a:t>
            </a:r>
          </a:p>
          <a:p>
            <a:pPr algn="r" rtl="1"/>
            <a:endParaRPr lang="ar-LB" altLang="en-US" b="1"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غالبًا ما يتم الخلط بين </a:t>
            </a:r>
            <a:r>
              <a:rPr lang="ar-LB" altLang="en-US" b="1" dirty="0">
                <a:latin typeface="Times New Roman" panose="02020603050405020304" pitchFamily="18" charset="0"/>
                <a:cs typeface="Times New Roman" panose="02020603050405020304" pitchFamily="18" charset="0"/>
              </a:rPr>
              <a:t>أبحاث السوق </a:t>
            </a:r>
            <a:r>
              <a:rPr lang="ar-LB" altLang="en-US" dirty="0">
                <a:latin typeface="Times New Roman" panose="02020603050405020304" pitchFamily="18" charset="0"/>
                <a:cs typeface="Times New Roman" panose="02020603050405020304" pitchFamily="18" charset="0"/>
              </a:rPr>
              <a:t>و</a:t>
            </a:r>
            <a:r>
              <a:rPr lang="ar-LB" altLang="en-US" b="1" dirty="0">
                <a:latin typeface="Times New Roman" panose="02020603050405020304" pitchFamily="18" charset="0"/>
                <a:cs typeface="Times New Roman" panose="02020603050405020304" pitchFamily="18" charset="0"/>
              </a:rPr>
              <a:t>أبحاث التسويق</a:t>
            </a:r>
            <a:r>
              <a:rPr lang="ar-LB" altLang="en-US" dirty="0">
                <a:latin typeface="Times New Roman" panose="02020603050405020304" pitchFamily="18" charset="0"/>
                <a:cs typeface="Times New Roman" panose="02020603050405020304" pitchFamily="18" charset="0"/>
              </a:rPr>
              <a:t>. أبحاث "السوق" هي ببساطة بحث في سوق معينة. إنه مفهوم ضيق للغاية. أبحاث "التسويق" أوسع بكثير. وهي لا تشمل أبحاث "السوق" فحسب، بل تشمل أيضًا مجالات مثل البحث في المنتجات الجديدة أو طرق التوزيع مثل عبر الإنترنت.</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6863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4294967295"/>
          </p:nvPr>
        </p:nvSpPr>
        <p:spPr>
          <a:xfrm>
            <a:off x="600892" y="491572"/>
            <a:ext cx="9993086" cy="5479737"/>
          </a:xfrm>
        </p:spPr>
        <p:txBody>
          <a:bodyPr>
            <a:noAutofit/>
          </a:bodyPr>
          <a:lstStyle/>
          <a:p>
            <a:pPr eaLnBrk="1" hangingPunct="1">
              <a:lnSpc>
                <a:spcPct val="90000"/>
              </a:lnSpc>
            </a:pPr>
            <a:endParaRPr lang="en-US" altLang="en-US" dirty="0" smtClean="0">
              <a:solidFill>
                <a:schemeClr val="tx1"/>
              </a:solidFill>
              <a:latin typeface="Times New Roman" panose="02020603050405020304" pitchFamily="18" charset="0"/>
              <a:cs typeface="Times New Roman" panose="02020603050405020304" pitchFamily="18" charset="0"/>
            </a:endParaRPr>
          </a:p>
          <a:p>
            <a:pPr marL="114300" indent="0" algn="r" rtl="1">
              <a:buNone/>
            </a:pPr>
            <a:r>
              <a:rPr lang="ar-LB" altLang="en-US" b="1" dirty="0">
                <a:latin typeface="Times New Roman" panose="02020603050405020304" pitchFamily="18" charset="0"/>
                <a:cs typeface="Times New Roman" panose="02020603050405020304" pitchFamily="18" charset="0"/>
              </a:rPr>
              <a:t>يجب على كل صاحب مشروع صغير أن يطرح الأسئلة التالية لوضع استراتيجيات تسويقية فعالة:</a:t>
            </a:r>
          </a:p>
          <a:p>
            <a:endParaRPr lang="ar-LB" altLang="en-US" b="1"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من هم عملائي والعملاء المحتملين؟</a:t>
            </a:r>
          </a:p>
          <a:p>
            <a:pPr algn="r" rtl="1"/>
            <a:r>
              <a:rPr lang="ar-LB" altLang="en-US" dirty="0">
                <a:latin typeface="Times New Roman" panose="02020603050405020304" pitchFamily="18" charset="0"/>
                <a:cs typeface="Times New Roman" panose="02020603050405020304" pitchFamily="18" charset="0"/>
              </a:rPr>
              <a:t>أي نوع من الناس هم؟</a:t>
            </a:r>
          </a:p>
          <a:p>
            <a:pPr algn="r" rtl="1"/>
            <a:r>
              <a:rPr lang="ar-LB" altLang="en-US" dirty="0">
                <a:latin typeface="Times New Roman" panose="02020603050405020304" pitchFamily="18" charset="0"/>
                <a:cs typeface="Times New Roman" panose="02020603050405020304" pitchFamily="18" charset="0"/>
              </a:rPr>
              <a:t>اين تعيش؟</a:t>
            </a:r>
          </a:p>
          <a:p>
            <a:pPr algn="r" rtl="1"/>
            <a:r>
              <a:rPr lang="ar-LB" altLang="en-US" dirty="0">
                <a:latin typeface="Times New Roman" panose="02020603050405020304" pitchFamily="18" charset="0"/>
                <a:cs typeface="Times New Roman" panose="02020603050405020304" pitchFamily="18" charset="0"/>
              </a:rPr>
              <a:t>هل يمكنهم الشراء وهل سيشترون</a:t>
            </a:r>
            <a:r>
              <a:rPr lang="ar-LB" altLang="en-US" dirty="0" smtClean="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هل أقوم بتقديم أنواع السلع أو الخدمات التي يريدونها في أفضل مكان وفي أفضل وقت وبالكميات المناسبة</a:t>
            </a:r>
            <a:r>
              <a:rPr lang="ar-LB" altLang="en-US" dirty="0" smtClean="0">
                <a:latin typeface="Times New Roman" panose="02020603050405020304" pitchFamily="18" charset="0"/>
                <a:cs typeface="Times New Roman" panose="02020603050405020304" pitchFamily="18" charset="0"/>
              </a:rPr>
              <a:t>؟</a:t>
            </a:r>
            <a:endParaRPr lang="ar-LB" altLang="en-US"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هل تتوافق أسعاري مع ما يعتبره المشترون قيمة المنتج</a:t>
            </a:r>
            <a:r>
              <a:rPr lang="ar-LB" altLang="en-US" dirty="0" smtClean="0">
                <a:latin typeface="Times New Roman" panose="02020603050405020304" pitchFamily="18" charset="0"/>
                <a:cs typeface="Times New Roman" panose="02020603050405020304" pitchFamily="18" charset="0"/>
              </a:rPr>
              <a:t>؟</a:t>
            </a:r>
            <a:endParaRPr lang="ar-LB" altLang="en-US"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هل برامجي الترويجية تعمل</a:t>
            </a:r>
            <a:r>
              <a:rPr lang="ar-LB" altLang="en-US" dirty="0" smtClean="0">
                <a:latin typeface="Times New Roman" panose="02020603050405020304" pitchFamily="18" charset="0"/>
                <a:cs typeface="Times New Roman" panose="02020603050405020304" pitchFamily="18" charset="0"/>
              </a:rPr>
              <a:t>؟</a:t>
            </a:r>
            <a:endParaRPr lang="ar-LB" altLang="en-US"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ما رأي العملاء في عملي</a:t>
            </a:r>
            <a:r>
              <a:rPr lang="ar-LB" altLang="en-US" dirty="0" smtClean="0">
                <a:latin typeface="Times New Roman" panose="02020603050405020304" pitchFamily="18" charset="0"/>
                <a:cs typeface="Times New Roman" panose="02020603050405020304" pitchFamily="18" charset="0"/>
              </a:rPr>
              <a:t>؟</a:t>
            </a:r>
            <a:endParaRPr lang="ar-LB" altLang="en-US" dirty="0">
              <a:latin typeface="Times New Roman" panose="02020603050405020304" pitchFamily="18" charset="0"/>
              <a:cs typeface="Times New Roman" panose="02020603050405020304" pitchFamily="18" charset="0"/>
            </a:endParaRPr>
          </a:p>
          <a:p>
            <a:pPr algn="r" rtl="1"/>
            <a:r>
              <a:rPr lang="ar-LB" altLang="en-US" dirty="0">
                <a:latin typeface="Times New Roman" panose="02020603050405020304" pitchFamily="18" charset="0"/>
                <a:cs typeface="Times New Roman" panose="02020603050405020304" pitchFamily="18" charset="0"/>
              </a:rPr>
              <a:t>كيف يقارن عملي مع المنافسين لي؟</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646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304801"/>
            <a:ext cx="8229600" cy="1139825"/>
          </a:xfrm>
        </p:spPr>
        <p:txBody>
          <a:bodyPr>
            <a:normAutofit/>
          </a:bodyPr>
          <a:lstStyle/>
          <a:p>
            <a:pPr algn="ctr"/>
            <a:r>
              <a:rPr lang="ar-LB" altLang="en-US" sz="4000" b="1" dirty="0">
                <a:solidFill>
                  <a:srgbClr val="FF0000"/>
                </a:solidFill>
                <a:latin typeface="Times New Roman" panose="02020603050405020304" pitchFamily="18" charset="0"/>
              </a:rPr>
              <a:t>لماذا أبحاث السوق؟</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idx="1"/>
          </p:nvPr>
        </p:nvSpPr>
        <p:spPr>
          <a:xfrm>
            <a:off x="1981200" y="1953491"/>
            <a:ext cx="8229600" cy="4114800"/>
          </a:xfrm>
        </p:spPr>
        <p:txBody>
          <a:bodyPr/>
          <a:lstStyle/>
          <a:p>
            <a:pPr algn="r" rtl="1">
              <a:lnSpc>
                <a:spcPct val="90000"/>
              </a:lnSpc>
              <a:defRPr/>
            </a:pPr>
            <a:r>
              <a:rPr lang="ar-LB" sz="2400" b="1" dirty="0">
                <a:latin typeface="Times New Roman" panose="02020603050405020304" pitchFamily="18" charset="0"/>
                <a:cs typeface="Times New Roman" panose="02020603050405020304" pitchFamily="18" charset="0"/>
              </a:rPr>
              <a:t>لن يشتري الناس المنتجات أو الخدمات التي لا يريدونها.</a:t>
            </a:r>
          </a:p>
          <a:p>
            <a:pPr algn="r" rtl="1">
              <a:lnSpc>
                <a:spcPct val="90000"/>
              </a:lnSpc>
              <a:defRPr/>
            </a:pPr>
            <a:endParaRPr lang="ar-LB" sz="2400" b="1" dirty="0">
              <a:latin typeface="Times New Roman" panose="02020603050405020304" pitchFamily="18" charset="0"/>
              <a:cs typeface="Times New Roman" panose="02020603050405020304" pitchFamily="18" charset="0"/>
            </a:endParaRPr>
          </a:p>
          <a:p>
            <a:pPr algn="r" rtl="1">
              <a:lnSpc>
                <a:spcPct val="90000"/>
              </a:lnSpc>
              <a:defRPr/>
            </a:pPr>
            <a:r>
              <a:rPr lang="ar-LB" sz="2400" b="1" dirty="0">
                <a:latin typeface="Times New Roman" panose="02020603050405020304" pitchFamily="18" charset="0"/>
                <a:cs typeface="Times New Roman" panose="02020603050405020304" pitchFamily="18" charset="0"/>
              </a:rPr>
              <a:t>إن تعلم ما يريده العملاء وكيفية تقديمه يحفز الحاجة إلى أبحاث التسويق.</a:t>
            </a:r>
            <a:endParaRPr lang="en-US" sz="2400" dirty="0">
              <a:solidFill>
                <a:schemeClr val="tx1"/>
              </a:solidFill>
              <a:latin typeface="Times New Roman" panose="02020603050405020304" pitchFamily="18" charset="0"/>
              <a:cs typeface="Times New Roman" panose="02020603050405020304" pitchFamily="18" charset="0"/>
            </a:endParaRPr>
          </a:p>
          <a:p>
            <a:pPr marL="114300" indent="0" eaLnBrk="1" hangingPunct="1">
              <a:lnSpc>
                <a:spcPct val="90000"/>
              </a:lnSpc>
              <a:buNone/>
              <a:defRPr/>
            </a:pPr>
            <a:r>
              <a:rPr lang="en-US" dirty="0" smtClean="0">
                <a:solidFill>
                  <a:schemeClr val="tx1"/>
                </a:solidFill>
                <a:latin typeface="Times New Roman" panose="02020603050405020304" pitchFamily="18" charset="0"/>
                <a:cs typeface="Times New Roman" panose="02020603050405020304" pitchFamily="18" charset="0"/>
              </a:rPr>
              <a:t/>
            </a:r>
            <a:br>
              <a:rPr lang="en-US" dirty="0" smtClean="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360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ar-LB" altLang="en-US" sz="4000" b="1" dirty="0">
                <a:solidFill>
                  <a:srgbClr val="FF0000"/>
                </a:solidFill>
                <a:latin typeface="Times New Roman" panose="02020603050405020304" pitchFamily="18" charset="0"/>
              </a:rPr>
              <a:t>كيفية القيام بأبحاث السوق</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39939" name="Rectangle 3"/>
          <p:cNvSpPr>
            <a:spLocks noGrp="1" noChangeArrowheads="1"/>
          </p:cNvSpPr>
          <p:nvPr>
            <p:ph type="body" idx="1"/>
          </p:nvPr>
        </p:nvSpPr>
        <p:spPr>
          <a:xfrm>
            <a:off x="796834" y="2175163"/>
            <a:ext cx="9972765" cy="3200400"/>
          </a:xfrm>
        </p:spPr>
        <p:txBody>
          <a:bodyPr>
            <a:normAutofit fontScale="92500"/>
          </a:bodyPr>
          <a:lstStyle/>
          <a:p>
            <a:pPr algn="r" rtl="1">
              <a:lnSpc>
                <a:spcPct val="90000"/>
              </a:lnSpc>
              <a:buFont typeface="Wingdings" panose="05000000000000000000" pitchFamily="2" charset="2"/>
              <a:buChar char="§"/>
              <a:defRPr/>
            </a:pPr>
            <a:r>
              <a:rPr lang="ar-LB" sz="2600" dirty="0">
                <a:latin typeface="Times New Roman" panose="02020603050405020304" pitchFamily="18" charset="0"/>
                <a:cs typeface="Times New Roman" panose="02020603050405020304" pitchFamily="18" charset="0"/>
              </a:rPr>
              <a:t>تحليل العناصر التي تم إرجاعها.</a:t>
            </a:r>
          </a:p>
          <a:p>
            <a:pPr algn="r" rtl="1">
              <a:lnSpc>
                <a:spcPct val="90000"/>
              </a:lnSpc>
              <a:buFont typeface="Wingdings" panose="05000000000000000000" pitchFamily="2" charset="2"/>
              <a:buChar char="§"/>
              <a:defRPr/>
            </a:pPr>
            <a:endParaRPr lang="ar-LB" sz="2600" dirty="0">
              <a:latin typeface="Times New Roman" panose="02020603050405020304" pitchFamily="18" charset="0"/>
              <a:cs typeface="Times New Roman" panose="02020603050405020304" pitchFamily="18" charset="0"/>
            </a:endParaRPr>
          </a:p>
          <a:p>
            <a:pPr algn="r" rtl="1">
              <a:lnSpc>
                <a:spcPct val="90000"/>
              </a:lnSpc>
              <a:buFont typeface="Wingdings" panose="05000000000000000000" pitchFamily="2" charset="2"/>
              <a:buChar char="§"/>
              <a:defRPr/>
            </a:pPr>
            <a:r>
              <a:rPr lang="ar-LB" sz="2600" dirty="0">
                <a:latin typeface="Times New Roman" panose="02020603050405020304" pitchFamily="18" charset="0"/>
                <a:cs typeface="Times New Roman" panose="02020603050405020304" pitchFamily="18" charset="0"/>
              </a:rPr>
              <a:t>اسأل العملاء السابقين عن سبب تحولهم.</a:t>
            </a:r>
          </a:p>
          <a:p>
            <a:pPr algn="r" rtl="1">
              <a:lnSpc>
                <a:spcPct val="90000"/>
              </a:lnSpc>
              <a:buFont typeface="Wingdings" panose="05000000000000000000" pitchFamily="2" charset="2"/>
              <a:buChar char="§"/>
              <a:defRPr/>
            </a:pPr>
            <a:endParaRPr lang="ar-LB" sz="2600" dirty="0">
              <a:latin typeface="Times New Roman" panose="02020603050405020304" pitchFamily="18" charset="0"/>
              <a:cs typeface="Times New Roman" panose="02020603050405020304" pitchFamily="18" charset="0"/>
            </a:endParaRPr>
          </a:p>
          <a:p>
            <a:pPr algn="r" rtl="1">
              <a:lnSpc>
                <a:spcPct val="90000"/>
              </a:lnSpc>
              <a:buFont typeface="Wingdings" panose="05000000000000000000" pitchFamily="2" charset="2"/>
              <a:buChar char="§"/>
              <a:defRPr/>
            </a:pPr>
            <a:r>
              <a:rPr lang="ar-LB" sz="2600" dirty="0">
                <a:latin typeface="Times New Roman" panose="02020603050405020304" pitchFamily="18" charset="0"/>
                <a:cs typeface="Times New Roman" panose="02020603050405020304" pitchFamily="18" charset="0"/>
              </a:rPr>
              <a:t>انظر إلى أسعار المنافسين.</a:t>
            </a:r>
          </a:p>
          <a:p>
            <a:pPr algn="r" rtl="1">
              <a:lnSpc>
                <a:spcPct val="90000"/>
              </a:lnSpc>
              <a:buFont typeface="Wingdings" panose="05000000000000000000" pitchFamily="2" charset="2"/>
              <a:buChar char="§"/>
              <a:defRPr/>
            </a:pPr>
            <a:endParaRPr lang="ar-LB" sz="2600" dirty="0">
              <a:latin typeface="Times New Roman" panose="02020603050405020304" pitchFamily="18" charset="0"/>
              <a:cs typeface="Times New Roman" panose="02020603050405020304" pitchFamily="18" charset="0"/>
            </a:endParaRPr>
          </a:p>
          <a:p>
            <a:pPr algn="r" rtl="1">
              <a:lnSpc>
                <a:spcPct val="90000"/>
              </a:lnSpc>
              <a:buFont typeface="Wingdings" panose="05000000000000000000" pitchFamily="2" charset="2"/>
              <a:buChar char="§"/>
              <a:defRPr/>
            </a:pPr>
            <a:r>
              <a:rPr lang="ar-LB" sz="2600" dirty="0">
                <a:latin typeface="Times New Roman" panose="02020603050405020304" pitchFamily="18" charset="0"/>
                <a:cs typeface="Times New Roman" panose="02020603050405020304" pitchFamily="18" charset="0"/>
              </a:rPr>
              <a:t>إن أبحاث التسويق الرسمية تجعل هذه العملية المألوفة منظمة. ويوفر إطارا لتنظيم معلومات السوق</a:t>
            </a:r>
            <a:r>
              <a:rPr lang="en-US" sz="2167"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08242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1876497" y="849470"/>
            <a:ext cx="8479776" cy="4022989"/>
          </a:xfrm>
        </p:spPr>
        <p:txBody>
          <a:bodyPr>
            <a:normAutofit/>
          </a:bodyPr>
          <a:lstStyle/>
          <a:p>
            <a:pPr algn="r" rtl="1"/>
            <a:r>
              <a:rPr lang="ar-LB" altLang="en-US" sz="2400" b="1" dirty="0">
                <a:latin typeface="Times New Roman" panose="02020603050405020304" pitchFamily="18" charset="0"/>
                <a:cs typeface="Times New Roman" panose="02020603050405020304" pitchFamily="18" charset="0"/>
              </a:rPr>
              <a:t>بغض النظر عن بساطة أو تعقيد مشروع البحث التسويقي الخاص بك، ستستفيد من مراجعة الخطوات السبع التالية في عملية أبحاث السوق.</a:t>
            </a:r>
            <a:r>
              <a:rPr lang="en-US" altLang="en-US" sz="2400" b="1" dirty="0" smtClean="0"/>
              <a:t/>
            </a:r>
            <a:br>
              <a:rPr lang="en-US" altLang="en-US" sz="2400" b="1" dirty="0" smtClean="0"/>
            </a:br>
            <a:endParaRPr lang="en-US" altLang="en-US" sz="2400" b="1" dirty="0" smtClean="0"/>
          </a:p>
        </p:txBody>
      </p:sp>
      <p:sp>
        <p:nvSpPr>
          <p:cNvPr id="90116" name="Text Box 4"/>
          <p:cNvSpPr txBox="1">
            <a:spLocks noChangeArrowheads="1"/>
          </p:cNvSpPr>
          <p:nvPr/>
        </p:nvSpPr>
        <p:spPr bwMode="auto">
          <a:xfrm>
            <a:off x="1821873" y="2784764"/>
            <a:ext cx="6096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8800">
                <a:solidFill>
                  <a:prstClr val="black"/>
                </a:solidFill>
                <a:latin typeface="Arial" panose="020B0604020202020204" pitchFamily="34" charset="0"/>
                <a:cs typeface="Arial" panose="020B0604020202020204" pitchFamily="34" charset="0"/>
                <a:sym typeface="Arial" panose="020B0604020202020204" pitchFamily="34" charset="0"/>
              </a:rPr>
              <a:t>1</a:t>
            </a:r>
          </a:p>
        </p:txBody>
      </p:sp>
      <p:sp>
        <p:nvSpPr>
          <p:cNvPr id="90117" name="Text Box 5"/>
          <p:cNvSpPr txBox="1">
            <a:spLocks noChangeArrowheads="1"/>
          </p:cNvSpPr>
          <p:nvPr/>
        </p:nvSpPr>
        <p:spPr bwMode="auto">
          <a:xfrm>
            <a:off x="2812473" y="4124614"/>
            <a:ext cx="60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srgbClr val="9B2D1F"/>
                </a:solidFill>
                <a:latin typeface="Arial" panose="020B0604020202020204" pitchFamily="34" charset="0"/>
                <a:cs typeface="Arial" panose="020B0604020202020204" pitchFamily="34" charset="0"/>
                <a:sym typeface="Arial" panose="020B0604020202020204" pitchFamily="34" charset="0"/>
              </a:rPr>
              <a:t>2</a:t>
            </a:r>
          </a:p>
        </p:txBody>
      </p:sp>
      <p:sp>
        <p:nvSpPr>
          <p:cNvPr id="90118" name="Text Box 6"/>
          <p:cNvSpPr txBox="1">
            <a:spLocks noChangeArrowheads="1"/>
          </p:cNvSpPr>
          <p:nvPr/>
        </p:nvSpPr>
        <p:spPr bwMode="auto">
          <a:xfrm>
            <a:off x="4107873" y="2784764"/>
            <a:ext cx="60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srgbClr val="D34817"/>
                </a:solidFill>
                <a:latin typeface="Arial" panose="020B0604020202020204" pitchFamily="34" charset="0"/>
                <a:cs typeface="Arial" panose="020B0604020202020204" pitchFamily="34" charset="0"/>
                <a:sym typeface="Arial" panose="020B0604020202020204" pitchFamily="34" charset="0"/>
              </a:rPr>
              <a:t>3</a:t>
            </a:r>
          </a:p>
        </p:txBody>
      </p:sp>
      <p:sp>
        <p:nvSpPr>
          <p:cNvPr id="90119" name="Text Box 7"/>
          <p:cNvSpPr txBox="1">
            <a:spLocks noChangeArrowheads="1"/>
          </p:cNvSpPr>
          <p:nvPr/>
        </p:nvSpPr>
        <p:spPr bwMode="auto">
          <a:xfrm>
            <a:off x="5784273" y="4124614"/>
            <a:ext cx="838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prstClr val="black"/>
                </a:solidFill>
                <a:latin typeface="Arial" panose="020B0604020202020204" pitchFamily="34" charset="0"/>
                <a:cs typeface="Arial" panose="020B0604020202020204" pitchFamily="34" charset="0"/>
                <a:sym typeface="Arial" panose="020B0604020202020204" pitchFamily="34" charset="0"/>
              </a:rPr>
              <a:t>4</a:t>
            </a:r>
          </a:p>
        </p:txBody>
      </p:sp>
      <p:sp>
        <p:nvSpPr>
          <p:cNvPr id="90120" name="Text Box 8"/>
          <p:cNvSpPr txBox="1">
            <a:spLocks noChangeArrowheads="1"/>
          </p:cNvSpPr>
          <p:nvPr/>
        </p:nvSpPr>
        <p:spPr bwMode="auto">
          <a:xfrm>
            <a:off x="7308273" y="2860964"/>
            <a:ext cx="60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srgbClr val="9B2D1F"/>
                </a:solidFill>
                <a:latin typeface="Arial" panose="020B0604020202020204" pitchFamily="34" charset="0"/>
                <a:cs typeface="Arial" panose="020B0604020202020204" pitchFamily="34" charset="0"/>
                <a:sym typeface="Arial" panose="020B0604020202020204" pitchFamily="34" charset="0"/>
              </a:rPr>
              <a:t>5</a:t>
            </a:r>
          </a:p>
        </p:txBody>
      </p:sp>
      <p:sp>
        <p:nvSpPr>
          <p:cNvPr id="90121" name="Text Box 9"/>
          <p:cNvSpPr txBox="1">
            <a:spLocks noChangeArrowheads="1"/>
          </p:cNvSpPr>
          <p:nvPr/>
        </p:nvSpPr>
        <p:spPr bwMode="auto">
          <a:xfrm>
            <a:off x="8756073" y="4124614"/>
            <a:ext cx="68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srgbClr val="D34817"/>
                </a:solidFill>
                <a:latin typeface="Arial" panose="020B0604020202020204" pitchFamily="34" charset="0"/>
                <a:cs typeface="Arial" panose="020B0604020202020204" pitchFamily="34" charset="0"/>
                <a:sym typeface="Arial" panose="020B0604020202020204" pitchFamily="34" charset="0"/>
              </a:rPr>
              <a:t>6</a:t>
            </a:r>
          </a:p>
        </p:txBody>
      </p:sp>
      <p:sp>
        <p:nvSpPr>
          <p:cNvPr id="90122" name="Text Box 10"/>
          <p:cNvSpPr txBox="1">
            <a:spLocks noChangeArrowheads="1"/>
          </p:cNvSpPr>
          <p:nvPr/>
        </p:nvSpPr>
        <p:spPr bwMode="auto">
          <a:xfrm>
            <a:off x="9746673" y="2708564"/>
            <a:ext cx="60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eaLnBrk="0" hangingPunct="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eaLnBrk="0" hangingPunct="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eaLnBrk="0" hangingPunct="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eaLnBrk="0" hangingPunct="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defTabSz="761970" eaLnBrk="1" fontAlgn="base" hangingPunct="1">
              <a:spcBef>
                <a:spcPct val="50000"/>
              </a:spcBef>
              <a:spcAft>
                <a:spcPct val="0"/>
              </a:spcAft>
              <a:buClrTx/>
              <a:buSzTx/>
              <a:buNone/>
            </a:pPr>
            <a:r>
              <a:rPr lang="en-US" altLang="en-US" sz="9600">
                <a:solidFill>
                  <a:prstClr val="black"/>
                </a:solidFill>
                <a:latin typeface="Arial" panose="020B0604020202020204" pitchFamily="34" charset="0"/>
                <a:cs typeface="Arial" panose="020B0604020202020204" pitchFamily="34" charset="0"/>
                <a:sym typeface="Arial" panose="020B0604020202020204" pitchFamily="34" charset="0"/>
              </a:rPr>
              <a:t>7</a:t>
            </a:r>
          </a:p>
        </p:txBody>
      </p:sp>
    </p:spTree>
    <p:extLst>
      <p:ext uri="{BB962C8B-B14F-4D97-AF65-F5344CB8AC3E}">
        <p14:creationId xmlns:p14="http://schemas.microsoft.com/office/powerpoint/2010/main" val="1541588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2000" fill="hold"/>
                                        <p:tgtEl>
                                          <p:spTgt spid="90116"/>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90117"/>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0118"/>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90119"/>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90120"/>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90121"/>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90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P spid="90117" grpId="0"/>
      <p:bldP spid="90118" grpId="0"/>
      <p:bldP spid="90119" grpId="0"/>
      <p:bldP spid="90120" grpId="0"/>
      <p:bldP spid="90121" grpId="0"/>
      <p:bldP spid="901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773911" y="263270"/>
            <a:ext cx="8686271" cy="1140354"/>
          </a:xfrm>
        </p:spPr>
        <p:txBody>
          <a:bodyPr>
            <a:normAutofit/>
          </a:bodyPr>
          <a:lstStyle/>
          <a:p>
            <a:pPr algn="r" rtl="1"/>
            <a:r>
              <a:rPr lang="ar-LB" altLang="en-US" sz="3333" b="1" dirty="0">
                <a:latin typeface="Times New Roman" panose="02020603050405020304" pitchFamily="18" charset="0"/>
              </a:rPr>
              <a:t>الخطوة 1: تحديد مشاكل التسويق والفرص</a:t>
            </a:r>
            <a:endParaRPr lang="en-US" altLang="en-US" sz="3333" dirty="0">
              <a:latin typeface="Times New Roman" panose="02020603050405020304" pitchFamily="18" charset="0"/>
              <a:cs typeface="Times New Roman" panose="02020603050405020304" pitchFamily="18" charset="0"/>
            </a:endParaRPr>
          </a:p>
        </p:txBody>
      </p:sp>
      <p:sp>
        <p:nvSpPr>
          <p:cNvPr id="41987" name="Rectangle 3"/>
          <p:cNvSpPr>
            <a:spLocks noGrp="1" noChangeArrowheads="1"/>
          </p:cNvSpPr>
          <p:nvPr>
            <p:ph type="body" idx="4294967295"/>
          </p:nvPr>
        </p:nvSpPr>
        <p:spPr>
          <a:xfrm>
            <a:off x="4361705" y="1496501"/>
            <a:ext cx="5779823" cy="4799542"/>
          </a:xfrm>
        </p:spPr>
        <p:txBody>
          <a:bodyPr>
            <a:normAutofit/>
          </a:bodyPr>
          <a:lstStyle/>
          <a:p>
            <a:pPr marL="114300" indent="0" algn="r" rtl="1">
              <a:lnSpc>
                <a:spcPct val="90000"/>
              </a:lnSpc>
              <a:buNone/>
              <a:defRPr/>
            </a:pPr>
            <a:r>
              <a:rPr lang="ar-LB" sz="2400" b="1" dirty="0">
                <a:latin typeface="Times New Roman" panose="02020603050405020304" pitchFamily="18" charset="0"/>
                <a:cs typeface="Times New Roman" panose="02020603050405020304" pitchFamily="18" charset="0"/>
              </a:rPr>
              <a:t>فرصة</a:t>
            </a:r>
            <a:endParaRPr lang="en-US" sz="2400" b="1" dirty="0" smtClean="0">
              <a:latin typeface="Times New Roman" panose="02020603050405020304" pitchFamily="18" charset="0"/>
              <a:cs typeface="Times New Roman" panose="02020603050405020304" pitchFamily="18" charset="0"/>
            </a:endParaRPr>
          </a:p>
          <a:p>
            <a:pPr algn="r" rtl="1">
              <a:lnSpc>
                <a:spcPct val="90000"/>
              </a:lnSpc>
              <a:defRPr/>
            </a:pPr>
            <a:r>
              <a:rPr lang="ar-LB" sz="2400" dirty="0" smtClean="0">
                <a:latin typeface="Times New Roman" panose="02020603050405020304" pitchFamily="18" charset="0"/>
                <a:cs typeface="Times New Roman" panose="02020603050405020304" pitchFamily="18" charset="0"/>
              </a:rPr>
              <a:t>أنت </a:t>
            </a:r>
            <a:r>
              <a:rPr lang="ar-LB" sz="2400" dirty="0">
                <a:latin typeface="Times New Roman" panose="02020603050405020304" pitchFamily="18" charset="0"/>
                <a:cs typeface="Times New Roman" panose="02020603050405020304" pitchFamily="18" charset="0"/>
              </a:rPr>
              <a:t>تحاول إطلاق منتج أو خدمة جديدة.</a:t>
            </a:r>
          </a:p>
          <a:p>
            <a:pPr marL="114300" indent="0" algn="r" rtl="1">
              <a:lnSpc>
                <a:spcPct val="90000"/>
              </a:lnSpc>
              <a:buNone/>
              <a:defRPr/>
            </a:pPr>
            <a:r>
              <a:rPr lang="ar-LB" sz="2400" b="1" dirty="0">
                <a:latin typeface="Times New Roman" panose="02020603050405020304" pitchFamily="18" charset="0"/>
                <a:cs typeface="Times New Roman" panose="02020603050405020304" pitchFamily="18" charset="0"/>
              </a:rPr>
              <a:t>مشاكل</a:t>
            </a:r>
          </a:p>
          <a:p>
            <a:pPr algn="r" rtl="1">
              <a:lnSpc>
                <a:spcPct val="90000"/>
              </a:lnSpc>
              <a:defRPr/>
            </a:pPr>
            <a:r>
              <a:rPr lang="ar-LB" sz="2400" dirty="0">
                <a:latin typeface="Times New Roman" panose="02020603050405020304" pitchFamily="18" charset="0"/>
                <a:cs typeface="Times New Roman" panose="02020603050405020304" pitchFamily="18" charset="0"/>
              </a:rPr>
              <a:t>الوعي بشركتك ومنتجاتها أو خدماتها منخفض.</a:t>
            </a:r>
          </a:p>
          <a:p>
            <a:pPr algn="r" rtl="1">
              <a:lnSpc>
                <a:spcPct val="90000"/>
              </a:lnSpc>
              <a:defRPr/>
            </a:pPr>
            <a:r>
              <a:rPr lang="ar-LB" sz="2400" dirty="0">
                <a:latin typeface="Times New Roman" panose="02020603050405020304" pitchFamily="18" charset="0"/>
                <a:cs typeface="Times New Roman" panose="02020603050405020304" pitchFamily="18" charset="0"/>
              </a:rPr>
              <a:t> </a:t>
            </a:r>
          </a:p>
          <a:p>
            <a:pPr algn="r" rtl="1">
              <a:lnSpc>
                <a:spcPct val="90000"/>
              </a:lnSpc>
              <a:defRPr/>
            </a:pPr>
            <a:r>
              <a:rPr lang="ar-LB" sz="2400" dirty="0">
                <a:latin typeface="Times New Roman" panose="02020603050405020304" pitchFamily="18" charset="0"/>
                <a:cs typeface="Times New Roman" panose="02020603050405020304" pitchFamily="18" charset="0"/>
              </a:rPr>
              <a:t>السوق على دراية بشركتك، لكنه ما زال لا يتعامل معك.</a:t>
            </a:r>
          </a:p>
          <a:p>
            <a:pPr algn="r" rtl="1">
              <a:lnSpc>
                <a:spcPct val="90000"/>
              </a:lnSpc>
              <a:defRPr/>
            </a:pPr>
            <a:endParaRPr lang="ar-LB" sz="2400" dirty="0">
              <a:latin typeface="Times New Roman" panose="02020603050405020304" pitchFamily="18" charset="0"/>
              <a:cs typeface="Times New Roman" panose="02020603050405020304" pitchFamily="18" charset="0"/>
            </a:endParaRPr>
          </a:p>
          <a:p>
            <a:pPr algn="r" rtl="1">
              <a:lnSpc>
                <a:spcPct val="90000"/>
              </a:lnSpc>
              <a:defRPr/>
            </a:pPr>
            <a:r>
              <a:rPr lang="ar-LB" sz="2400" dirty="0">
                <a:latin typeface="Times New Roman" panose="02020603050405020304" pitchFamily="18" charset="0"/>
                <a:cs typeface="Times New Roman" panose="02020603050405020304" pitchFamily="18" charset="0"/>
              </a:rPr>
              <a:t>شركتك لديها صورة وسمعة سيئة.</a:t>
            </a:r>
          </a:p>
          <a:p>
            <a:pPr algn="r" rtl="1">
              <a:lnSpc>
                <a:spcPct val="90000"/>
              </a:lnSpc>
              <a:defRPr/>
            </a:pPr>
            <a:endParaRPr lang="ar-LB" sz="2400" dirty="0">
              <a:latin typeface="Times New Roman" panose="02020603050405020304" pitchFamily="18" charset="0"/>
              <a:cs typeface="Times New Roman" panose="02020603050405020304" pitchFamily="18" charset="0"/>
            </a:endParaRPr>
          </a:p>
          <a:p>
            <a:pPr algn="r" rtl="1">
              <a:lnSpc>
                <a:spcPct val="90000"/>
              </a:lnSpc>
              <a:defRPr/>
            </a:pPr>
            <a:r>
              <a:rPr lang="ar-LB" sz="2400" dirty="0">
                <a:latin typeface="Times New Roman" panose="02020603050405020304" pitchFamily="18" charset="0"/>
                <a:cs typeface="Times New Roman" panose="02020603050405020304" pitchFamily="18" charset="0"/>
              </a:rPr>
              <a:t>عدم وصول سلعك وخدماتك إلى جمهور المشترين في الوقت المناسب.</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3978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632859" y="770576"/>
            <a:ext cx="9728530" cy="1140354"/>
          </a:xfrm>
        </p:spPr>
        <p:txBody>
          <a:bodyPr>
            <a:noAutofit/>
          </a:bodyPr>
          <a:lstStyle/>
          <a:p>
            <a:pPr algn="ctr"/>
            <a:r>
              <a:rPr lang="ar-LB" altLang="en-US" sz="4000" b="1" dirty="0">
                <a:solidFill>
                  <a:srgbClr val="FF0000"/>
                </a:solidFill>
                <a:latin typeface="Times New Roman" panose="02020603050405020304" pitchFamily="18" charset="0"/>
              </a:rPr>
              <a:t>الخطوة 2: تحديد الأهداف والميزانية والجداول الزمنية</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pic>
        <p:nvPicPr>
          <p:cNvPr id="20483" name="Picture 9" descr="MPj04072050000[1]"/>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4114800" y="2286000"/>
            <a:ext cx="4495800"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617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1635" y="284163"/>
            <a:ext cx="9601200" cy="1143000"/>
          </a:xfrm>
        </p:spPr>
        <p:txBody>
          <a:bodyPr>
            <a:normAutofit/>
          </a:bodyPr>
          <a:lstStyle/>
          <a:p>
            <a:pPr algn="ctr"/>
            <a:r>
              <a:rPr lang="ar-LB" sz="4000" b="1" dirty="0">
                <a:solidFill>
                  <a:srgbClr val="FF0000"/>
                </a:solidFill>
                <a:latin typeface="Times New Roman" panose="02020603050405020304" pitchFamily="18" charset="0"/>
              </a:rPr>
              <a:t>السوق</a:t>
            </a:r>
            <a:endParaRPr lang="en-US" sz="4000" b="1" dirty="0">
              <a:solidFill>
                <a:srgbClr val="FF0000"/>
              </a:solidFill>
            </a:endParaRPr>
          </a:p>
        </p:txBody>
      </p:sp>
      <p:sp>
        <p:nvSpPr>
          <p:cNvPr id="4" name="Content Placeholder 6"/>
          <p:cNvSpPr txBox="1">
            <a:spLocks/>
          </p:cNvSpPr>
          <p:nvPr/>
        </p:nvSpPr>
        <p:spPr>
          <a:xfrm>
            <a:off x="-103027" y="1838688"/>
            <a:ext cx="11070956" cy="4652667"/>
          </a:xfrm>
          <a:prstGeom prst="rect">
            <a:avLst/>
          </a:prstGeom>
        </p:spPr>
        <p:txBody>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38100" indent="0" algn="r" rtl="1">
              <a:buSzPct val="100000"/>
              <a:buNone/>
            </a:pPr>
            <a:r>
              <a:rPr lang="ar-LB" b="1" dirty="0">
                <a:latin typeface="Times New Roman" panose="02020603050405020304" pitchFamily="18" charset="0"/>
                <a:cs typeface="Times New Roman" panose="02020603050405020304" pitchFamily="18" charset="0"/>
              </a:rPr>
              <a:t>عرّف كوتلر السوق على أنه: "مجموعة من جميع المشترين الفعليين والمحتملين لمنتج ما".</a:t>
            </a:r>
          </a:p>
          <a:p>
            <a:pPr marL="38100" indent="0" algn="r" rtl="1">
              <a:buSzPct val="100000"/>
              <a:buNone/>
            </a:pPr>
            <a:endParaRPr lang="ar-LB" b="1" dirty="0">
              <a:latin typeface="Times New Roman" panose="02020603050405020304" pitchFamily="18" charset="0"/>
              <a:cs typeface="Times New Roman" panose="02020603050405020304" pitchFamily="18" charset="0"/>
            </a:endParaRPr>
          </a:p>
          <a:p>
            <a:pPr marL="38100" indent="0" algn="r" rtl="1">
              <a:buSzPct val="100000"/>
              <a:buNone/>
            </a:pPr>
            <a:r>
              <a:rPr lang="ar-LB" b="1" dirty="0">
                <a:latin typeface="Times New Roman" panose="02020603050405020304" pitchFamily="18" charset="0"/>
                <a:cs typeface="Times New Roman" panose="02020603050405020304" pitchFamily="18" charset="0"/>
              </a:rPr>
              <a:t>السوق عبارة عن مجموعة من العملاء يتشاركون رغبات واحتياجات مشتركة ، ولديهم القدرة على شراء منتج معين.</a:t>
            </a:r>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01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197960" y="227696"/>
            <a:ext cx="7543271" cy="1449917"/>
          </a:xfrm>
        </p:spPr>
        <p:txBody>
          <a:bodyPr/>
          <a:lstStyle/>
          <a:p>
            <a:pPr algn="r" rtl="1"/>
            <a:r>
              <a:rPr lang="ar-LB" altLang="en-US" sz="4000" b="1" dirty="0">
                <a:solidFill>
                  <a:srgbClr val="FF0000"/>
                </a:solidFill>
                <a:latin typeface="Times New Roman" panose="02020603050405020304" pitchFamily="18" charset="0"/>
              </a:rPr>
              <a:t>الاهداف</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44035" name="Rectangle 3"/>
          <p:cNvSpPr>
            <a:spLocks noGrp="1" noChangeArrowheads="1"/>
          </p:cNvSpPr>
          <p:nvPr>
            <p:ph type="body" idx="4294967295"/>
          </p:nvPr>
        </p:nvSpPr>
        <p:spPr>
          <a:xfrm>
            <a:off x="2405214" y="1870629"/>
            <a:ext cx="8458729" cy="4800864"/>
          </a:xfrm>
        </p:spPr>
        <p:txBody>
          <a:bodyPr/>
          <a:lstStyle/>
          <a:p>
            <a:pPr algn="r" rtl="1">
              <a:buFont typeface="Wingdings" panose="05000000000000000000" pitchFamily="2" charset="2"/>
              <a:buChar char="§"/>
              <a:defRPr/>
            </a:pPr>
            <a:r>
              <a:rPr lang="ar-LB" sz="2400" dirty="0">
                <a:latin typeface="Times New Roman" panose="02020603050405020304" pitchFamily="18" charset="0"/>
                <a:cs typeface="Times New Roman" panose="02020603050405020304" pitchFamily="18" charset="0"/>
              </a:rPr>
              <a:t>استكشف طبيعة المشكلة حتى تتمكن من تحديدها بشكل أكبر.</a:t>
            </a:r>
          </a:p>
          <a:p>
            <a:pPr algn="r" rtl="1">
              <a:buFont typeface="Wingdings" panose="05000000000000000000" pitchFamily="2" charset="2"/>
              <a:buChar char="§"/>
              <a:defRPr/>
            </a:pPr>
            <a:endParaRPr lang="ar-LB" sz="2400" dirty="0">
              <a:latin typeface="Times New Roman" panose="02020603050405020304" pitchFamily="18" charset="0"/>
              <a:cs typeface="Times New Roman" panose="02020603050405020304" pitchFamily="18" charset="0"/>
            </a:endParaRPr>
          </a:p>
          <a:p>
            <a:pPr algn="r" rtl="1">
              <a:buFont typeface="Wingdings" panose="05000000000000000000" pitchFamily="2" charset="2"/>
              <a:buChar char="§"/>
              <a:defRPr/>
            </a:pPr>
            <a:r>
              <a:rPr lang="ar-LB" sz="2400" dirty="0">
                <a:latin typeface="Times New Roman" panose="02020603050405020304" pitchFamily="18" charset="0"/>
                <a:cs typeface="Times New Roman" panose="02020603050405020304" pitchFamily="18" charset="0"/>
              </a:rPr>
              <a:t>حدد عدد الأشخاص الذين سيشترون منتجك معبأً بطريقة معينة ومعروضًا بسعر معين.</a:t>
            </a:r>
          </a:p>
          <a:p>
            <a:pPr algn="r" rtl="1">
              <a:buFont typeface="Wingdings" panose="05000000000000000000" pitchFamily="2" charset="2"/>
              <a:buChar char="§"/>
              <a:defRPr/>
            </a:pPr>
            <a:endParaRPr lang="ar-LB" sz="2400" dirty="0">
              <a:latin typeface="Times New Roman" panose="02020603050405020304" pitchFamily="18" charset="0"/>
              <a:cs typeface="Times New Roman" panose="02020603050405020304" pitchFamily="18" charset="0"/>
            </a:endParaRPr>
          </a:p>
          <a:p>
            <a:pPr algn="r" rtl="1">
              <a:buFont typeface="Wingdings" panose="05000000000000000000" pitchFamily="2" charset="2"/>
              <a:buChar char="§"/>
              <a:defRPr/>
            </a:pPr>
            <a:r>
              <a:rPr lang="ar-LB" sz="2400" dirty="0">
                <a:latin typeface="Times New Roman" panose="02020603050405020304" pitchFamily="18" charset="0"/>
                <a:cs typeface="Times New Roman" panose="02020603050405020304" pitchFamily="18" charset="0"/>
              </a:rPr>
              <a:t>اختبار العلاقات المحتملة بين السبب والنتيجة.</a:t>
            </a:r>
          </a:p>
          <a:p>
            <a:pPr algn="r" rtl="1">
              <a:buFont typeface="Wingdings" panose="05000000000000000000" pitchFamily="2" charset="2"/>
              <a:buChar char="§"/>
              <a:defRPr/>
            </a:pPr>
            <a:r>
              <a:rPr lang="ar-LB" sz="2400" dirty="0">
                <a:latin typeface="Times New Roman" panose="02020603050405020304" pitchFamily="18" charset="0"/>
                <a:cs typeface="Times New Roman" panose="02020603050405020304" pitchFamily="18" charset="0"/>
              </a:rPr>
              <a:t>على سبيل المثال، إذا قمت بتخفيض سعرك بنسبة 10 بالمائة، ما هي الزيادة في حجم المبيعات التي يجب أن تتوقعها؟</a:t>
            </a:r>
          </a:p>
          <a:p>
            <a:pPr algn="r" rtl="1">
              <a:buFont typeface="Wingdings" panose="05000000000000000000" pitchFamily="2" charset="2"/>
              <a:buChar char="§"/>
              <a:defRPr/>
            </a:pPr>
            <a:r>
              <a:rPr lang="ar-LB" sz="2400" dirty="0">
                <a:latin typeface="Times New Roman" panose="02020603050405020304" pitchFamily="18" charset="0"/>
                <a:cs typeface="Times New Roman" panose="02020603050405020304" pitchFamily="18" charset="0"/>
              </a:rPr>
              <a:t>ما هو تأثير هذه الإستراتيجية على أرباحك؟</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003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654466" y="411369"/>
            <a:ext cx="7543271" cy="682745"/>
          </a:xfrm>
        </p:spPr>
        <p:txBody>
          <a:bodyPr>
            <a:noAutofit/>
          </a:bodyPr>
          <a:lstStyle/>
          <a:p>
            <a:pPr algn="r" rtl="1"/>
            <a:r>
              <a:rPr lang="ar-LB" altLang="en-US" sz="4000" b="1" dirty="0">
                <a:solidFill>
                  <a:srgbClr val="FF0000"/>
                </a:solidFill>
                <a:latin typeface="Times New Roman" panose="02020603050405020304" pitchFamily="18" charset="0"/>
              </a:rPr>
              <a:t>الميزانية</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45059" name="Rectangle 3"/>
          <p:cNvSpPr>
            <a:spLocks noGrp="1" noChangeArrowheads="1"/>
          </p:cNvSpPr>
          <p:nvPr>
            <p:ph type="body" idx="4294967295"/>
          </p:nvPr>
        </p:nvSpPr>
        <p:spPr>
          <a:xfrm>
            <a:off x="1980407" y="1337589"/>
            <a:ext cx="8687593" cy="4953000"/>
          </a:xfrm>
        </p:spPr>
        <p:txBody>
          <a:bodyPr/>
          <a:lstStyle/>
          <a:p>
            <a:pPr algn="r" rtl="1">
              <a:lnSpc>
                <a:spcPct val="80000"/>
              </a:lnSpc>
              <a:defRPr/>
            </a:pPr>
            <a:r>
              <a:rPr lang="ar-LB" sz="2400" dirty="0">
                <a:latin typeface="Times New Roman" panose="02020603050405020304" pitchFamily="18" charset="0"/>
                <a:cs typeface="Times New Roman" panose="02020603050405020304" pitchFamily="18" charset="0"/>
              </a:rPr>
              <a:t>تمثل ميزانية أبحاث السوق جزءًا من ميزانيتك التسويقية الإجمالية.</a:t>
            </a:r>
          </a:p>
          <a:p>
            <a:pPr algn="r" rtl="1">
              <a:lnSpc>
                <a:spcPct val="80000"/>
              </a:lnSpc>
              <a:defRPr/>
            </a:pPr>
            <a:endParaRPr lang="ar-LB" sz="2400" dirty="0">
              <a:latin typeface="Times New Roman" panose="02020603050405020304" pitchFamily="18" charset="0"/>
              <a:cs typeface="Times New Roman" panose="02020603050405020304" pitchFamily="18" charset="0"/>
            </a:endParaRPr>
          </a:p>
          <a:p>
            <a:pPr algn="r" rtl="1">
              <a:lnSpc>
                <a:spcPct val="80000"/>
              </a:lnSpc>
              <a:defRPr/>
            </a:pPr>
            <a:r>
              <a:rPr lang="ar-LB" sz="2400" dirty="0">
                <a:latin typeface="Times New Roman" panose="02020603050405020304" pitchFamily="18" charset="0"/>
                <a:cs typeface="Times New Roman" panose="02020603050405020304" pitchFamily="18" charset="0"/>
              </a:rPr>
              <a:t>خصص نسبة صغيرة من إجمالي المبيعات للعام الأخير لاستخدامها في أبحاث السوق.</a:t>
            </a:r>
          </a:p>
          <a:p>
            <a:pPr marL="114300" indent="0" algn="r" rtl="1">
              <a:lnSpc>
                <a:spcPct val="80000"/>
              </a:lnSpc>
              <a:buNone/>
              <a:defRPr/>
            </a:pPr>
            <a:r>
              <a:rPr lang="ar-LB" sz="2400" dirty="0">
                <a:latin typeface="Times New Roman" panose="02020603050405020304" pitchFamily="18" charset="0"/>
                <a:cs typeface="Times New Roman" panose="02020603050405020304" pitchFamily="18" charset="0"/>
              </a:rPr>
              <a:t>عادة ما يكون حوالي 2 بالمائة للأعمال القائمة.</a:t>
            </a:r>
          </a:p>
          <a:p>
            <a:pPr algn="r" rtl="1">
              <a:lnSpc>
                <a:spcPct val="80000"/>
              </a:lnSpc>
              <a:defRPr/>
            </a:pPr>
            <a:endParaRPr lang="ar-LB" sz="2400" dirty="0">
              <a:latin typeface="Times New Roman" panose="02020603050405020304" pitchFamily="18" charset="0"/>
              <a:cs typeface="Times New Roman" panose="02020603050405020304" pitchFamily="18" charset="0"/>
            </a:endParaRPr>
          </a:p>
          <a:p>
            <a:pPr algn="r" rtl="1">
              <a:lnSpc>
                <a:spcPct val="80000"/>
              </a:lnSpc>
              <a:defRPr/>
            </a:pPr>
            <a:r>
              <a:rPr lang="ar-LB" sz="2400" dirty="0">
                <a:latin typeface="Times New Roman" panose="02020603050405020304" pitchFamily="18" charset="0"/>
                <a:cs typeface="Times New Roman" panose="02020603050405020304" pitchFamily="18" charset="0"/>
              </a:rPr>
              <a:t>هل تخطط لإطلاق منتج أو عمل جديد؟</a:t>
            </a:r>
          </a:p>
          <a:p>
            <a:pPr marL="114300" indent="0" algn="r" rtl="1">
              <a:lnSpc>
                <a:spcPct val="80000"/>
              </a:lnSpc>
              <a:buNone/>
              <a:defRPr/>
            </a:pPr>
            <a:r>
              <a:rPr lang="ar-LB" sz="2400" dirty="0">
                <a:latin typeface="Times New Roman" panose="02020603050405020304" pitchFamily="18" charset="0"/>
                <a:cs typeface="Times New Roman" panose="02020603050405020304" pitchFamily="18" charset="0"/>
              </a:rPr>
              <a:t>قد ترغب في زيادة ميزانيتك إلى ما يصل إلى 10 بالمائة من إجمالي مبيعاتك المتوقعة.</a:t>
            </a:r>
          </a:p>
          <a:p>
            <a:pPr algn="r" rtl="1">
              <a:lnSpc>
                <a:spcPct val="80000"/>
              </a:lnSpc>
              <a:defRPr/>
            </a:pPr>
            <a:endParaRPr lang="ar-LB" sz="2400" dirty="0">
              <a:latin typeface="Times New Roman" panose="02020603050405020304" pitchFamily="18" charset="0"/>
              <a:cs typeface="Times New Roman" panose="02020603050405020304" pitchFamily="18" charset="0"/>
            </a:endParaRPr>
          </a:p>
          <a:p>
            <a:pPr algn="r" rtl="1">
              <a:lnSpc>
                <a:spcPct val="80000"/>
              </a:lnSpc>
              <a:defRPr/>
            </a:pPr>
            <a:r>
              <a:rPr lang="ar-LB" sz="2400" dirty="0">
                <a:latin typeface="Times New Roman" panose="02020603050405020304" pitchFamily="18" charset="0"/>
                <a:cs typeface="Times New Roman" panose="02020603050405020304" pitchFamily="18" charset="0"/>
              </a:rPr>
              <a:t>تشمل الطرق الأخرى تحليل وتقدير ميزانية المنافسة وحساب تكلفة التسويق لكل عملية بيع.</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589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3213795" y="567727"/>
            <a:ext cx="7543271" cy="682745"/>
          </a:xfrm>
        </p:spPr>
        <p:txBody>
          <a:bodyPr>
            <a:normAutofit/>
          </a:bodyPr>
          <a:lstStyle/>
          <a:p>
            <a:pPr algn="r" rtl="1"/>
            <a:r>
              <a:rPr lang="ar-LB" altLang="en-US" sz="3333" b="1" dirty="0">
                <a:solidFill>
                  <a:srgbClr val="FF0000"/>
                </a:solidFill>
                <a:latin typeface="Times New Roman" panose="02020603050405020304" pitchFamily="18" charset="0"/>
              </a:rPr>
              <a:t>الجداول الزمنية</a:t>
            </a:r>
            <a:endParaRPr lang="en-US" altLang="en-US" sz="3333" b="1" dirty="0">
              <a:solidFill>
                <a:srgbClr val="FF0000"/>
              </a:solidFill>
              <a:latin typeface="Times New Roman" panose="02020603050405020304" pitchFamily="18" charset="0"/>
              <a:cs typeface="Times New Roman" panose="02020603050405020304" pitchFamily="18" charset="0"/>
            </a:endParaRPr>
          </a:p>
        </p:txBody>
      </p:sp>
      <p:sp>
        <p:nvSpPr>
          <p:cNvPr id="46083" name="Rectangle 3"/>
          <p:cNvSpPr>
            <a:spLocks noGrp="1" noChangeArrowheads="1"/>
          </p:cNvSpPr>
          <p:nvPr>
            <p:ph type="body" idx="4294967295"/>
          </p:nvPr>
        </p:nvSpPr>
        <p:spPr>
          <a:xfrm>
            <a:off x="1814945" y="1635102"/>
            <a:ext cx="8228542" cy="3810000"/>
          </a:xfrm>
        </p:spPr>
        <p:txBody>
          <a:bodyPr>
            <a:normAutofit/>
          </a:bodyPr>
          <a:lstStyle/>
          <a:p>
            <a:pPr algn="r" rtl="1">
              <a:buFont typeface="Wingdings" panose="05000000000000000000" pitchFamily="2" charset="2"/>
              <a:buChar char="§"/>
            </a:pPr>
            <a:r>
              <a:rPr lang="ar-LB" altLang="en-US" dirty="0">
                <a:latin typeface="Times New Roman" panose="02020603050405020304" pitchFamily="18" charset="0"/>
                <a:cs typeface="Times New Roman" panose="02020603050405020304" pitchFamily="18" charset="0"/>
              </a:rPr>
              <a:t>قم بإعداد جدول زمني مفصل لإكمال جميع خطوات عملية أبحاث السوق.</a:t>
            </a:r>
          </a:p>
          <a:p>
            <a:pPr algn="r" rtl="1">
              <a:buFont typeface="Wingdings" panose="05000000000000000000" pitchFamily="2" charset="2"/>
              <a:buChar char="§"/>
            </a:pPr>
            <a:endParaRPr lang="ar-LB" altLang="en-US" dirty="0">
              <a:latin typeface="Times New Roman" panose="02020603050405020304" pitchFamily="18" charset="0"/>
              <a:cs typeface="Times New Roman" panose="02020603050405020304" pitchFamily="18" charset="0"/>
            </a:endParaRPr>
          </a:p>
          <a:p>
            <a:pPr algn="r" rtl="1">
              <a:buFont typeface="Wingdings" panose="05000000000000000000" pitchFamily="2" charset="2"/>
              <a:buChar char="§"/>
            </a:pPr>
            <a:r>
              <a:rPr lang="ar-LB" altLang="en-US" dirty="0">
                <a:latin typeface="Times New Roman" panose="02020603050405020304" pitchFamily="18" charset="0"/>
                <a:cs typeface="Times New Roman" panose="02020603050405020304" pitchFamily="18" charset="0"/>
              </a:rPr>
              <a:t>حدد التواريخ المستهدفة التي ستتيح أفضل إمكانية الوصول إلى السوق الخاص بك.</a:t>
            </a:r>
          </a:p>
          <a:p>
            <a:pPr algn="r" rtl="1">
              <a:buFont typeface="Wingdings" panose="05000000000000000000" pitchFamily="2" charset="2"/>
              <a:buChar char="§"/>
            </a:pPr>
            <a:r>
              <a:rPr lang="ar-LB" altLang="en-US" dirty="0">
                <a:latin typeface="Times New Roman" panose="02020603050405020304" pitchFamily="18" charset="0"/>
                <a:cs typeface="Times New Roman" panose="02020603050405020304" pitchFamily="18" charset="0"/>
              </a:rPr>
              <a:t>على سبيل المثال، قد ترغب إحدى شركات بطاقات التهنئة بالعطلات في إجراء بحث قبل فترة الشراء في موسم العطلات أو بالقرب منها، عندما يكون من المرجح أن يفكر عملاؤها في مشترياتهم.</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9095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524000" y="304271"/>
            <a:ext cx="8797637" cy="1140354"/>
          </a:xfrm>
        </p:spPr>
        <p:txBody>
          <a:bodyPr>
            <a:normAutofit/>
          </a:bodyPr>
          <a:lstStyle/>
          <a:p>
            <a:pPr algn="r" rtl="1">
              <a:tabLst>
                <a:tab pos="4976614" algn="l"/>
              </a:tabLst>
            </a:pPr>
            <a:r>
              <a:rPr lang="ar-LB" altLang="en-US" sz="4000" b="1" dirty="0">
                <a:solidFill>
                  <a:srgbClr val="FF0000"/>
                </a:solidFill>
                <a:latin typeface="Times New Roman" panose="02020603050405020304" pitchFamily="18" charset="0"/>
              </a:rPr>
              <a:t>الخطوة 3: حدد أنواع البحث وطرقه وتقنياته</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5603" name="Rectangle 3"/>
          <p:cNvSpPr>
            <a:spLocks noGrp="1" noChangeArrowheads="1"/>
          </p:cNvSpPr>
          <p:nvPr>
            <p:ph type="body" idx="4294967295"/>
          </p:nvPr>
        </p:nvSpPr>
        <p:spPr>
          <a:xfrm>
            <a:off x="1786972" y="1703846"/>
            <a:ext cx="8229864" cy="4267729"/>
          </a:xfrm>
        </p:spPr>
        <p:txBody>
          <a:bodyPr/>
          <a:lstStyle/>
          <a:p>
            <a:pPr marL="114300" indent="0" algn="r" rtl="1">
              <a:buNone/>
            </a:pPr>
            <a:r>
              <a:rPr lang="ar-LB" altLang="en-US" b="1" dirty="0">
                <a:latin typeface="Times New Roman" panose="02020603050405020304" pitchFamily="18" charset="0"/>
                <a:cs typeface="Times New Roman" panose="02020603050405020304" pitchFamily="18" charset="0"/>
              </a:rPr>
              <a:t>يتوفر نوعان من الأبحاث:</a:t>
            </a:r>
          </a:p>
          <a:p>
            <a:pPr marL="571500" indent="-457200" algn="r" rtl="1">
              <a:buFont typeface="+mj-lt"/>
              <a:buAutoNum type="arabicPeriod"/>
            </a:pPr>
            <a:r>
              <a:rPr lang="ar-LB" altLang="en-US" b="1" dirty="0">
                <a:latin typeface="Times New Roman" panose="02020603050405020304" pitchFamily="18" charset="0"/>
                <a:cs typeface="Times New Roman" panose="02020603050405020304" pitchFamily="18" charset="0"/>
              </a:rPr>
              <a:t>البحث الأولي هو المعلومات الأصلية التي تم جمعها لغرض محدد.</a:t>
            </a:r>
          </a:p>
          <a:p>
            <a:pPr marL="571500" indent="-457200" algn="r" rtl="1">
              <a:buFont typeface="+mj-lt"/>
              <a:buAutoNum type="arabicPeriod"/>
            </a:pPr>
            <a:r>
              <a:rPr lang="ar-LB" altLang="en-US" b="1" dirty="0">
                <a:latin typeface="Times New Roman" panose="02020603050405020304" pitchFamily="18" charset="0"/>
                <a:cs typeface="Times New Roman" panose="02020603050405020304" pitchFamily="18" charset="0"/>
              </a:rPr>
              <a:t>البحث الثانوي هو المعلومات الموجودة بالفعل في مكان ما.</a:t>
            </a:r>
            <a:endParaRPr lang="en-US" altLang="en-US" dirty="0" smtClean="0">
              <a:latin typeface="Times New Roman" panose="02020603050405020304" pitchFamily="18" charset="0"/>
              <a:cs typeface="Times New Roman" panose="02020603050405020304" pitchFamily="18" charset="0"/>
            </a:endParaRPr>
          </a:p>
        </p:txBody>
      </p:sp>
      <p:pic>
        <p:nvPicPr>
          <p:cNvPr id="25604" name="Picture 4" descr="MPj0402225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003" y="3233594"/>
            <a:ext cx="3733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322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073271" y="416911"/>
            <a:ext cx="7543271" cy="835145"/>
          </a:xfrm>
        </p:spPr>
        <p:txBody>
          <a:bodyPr>
            <a:normAutofit/>
          </a:bodyPr>
          <a:lstStyle/>
          <a:p>
            <a:pPr algn="r" rtl="1"/>
            <a:r>
              <a:rPr lang="ar-LB" altLang="en-US" sz="4000" b="1" dirty="0">
                <a:solidFill>
                  <a:srgbClr val="FF0000"/>
                </a:solidFill>
                <a:latin typeface="Times New Roman" panose="02020603050405020304" pitchFamily="18" charset="0"/>
              </a:rPr>
              <a:t>البحث الأولي </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96259" name="Rectangle 3"/>
          <p:cNvSpPr>
            <a:spLocks noGrp="1" noChangeArrowheads="1"/>
          </p:cNvSpPr>
          <p:nvPr>
            <p:ph type="body" idx="4294967295"/>
          </p:nvPr>
        </p:nvSpPr>
        <p:spPr>
          <a:xfrm>
            <a:off x="1898072" y="1600730"/>
            <a:ext cx="8228542" cy="5257271"/>
          </a:xfrm>
        </p:spPr>
        <p:txBody>
          <a:bodyPr/>
          <a:lstStyle/>
          <a:p>
            <a:pPr algn="r" rtl="1">
              <a:lnSpc>
                <a:spcPct val="90000"/>
              </a:lnSpc>
            </a:pPr>
            <a:r>
              <a:rPr lang="ar-LB" altLang="en-US" dirty="0">
                <a:latin typeface="Times New Roman" panose="02020603050405020304" pitchFamily="18" charset="0"/>
                <a:cs typeface="Times New Roman" panose="02020603050405020304" pitchFamily="18" charset="0"/>
              </a:rPr>
              <a:t>يمكن أن يكون البحث الأولي بسيطًا مثل سؤال العملاء أو الموردين عن شعورهم تجاه الأعمال التجارية، أو معقدًا مثل الدراسات الاستقصائية التي تجريها شركات أبحاث التسويق المهنية.</a:t>
            </a:r>
          </a:p>
          <a:p>
            <a:pPr algn="r" rtl="1">
              <a:lnSpc>
                <a:spcPct val="90000"/>
              </a:lnSpc>
            </a:pPr>
            <a:r>
              <a:rPr lang="ar-LB" altLang="en-US" dirty="0">
                <a:latin typeface="Times New Roman" panose="02020603050405020304" pitchFamily="18" charset="0"/>
                <a:cs typeface="Times New Roman" panose="02020603050405020304" pitchFamily="18" charset="0"/>
              </a:rPr>
              <a:t>أمثلة على البحوث الأولية هي:</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استبيانات البريد المباشر</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المسوحات عبر الإنترنت أو الهاتف</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التجارب</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دراسات اللوحة</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اختبارات التسويق</a:t>
            </a:r>
          </a:p>
          <a:p>
            <a:pPr marL="571500" indent="-457200" algn="r" rtl="1">
              <a:lnSpc>
                <a:spcPct val="90000"/>
              </a:lnSpc>
              <a:buFont typeface="+mj-lt"/>
              <a:buAutoNum type="arabicPeriod"/>
            </a:pPr>
            <a:r>
              <a:rPr lang="ar-LB" altLang="en-US" dirty="0">
                <a:latin typeface="Times New Roman" panose="02020603050405020304" pitchFamily="18" charset="0"/>
                <a:cs typeface="Times New Roman" panose="02020603050405020304" pitchFamily="18" charset="0"/>
              </a:rPr>
              <a:t>مراقبة السلوك</a:t>
            </a:r>
            <a:endParaRPr lang="en-US" alt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2520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3181202" y="505580"/>
            <a:ext cx="7543271" cy="585763"/>
          </a:xfrm>
        </p:spPr>
        <p:txBody>
          <a:bodyPr>
            <a:noAutofit/>
          </a:bodyPr>
          <a:lstStyle/>
          <a:p>
            <a:pPr algn="r" rtl="1"/>
            <a:r>
              <a:rPr lang="ar-LB" altLang="en-US" sz="4000" b="1" dirty="0">
                <a:solidFill>
                  <a:srgbClr val="FF0000"/>
                </a:solidFill>
                <a:latin typeface="Times New Roman" panose="02020603050405020304" pitchFamily="18" charset="0"/>
              </a:rPr>
              <a:t>البحث الأولي </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7283" name="Rectangle 3"/>
          <p:cNvSpPr>
            <a:spLocks noGrp="1" noChangeArrowheads="1"/>
          </p:cNvSpPr>
          <p:nvPr>
            <p:ph type="body" idx="4294967295"/>
          </p:nvPr>
        </p:nvSpPr>
        <p:spPr>
          <a:xfrm>
            <a:off x="2207623" y="1330302"/>
            <a:ext cx="8610865" cy="5257271"/>
          </a:xfrm>
        </p:spPr>
        <p:txBody>
          <a:bodyPr>
            <a:normAutofit lnSpcReduction="10000"/>
          </a:bodyPr>
          <a:lstStyle/>
          <a:p>
            <a:pPr algn="r" rtl="1">
              <a:defRPr/>
            </a:pPr>
            <a:r>
              <a:rPr lang="ar-LB" sz="2500" dirty="0">
                <a:latin typeface="Times New Roman" panose="02020603050405020304" pitchFamily="18" charset="0"/>
                <a:cs typeface="Times New Roman" panose="02020603050405020304" pitchFamily="18" charset="0"/>
              </a:rPr>
              <a:t>ينقسم البحث الأولي إلى بحث تفاعلي وغير تفاعلي.</a:t>
            </a:r>
          </a:p>
          <a:p>
            <a:pPr algn="r" rtl="1">
              <a:defRPr/>
            </a:pPr>
            <a:endParaRPr lang="ar-LB" sz="2500" dirty="0">
              <a:latin typeface="Times New Roman" panose="02020603050405020304" pitchFamily="18" charset="0"/>
              <a:cs typeface="Times New Roman" panose="02020603050405020304" pitchFamily="18" charset="0"/>
            </a:endParaRPr>
          </a:p>
          <a:p>
            <a:pPr algn="r" rtl="1">
              <a:defRPr/>
            </a:pPr>
            <a:r>
              <a:rPr lang="ar-LB" sz="2500" b="1" dirty="0">
                <a:latin typeface="Times New Roman" panose="02020603050405020304" pitchFamily="18" charset="0"/>
                <a:cs typeface="Times New Roman" panose="02020603050405020304" pitchFamily="18" charset="0"/>
              </a:rPr>
              <a:t>غير متفاعلة</a:t>
            </a:r>
          </a:p>
          <a:p>
            <a:pPr marL="114300" indent="0" algn="r" rtl="1">
              <a:buNone/>
              <a:defRPr/>
            </a:pPr>
            <a:r>
              <a:rPr lang="ar-LB" sz="2500" dirty="0">
                <a:latin typeface="Times New Roman" panose="02020603050405020304" pitchFamily="18" charset="0"/>
                <a:cs typeface="Times New Roman" panose="02020603050405020304" pitchFamily="18" charset="0"/>
              </a:rPr>
              <a:t>يلاحظ كيف يتصرف الأشخاص الحقيقيون في مواقف السوق الحقيقية دون التأثير على هذا السلوك</a:t>
            </a:r>
          </a:p>
          <a:p>
            <a:pPr algn="r" rtl="1">
              <a:defRPr/>
            </a:pPr>
            <a:endParaRPr lang="ar-LB" sz="2500" dirty="0">
              <a:latin typeface="Times New Roman" panose="02020603050405020304" pitchFamily="18" charset="0"/>
              <a:cs typeface="Times New Roman" panose="02020603050405020304" pitchFamily="18" charset="0"/>
            </a:endParaRPr>
          </a:p>
          <a:p>
            <a:pPr algn="r" rtl="1">
              <a:defRPr/>
            </a:pPr>
            <a:r>
              <a:rPr lang="ar-LB" sz="2500" b="1" dirty="0">
                <a:latin typeface="Times New Roman" panose="02020603050405020304" pitchFamily="18" charset="0"/>
                <a:cs typeface="Times New Roman" panose="02020603050405020304" pitchFamily="18" charset="0"/>
              </a:rPr>
              <a:t>البحوث التفاعلية</a:t>
            </a:r>
          </a:p>
          <a:p>
            <a:pPr marL="571500" indent="-457200" algn="r" rtl="1">
              <a:buFont typeface="+mj-lt"/>
              <a:buAutoNum type="arabicPeriod"/>
              <a:defRPr/>
            </a:pPr>
            <a:r>
              <a:rPr lang="ar-LB" sz="2500" dirty="0">
                <a:latin typeface="Times New Roman" panose="02020603050405020304" pitchFamily="18" charset="0"/>
                <a:cs typeface="Times New Roman" panose="02020603050405020304" pitchFamily="18" charset="0"/>
              </a:rPr>
              <a:t>يتضمن الدراسات الاستقصائية والمقابلات والاستبيانات</a:t>
            </a:r>
          </a:p>
          <a:p>
            <a:pPr marL="571500" indent="-457200" algn="r" rtl="1">
              <a:buFont typeface="+mj-lt"/>
              <a:buAutoNum type="arabicPeriod"/>
              <a:defRPr/>
            </a:pPr>
            <a:r>
              <a:rPr lang="ar-LB" sz="2500" dirty="0">
                <a:latin typeface="Times New Roman" panose="02020603050405020304" pitchFamily="18" charset="0"/>
                <a:cs typeface="Times New Roman" panose="02020603050405020304" pitchFamily="18" charset="0"/>
              </a:rPr>
              <a:t>من الأفضل ترك هذا البحث لمحترفي التسويق، حيث يمكنهم عادةً الحصول على نتائج أكثر موضوعية وتعقيدًا.</a:t>
            </a:r>
          </a:p>
          <a:p>
            <a:pPr marL="571500" indent="-457200" algn="r" rtl="1">
              <a:buFont typeface="+mj-lt"/>
              <a:buAutoNum type="arabicPeriod"/>
              <a:defRPr/>
            </a:pPr>
            <a:r>
              <a:rPr lang="ar-LB" sz="2500" dirty="0">
                <a:latin typeface="Times New Roman" panose="02020603050405020304" pitchFamily="18" charset="0"/>
                <a:cs typeface="Times New Roman" panose="02020603050405020304" pitchFamily="18" charset="0"/>
              </a:rPr>
              <a:t>يجب على أولئك الذين لا يستطيعون تحمل تكاليف خدمات أبحاث التسويق الباهظة الثمن أن يفكروا في طلب المساعدة من الكليات أو كليات إدارة الأعمال بالجامعات القريبة.</a:t>
            </a:r>
            <a:endParaRPr lang="en-US" sz="2000" dirty="0">
              <a:latin typeface="Times New Roman" panose="02020603050405020304" pitchFamily="18" charset="0"/>
              <a:cs typeface="Times New Roman" panose="02020603050405020304" pitchFamily="18" charset="0"/>
            </a:endParaRPr>
          </a:p>
          <a:p>
            <a:pPr lvl="1" eaLnBrk="1" hangingPunct="1">
              <a:defRPr/>
            </a:pPr>
            <a:endParaRPr lang="en-US" sz="2000" dirty="0">
              <a:solidFill>
                <a:schemeClr val="tx1"/>
              </a:solidFill>
              <a:latin typeface="Times New Roman" panose="02020603050405020304" pitchFamily="18" charset="0"/>
              <a:cs typeface="Times New Roman" panose="02020603050405020304" pitchFamily="18" charset="0"/>
            </a:endParaRPr>
          </a:p>
          <a:p>
            <a:pPr eaLnBrk="1" hangingPunct="1">
              <a:defRPr/>
            </a:pPr>
            <a:endParaRPr lang="en-US" dirty="0" smtClean="0"/>
          </a:p>
        </p:txBody>
      </p:sp>
    </p:spTree>
    <p:extLst>
      <p:ext uri="{BB962C8B-B14F-4D97-AF65-F5344CB8AC3E}">
        <p14:creationId xmlns:p14="http://schemas.microsoft.com/office/powerpoint/2010/main" val="5699373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965401" y="480024"/>
            <a:ext cx="7543271" cy="735613"/>
          </a:xfrm>
        </p:spPr>
        <p:txBody>
          <a:bodyPr>
            <a:normAutofit/>
          </a:bodyPr>
          <a:lstStyle/>
          <a:p>
            <a:pPr algn="r" rtl="1"/>
            <a:r>
              <a:rPr lang="ar-LB" altLang="en-US" sz="4000" b="1" dirty="0">
                <a:solidFill>
                  <a:srgbClr val="FF0000"/>
                </a:solidFill>
                <a:latin typeface="Times New Roman" panose="02020603050405020304" pitchFamily="18" charset="0"/>
              </a:rPr>
              <a:t>البحث الثانوي </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99331" name="Rectangle 3"/>
          <p:cNvSpPr>
            <a:spLocks noGrp="1" noChangeArrowheads="1"/>
          </p:cNvSpPr>
          <p:nvPr>
            <p:ph type="body" idx="4294967295"/>
          </p:nvPr>
        </p:nvSpPr>
        <p:spPr>
          <a:xfrm>
            <a:off x="1745673" y="1389016"/>
            <a:ext cx="8762999" cy="4495271"/>
          </a:xfrm>
        </p:spPr>
        <p:txBody>
          <a:bodyPr>
            <a:normAutofit/>
          </a:bodyPr>
          <a:lstStyle/>
          <a:p>
            <a:pPr algn="r" rtl="1"/>
            <a:r>
              <a:rPr lang="ar-LB" altLang="en-US" dirty="0">
                <a:latin typeface="Times New Roman" panose="02020603050405020304" pitchFamily="18" charset="0"/>
                <a:cs typeface="Times New Roman" panose="02020603050405020304" pitchFamily="18" charset="0"/>
              </a:rPr>
              <a:t>البحث الثانوي أسرع وأقل تكلفة من البحث الأولي.</a:t>
            </a:r>
          </a:p>
          <a:p>
            <a:pPr algn="r" rtl="1"/>
            <a:r>
              <a:rPr lang="ar-LB" altLang="en-US" dirty="0">
                <a:latin typeface="Times New Roman" panose="02020603050405020304" pitchFamily="18" charset="0"/>
                <a:cs typeface="Times New Roman" panose="02020603050405020304" pitchFamily="18" charset="0"/>
              </a:rPr>
              <a:t>قد يكون جمع الأبحاث الثانوية أمرًا بسيطًا مثل القيام برحلة إلى مكتبتك المحلية أو مركز معلومات الأعمال أو تصفح الإنترنت.</a:t>
            </a:r>
          </a:p>
          <a:p>
            <a:pPr algn="r" rtl="1"/>
            <a:r>
              <a:rPr lang="ar-LB" altLang="en-US" dirty="0">
                <a:latin typeface="Times New Roman" panose="02020603050405020304" pitchFamily="18" charset="0"/>
                <a:cs typeface="Times New Roman" panose="02020603050405020304" pitchFamily="18" charset="0"/>
              </a:rPr>
              <a:t>ويستخدم المعلومات المنشورة بالفعل.</a:t>
            </a:r>
          </a:p>
          <a:p>
            <a:pPr algn="r" rtl="1"/>
            <a:r>
              <a:rPr lang="ar-LB" altLang="en-US" dirty="0">
                <a:latin typeface="Times New Roman" panose="02020603050405020304" pitchFamily="18" charset="0"/>
                <a:cs typeface="Times New Roman" panose="02020603050405020304" pitchFamily="18" charset="0"/>
              </a:rPr>
              <a:t>الدراسات الاستقصائية والكتب والمجلات، الخ.</a:t>
            </a:r>
          </a:p>
          <a:p>
            <a:pPr algn="r" rtl="1"/>
            <a:r>
              <a:rPr lang="ar-LB" altLang="en-US" dirty="0">
                <a:latin typeface="Times New Roman" panose="02020603050405020304" pitchFamily="18" charset="0"/>
                <a:cs typeface="Times New Roman" panose="02020603050405020304" pitchFamily="18" charset="0"/>
              </a:rPr>
              <a:t>تتوفر العديد من مصادر المواد البحثية الثانوية. يمكن العثور عليها في:</a:t>
            </a:r>
          </a:p>
          <a:p>
            <a:pPr marL="571500" indent="-457200" algn="r" rtl="1">
              <a:buFont typeface="+mj-lt"/>
              <a:buAutoNum type="arabicPeriod"/>
            </a:pPr>
            <a:r>
              <a:rPr lang="ar-LB" altLang="en-US" dirty="0">
                <a:latin typeface="Times New Roman" panose="02020603050405020304" pitchFamily="18" charset="0"/>
                <a:cs typeface="Times New Roman" panose="02020603050405020304" pitchFamily="18" charset="0"/>
              </a:rPr>
              <a:t>الصحف ووسائل الإعلام المحلية الأخرى مفيدة.</a:t>
            </a:r>
          </a:p>
          <a:p>
            <a:pPr marL="571500" indent="-457200" algn="r" rtl="1">
              <a:buFont typeface="+mj-lt"/>
              <a:buAutoNum type="arabicPeriod"/>
            </a:pPr>
            <a:r>
              <a:rPr lang="ar-LB" altLang="en-US" dirty="0">
                <a:latin typeface="Times New Roman" panose="02020603050405020304" pitchFamily="18" charset="0"/>
                <a:cs typeface="Times New Roman" panose="02020603050405020304" pitchFamily="18" charset="0"/>
              </a:rPr>
              <a:t>المكتبات</a:t>
            </a:r>
          </a:p>
          <a:p>
            <a:pPr marL="571500" indent="-457200" algn="r" rtl="1">
              <a:buFont typeface="+mj-lt"/>
              <a:buAutoNum type="arabicPeriod"/>
            </a:pPr>
            <a:r>
              <a:rPr lang="ar-LB" altLang="en-US" dirty="0">
                <a:latin typeface="Times New Roman" panose="02020603050405020304" pitchFamily="18" charset="0"/>
                <a:cs typeface="Times New Roman" panose="02020603050405020304" pitchFamily="18" charset="0"/>
              </a:rPr>
              <a:t>الكليات</a:t>
            </a:r>
          </a:p>
          <a:p>
            <a:pPr marL="571500" indent="-457200" algn="r" rtl="1">
              <a:buFont typeface="+mj-lt"/>
              <a:buAutoNum type="arabicPeriod"/>
            </a:pPr>
            <a:r>
              <a:rPr lang="ar-LB" altLang="en-US" dirty="0">
                <a:latin typeface="Times New Roman" panose="02020603050405020304" pitchFamily="18" charset="0"/>
                <a:cs typeface="Times New Roman" panose="02020603050405020304" pitchFamily="18" charset="0"/>
              </a:rPr>
              <a:t>المطبوعات والصحف التجارية والتجارية العامة</a:t>
            </a:r>
          </a:p>
          <a:p>
            <a:pPr marL="571500" indent="-457200" algn="r" rtl="1">
              <a:buFont typeface="+mj-lt"/>
              <a:buAutoNum type="arabicPeriod"/>
            </a:pPr>
            <a:r>
              <a:rPr lang="ar-LB" altLang="en-US" dirty="0">
                <a:latin typeface="Times New Roman" panose="02020603050405020304" pitchFamily="18" charset="0"/>
                <a:cs typeface="Times New Roman" panose="02020603050405020304" pitchFamily="18" charset="0"/>
              </a:rPr>
              <a:t>تعتبر الجمعيات التجارية والوكالات الحكومية مصادر غنية للمعلومات</a:t>
            </a:r>
            <a:endParaRPr lang="en-US" altLang="en-US" sz="2800" dirty="0"/>
          </a:p>
        </p:txBody>
      </p:sp>
    </p:spTree>
    <p:extLst>
      <p:ext uri="{BB962C8B-B14F-4D97-AF65-F5344CB8AC3E}">
        <p14:creationId xmlns:p14="http://schemas.microsoft.com/office/powerpoint/2010/main" val="7230607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600730" y="277813"/>
            <a:ext cx="9067271" cy="1140354"/>
          </a:xfrm>
        </p:spPr>
        <p:txBody>
          <a:bodyPr>
            <a:normAutofit/>
          </a:bodyPr>
          <a:lstStyle/>
          <a:p>
            <a:pPr algn="r" rtl="1"/>
            <a:r>
              <a:rPr lang="ar-LB" altLang="en-US" sz="4000" b="1" dirty="0">
                <a:solidFill>
                  <a:srgbClr val="FF0000"/>
                </a:solidFill>
                <a:latin typeface="Times New Roman" panose="02020603050405020304" pitchFamily="18" charset="0"/>
              </a:rPr>
              <a:t>الخطوة 4: تصميم أدوات البحث</a:t>
            </a:r>
            <a:endParaRPr lang="en-US" altLang="en-US" sz="4400" dirty="0">
              <a:solidFill>
                <a:srgbClr val="FF0000"/>
              </a:solidFill>
              <a:latin typeface="Times New Roman" panose="02020603050405020304" pitchFamily="18" charset="0"/>
              <a:cs typeface="Times New Roman" panose="02020603050405020304" pitchFamily="18" charset="0"/>
            </a:endParaRPr>
          </a:p>
        </p:txBody>
      </p:sp>
      <p:sp>
        <p:nvSpPr>
          <p:cNvPr id="48131" name="Rectangle 3"/>
          <p:cNvSpPr>
            <a:spLocks noGrp="1" noChangeArrowheads="1"/>
          </p:cNvSpPr>
          <p:nvPr>
            <p:ph type="body" idx="4294967295"/>
          </p:nvPr>
        </p:nvSpPr>
        <p:spPr>
          <a:xfrm>
            <a:off x="1780838" y="1870894"/>
            <a:ext cx="8582362" cy="4876271"/>
          </a:xfrm>
        </p:spPr>
        <p:txBody>
          <a:bodyPr/>
          <a:lstStyle/>
          <a:p>
            <a:pPr marL="114300" indent="0" algn="r" rtl="1">
              <a:buNone/>
              <a:defRPr/>
            </a:pPr>
            <a:r>
              <a:rPr lang="ar-LB" sz="2600" dirty="0">
                <a:latin typeface="Times New Roman" panose="02020603050405020304" pitchFamily="18" charset="0"/>
                <a:cs typeface="Times New Roman" panose="02020603050405020304" pitchFamily="18" charset="0"/>
              </a:rPr>
              <a:t>أداة البحث الأكثر شيوعا هي الاستبيان. ضع هذه النصائح في الاعتبار عند تصميم استبيان أبحاث السوق.</a:t>
            </a:r>
          </a:p>
          <a:p>
            <a:pPr algn="r" rtl="1">
              <a:defRPr/>
            </a:pPr>
            <a:r>
              <a:rPr lang="ar-LB" sz="2600" dirty="0">
                <a:latin typeface="Times New Roman" panose="02020603050405020304" pitchFamily="18" charset="0"/>
                <a:cs typeface="Times New Roman" panose="02020603050405020304" pitchFamily="18" charset="0"/>
              </a:rPr>
              <a:t>أبقيها بسيطة. تضمين تعليمات للإجابة على جميع الأسئلة</a:t>
            </a:r>
          </a:p>
          <a:p>
            <a:pPr algn="r" rtl="1">
              <a:defRPr/>
            </a:pPr>
            <a:r>
              <a:rPr lang="ar-LB" sz="2600" dirty="0">
                <a:latin typeface="Times New Roman" panose="02020603050405020304" pitchFamily="18" charset="0"/>
                <a:cs typeface="Times New Roman" panose="02020603050405020304" pitchFamily="18" charset="0"/>
              </a:rPr>
              <a:t>ابدأ الاستطلاع بأسئلة عامة وانتقل إلى أسئلة أكثر تحديدًا.</a:t>
            </a:r>
          </a:p>
          <a:p>
            <a:pPr algn="r" rtl="1">
              <a:defRPr/>
            </a:pPr>
            <a:r>
              <a:rPr lang="ar-LB" sz="2600" dirty="0">
                <a:latin typeface="Times New Roman" panose="02020603050405020304" pitchFamily="18" charset="0"/>
                <a:cs typeface="Times New Roman" panose="02020603050405020304" pitchFamily="18" charset="0"/>
              </a:rPr>
              <a:t>صمم استبيانًا جذابًا من الناحية الرسومية وسهل القراءة.</a:t>
            </a:r>
          </a:p>
          <a:p>
            <a:pPr algn="r" rtl="1">
              <a:defRPr/>
            </a:pPr>
            <a:r>
              <a:rPr lang="ar-LB" sz="2600" dirty="0">
                <a:latin typeface="Times New Roman" panose="02020603050405020304" pitchFamily="18" charset="0"/>
                <a:cs typeface="Times New Roman" panose="02020603050405020304" pitchFamily="18" charset="0"/>
              </a:rPr>
              <a:t>واضح وبسيط</a:t>
            </a:r>
          </a:p>
          <a:p>
            <a:pPr algn="r" rtl="1">
              <a:defRPr/>
            </a:pPr>
            <a:r>
              <a:rPr lang="ar-LB" sz="2600" dirty="0">
                <a:latin typeface="Times New Roman" panose="02020603050405020304" pitchFamily="18" charset="0"/>
                <a:cs typeface="Times New Roman" panose="02020603050405020304" pitchFamily="18" charset="0"/>
              </a:rPr>
              <a:t>لا توجد أسئلة إرشادية</a:t>
            </a:r>
          </a:p>
          <a:p>
            <a:pPr algn="r" rtl="1">
              <a:defRPr/>
            </a:pPr>
            <a:r>
              <a:rPr lang="ar-LB" sz="2600" dirty="0">
                <a:latin typeface="Times New Roman" panose="02020603050405020304" pitchFamily="18" charset="0"/>
                <a:cs typeface="Times New Roman" panose="02020603050405020304" pitchFamily="18" charset="0"/>
              </a:rPr>
              <a:t>لا ينبغي أن يقترح إجابات معينة.</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7106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85789" y="283907"/>
            <a:ext cx="7543271" cy="959836"/>
          </a:xfrm>
        </p:spPr>
        <p:txBody>
          <a:bodyPr>
            <a:normAutofit/>
          </a:bodyPr>
          <a:lstStyle/>
          <a:p>
            <a:pPr algn="r" rtl="1"/>
            <a:r>
              <a:rPr lang="ar-LB" altLang="en-US" sz="3333" b="1" dirty="0">
                <a:solidFill>
                  <a:srgbClr val="FF0000"/>
                </a:solidFill>
                <a:latin typeface="Times New Roman" panose="02020603050405020304" pitchFamily="18" charset="0"/>
              </a:rPr>
              <a:t>الخطوة 5: جمع البيانات</a:t>
            </a:r>
            <a:endParaRPr lang="en-US" altLang="en-US" sz="3333" dirty="0">
              <a:solidFill>
                <a:srgbClr val="FF0000"/>
              </a:solidFill>
              <a:latin typeface="Times New Roman" panose="02020603050405020304" pitchFamily="18" charset="0"/>
              <a:cs typeface="Times New Roman" panose="02020603050405020304" pitchFamily="18" charset="0"/>
            </a:endParaRPr>
          </a:p>
        </p:txBody>
      </p:sp>
      <p:sp>
        <p:nvSpPr>
          <p:cNvPr id="52227" name="Rectangle 3"/>
          <p:cNvSpPr>
            <a:spLocks noGrp="1" noChangeArrowheads="1"/>
          </p:cNvSpPr>
          <p:nvPr>
            <p:ph type="body" idx="4294967295"/>
          </p:nvPr>
        </p:nvSpPr>
        <p:spPr>
          <a:xfrm>
            <a:off x="2210064" y="2064857"/>
            <a:ext cx="8222408" cy="4647407"/>
          </a:xfrm>
        </p:spPr>
        <p:txBody>
          <a:bodyPr/>
          <a:lstStyle/>
          <a:p>
            <a:pPr algn="r" rtl="1"/>
            <a:r>
              <a:rPr lang="ar-LB" altLang="en-US" sz="2400" dirty="0">
                <a:latin typeface="Times New Roman" panose="02020603050405020304" pitchFamily="18" charset="0"/>
                <a:cs typeface="Times New Roman" panose="02020603050405020304" pitchFamily="18" charset="0"/>
              </a:rPr>
              <a:t>للحصول على نتائج واضحة وغير متحيزة وموثوقة، قم بجمع البيانات تحت إشراف الباحثين ذوي الخبرة.</a:t>
            </a:r>
          </a:p>
          <a:p>
            <a:pPr algn="r" rtl="1"/>
            <a:endParaRPr lang="ar-LB" altLang="en-US" sz="2400" dirty="0">
              <a:latin typeface="Times New Roman" panose="02020603050405020304" pitchFamily="18" charset="0"/>
              <a:cs typeface="Times New Roman" panose="02020603050405020304" pitchFamily="18" charset="0"/>
            </a:endParaRPr>
          </a:p>
          <a:p>
            <a:pPr algn="r" rtl="1"/>
            <a:r>
              <a:rPr lang="ar-LB" altLang="en-US" sz="2400" dirty="0">
                <a:latin typeface="Times New Roman" panose="02020603050405020304" pitchFamily="18" charset="0"/>
                <a:cs typeface="Times New Roman" panose="02020603050405020304" pitchFamily="18" charset="0"/>
              </a:rPr>
              <a:t>قبل البدء في جمع البيانات، يجب عليك تدريب فريق البحث لديك وتثقيفه والإشراف عليه.</a:t>
            </a:r>
          </a:p>
          <a:p>
            <a:pPr algn="r" rtl="1"/>
            <a:r>
              <a:rPr lang="ar-LB" altLang="en-US" sz="2400" dirty="0">
                <a:latin typeface="Times New Roman" panose="02020603050405020304" pitchFamily="18" charset="0"/>
                <a:cs typeface="Times New Roman" panose="02020603050405020304" pitchFamily="18" charset="0"/>
              </a:rPr>
              <a:t>سيؤدي الموظفون غير المدربين الذين يقومون بإجراء البحوث الأولية إلى تحيز القائمين على المقابلة.</a:t>
            </a: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1940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676401" y="287074"/>
            <a:ext cx="8991600" cy="904418"/>
          </a:xfrm>
        </p:spPr>
        <p:txBody>
          <a:bodyPr>
            <a:normAutofit/>
          </a:bodyPr>
          <a:lstStyle/>
          <a:p>
            <a:pPr algn="r"/>
            <a:r>
              <a:rPr lang="ar-LB" altLang="en-US" sz="4000" b="1" dirty="0">
                <a:solidFill>
                  <a:srgbClr val="FF0000"/>
                </a:solidFill>
                <a:latin typeface="Times New Roman" panose="02020603050405020304" pitchFamily="18" charset="0"/>
              </a:rPr>
              <a:t>الخطوة 6: تنظيم وتحليل البيانات</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41987" name="Rectangle 3"/>
          <p:cNvSpPr>
            <a:spLocks noGrp="1" noChangeArrowheads="1"/>
          </p:cNvSpPr>
          <p:nvPr>
            <p:ph type="body" idx="4294967295"/>
          </p:nvPr>
        </p:nvSpPr>
        <p:spPr>
          <a:xfrm>
            <a:off x="1676401" y="1600200"/>
            <a:ext cx="8534399" cy="4606636"/>
          </a:xfrm>
        </p:spPr>
        <p:txBody>
          <a:bodyPr>
            <a:normAutofit/>
          </a:bodyPr>
          <a:lstStyle/>
          <a:p>
            <a:pPr algn="r" rtl="1">
              <a:defRPr/>
            </a:pPr>
            <a:r>
              <a:rPr lang="ar-LB" dirty="0">
                <a:latin typeface="Times New Roman" panose="02020603050405020304" pitchFamily="18" charset="0"/>
                <a:cs typeface="Times New Roman" panose="02020603050405020304" pitchFamily="18" charset="0"/>
              </a:rPr>
              <a:t>بمجرد جمع البيانات، يجب تنظيفها.</a:t>
            </a:r>
          </a:p>
          <a:p>
            <a:pPr algn="r" rtl="1">
              <a:defRPr/>
            </a:pPr>
            <a:endParaRPr lang="ar-LB" dirty="0">
              <a:latin typeface="Times New Roman" panose="02020603050405020304" pitchFamily="18" charset="0"/>
              <a:cs typeface="Times New Roman" panose="02020603050405020304" pitchFamily="18" charset="0"/>
            </a:endParaRPr>
          </a:p>
          <a:p>
            <a:pPr algn="r" rtl="1">
              <a:defRPr/>
            </a:pPr>
            <a:r>
              <a:rPr lang="ar-LB" dirty="0">
                <a:latin typeface="Times New Roman" panose="02020603050405020304" pitchFamily="18" charset="0"/>
                <a:cs typeface="Times New Roman" panose="02020603050405020304" pitchFamily="18" charset="0"/>
              </a:rPr>
              <a:t>يتضمن تنظيف بيانات البحث تحرير النتائج وترميزها وجدولتها.</a:t>
            </a:r>
          </a:p>
          <a:p>
            <a:pPr marL="114300" indent="0" algn="r" rtl="1">
              <a:buNone/>
              <a:defRPr/>
            </a:pPr>
            <a:r>
              <a:rPr lang="ar-LB" dirty="0">
                <a:latin typeface="Times New Roman" panose="02020603050405020304" pitchFamily="18" charset="0"/>
                <a:cs typeface="Times New Roman" panose="02020603050405020304" pitchFamily="18" charset="0"/>
              </a:rPr>
              <a:t>ابدأ بأداة بحث أو استبيان مصمم ببساطة.</a:t>
            </a:r>
          </a:p>
          <a:p>
            <a:pPr algn="r" rtl="1">
              <a:defRPr/>
            </a:pPr>
            <a:endParaRPr lang="ar-LB" dirty="0">
              <a:latin typeface="Times New Roman" panose="02020603050405020304" pitchFamily="18" charset="0"/>
              <a:cs typeface="Times New Roman" panose="02020603050405020304" pitchFamily="18" charset="0"/>
            </a:endParaRPr>
          </a:p>
          <a:p>
            <a:pPr algn="r" rtl="1">
              <a:defRPr/>
            </a:pPr>
            <a:endParaRPr lang="ar-LB" dirty="0">
              <a:latin typeface="Times New Roman" panose="02020603050405020304" pitchFamily="18" charset="0"/>
              <a:cs typeface="Times New Roman" panose="02020603050405020304" pitchFamily="18" charset="0"/>
            </a:endParaRPr>
          </a:p>
          <a:p>
            <a:pPr algn="r" rtl="1">
              <a:defRPr/>
            </a:pPr>
            <a:r>
              <a:rPr lang="ar-LB" dirty="0">
                <a:latin typeface="Times New Roman" panose="02020603050405020304" pitchFamily="18" charset="0"/>
                <a:cs typeface="Times New Roman" panose="02020603050405020304" pitchFamily="18" charset="0"/>
              </a:rPr>
              <a:t>الاعتماد على المعلومات الشخصية فقط لدعم النتائج الأكثر عمومية للبحث الموضوعي.</a:t>
            </a:r>
          </a:p>
          <a:p>
            <a:pPr algn="r" rtl="1">
              <a:defRPr/>
            </a:pPr>
            <a:endParaRPr lang="ar-LB" dirty="0">
              <a:latin typeface="Times New Roman" panose="02020603050405020304" pitchFamily="18" charset="0"/>
              <a:cs typeface="Times New Roman" panose="02020603050405020304" pitchFamily="18" charset="0"/>
            </a:endParaRPr>
          </a:p>
          <a:p>
            <a:pPr algn="r" rtl="1">
              <a:defRPr/>
            </a:pPr>
            <a:r>
              <a:rPr lang="ar-LB" dirty="0">
                <a:latin typeface="Times New Roman" panose="02020603050405020304" pitchFamily="18" charset="0"/>
                <a:cs typeface="Times New Roman" panose="02020603050405020304" pitchFamily="18" charset="0"/>
              </a:rPr>
              <a:t>تحليل؛ مقارنة نتائج الطرق المختلفة لجمع البيانات الخاصة بك.</a:t>
            </a:r>
          </a:p>
          <a:p>
            <a:pPr algn="r" rtl="1">
              <a:defRPr/>
            </a:pPr>
            <a:endParaRPr lang="ar-LB" dirty="0">
              <a:latin typeface="Times New Roman" panose="02020603050405020304" pitchFamily="18" charset="0"/>
              <a:cs typeface="Times New Roman" panose="02020603050405020304" pitchFamily="18" charset="0"/>
            </a:endParaRPr>
          </a:p>
          <a:p>
            <a:pPr algn="r" rtl="1">
              <a:defRPr/>
            </a:pPr>
            <a:r>
              <a:rPr lang="ar-LB" dirty="0">
                <a:latin typeface="Times New Roman" panose="02020603050405020304" pitchFamily="18" charset="0"/>
                <a:cs typeface="Times New Roman" panose="02020603050405020304" pitchFamily="18" charset="0"/>
              </a:rPr>
              <a:t>ابحث عن الآراء المشتركة التي يمكن عدها معًا.</a:t>
            </a:r>
            <a:endParaRPr lang="en-US" sz="2000" dirty="0">
              <a:solidFill>
                <a:schemeClr val="tx1"/>
              </a:solidFill>
              <a:latin typeface="Times New Roman" panose="02020603050405020304" pitchFamily="18" charset="0"/>
              <a:cs typeface="Times New Roman" panose="02020603050405020304" pitchFamily="18" charset="0"/>
            </a:endParaRPr>
          </a:p>
          <a:p>
            <a:pPr marL="201156" lvl="1" indent="0">
              <a:buNone/>
              <a:defRPr/>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163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4525" y="392113"/>
            <a:ext cx="11547475" cy="574675"/>
          </a:xfrm>
        </p:spPr>
        <p:txBody>
          <a:bodyPr>
            <a:noAutofit/>
          </a:bodyPr>
          <a:lstStyle/>
          <a:p>
            <a:pPr algn="ctr"/>
            <a:r>
              <a:rPr lang="ar-LB" sz="4000" b="1" dirty="0">
                <a:solidFill>
                  <a:srgbClr val="FF0000"/>
                </a:solidFill>
                <a:latin typeface="Times New Roman" panose="02020603050405020304" pitchFamily="18" charset="0"/>
                <a:cs typeface="Times New Roman" panose="02020603050405020304" pitchFamily="18" charset="0"/>
              </a:rPr>
              <a:t>أنوع الأسواق</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465263"/>
            <a:ext cx="10858500" cy="5121275"/>
          </a:xfrm>
        </p:spPr>
        <p:txBody>
          <a:bodyPr>
            <a:normAutofit/>
          </a:bodyPr>
          <a:lstStyle/>
          <a:p>
            <a:pPr marL="495300" indent="-457200" algn="r" rtl="1">
              <a:buFont typeface="+mj-lt"/>
              <a:buAutoNum type="arabicPeriod"/>
            </a:pPr>
            <a:r>
              <a:rPr lang="ar-LB" b="1" dirty="0">
                <a:solidFill>
                  <a:schemeClr val="tx1"/>
                </a:solidFill>
                <a:latin typeface="Times New Roman" panose="02020603050405020304" pitchFamily="18" charset="0"/>
                <a:cs typeface="Times New Roman" panose="02020603050405020304" pitchFamily="18" charset="0"/>
              </a:rPr>
              <a:t>السوق الاستهلاكية: </a:t>
            </a:r>
            <a:r>
              <a:rPr lang="ar-LB" dirty="0">
                <a:solidFill>
                  <a:schemeClr val="tx1"/>
                </a:solidFill>
                <a:latin typeface="Times New Roman" panose="02020603050405020304" pitchFamily="18" charset="0"/>
                <a:cs typeface="Times New Roman" panose="02020603050405020304" pitchFamily="18" charset="0"/>
              </a:rPr>
              <a:t>السلع والخدمات الاستهلاكية مثل المشروبات الغازية والسفر الجوي وما إلى ذلك.</a:t>
            </a:r>
          </a:p>
          <a:p>
            <a:pPr marL="495300" indent="-457200" algn="r" rtl="1">
              <a:buFont typeface="+mj-lt"/>
              <a:buAutoNum type="arabicPeriod"/>
            </a:pPr>
            <a:endParaRPr lang="ar-LB" b="1" dirty="0">
              <a:solidFill>
                <a:schemeClr val="tx1"/>
              </a:solidFill>
              <a:latin typeface="Times New Roman" panose="02020603050405020304" pitchFamily="18" charset="0"/>
              <a:cs typeface="Times New Roman" panose="02020603050405020304" pitchFamily="18" charset="0"/>
            </a:endParaRPr>
          </a:p>
          <a:p>
            <a:pPr marL="495300" indent="-457200" algn="r" rtl="1">
              <a:buFont typeface="+mj-lt"/>
              <a:buAutoNum type="arabicPeriod"/>
            </a:pPr>
            <a:r>
              <a:rPr lang="ar-LB" b="1" dirty="0">
                <a:solidFill>
                  <a:schemeClr val="tx1"/>
                </a:solidFill>
                <a:latin typeface="Times New Roman" panose="02020603050405020304" pitchFamily="18" charset="0"/>
                <a:cs typeface="Times New Roman" panose="02020603050405020304" pitchFamily="18" charset="0"/>
              </a:rPr>
              <a:t>أسواق العمل: </a:t>
            </a:r>
            <a:r>
              <a:rPr lang="ar-LB" dirty="0">
                <a:solidFill>
                  <a:schemeClr val="tx1"/>
                </a:solidFill>
                <a:latin typeface="Times New Roman" panose="02020603050405020304" pitchFamily="18" charset="0"/>
                <a:cs typeface="Times New Roman" panose="02020603050405020304" pitchFamily="18" charset="0"/>
              </a:rPr>
              <a:t>تواجه الشركات التي تبيع السلع والخدمات التجارية مشترين محترفين مدربين جيدًا </a:t>
            </a:r>
            <a:r>
              <a:rPr lang="ar-LB" dirty="0" smtClean="0">
                <a:solidFill>
                  <a:schemeClr val="tx1"/>
                </a:solidFill>
                <a:latin typeface="Times New Roman" panose="02020603050405020304" pitchFamily="18" charset="0"/>
                <a:cs typeface="Times New Roman" panose="02020603050405020304" pitchFamily="18" charset="0"/>
              </a:rPr>
              <a:t>يشترون </a:t>
            </a:r>
            <a:r>
              <a:rPr lang="ar-LB" dirty="0">
                <a:solidFill>
                  <a:schemeClr val="tx1"/>
                </a:solidFill>
                <a:latin typeface="Times New Roman" panose="02020603050405020304" pitchFamily="18" charset="0"/>
                <a:cs typeface="Times New Roman" panose="02020603050405020304" pitchFamily="18" charset="0"/>
              </a:rPr>
              <a:t>البضائع لمصلحتهم أو لصنع أو إعادة بيع منتج للآخرين.</a:t>
            </a:r>
          </a:p>
          <a:p>
            <a:pPr marL="495300" indent="-457200" algn="r" rtl="1">
              <a:buFont typeface="+mj-lt"/>
              <a:buAutoNum type="arabicPeriod"/>
            </a:pPr>
            <a:endParaRPr lang="ar-LB" b="1" dirty="0">
              <a:solidFill>
                <a:schemeClr val="tx1"/>
              </a:solidFill>
              <a:latin typeface="Times New Roman" panose="02020603050405020304" pitchFamily="18" charset="0"/>
              <a:cs typeface="Times New Roman" panose="02020603050405020304" pitchFamily="18" charset="0"/>
            </a:endParaRPr>
          </a:p>
          <a:p>
            <a:pPr marL="495300" indent="-457200" algn="r" rtl="1">
              <a:buFont typeface="+mj-lt"/>
              <a:buAutoNum type="arabicPeriod"/>
            </a:pPr>
            <a:r>
              <a:rPr lang="ar-LB" b="1" dirty="0">
                <a:solidFill>
                  <a:schemeClr val="tx1"/>
                </a:solidFill>
                <a:latin typeface="Times New Roman" panose="02020603050405020304" pitchFamily="18" charset="0"/>
                <a:cs typeface="Times New Roman" panose="02020603050405020304" pitchFamily="18" charset="0"/>
              </a:rPr>
              <a:t>الأسواق العالمية: </a:t>
            </a:r>
            <a:r>
              <a:rPr lang="ar-LB" dirty="0">
                <a:solidFill>
                  <a:schemeClr val="tx1"/>
                </a:solidFill>
                <a:latin typeface="Times New Roman" panose="02020603050405020304" pitchFamily="18" charset="0"/>
                <a:cs typeface="Times New Roman" panose="02020603050405020304" pitchFamily="18" charset="0"/>
              </a:rPr>
              <a:t>السلع والخدمات للسوق العالمية. عليهم أن يقرروا أي بلد يدخلون ، وكيفية الدخول ، ويجب أن يكون مناسبًا للممارسات الثقافية وما إلى ذلك.</a:t>
            </a:r>
          </a:p>
          <a:p>
            <a:pPr marL="495300" indent="-457200" algn="r" rtl="1">
              <a:buFont typeface="+mj-lt"/>
              <a:buAutoNum type="arabicPeriod"/>
            </a:pPr>
            <a:endParaRPr lang="ar-LB" b="1" dirty="0">
              <a:solidFill>
                <a:schemeClr val="tx1"/>
              </a:solidFill>
              <a:latin typeface="Times New Roman" panose="02020603050405020304" pitchFamily="18" charset="0"/>
              <a:cs typeface="Times New Roman" panose="02020603050405020304" pitchFamily="18" charset="0"/>
            </a:endParaRPr>
          </a:p>
          <a:p>
            <a:pPr marL="495300" indent="-457200" algn="r" rtl="1">
              <a:buFont typeface="+mj-lt"/>
              <a:buAutoNum type="arabicPeriod"/>
            </a:pPr>
            <a:r>
              <a:rPr lang="ar-LB" b="1" dirty="0">
                <a:solidFill>
                  <a:schemeClr val="tx1"/>
                </a:solidFill>
                <a:latin typeface="Times New Roman" panose="02020603050405020304" pitchFamily="18" charset="0"/>
                <a:cs typeface="Times New Roman" panose="02020603050405020304" pitchFamily="18" charset="0"/>
              </a:rPr>
              <a:t>الأسواق غير الربحية والحكومية: </a:t>
            </a:r>
            <a:r>
              <a:rPr lang="ar-LB" dirty="0">
                <a:solidFill>
                  <a:schemeClr val="tx1"/>
                </a:solidFill>
                <a:latin typeface="Times New Roman" panose="02020603050405020304" pitchFamily="18" charset="0"/>
                <a:cs typeface="Times New Roman" panose="02020603050405020304" pitchFamily="18" charset="0"/>
              </a:rPr>
              <a:t>يجب تسعير البضائع للمنظمات غير الربحية مثل الكنائس والجامعات والوكالات الحكومية بعناية.</a:t>
            </a:r>
            <a:endParaRPr lang="en-US" dirty="0">
              <a:solidFill>
                <a:schemeClr val="tx1"/>
              </a:solidFill>
            </a:endParaRPr>
          </a:p>
        </p:txBody>
      </p:sp>
    </p:spTree>
    <p:extLst>
      <p:ext uri="{BB962C8B-B14F-4D97-AF65-F5344CB8AC3E}">
        <p14:creationId xmlns:p14="http://schemas.microsoft.com/office/powerpoint/2010/main" val="418132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794693" y="342492"/>
            <a:ext cx="9099730" cy="1029108"/>
          </a:xfrm>
        </p:spPr>
        <p:txBody>
          <a:bodyPr>
            <a:normAutofit/>
          </a:bodyPr>
          <a:lstStyle/>
          <a:p>
            <a:pPr algn="r"/>
            <a:r>
              <a:rPr lang="ar-LB" altLang="en-US" sz="3333" b="1" dirty="0">
                <a:solidFill>
                  <a:srgbClr val="FF0000"/>
                </a:solidFill>
                <a:latin typeface="Times New Roman" panose="02020603050405020304" pitchFamily="18" charset="0"/>
              </a:rPr>
              <a:t>الخطوة 7: عرض واستخدام نتائج أبحاث السوق</a:t>
            </a:r>
            <a:endParaRPr lang="en-US" altLang="en-US" sz="3333" dirty="0">
              <a:solidFill>
                <a:srgbClr val="FF0000"/>
              </a:solidFill>
              <a:latin typeface="Times New Roman" panose="02020603050405020304" pitchFamily="18" charset="0"/>
              <a:cs typeface="Times New Roman" panose="02020603050405020304" pitchFamily="18" charset="0"/>
            </a:endParaRPr>
          </a:p>
        </p:txBody>
      </p:sp>
      <p:sp>
        <p:nvSpPr>
          <p:cNvPr id="44035" name="Rectangle 3"/>
          <p:cNvSpPr>
            <a:spLocks noGrp="1" noChangeArrowheads="1"/>
          </p:cNvSpPr>
          <p:nvPr>
            <p:ph type="body" idx="4294967295"/>
          </p:nvPr>
        </p:nvSpPr>
        <p:spPr>
          <a:xfrm>
            <a:off x="1524001" y="2057136"/>
            <a:ext cx="8853054" cy="4419864"/>
          </a:xfrm>
        </p:spPr>
        <p:txBody>
          <a:bodyPr/>
          <a:lstStyle/>
          <a:p>
            <a:pPr marL="114300" indent="0" algn="r" rtl="1">
              <a:buNone/>
              <a:defRPr/>
            </a:pPr>
            <a:r>
              <a:rPr lang="ar-LB" sz="2400" b="1" dirty="0">
                <a:latin typeface="Times New Roman" panose="02020603050405020304" pitchFamily="18" charset="0"/>
                <a:cs typeface="Times New Roman" panose="02020603050405020304" pitchFamily="18" charset="0"/>
              </a:rPr>
              <a:t>بمجرد جمع المعلومات التسويقية وتحليلها، قم بتقديمها بطريقة منظمة إلى صناع القرار في الشركة.</a:t>
            </a:r>
          </a:p>
          <a:p>
            <a:pPr algn="r" rtl="1">
              <a:defRPr/>
            </a:pPr>
            <a:endParaRPr lang="ar-LB" sz="2400" dirty="0">
              <a:latin typeface="Times New Roman" panose="02020603050405020304" pitchFamily="18" charset="0"/>
              <a:cs typeface="Times New Roman" panose="02020603050405020304" pitchFamily="18" charset="0"/>
            </a:endParaRPr>
          </a:p>
          <a:p>
            <a:pPr algn="r" rtl="1">
              <a:defRPr/>
            </a:pPr>
            <a:r>
              <a:rPr lang="ar-LB" sz="2400" dirty="0">
                <a:latin typeface="Times New Roman" panose="02020603050405020304" pitchFamily="18" charset="0"/>
                <a:cs typeface="Times New Roman" panose="02020603050405020304" pitchFamily="18" charset="0"/>
              </a:rPr>
              <a:t>قد ترغب في الإبلاغ عن النتائج التي توصلت إليها في قسم تحليل السوق في خطة عملك.</a:t>
            </a:r>
          </a:p>
          <a:p>
            <a:pPr algn="r" rtl="1">
              <a:defRPr/>
            </a:pPr>
            <a:r>
              <a:rPr lang="ar-LB" sz="2400" dirty="0">
                <a:latin typeface="Times New Roman" panose="02020603050405020304" pitchFamily="18" charset="0"/>
                <a:cs typeface="Times New Roman" panose="02020603050405020304" pitchFamily="18" charset="0"/>
              </a:rPr>
              <a:t>قد ترغب في تعريف أقسام المبيعات والتسويق لديك بالبيانات أو إجراء ندوة تدريبية إعلامية على مستوى الشركة باستخدام المعلومات</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endParaRPr lang="en-US" dirty="0" smtClean="0"/>
          </a:p>
        </p:txBody>
      </p:sp>
    </p:spTree>
    <p:extLst>
      <p:ext uri="{BB962C8B-B14F-4D97-AF65-F5344CB8AC3E}">
        <p14:creationId xmlns:p14="http://schemas.microsoft.com/office/powerpoint/2010/main" val="2033421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8600" y="304800"/>
            <a:ext cx="11672842" cy="917620"/>
          </a:xfrm>
          <a:prstGeom prst="rect">
            <a:avLst/>
          </a:prstGeom>
        </p:spPr>
        <p:txBody>
          <a:bodyPr/>
          <a:lst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a:lstStyle>
          <a:p>
            <a:pPr algn="ctr"/>
            <a:r>
              <a:rPr lang="ar-LB" sz="4000" b="1" dirty="0">
                <a:solidFill>
                  <a:srgbClr val="FF0000"/>
                </a:solidFill>
                <a:latin typeface="Times New Roman" panose="02020603050405020304" pitchFamily="18" charset="0"/>
                <a:cs typeface="Times New Roman" panose="02020603050405020304" pitchFamily="18" charset="0"/>
              </a:rPr>
              <a:t>احتياجات العملاء ورغباتهم ومطالبهم</a:t>
            </a:r>
            <a:endParaRPr lang="en-US" sz="40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Content Placeholder 5"/>
          <p:cNvGraphicFramePr>
            <a:graphicFrameLocks/>
          </p:cNvGraphicFramePr>
          <p:nvPr>
            <p:extLst>
              <p:ext uri="{D42A27DB-BD31-4B8C-83A1-F6EECF244321}">
                <p14:modId xmlns:p14="http://schemas.microsoft.com/office/powerpoint/2010/main" val="511473671"/>
              </p:ext>
            </p:extLst>
          </p:nvPr>
        </p:nvGraphicFramePr>
        <p:xfrm>
          <a:off x="2133601" y="1828801"/>
          <a:ext cx="8185687" cy="4043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97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تجاور">
  <a:themeElements>
    <a:clrScheme name="دبوس تثبيت">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جاور">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259</TotalTime>
  <Words>5139</Words>
  <Application>Microsoft Office PowerPoint</Application>
  <PresentationFormat>Widescreen</PresentationFormat>
  <Paragraphs>557</Paragraphs>
  <Slides>80</Slides>
  <Notes>11</Notes>
  <HiddenSlides>0</HiddenSlides>
  <MMClips>0</MMClips>
  <ScaleCrop>false</ScaleCrop>
  <HeadingPairs>
    <vt:vector size="6" baseType="variant">
      <vt:variant>
        <vt:lpstr>Fonts Used</vt:lpstr>
      </vt:variant>
      <vt:variant>
        <vt:i4>22</vt:i4>
      </vt:variant>
      <vt:variant>
        <vt:lpstr>Theme</vt:lpstr>
      </vt:variant>
      <vt:variant>
        <vt:i4>2</vt:i4>
      </vt:variant>
      <vt:variant>
        <vt:lpstr>Slide Titles</vt:lpstr>
      </vt:variant>
      <vt:variant>
        <vt:i4>80</vt:i4>
      </vt:variant>
    </vt:vector>
  </HeadingPairs>
  <TitlesOfParts>
    <vt:vector size="104" baseType="lpstr">
      <vt:lpstr>Arial Unicode MS</vt:lpstr>
      <vt:lpstr>ＭＳ Ｐゴシック</vt:lpstr>
      <vt:lpstr>宋体</vt:lpstr>
      <vt:lpstr>Arial</vt:lpstr>
      <vt:lpstr>Arial Black</vt:lpstr>
      <vt:lpstr>Calibri</vt:lpstr>
      <vt:lpstr>Cambria</vt:lpstr>
      <vt:lpstr>Century Gothic</vt:lpstr>
      <vt:lpstr>Corbel</vt:lpstr>
      <vt:lpstr>Courier New</vt:lpstr>
      <vt:lpstr>Helvetica Neue</vt:lpstr>
      <vt:lpstr>Helvetica Neue Light</vt:lpstr>
      <vt:lpstr>Monotype Sorts</vt:lpstr>
      <vt:lpstr>PT Bold Heading</vt:lpstr>
      <vt:lpstr>Sakkal Majalla</vt:lpstr>
      <vt:lpstr>Segoe UI</vt:lpstr>
      <vt:lpstr>Simplified Arabic</vt:lpstr>
      <vt:lpstr>Tahoma</vt:lpstr>
      <vt:lpstr>Times New Roman</vt:lpstr>
      <vt:lpstr>Wingdings</vt:lpstr>
      <vt:lpstr>Wingdings 2</vt:lpstr>
      <vt:lpstr>ヒラギノ角ゴ Pro W3</vt:lpstr>
      <vt:lpstr>Frame</vt:lpstr>
      <vt:lpstr>تجاور</vt:lpstr>
      <vt:lpstr>الفصل 1 </vt:lpstr>
      <vt:lpstr>ماهو التسويق؟</vt:lpstr>
      <vt:lpstr>PowerPoint Presentation</vt:lpstr>
      <vt:lpstr>PowerPoint Presentation</vt:lpstr>
      <vt:lpstr>PowerPoint Presentation</vt:lpstr>
      <vt:lpstr>PowerPoint Presentation</vt:lpstr>
      <vt:lpstr>السوق</vt:lpstr>
      <vt:lpstr>أنوع الأسواق</vt:lpstr>
      <vt:lpstr>PowerPoint Presentation</vt:lpstr>
      <vt:lpstr>المنتج والخدمة</vt:lpstr>
      <vt:lpstr>قنوات التسويق</vt:lpstr>
      <vt:lpstr>PowerPoint Presentation</vt:lpstr>
      <vt:lpstr>نموذج مبسط للنظام التسويقي”نظام التبادل“  </vt:lpstr>
      <vt:lpstr>قيمة العميل </vt:lpstr>
      <vt:lpstr>رضا المستهلك</vt:lpstr>
      <vt:lpstr>PowerPoint Presentation</vt:lpstr>
      <vt:lpstr>بناء العلاقات مع العملاء</vt:lpstr>
      <vt:lpstr>بناء العلاقات مع العملاء</vt:lpstr>
      <vt:lpstr>PowerPoint Presentation</vt:lpstr>
      <vt:lpstr>PowerPoint Presentation</vt:lpstr>
      <vt:lpstr>PowerPoint Presentation</vt:lpstr>
      <vt:lpstr>PowerPoint Presentation</vt:lpstr>
      <vt:lpstr>PowerPoint Presentation</vt:lpstr>
      <vt:lpstr>PowerPoint Presentation</vt:lpstr>
      <vt:lpstr>الفصل الثاني</vt:lpstr>
      <vt:lpstr>التوجه التسويقي</vt:lpstr>
      <vt:lpstr>ما أهمية العملاء في التسويق؟</vt:lpstr>
      <vt:lpstr>ما هي الاستراتيجية؟</vt:lpstr>
      <vt:lpstr>تحدد الإستراتيجية المكان الذي سنتنافس فيه</vt:lpstr>
      <vt:lpstr>تصف الإستراتيجية القيمة الفريدة للعملاء</vt:lpstr>
      <vt:lpstr>تشرح الإستراتيجية كيف ستنشئ أصول الشركة قيمة فريدة</vt:lpstr>
      <vt:lpstr>تحدد الإستراتيجية كيف ستحافظ الشركة على القيمة الفريدة</vt:lpstr>
      <vt:lpstr>PowerPoint Presentation</vt:lpstr>
      <vt:lpstr>الإستراتيجية مقابل التكتيك</vt:lpstr>
      <vt:lpstr>عملية تخطيط التسويق</vt:lpstr>
      <vt:lpstr>التخطيط الاستراتيجي للشركات</vt:lpstr>
      <vt:lpstr>الرؤية</vt:lpstr>
      <vt:lpstr>المهمة</vt:lpstr>
      <vt:lpstr>مكون بيان المهمة</vt:lpstr>
      <vt:lpstr>مثال على بيان المهمة</vt:lpstr>
      <vt:lpstr> تحديد أهداف الشركة وغاياتها</vt:lpstr>
      <vt:lpstr>التوفيق بين أهداف الشركة السنوية وأهداف التسويق: مثال</vt:lpstr>
      <vt:lpstr> تصميم المحفظة التجارية </vt:lpstr>
      <vt:lpstr>مصفوفة بوسطن</vt:lpstr>
      <vt:lpstr>مصفوفة بوسطن أو مصفوفة النّمو والمشاركة</vt:lpstr>
      <vt:lpstr>ما القياسان المستخدمان في مصفوفة BCG؟</vt:lpstr>
      <vt:lpstr> تشكيل محفظة الأعمال المستقبلية </vt:lpstr>
      <vt:lpstr> تحليل التسويق  تحليل SWOT</vt:lpstr>
      <vt:lpstr> تحليل التسويق  تحليل SWOT</vt:lpstr>
      <vt:lpstr> تحليل التسويق  تحليل SWOT</vt:lpstr>
      <vt:lpstr>الفصل الثالث</vt:lpstr>
      <vt:lpstr>PowerPoint Presentation</vt:lpstr>
      <vt:lpstr>إجراء التدقيق الداخلي</vt:lpstr>
      <vt:lpstr>ما الذي يتضمنه التدقيق الداخلي؟</vt:lpstr>
      <vt:lpstr>1. بيئة التسويق المباشرة</vt:lpstr>
      <vt:lpstr>1. بيئة التسويق المباشرة</vt:lpstr>
      <vt:lpstr> بيئة التسويق  غير المباشرة </vt:lpstr>
      <vt:lpstr>عناصر بيئة التسويق  غير المباشرة: </vt:lpstr>
      <vt:lpstr> عناصر بيئة التسويق  غير المباشرة: </vt:lpstr>
      <vt:lpstr> عناصر بيئة التسويق  غير المباشرة: </vt:lpstr>
      <vt:lpstr>عناصر بيئة التسويق  غير المباشرة: </vt:lpstr>
      <vt:lpstr>عناصر بيئة التسويق  غير المباشرة: </vt:lpstr>
      <vt:lpstr>بحوث التسويق</vt:lpstr>
      <vt:lpstr>PowerPoint Presentation</vt:lpstr>
      <vt:lpstr>لماذا أبحاث السوق؟</vt:lpstr>
      <vt:lpstr>كيفية القيام بأبحاث السوق</vt:lpstr>
      <vt:lpstr>PowerPoint Presentation</vt:lpstr>
      <vt:lpstr>الخطوة 1: تحديد مشاكل التسويق والفرص</vt:lpstr>
      <vt:lpstr>الخطوة 2: تحديد الأهداف والميزانية والجداول الزمنية</vt:lpstr>
      <vt:lpstr>الاهداف</vt:lpstr>
      <vt:lpstr>الميزانية</vt:lpstr>
      <vt:lpstr>الجداول الزمنية</vt:lpstr>
      <vt:lpstr>الخطوة 3: حدد أنواع البحث وطرقه وتقنياته</vt:lpstr>
      <vt:lpstr>البحث الأولي </vt:lpstr>
      <vt:lpstr>البحث الأولي </vt:lpstr>
      <vt:lpstr>البحث الثانوي </vt:lpstr>
      <vt:lpstr>الخطوة 4: تصميم أدوات البحث</vt:lpstr>
      <vt:lpstr>الخطوة 5: جمع البيانات</vt:lpstr>
      <vt:lpstr>الخطوة 6: تنظيم وتحليل البيانات</vt:lpstr>
      <vt:lpstr>الخطوة 7: عرض واستخدام نتائج أبحاث السوق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الفصل 1</dc:title>
  <dc:creator>LENOVO</dc:creator>
  <cp:lastModifiedBy>LENOVO</cp:lastModifiedBy>
  <cp:revision>26</cp:revision>
  <dcterms:created xsi:type="dcterms:W3CDTF">2024-03-14T06:42:36Z</dcterms:created>
  <dcterms:modified xsi:type="dcterms:W3CDTF">2024-03-14T12:03:40Z</dcterms:modified>
</cp:coreProperties>
</file>