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2A272B-5039-4360-94E3-FB35700DE51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AD56A-14EF-449B-B6D6-309C59FF30EB}" type="slidenum">
              <a:rPr lang="en-US" smtClean="0"/>
              <a:t>‹#›</a:t>
            </a:fld>
            <a:endParaRPr lang="en-US"/>
          </a:p>
        </p:txBody>
      </p:sp>
    </p:spTree>
    <p:extLst>
      <p:ext uri="{BB962C8B-B14F-4D97-AF65-F5344CB8AC3E}">
        <p14:creationId xmlns:p14="http://schemas.microsoft.com/office/powerpoint/2010/main" val="72188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2A272B-5039-4360-94E3-FB35700DE51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AD56A-14EF-449B-B6D6-309C59FF30EB}" type="slidenum">
              <a:rPr lang="en-US" smtClean="0"/>
              <a:t>‹#›</a:t>
            </a:fld>
            <a:endParaRPr lang="en-US"/>
          </a:p>
        </p:txBody>
      </p:sp>
    </p:spTree>
    <p:extLst>
      <p:ext uri="{BB962C8B-B14F-4D97-AF65-F5344CB8AC3E}">
        <p14:creationId xmlns:p14="http://schemas.microsoft.com/office/powerpoint/2010/main" val="358731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2A272B-5039-4360-94E3-FB35700DE51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AD56A-14EF-449B-B6D6-309C59FF30EB}" type="slidenum">
              <a:rPr lang="en-US" smtClean="0"/>
              <a:t>‹#›</a:t>
            </a:fld>
            <a:endParaRPr lang="en-US"/>
          </a:p>
        </p:txBody>
      </p:sp>
    </p:spTree>
    <p:extLst>
      <p:ext uri="{BB962C8B-B14F-4D97-AF65-F5344CB8AC3E}">
        <p14:creationId xmlns:p14="http://schemas.microsoft.com/office/powerpoint/2010/main" val="924220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1555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solidFill>
                  <a:prstClr val="black">
                    <a:tint val="75000"/>
                  </a:prstClr>
                </a:solidFill>
              </a:rPr>
              <a:pPr/>
              <a:t>5/7/2024</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8034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solidFill>
                  <a:prstClr val="black">
                    <a:tint val="75000"/>
                  </a:prstClr>
                </a:solidFill>
              </a:rPr>
              <a:pPr/>
              <a:t>5/7/2024</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9574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3088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solidFill>
                  <a:prstClr val="black">
                    <a:tint val="75000"/>
                  </a:prstClr>
                </a:solidFill>
              </a:rPr>
              <a:pPr/>
              <a:t>5/7/2024</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9365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solidFill>
                  <a:prstClr val="black">
                    <a:tint val="75000"/>
                  </a:prstClr>
                </a:solidFill>
              </a:rPr>
              <a:pPr/>
              <a:t>5/7/2024</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5171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solidFill>
                  <a:prstClr val="black">
                    <a:tint val="75000"/>
                  </a:prstClr>
                </a:solidFill>
              </a:rPr>
              <a:pPr/>
              <a:t>5/7/2024</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16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2A272B-5039-4360-94E3-FB35700DE51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AD56A-14EF-449B-B6D6-309C59FF30EB}" type="slidenum">
              <a:rPr lang="en-US" smtClean="0"/>
              <a:t>‹#›</a:t>
            </a:fld>
            <a:endParaRPr lang="en-US"/>
          </a:p>
        </p:txBody>
      </p:sp>
    </p:spTree>
    <p:extLst>
      <p:ext uri="{BB962C8B-B14F-4D97-AF65-F5344CB8AC3E}">
        <p14:creationId xmlns:p14="http://schemas.microsoft.com/office/powerpoint/2010/main" val="393448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2A272B-5039-4360-94E3-FB35700DE51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AD56A-14EF-449B-B6D6-309C59FF30EB}" type="slidenum">
              <a:rPr lang="en-US" smtClean="0"/>
              <a:t>‹#›</a:t>
            </a:fld>
            <a:endParaRPr lang="en-US"/>
          </a:p>
        </p:txBody>
      </p:sp>
    </p:spTree>
    <p:extLst>
      <p:ext uri="{BB962C8B-B14F-4D97-AF65-F5344CB8AC3E}">
        <p14:creationId xmlns:p14="http://schemas.microsoft.com/office/powerpoint/2010/main" val="73853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2A272B-5039-4360-94E3-FB35700DE514}"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AD56A-14EF-449B-B6D6-309C59FF30EB}" type="slidenum">
              <a:rPr lang="en-US" smtClean="0"/>
              <a:t>‹#›</a:t>
            </a:fld>
            <a:endParaRPr lang="en-US"/>
          </a:p>
        </p:txBody>
      </p:sp>
    </p:spTree>
    <p:extLst>
      <p:ext uri="{BB962C8B-B14F-4D97-AF65-F5344CB8AC3E}">
        <p14:creationId xmlns:p14="http://schemas.microsoft.com/office/powerpoint/2010/main" val="344055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2A272B-5039-4360-94E3-FB35700DE514}"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AD56A-14EF-449B-B6D6-309C59FF30EB}" type="slidenum">
              <a:rPr lang="en-US" smtClean="0"/>
              <a:t>‹#›</a:t>
            </a:fld>
            <a:endParaRPr lang="en-US"/>
          </a:p>
        </p:txBody>
      </p:sp>
    </p:spTree>
    <p:extLst>
      <p:ext uri="{BB962C8B-B14F-4D97-AF65-F5344CB8AC3E}">
        <p14:creationId xmlns:p14="http://schemas.microsoft.com/office/powerpoint/2010/main" val="3269820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2A272B-5039-4360-94E3-FB35700DE514}"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AD56A-14EF-449B-B6D6-309C59FF30EB}" type="slidenum">
              <a:rPr lang="en-US" smtClean="0"/>
              <a:t>‹#›</a:t>
            </a:fld>
            <a:endParaRPr lang="en-US"/>
          </a:p>
        </p:txBody>
      </p:sp>
    </p:spTree>
    <p:extLst>
      <p:ext uri="{BB962C8B-B14F-4D97-AF65-F5344CB8AC3E}">
        <p14:creationId xmlns:p14="http://schemas.microsoft.com/office/powerpoint/2010/main" val="357046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A272B-5039-4360-94E3-FB35700DE514}"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AD56A-14EF-449B-B6D6-309C59FF30EB}" type="slidenum">
              <a:rPr lang="en-US" smtClean="0"/>
              <a:t>‹#›</a:t>
            </a:fld>
            <a:endParaRPr lang="en-US"/>
          </a:p>
        </p:txBody>
      </p:sp>
    </p:spTree>
    <p:extLst>
      <p:ext uri="{BB962C8B-B14F-4D97-AF65-F5344CB8AC3E}">
        <p14:creationId xmlns:p14="http://schemas.microsoft.com/office/powerpoint/2010/main" val="412327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A272B-5039-4360-94E3-FB35700DE514}"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AD56A-14EF-449B-B6D6-309C59FF30EB}" type="slidenum">
              <a:rPr lang="en-US" smtClean="0"/>
              <a:t>‹#›</a:t>
            </a:fld>
            <a:endParaRPr lang="en-US"/>
          </a:p>
        </p:txBody>
      </p:sp>
    </p:spTree>
    <p:extLst>
      <p:ext uri="{BB962C8B-B14F-4D97-AF65-F5344CB8AC3E}">
        <p14:creationId xmlns:p14="http://schemas.microsoft.com/office/powerpoint/2010/main" val="150540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A272B-5039-4360-94E3-FB35700DE514}"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AD56A-14EF-449B-B6D6-309C59FF30EB}" type="slidenum">
              <a:rPr lang="en-US" smtClean="0"/>
              <a:t>‹#›</a:t>
            </a:fld>
            <a:endParaRPr lang="en-US"/>
          </a:p>
        </p:txBody>
      </p:sp>
    </p:spTree>
    <p:extLst>
      <p:ext uri="{BB962C8B-B14F-4D97-AF65-F5344CB8AC3E}">
        <p14:creationId xmlns:p14="http://schemas.microsoft.com/office/powerpoint/2010/main" val="359213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A272B-5039-4360-94E3-FB35700DE514}" type="datetimeFigureOut">
              <a:rPr lang="en-US" smtClean="0"/>
              <a:t>5/7/2024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AD56A-14EF-449B-B6D6-309C59FF30EB}" type="slidenum">
              <a:rPr lang="en-US" smtClean="0"/>
              <a:t>‹#›</a:t>
            </a:fld>
            <a:endParaRPr lang="en-US"/>
          </a:p>
        </p:txBody>
      </p:sp>
    </p:spTree>
    <p:extLst>
      <p:ext uri="{BB962C8B-B14F-4D97-AF65-F5344CB8AC3E}">
        <p14:creationId xmlns:p14="http://schemas.microsoft.com/office/powerpoint/2010/main" val="132859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86486" y="374396"/>
            <a:ext cx="2219028" cy="63500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a:xfrm>
            <a:off x="519005" y="1469564"/>
            <a:ext cx="11153987" cy="430887"/>
          </a:xfrm>
          <a:prstGeom prst="rect">
            <a:avLst/>
          </a:prstGeom>
        </p:spPr>
        <p:txBody>
          <a:bodyPr wrap="square" lIns="0" tIns="0" rIns="0" bIns="0">
            <a:spAutoFit/>
          </a:bodyPr>
          <a:lstStyle>
            <a:lvl1pPr>
              <a:defRPr sz="2800" b="1" i="0">
                <a:solidFill>
                  <a:schemeClr val="tx1"/>
                </a:solidFill>
                <a:latin typeface="Tahoma"/>
                <a:cs typeface="Tahoma"/>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US">
              <a:solidFill>
                <a:prstClr val="black">
                  <a:tint val="75000"/>
                </a:prstClr>
              </a:solidFill>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solidFill>
                  <a:prstClr val="black">
                    <a:tint val="75000"/>
                  </a:prstClr>
                </a:solidFill>
              </a:rPr>
              <a:pPr/>
              <a:t>5/7/2024</a:t>
            </a:fld>
            <a:endParaRPr lang="en-US">
              <a:solidFill>
                <a:prstClr val="black">
                  <a:tint val="75000"/>
                </a:prstClr>
              </a:solidFill>
            </a:endParaRPr>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9784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jpg"/><Relationship Id="rId5" Type="http://schemas.openxmlformats.org/officeDocument/2006/relationships/image" Target="../media/image37.png"/><Relationship Id="rId4" Type="http://schemas.openxmlformats.org/officeDocument/2006/relationships/image" Target="../media/image3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3.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jpg"/><Relationship Id="rId1" Type="http://schemas.openxmlformats.org/officeDocument/2006/relationships/slideLayout" Target="../slideLayouts/slideLayout13.xml"/><Relationship Id="rId5" Type="http://schemas.openxmlformats.org/officeDocument/2006/relationships/image" Target="../media/image54.jpg"/><Relationship Id="rId4" Type="http://schemas.openxmlformats.org/officeDocument/2006/relationships/image" Target="../media/image5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slideLayout" Target="../slideLayouts/slideLayout16.xml"/><Relationship Id="rId4" Type="http://schemas.openxmlformats.org/officeDocument/2006/relationships/image" Target="../media/image58.jpg"/></Relationships>
</file>

<file path=ppt/slides/_rels/slide59.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jpg"/><Relationship Id="rId20"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g"/><Relationship Id="rId10" Type="http://schemas.openxmlformats.org/officeDocument/2006/relationships/image" Target="../media/image9.png"/><Relationship Id="rId19" Type="http://schemas.openxmlformats.org/officeDocument/2006/relationships/image" Target="../media/image18.jp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ar-LB" dirty="0" smtClean="0"/>
              <a:t>الفصل 4</a:t>
            </a:r>
            <a:br>
              <a:rPr lang="ar-LB" dirty="0" smtClean="0"/>
            </a:br>
            <a:r>
              <a:rPr lang="ar-LB" dirty="0" smtClean="0"/>
              <a:t/>
            </a:r>
            <a:br>
              <a:rPr lang="ar-LB" dirty="0" smtClean="0"/>
            </a:br>
            <a:r>
              <a:rPr lang="ar-LB" dirty="0" smtClean="0"/>
              <a:t>   العلامة التجارية</a:t>
            </a:r>
            <a:endParaRPr lang="en-US" dirty="0"/>
          </a:p>
        </p:txBody>
      </p:sp>
    </p:spTree>
    <p:extLst>
      <p:ext uri="{BB962C8B-B14F-4D97-AF65-F5344CB8AC3E}">
        <p14:creationId xmlns:p14="http://schemas.microsoft.com/office/powerpoint/2010/main" val="265009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739" y="1384809"/>
            <a:ext cx="9474564" cy="3018775"/>
          </a:xfrm>
          <a:prstGeom prst="rect">
            <a:avLst/>
          </a:prstGeom>
        </p:spPr>
        <p:txBody>
          <a:bodyPr vert="horz" wrap="square" lIns="0" tIns="12700" rIns="0" bIns="0" rtlCol="0">
            <a:spAutoFit/>
          </a:bodyPr>
          <a:lstStyle/>
          <a:p>
            <a:pPr marL="12700" marR="346075" algn="r" rtl="1">
              <a:spcBef>
                <a:spcPts val="100"/>
              </a:spcBef>
              <a:buFont typeface="Arial MT"/>
              <a:buChar char="•"/>
              <a:tabLst>
                <a:tab pos="186690" algn="l"/>
              </a:tabLst>
            </a:pPr>
            <a:r>
              <a:rPr lang="ar-LB" sz="2400" spc="-15" dirty="0" smtClean="0">
                <a:latin typeface="Times New Roman" panose="02020603050405020304" pitchFamily="18" charset="0"/>
                <a:cs typeface="Times New Roman" panose="02020603050405020304" pitchFamily="18" charset="0"/>
              </a:rPr>
              <a:t>قيمة العلامة التجارية</a:t>
            </a:r>
            <a:r>
              <a:rPr lang="en-US" sz="2400" spc="-15" dirty="0" smtClean="0">
                <a:latin typeface="Times New Roman" panose="02020603050405020304" pitchFamily="18" charset="0"/>
                <a:cs typeface="Times New Roman" panose="02020603050405020304" pitchFamily="18" charset="0"/>
              </a:rPr>
              <a:t> </a:t>
            </a:r>
            <a:r>
              <a:rPr lang="ar-LB" sz="2400" spc="-15" dirty="0" smtClean="0">
                <a:latin typeface="Times New Roman" panose="02020603050405020304" pitchFamily="18" charset="0"/>
                <a:cs typeface="Times New Roman" panose="02020603050405020304" pitchFamily="18" charset="0"/>
              </a:rPr>
              <a:t>هي السعر الإضافي الذي يمكن للشركة أن تفرضه مقابل منتجها على المنافسة على افتراض أن المنتجات هي نفسها.</a:t>
            </a:r>
            <a:endParaRPr lang="en-US" sz="2400" spc="-15" dirty="0" smtClean="0">
              <a:latin typeface="Times New Roman" panose="02020603050405020304" pitchFamily="18" charset="0"/>
              <a:cs typeface="Times New Roman" panose="02020603050405020304" pitchFamily="18" charset="0"/>
            </a:endParaRPr>
          </a:p>
          <a:p>
            <a:pPr marL="12700" marR="346075" algn="r" rtl="1">
              <a:spcBef>
                <a:spcPts val="100"/>
              </a:spcBef>
              <a:buFont typeface="Arial MT"/>
              <a:buChar char="•"/>
              <a:tabLst>
                <a:tab pos="186690" algn="l"/>
              </a:tabLst>
            </a:pPr>
            <a:endParaRPr lang="ar-LB" sz="2400" spc="-15" dirty="0" smtClean="0">
              <a:latin typeface="Times New Roman" panose="02020603050405020304" pitchFamily="18" charset="0"/>
              <a:cs typeface="Times New Roman" panose="02020603050405020304" pitchFamily="18" charset="0"/>
            </a:endParaRPr>
          </a:p>
          <a:p>
            <a:pPr marL="12700" marR="346075" algn="r" rtl="1">
              <a:spcBef>
                <a:spcPts val="100"/>
              </a:spcBef>
              <a:buFont typeface="Arial MT"/>
              <a:buChar char="•"/>
              <a:tabLst>
                <a:tab pos="186690" algn="l"/>
              </a:tabLst>
            </a:pPr>
            <a:r>
              <a:rPr lang="ar-LB" sz="2400" spc="-15" dirty="0" smtClean="0">
                <a:latin typeface="Times New Roman" panose="02020603050405020304" pitchFamily="18" charset="0"/>
                <a:cs typeface="Times New Roman" panose="02020603050405020304" pitchFamily="18" charset="0"/>
              </a:rPr>
              <a:t>يمكن قياس قيمة العلامة التجارية (أو على الأقل تقديرها جيدًا) باستخدام تقنيات بحث مختلفة مثل الدراسات الاستقصائية .</a:t>
            </a:r>
            <a:endParaRPr lang="en-US" sz="2400" spc="-15" dirty="0" smtClean="0">
              <a:latin typeface="Times New Roman" panose="02020603050405020304" pitchFamily="18" charset="0"/>
              <a:cs typeface="Times New Roman" panose="02020603050405020304" pitchFamily="18" charset="0"/>
            </a:endParaRPr>
          </a:p>
          <a:p>
            <a:pPr marL="12700" marR="346075" algn="r" rtl="1">
              <a:spcBef>
                <a:spcPts val="100"/>
              </a:spcBef>
              <a:buFont typeface="Arial MT"/>
              <a:buChar char="•"/>
              <a:tabLst>
                <a:tab pos="186690" algn="l"/>
              </a:tabLst>
            </a:pPr>
            <a:endParaRPr lang="ar-LB" sz="2400" spc="-15" dirty="0" smtClean="0">
              <a:latin typeface="Times New Roman" panose="02020603050405020304" pitchFamily="18" charset="0"/>
              <a:cs typeface="Times New Roman" panose="02020603050405020304" pitchFamily="18" charset="0"/>
            </a:endParaRPr>
          </a:p>
          <a:p>
            <a:pPr marL="12700" marR="346075" algn="r" rtl="1">
              <a:spcBef>
                <a:spcPts val="100"/>
              </a:spcBef>
              <a:buFont typeface="Arial MT"/>
              <a:buChar char="•"/>
              <a:tabLst>
                <a:tab pos="186690" algn="l"/>
              </a:tabLst>
            </a:pPr>
            <a:r>
              <a:rPr lang="ar-LB" sz="2400" spc="-15" dirty="0" smtClean="0">
                <a:latin typeface="Times New Roman" panose="02020603050405020304" pitchFamily="18" charset="0"/>
                <a:cs typeface="Times New Roman" panose="02020603050405020304" pitchFamily="18" charset="0"/>
              </a:rPr>
              <a:t>تحسب هذه التقنيات قيمة العلامة التجارية لتكون إجمالي الإيرادات المستقبلية لمنتج ذي علامة تجارية مطروحًا منه الإيرادات المستقبلية لمنتج مماثل لا يحمل علامة تجارية.</a:t>
            </a:r>
            <a:endParaRPr sz="24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810001" y="304801"/>
            <a:ext cx="4722749" cy="505267"/>
          </a:xfrm>
          <a:prstGeom prst="rect">
            <a:avLst/>
          </a:prstGeom>
        </p:spPr>
        <p:txBody>
          <a:bodyPr vert="horz" wrap="square" lIns="0" tIns="12700" rIns="0" bIns="0" rtlCol="0" anchor="ctr">
            <a:spAutoFit/>
          </a:bodyPr>
          <a:lstStyle/>
          <a:p>
            <a:pPr marL="12700" algn="ctr">
              <a:lnSpc>
                <a:spcPct val="100000"/>
              </a:lnSpc>
              <a:spcBef>
                <a:spcPts val="100"/>
              </a:spcBef>
            </a:pPr>
            <a:r>
              <a:rPr lang="ar-LB" sz="3200" b="1" spc="-10" dirty="0" smtClean="0">
                <a:solidFill>
                  <a:srgbClr val="FF0000"/>
                </a:solidFill>
                <a:latin typeface="Times New Roman" panose="02020603050405020304" pitchFamily="18" charset="0"/>
              </a:rPr>
              <a:t>قيمة </a:t>
            </a:r>
            <a:r>
              <a:rPr lang="ar-LB" sz="3200" b="1" spc="-10" dirty="0">
                <a:solidFill>
                  <a:srgbClr val="FF0000"/>
                </a:solidFill>
                <a:latin typeface="Times New Roman" panose="02020603050405020304" pitchFamily="18" charset="0"/>
              </a:rPr>
              <a:t>العلامة التجارية؟</a:t>
            </a:r>
            <a:endParaRPr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23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6344" y="617126"/>
            <a:ext cx="8989218" cy="6173445"/>
          </a:xfrm>
          <a:prstGeom prst="rect">
            <a:avLst/>
          </a:prstGeom>
        </p:spPr>
      </p:pic>
    </p:spTree>
    <p:extLst>
      <p:ext uri="{BB962C8B-B14F-4D97-AF65-F5344CB8AC3E}">
        <p14:creationId xmlns:p14="http://schemas.microsoft.com/office/powerpoint/2010/main" val="226590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4009" y="560323"/>
            <a:ext cx="6414391" cy="566822"/>
          </a:xfrm>
          <a:prstGeom prst="rect">
            <a:avLst/>
          </a:prstGeom>
        </p:spPr>
        <p:txBody>
          <a:bodyPr vert="horz" wrap="square" lIns="0" tIns="12700" rIns="0" bIns="0" rtlCol="0" anchor="ctr">
            <a:spAutoFit/>
          </a:bodyPr>
          <a:lstStyle/>
          <a:p>
            <a:pPr marL="12700">
              <a:lnSpc>
                <a:spcPct val="100000"/>
              </a:lnSpc>
              <a:spcBef>
                <a:spcPts val="100"/>
              </a:spcBef>
            </a:pPr>
            <a:r>
              <a:rPr lang="ar-LB" sz="3600" b="1" spc="-10" dirty="0">
                <a:solidFill>
                  <a:srgbClr val="FF0000"/>
                </a:solidFill>
                <a:latin typeface="Times New Roman" panose="02020603050405020304" pitchFamily="18" charset="0"/>
              </a:rPr>
              <a:t>ما الذي تفعله العلامة التجارية الجيدة</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974340" y="2162048"/>
            <a:ext cx="6076315" cy="2751394"/>
          </a:xfrm>
          <a:prstGeom prst="rect">
            <a:avLst/>
          </a:prstGeom>
        </p:spPr>
        <p:txBody>
          <a:bodyPr vert="horz" wrap="square" lIns="0" tIns="85725" rIns="0" bIns="0" rtlCol="0">
            <a:spAutoFit/>
          </a:bodyPr>
          <a:lstStyle/>
          <a:p>
            <a:pPr marL="355600" indent="-342900" algn="r" rtl="1">
              <a:spcBef>
                <a:spcPts val="675"/>
              </a:spcBef>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يقوي ولاء الموظفين</a:t>
            </a:r>
          </a:p>
          <a:p>
            <a:pPr marL="355600" indent="-342900" algn="r" rtl="1">
              <a:spcBef>
                <a:spcPts val="675"/>
              </a:spcBef>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يجذب العملاء</a:t>
            </a:r>
          </a:p>
          <a:p>
            <a:pPr marL="355600" indent="-342900" algn="r" rtl="1">
              <a:spcBef>
                <a:spcPts val="675"/>
              </a:spcBef>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يحافظ على العلاقات الحالية قوية</a:t>
            </a:r>
          </a:p>
          <a:p>
            <a:pPr marL="355600" indent="-342900" algn="r" rtl="1">
              <a:spcBef>
                <a:spcPts val="675"/>
              </a:spcBef>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يبني الثقة</a:t>
            </a:r>
          </a:p>
          <a:p>
            <a:pPr marL="355600" indent="-342900" algn="r" rtl="1">
              <a:spcBef>
                <a:spcPts val="675"/>
              </a:spcBef>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يبني مشاعر الأمان والثقة</a:t>
            </a:r>
          </a:p>
          <a:p>
            <a:pPr marL="355600" indent="-342900" algn="r" rtl="1">
              <a:spcBef>
                <a:spcPts val="675"/>
              </a:spcBef>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يخلق تجربة إيجابية لا تنسى</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81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3934" y="593851"/>
            <a:ext cx="5525866" cy="505908"/>
          </a:xfrm>
          <a:prstGeom prst="rect">
            <a:avLst/>
          </a:prstGeom>
        </p:spPr>
        <p:txBody>
          <a:bodyPr vert="horz" wrap="square" lIns="0" tIns="13335" rIns="0" bIns="0" rtlCol="0" anchor="ctr">
            <a:spAutoFit/>
          </a:bodyPr>
          <a:lstStyle/>
          <a:p>
            <a:pPr marL="12700">
              <a:lnSpc>
                <a:spcPct val="100000"/>
              </a:lnSpc>
              <a:spcBef>
                <a:spcPts val="105"/>
              </a:spcBef>
            </a:pPr>
            <a:r>
              <a:rPr lang="ar-LB" sz="3200" b="1" spc="-10" dirty="0">
                <a:solidFill>
                  <a:srgbClr val="FF0000"/>
                </a:solidFill>
                <a:latin typeface="Times New Roman" panose="02020603050405020304" pitchFamily="18" charset="0"/>
              </a:rPr>
              <a:t>تاريخ العلامات التجارية</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288541" y="2024888"/>
            <a:ext cx="6105525" cy="3105337"/>
          </a:xfrm>
          <a:prstGeom prst="rect">
            <a:avLst/>
          </a:prstGeom>
        </p:spPr>
        <p:txBody>
          <a:bodyPr vert="horz" wrap="square" lIns="0" tIns="12065" rIns="0" bIns="0" rtlCol="0">
            <a:spAutoFit/>
          </a:bodyPr>
          <a:lstStyle/>
          <a:p>
            <a:pPr marL="12700" algn="r" rtl="1">
              <a:spcBef>
                <a:spcPts val="95"/>
              </a:spcBef>
            </a:pPr>
            <a:r>
              <a:rPr lang="ar-LB" sz="2800" spc="-5" dirty="0" smtClean="0">
                <a:latin typeface="Times New Roman" panose="02020603050405020304" pitchFamily="18" charset="0"/>
                <a:cs typeface="Times New Roman" panose="02020603050405020304" pitchFamily="18" charset="0"/>
              </a:rPr>
              <a:t>في بداية البشرية:</a:t>
            </a:r>
          </a:p>
          <a:p>
            <a:pPr marL="12700" algn="r" rtl="1">
              <a:spcBef>
                <a:spcPts val="95"/>
              </a:spcBef>
            </a:pPr>
            <a:endParaRPr lang="ar-LB" sz="2800" spc="-5" dirty="0" smtClean="0">
              <a:latin typeface="Times New Roman" panose="02020603050405020304" pitchFamily="18" charset="0"/>
              <a:cs typeface="Times New Roman" panose="02020603050405020304" pitchFamily="18" charset="0"/>
            </a:endParaRPr>
          </a:p>
          <a:p>
            <a:pPr marL="469900" indent="-457200" algn="r" rtl="1">
              <a:spcBef>
                <a:spcPts val="95"/>
              </a:spcBef>
              <a:buFont typeface="Arial" panose="020B0604020202020204" pitchFamily="34" charset="0"/>
              <a:buChar char="•"/>
            </a:pPr>
            <a:r>
              <a:rPr lang="ar-LB" sz="2800" spc="-5" dirty="0" smtClean="0">
                <a:latin typeface="Times New Roman" panose="02020603050405020304" pitchFamily="18" charset="0"/>
                <a:cs typeface="Times New Roman" panose="02020603050405020304" pitchFamily="18" charset="0"/>
              </a:rPr>
              <a:t>كانت المنتجات متشابهة إلى حد كبير</a:t>
            </a:r>
          </a:p>
          <a:p>
            <a:pPr marL="469900" indent="-457200" algn="r" rtl="1">
              <a:spcBef>
                <a:spcPts val="95"/>
              </a:spcBef>
              <a:buFont typeface="Arial" panose="020B0604020202020204" pitchFamily="34" charset="0"/>
              <a:buChar char="•"/>
            </a:pPr>
            <a:endParaRPr lang="ar-LB" sz="2800" spc="-5" dirty="0" smtClean="0">
              <a:latin typeface="Times New Roman" panose="02020603050405020304" pitchFamily="18" charset="0"/>
              <a:cs typeface="Times New Roman" panose="02020603050405020304" pitchFamily="18" charset="0"/>
            </a:endParaRPr>
          </a:p>
          <a:p>
            <a:pPr marL="469900" indent="-457200" algn="r" rtl="1">
              <a:spcBef>
                <a:spcPts val="95"/>
              </a:spcBef>
              <a:buFont typeface="Arial" panose="020B0604020202020204" pitchFamily="34" charset="0"/>
              <a:buChar char="•"/>
            </a:pPr>
            <a:r>
              <a:rPr lang="ar-LB" sz="2800" spc="-5" dirty="0" smtClean="0">
                <a:latin typeface="Times New Roman" panose="02020603050405020304" pitchFamily="18" charset="0"/>
                <a:cs typeface="Times New Roman" panose="02020603050405020304" pitchFamily="18" charset="0"/>
              </a:rPr>
              <a:t>التجارة محفوظة في الأسرة</a:t>
            </a:r>
          </a:p>
          <a:p>
            <a:pPr marL="469900" indent="-457200" algn="r" rtl="1">
              <a:spcBef>
                <a:spcPts val="95"/>
              </a:spcBef>
              <a:buFont typeface="Arial" panose="020B0604020202020204" pitchFamily="34" charset="0"/>
              <a:buChar char="•"/>
            </a:pPr>
            <a:endParaRPr lang="ar-LB" sz="2800" spc="-5" dirty="0" smtClean="0">
              <a:latin typeface="Times New Roman" panose="02020603050405020304" pitchFamily="18" charset="0"/>
              <a:cs typeface="Times New Roman" panose="02020603050405020304" pitchFamily="18" charset="0"/>
            </a:endParaRPr>
          </a:p>
          <a:p>
            <a:pPr marL="469900" indent="-457200" algn="r" rtl="1">
              <a:spcBef>
                <a:spcPts val="95"/>
              </a:spcBef>
              <a:buFont typeface="Arial" panose="020B0604020202020204" pitchFamily="34" charset="0"/>
              <a:buChar char="•"/>
            </a:pPr>
            <a:r>
              <a:rPr lang="ar-LB" sz="2800" spc="-5" dirty="0" smtClean="0">
                <a:latin typeface="Times New Roman" panose="02020603050405020304" pitchFamily="18" charset="0"/>
                <a:cs typeface="Times New Roman" panose="02020603050405020304" pitchFamily="18" charset="0"/>
              </a:rPr>
              <a:t>كان الاختيار سهلا</a:t>
            </a:r>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901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29001" y="1473709"/>
            <a:ext cx="5181599" cy="5155691"/>
          </a:xfrm>
          <a:prstGeom prst="rect">
            <a:avLst/>
          </a:prstGeom>
        </p:spPr>
      </p:pic>
    </p:spTree>
    <p:extLst>
      <p:ext uri="{BB962C8B-B14F-4D97-AF65-F5344CB8AC3E}">
        <p14:creationId xmlns:p14="http://schemas.microsoft.com/office/powerpoint/2010/main" val="295398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43201" y="1931988"/>
            <a:ext cx="3047987" cy="2378074"/>
          </a:xfrm>
          <a:prstGeom prst="rect">
            <a:avLst/>
          </a:prstGeom>
        </p:spPr>
      </p:pic>
      <p:pic>
        <p:nvPicPr>
          <p:cNvPr id="3" name="object 3"/>
          <p:cNvPicPr/>
          <p:nvPr/>
        </p:nvPicPr>
        <p:blipFill>
          <a:blip r:embed="rId3" cstate="print"/>
          <a:stretch>
            <a:fillRect/>
          </a:stretch>
        </p:blipFill>
        <p:spPr>
          <a:xfrm>
            <a:off x="6477000" y="3429000"/>
            <a:ext cx="2971786" cy="2378074"/>
          </a:xfrm>
          <a:prstGeom prst="rect">
            <a:avLst/>
          </a:prstGeom>
        </p:spPr>
      </p:pic>
      <p:sp>
        <p:nvSpPr>
          <p:cNvPr id="4" name="object 4"/>
          <p:cNvSpPr txBox="1">
            <a:spLocks noGrp="1"/>
          </p:cNvSpPr>
          <p:nvPr>
            <p:ph type="title"/>
          </p:nvPr>
        </p:nvSpPr>
        <p:spPr>
          <a:xfrm>
            <a:off x="4675758" y="441451"/>
            <a:ext cx="4239642" cy="505908"/>
          </a:xfrm>
          <a:prstGeom prst="rect">
            <a:avLst/>
          </a:prstGeom>
        </p:spPr>
        <p:txBody>
          <a:bodyPr vert="horz" wrap="square" lIns="0" tIns="13335" rIns="0" bIns="0" rtlCol="0" anchor="ctr">
            <a:spAutoFit/>
          </a:bodyPr>
          <a:lstStyle/>
          <a:p>
            <a:pPr marL="12700">
              <a:lnSpc>
                <a:spcPct val="100000"/>
              </a:lnSpc>
              <a:spcBef>
                <a:spcPts val="105"/>
              </a:spcBef>
            </a:pPr>
            <a:r>
              <a:rPr lang="ar-LB" sz="3200" b="1" spc="-10" dirty="0">
                <a:solidFill>
                  <a:srgbClr val="FF0000"/>
                </a:solidFill>
                <a:latin typeface="Times New Roman" panose="02020603050405020304" pitchFamily="18" charset="0"/>
              </a:rPr>
              <a:t>العلامات التجارية المبكرة</a:t>
            </a:r>
            <a:endParaRPr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192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36006" y="441451"/>
            <a:ext cx="3398395" cy="505908"/>
          </a:xfrm>
          <a:prstGeom prst="rect">
            <a:avLst/>
          </a:prstGeom>
        </p:spPr>
        <p:txBody>
          <a:bodyPr vert="horz" wrap="square" lIns="0" tIns="13335" rIns="0" bIns="0" rtlCol="0" anchor="ctr">
            <a:spAutoFit/>
          </a:bodyPr>
          <a:lstStyle/>
          <a:p>
            <a:pPr marL="12700">
              <a:lnSpc>
                <a:spcPct val="100000"/>
              </a:lnSpc>
              <a:spcBef>
                <a:spcPts val="105"/>
              </a:spcBef>
            </a:pPr>
            <a:r>
              <a:rPr lang="ar-LB" sz="3200" b="1" spc="-30" dirty="0">
                <a:solidFill>
                  <a:srgbClr val="FF0000"/>
                </a:solidFill>
                <a:latin typeface="Times New Roman" panose="02020603050405020304" pitchFamily="18" charset="0"/>
              </a:rPr>
              <a:t>العلامات التجارية </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059941" y="1707895"/>
            <a:ext cx="8455659" cy="886781"/>
          </a:xfrm>
          <a:prstGeom prst="rect">
            <a:avLst/>
          </a:prstGeom>
        </p:spPr>
        <p:txBody>
          <a:bodyPr vert="horz" wrap="square" lIns="0" tIns="12065" rIns="0" bIns="0" rtlCol="0">
            <a:spAutoFit/>
          </a:bodyPr>
          <a:lstStyle/>
          <a:p>
            <a:pPr marL="355600" indent="-342900" algn="r" rtl="1">
              <a:spcBef>
                <a:spcPts val="95"/>
              </a:spcBef>
              <a:buFont typeface="Arial MT"/>
              <a:buChar char="•"/>
              <a:tabLst>
                <a:tab pos="354965" algn="l"/>
                <a:tab pos="355600" algn="l"/>
              </a:tabLst>
            </a:pPr>
            <a:r>
              <a:rPr lang="ar-LB" sz="2800" spc="-5" dirty="0" smtClean="0">
                <a:latin typeface="Times New Roman" panose="02020603050405020304" pitchFamily="18" charset="0"/>
                <a:cs typeface="Times New Roman" panose="02020603050405020304" pitchFamily="18" charset="0"/>
              </a:rPr>
              <a:t>لم تعد مجرد علامات الأسماء</a:t>
            </a:r>
          </a:p>
          <a:p>
            <a:pPr marL="355600" indent="-342900" algn="r" rtl="1">
              <a:spcBef>
                <a:spcPts val="95"/>
              </a:spcBef>
              <a:buFont typeface="Arial MT"/>
              <a:buChar char="•"/>
              <a:tabLst>
                <a:tab pos="354965" algn="l"/>
                <a:tab pos="355600" algn="l"/>
              </a:tabLst>
            </a:pPr>
            <a:r>
              <a:rPr lang="ar-LB" sz="2800" spc="-5" dirty="0" smtClean="0">
                <a:latin typeface="Times New Roman" panose="02020603050405020304" pitchFamily="18" charset="0"/>
                <a:cs typeface="Times New Roman" panose="02020603050405020304" pitchFamily="18" charset="0"/>
              </a:rPr>
              <a:t>أصبح رمزا للثقة والمصداقية</a:t>
            </a:r>
            <a:endParaRPr sz="28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648706" y="3940936"/>
            <a:ext cx="2218058" cy="1993970"/>
          </a:xfrm>
          <a:prstGeom prst="rect">
            <a:avLst/>
          </a:prstGeom>
        </p:spPr>
      </p:pic>
      <p:pic>
        <p:nvPicPr>
          <p:cNvPr id="5" name="object 5"/>
          <p:cNvPicPr/>
          <p:nvPr/>
        </p:nvPicPr>
        <p:blipFill>
          <a:blip r:embed="rId3" cstate="print"/>
          <a:stretch>
            <a:fillRect/>
          </a:stretch>
        </p:blipFill>
        <p:spPr>
          <a:xfrm>
            <a:off x="6449400" y="3822077"/>
            <a:ext cx="2353906" cy="2155482"/>
          </a:xfrm>
          <a:prstGeom prst="rect">
            <a:avLst/>
          </a:prstGeom>
        </p:spPr>
      </p:pic>
    </p:spTree>
    <p:extLst>
      <p:ext uri="{BB962C8B-B14F-4D97-AF65-F5344CB8AC3E}">
        <p14:creationId xmlns:p14="http://schemas.microsoft.com/office/powerpoint/2010/main" val="3215965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0783" y="654812"/>
            <a:ext cx="7943850" cy="1001394"/>
          </a:xfrm>
          <a:prstGeom prst="rect">
            <a:avLst/>
          </a:prstGeom>
        </p:spPr>
        <p:txBody>
          <a:bodyPr vert="horz" wrap="square" lIns="0" tIns="13335" rIns="0" bIns="0" rtlCol="0" anchor="ctr">
            <a:spAutoFit/>
          </a:bodyPr>
          <a:lstStyle/>
          <a:p>
            <a:pPr marL="2320925" marR="5080" indent="-2308860">
              <a:lnSpc>
                <a:spcPct val="100000"/>
              </a:lnSpc>
              <a:spcBef>
                <a:spcPts val="105"/>
              </a:spcBef>
            </a:pPr>
            <a:r>
              <a:rPr lang="ar-LB" sz="3200" b="1" spc="-10" dirty="0">
                <a:solidFill>
                  <a:srgbClr val="FF0000"/>
                </a:solidFill>
                <a:latin typeface="Times New Roman" panose="02020603050405020304" pitchFamily="18" charset="0"/>
              </a:rPr>
              <a:t>لقد عمل فصل المنتجات عن طريق العلامات التجارية لفترة طويلة - - حتى:</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2938429" y="2509515"/>
            <a:ext cx="7929868" cy="1598515"/>
          </a:xfrm>
          <a:prstGeom prst="rect">
            <a:avLst/>
          </a:prstGeom>
        </p:spPr>
        <p:txBody>
          <a:bodyPr vert="horz" wrap="square" lIns="0" tIns="99695" rIns="0" bIns="0" rtlCol="0">
            <a:spAutoFit/>
          </a:bodyPr>
          <a:lstStyle/>
          <a:p>
            <a:pPr marL="299085" indent="-287020" algn="r" rtl="1">
              <a:spcBef>
                <a:spcPts val="785"/>
              </a:spcBef>
              <a:buClr>
                <a:srgbClr val="800080"/>
              </a:buClr>
              <a:buSzPct val="50000"/>
              <a:buFont typeface="Wingdings"/>
              <a:buChar char=""/>
              <a:tabLst>
                <a:tab pos="299085" algn="l"/>
                <a:tab pos="299720" algn="l"/>
              </a:tabLst>
            </a:pPr>
            <a:r>
              <a:rPr lang="ar-LB" sz="2800" dirty="0" smtClean="0">
                <a:latin typeface="Times New Roman" panose="02020603050405020304" pitchFamily="18" charset="0"/>
                <a:cs typeface="Times New Roman" panose="02020603050405020304" pitchFamily="18" charset="0"/>
              </a:rPr>
              <a:t>نضجت الأعمال، وأصبحت العناصر:</a:t>
            </a:r>
            <a:r>
              <a:rPr lang="en-US" sz="2800" dirty="0" smtClean="0">
                <a:latin typeface="Times New Roman" panose="02020603050405020304" pitchFamily="18" charset="0"/>
                <a:cs typeface="Times New Roman" panose="02020603050405020304" pitchFamily="18" charset="0"/>
              </a:rPr>
              <a:t> </a:t>
            </a:r>
            <a:r>
              <a:rPr lang="ar-LB" sz="2800" dirty="0" smtClean="0">
                <a:latin typeface="Times New Roman" panose="02020603050405020304" pitchFamily="18" charset="0"/>
                <a:cs typeface="Times New Roman" panose="02020603050405020304" pitchFamily="18" charset="0"/>
              </a:rPr>
              <a:t>متجانسة قابلة للتبديل</a:t>
            </a:r>
          </a:p>
          <a:p>
            <a:pPr marL="299085" indent="-287020" algn="r" rtl="1">
              <a:spcBef>
                <a:spcPts val="785"/>
              </a:spcBef>
              <a:buClr>
                <a:srgbClr val="800080"/>
              </a:buClr>
              <a:buSzPct val="50000"/>
              <a:buFont typeface="Wingdings"/>
              <a:buChar char=""/>
              <a:tabLst>
                <a:tab pos="299085" algn="l"/>
                <a:tab pos="299720" algn="l"/>
              </a:tabLst>
            </a:pPr>
            <a:endParaRPr lang="ar-LB" sz="2800" dirty="0" smtClean="0">
              <a:latin typeface="Times New Roman" panose="02020603050405020304" pitchFamily="18" charset="0"/>
              <a:cs typeface="Times New Roman" panose="02020603050405020304" pitchFamily="18" charset="0"/>
            </a:endParaRPr>
          </a:p>
          <a:p>
            <a:pPr marL="299085" indent="-287020" algn="r" rtl="1">
              <a:spcBef>
                <a:spcPts val="785"/>
              </a:spcBef>
              <a:buClr>
                <a:srgbClr val="800080"/>
              </a:buClr>
              <a:buSzPct val="50000"/>
              <a:buFont typeface="Wingdings"/>
              <a:buChar char=""/>
              <a:tabLst>
                <a:tab pos="299085" algn="l"/>
                <a:tab pos="299720" algn="l"/>
              </a:tabLst>
            </a:pPr>
            <a:r>
              <a:rPr lang="ar-LB" sz="2800" dirty="0" smtClean="0">
                <a:latin typeface="Times New Roman" panose="02020603050405020304" pitchFamily="18" charset="0"/>
                <a:cs typeface="Times New Roman" panose="02020603050405020304" pitchFamily="18" charset="0"/>
              </a:rPr>
              <a:t>عصر السلعية:</a:t>
            </a:r>
            <a:r>
              <a:rPr lang="en-US" sz="2800" dirty="0" smtClean="0">
                <a:latin typeface="Times New Roman" panose="02020603050405020304" pitchFamily="18" charset="0"/>
                <a:cs typeface="Times New Roman" panose="02020603050405020304" pitchFamily="18" charset="0"/>
              </a:rPr>
              <a:t> </a:t>
            </a:r>
            <a:r>
              <a:rPr lang="ar-LB" sz="2800" dirty="0" smtClean="0">
                <a:latin typeface="Times New Roman" panose="02020603050405020304" pitchFamily="18" charset="0"/>
                <a:cs typeface="Times New Roman" panose="02020603050405020304" pitchFamily="18" charset="0"/>
              </a:rPr>
              <a:t>غالبًا ما يتم الاختيار على أساس السعر فقط</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605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533400"/>
            <a:ext cx="8610600" cy="490584"/>
          </a:xfrm>
          <a:prstGeom prst="rect">
            <a:avLst/>
          </a:prstGeom>
        </p:spPr>
        <p:txBody>
          <a:bodyPr vert="horz" wrap="square" lIns="0" tIns="12065" rIns="0" bIns="0" rtlCol="0" anchor="ctr">
            <a:spAutoFit/>
          </a:bodyPr>
          <a:lstStyle/>
          <a:p>
            <a:pPr marL="2192020" marR="5080" indent="-2179320" algn="ctr">
              <a:lnSpc>
                <a:spcPct val="121900"/>
              </a:lnSpc>
              <a:spcBef>
                <a:spcPts val="95"/>
              </a:spcBef>
            </a:pPr>
            <a:r>
              <a:rPr lang="ar-LB" sz="2800" b="1" spc="-10" dirty="0">
                <a:solidFill>
                  <a:srgbClr val="FF0000"/>
                </a:solidFill>
                <a:latin typeface="Times New Roman" panose="02020603050405020304" pitchFamily="18" charset="0"/>
              </a:rPr>
              <a:t>الفئات التي تم تغييرها حسب العلامة التجارية: الماء</a:t>
            </a:r>
            <a:endParaRPr sz="28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059941" y="1957833"/>
            <a:ext cx="8377282" cy="3439403"/>
          </a:xfrm>
          <a:prstGeom prst="rect">
            <a:avLst/>
          </a:prstGeom>
        </p:spPr>
        <p:txBody>
          <a:bodyPr vert="horz" wrap="square" lIns="0" tIns="12700" rIns="0" bIns="0" rtlCol="0">
            <a:spAutoFit/>
          </a:bodyPr>
          <a:lstStyle/>
          <a:p>
            <a:pPr marL="546100" indent="-533400" algn="r" rtl="1">
              <a:spcBef>
                <a:spcPts val="100"/>
              </a:spcBef>
              <a:buFont typeface="Arial MT"/>
              <a:buChar char="–"/>
              <a:tabLst>
                <a:tab pos="545465" algn="l"/>
                <a:tab pos="546100" algn="l"/>
              </a:tabLst>
            </a:pPr>
            <a:r>
              <a:rPr lang="ar-LB" sz="2400" spc="-80" dirty="0" smtClean="0">
                <a:latin typeface="Times New Roman" panose="02020603050405020304" pitchFamily="18" charset="0"/>
                <a:cs typeface="Times New Roman" panose="02020603050405020304" pitchFamily="18" charset="0"/>
              </a:rPr>
              <a:t>الأعلى في قائمة السلع</a:t>
            </a:r>
          </a:p>
          <a:p>
            <a:pPr marL="546100" indent="-533400" algn="r" rtl="1">
              <a:spcBef>
                <a:spcPts val="100"/>
              </a:spcBef>
              <a:buFont typeface="Arial MT"/>
              <a:buChar char="–"/>
              <a:tabLst>
                <a:tab pos="545465" algn="l"/>
                <a:tab pos="546100" algn="l"/>
              </a:tabLst>
            </a:pPr>
            <a:endParaRPr lang="ar-LB" sz="2400" spc="-80" dirty="0" smtClean="0">
              <a:latin typeface="Times New Roman" panose="02020603050405020304" pitchFamily="18" charset="0"/>
              <a:cs typeface="Times New Roman" panose="02020603050405020304" pitchFamily="18" charset="0"/>
            </a:endParaRPr>
          </a:p>
          <a:p>
            <a:pPr marL="546100" indent="-533400" algn="r" rtl="1">
              <a:spcBef>
                <a:spcPts val="100"/>
              </a:spcBef>
              <a:buFont typeface="Arial MT"/>
              <a:buChar char="–"/>
              <a:tabLst>
                <a:tab pos="545465" algn="l"/>
                <a:tab pos="546100" algn="l"/>
              </a:tabLst>
            </a:pPr>
            <a:r>
              <a:rPr lang="ar-LB" sz="2400" spc="-80" dirty="0" smtClean="0">
                <a:latin typeface="Times New Roman" panose="02020603050405020304" pitchFamily="18" charset="0"/>
                <a:cs typeface="Times New Roman" panose="02020603050405020304" pitchFamily="18" charset="0"/>
              </a:rPr>
              <a:t>في أمريكا، مياه الصنبور جيدة ونظيفة</a:t>
            </a:r>
          </a:p>
          <a:p>
            <a:pPr marL="546100" indent="-533400" algn="r" rtl="1">
              <a:spcBef>
                <a:spcPts val="100"/>
              </a:spcBef>
              <a:buFont typeface="Arial MT"/>
              <a:buChar char="–"/>
              <a:tabLst>
                <a:tab pos="545465" algn="l"/>
                <a:tab pos="546100" algn="l"/>
              </a:tabLst>
            </a:pPr>
            <a:endParaRPr lang="ar-LB" sz="2400" spc="-80" dirty="0" smtClean="0">
              <a:latin typeface="Times New Roman" panose="02020603050405020304" pitchFamily="18" charset="0"/>
              <a:cs typeface="Times New Roman" panose="02020603050405020304" pitchFamily="18" charset="0"/>
            </a:endParaRPr>
          </a:p>
          <a:p>
            <a:pPr marL="546100" indent="-533400" algn="r" rtl="1">
              <a:spcBef>
                <a:spcPts val="100"/>
              </a:spcBef>
              <a:buFont typeface="Arial MT"/>
              <a:buChar char="–"/>
              <a:tabLst>
                <a:tab pos="545465" algn="l"/>
                <a:tab pos="546100" algn="l"/>
              </a:tabLst>
            </a:pPr>
            <a:r>
              <a:rPr lang="ar-LB" sz="2400" spc="-80" dirty="0" smtClean="0">
                <a:latin typeface="Times New Roman" panose="02020603050405020304" pitchFamily="18" charset="0"/>
                <a:cs typeface="Times New Roman" panose="02020603050405020304" pitchFamily="18" charset="0"/>
              </a:rPr>
              <a:t>لا يوجد سبب لشراء المياه المعبأة في زجاجات</a:t>
            </a:r>
          </a:p>
          <a:p>
            <a:pPr marL="546100" indent="-533400" algn="r" rtl="1">
              <a:spcBef>
                <a:spcPts val="100"/>
              </a:spcBef>
              <a:buFont typeface="Arial MT"/>
              <a:buChar char="–"/>
              <a:tabLst>
                <a:tab pos="545465" algn="l"/>
                <a:tab pos="546100" algn="l"/>
              </a:tabLst>
            </a:pPr>
            <a:endParaRPr lang="ar-LB" sz="2400" spc="-80" dirty="0" smtClean="0">
              <a:latin typeface="Times New Roman" panose="02020603050405020304" pitchFamily="18" charset="0"/>
              <a:cs typeface="Times New Roman" panose="02020603050405020304" pitchFamily="18" charset="0"/>
            </a:endParaRPr>
          </a:p>
          <a:p>
            <a:pPr marL="546100" indent="-533400" algn="r" rtl="1">
              <a:spcBef>
                <a:spcPts val="100"/>
              </a:spcBef>
              <a:buFont typeface="Arial MT"/>
              <a:buChar char="–"/>
              <a:tabLst>
                <a:tab pos="545465" algn="l"/>
                <a:tab pos="546100" algn="l"/>
              </a:tabLst>
            </a:pPr>
            <a:r>
              <a:rPr lang="ar-LB" sz="2400" spc="-80" dirty="0" smtClean="0">
                <a:latin typeface="Times New Roman" panose="02020603050405020304" pitchFamily="18" charset="0"/>
                <a:cs typeface="Times New Roman" panose="02020603050405020304" pitchFamily="18" charset="0"/>
              </a:rPr>
              <a:t>لكن الناس يشترون المياه المعبأة في زجاجات – بكميات كبيرة.</a:t>
            </a:r>
          </a:p>
          <a:p>
            <a:pPr marL="546100" indent="-533400" algn="r" rtl="1">
              <a:spcBef>
                <a:spcPts val="100"/>
              </a:spcBef>
              <a:buFont typeface="Arial MT"/>
              <a:buChar char="–"/>
              <a:tabLst>
                <a:tab pos="545465" algn="l"/>
                <a:tab pos="546100" algn="l"/>
              </a:tabLst>
            </a:pPr>
            <a:endParaRPr lang="ar-LB" sz="2400" spc="-80" dirty="0" smtClean="0">
              <a:latin typeface="Times New Roman" panose="02020603050405020304" pitchFamily="18" charset="0"/>
              <a:cs typeface="Times New Roman" panose="02020603050405020304" pitchFamily="18" charset="0"/>
            </a:endParaRPr>
          </a:p>
          <a:p>
            <a:pPr marL="546100" indent="-533400" algn="r" rtl="1">
              <a:spcBef>
                <a:spcPts val="100"/>
              </a:spcBef>
              <a:buFont typeface="Arial MT"/>
              <a:buChar char="–"/>
              <a:tabLst>
                <a:tab pos="545465" algn="l"/>
                <a:tab pos="546100" algn="l"/>
              </a:tabLst>
            </a:pPr>
            <a:r>
              <a:rPr lang="ar-LB" sz="2400" spc="-80" dirty="0" smtClean="0">
                <a:latin typeface="Times New Roman" panose="02020603050405020304" pitchFamily="18" charset="0"/>
                <a:cs typeface="Times New Roman" panose="02020603050405020304" pitchFamily="18" charset="0"/>
              </a:rPr>
              <a:t>أغلى للتر من البيرة أو الحليب</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74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1" y="197824"/>
            <a:ext cx="3217037" cy="689291"/>
          </a:xfrm>
          <a:prstGeom prst="rect">
            <a:avLst/>
          </a:prstGeom>
        </p:spPr>
        <p:txBody>
          <a:bodyPr vert="horz" wrap="square" lIns="0" tIns="12065" rIns="0" bIns="0" rtlCol="0" anchor="ctr">
            <a:spAutoFit/>
          </a:bodyPr>
          <a:lstStyle/>
          <a:p>
            <a:pPr marL="12700" algn="ctr">
              <a:lnSpc>
                <a:spcPct val="100000"/>
              </a:lnSpc>
              <a:spcBef>
                <a:spcPts val="95"/>
              </a:spcBef>
            </a:pPr>
            <a:r>
              <a:rPr lang="ar-LB" spc="-190" dirty="0">
                <a:solidFill>
                  <a:srgbClr val="FF0000"/>
                </a:solidFill>
                <a:latin typeface="Times New Roman" panose="02020603050405020304" pitchFamily="18" charset="0"/>
              </a:rPr>
              <a:t>الماء</a:t>
            </a:r>
            <a:endParaRPr spc="-5" dirty="0">
              <a:solidFill>
                <a:srgbClr val="FF0000"/>
              </a:solidFill>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6248401" y="4495801"/>
            <a:ext cx="2895599" cy="1906587"/>
          </a:xfrm>
          <a:prstGeom prst="rect">
            <a:avLst/>
          </a:prstGeom>
        </p:spPr>
      </p:pic>
      <p:pic>
        <p:nvPicPr>
          <p:cNvPr id="4" name="object 4"/>
          <p:cNvPicPr/>
          <p:nvPr/>
        </p:nvPicPr>
        <p:blipFill>
          <a:blip r:embed="rId3" cstate="print"/>
          <a:stretch>
            <a:fillRect/>
          </a:stretch>
        </p:blipFill>
        <p:spPr>
          <a:xfrm>
            <a:off x="5486401" y="1905013"/>
            <a:ext cx="1466849" cy="2133587"/>
          </a:xfrm>
          <a:prstGeom prst="rect">
            <a:avLst/>
          </a:prstGeom>
        </p:spPr>
      </p:pic>
      <p:pic>
        <p:nvPicPr>
          <p:cNvPr id="5" name="object 5"/>
          <p:cNvPicPr/>
          <p:nvPr/>
        </p:nvPicPr>
        <p:blipFill>
          <a:blip r:embed="rId4" cstate="print"/>
          <a:stretch>
            <a:fillRect/>
          </a:stretch>
        </p:blipFill>
        <p:spPr>
          <a:xfrm>
            <a:off x="2057401" y="3911601"/>
            <a:ext cx="3174987" cy="2031999"/>
          </a:xfrm>
          <a:prstGeom prst="rect">
            <a:avLst/>
          </a:prstGeom>
        </p:spPr>
      </p:pic>
      <p:pic>
        <p:nvPicPr>
          <p:cNvPr id="6" name="object 6"/>
          <p:cNvPicPr/>
          <p:nvPr/>
        </p:nvPicPr>
        <p:blipFill>
          <a:blip r:embed="rId5" cstate="print"/>
          <a:stretch>
            <a:fillRect/>
          </a:stretch>
        </p:blipFill>
        <p:spPr>
          <a:xfrm>
            <a:off x="7635875" y="990601"/>
            <a:ext cx="2689224" cy="3352799"/>
          </a:xfrm>
          <a:prstGeom prst="rect">
            <a:avLst/>
          </a:prstGeom>
        </p:spPr>
      </p:pic>
      <p:pic>
        <p:nvPicPr>
          <p:cNvPr id="7" name="object 7"/>
          <p:cNvPicPr/>
          <p:nvPr/>
        </p:nvPicPr>
        <p:blipFill>
          <a:blip r:embed="rId6" cstate="print"/>
          <a:stretch>
            <a:fillRect/>
          </a:stretch>
        </p:blipFill>
        <p:spPr>
          <a:xfrm>
            <a:off x="2909888" y="1219201"/>
            <a:ext cx="1281111" cy="2209799"/>
          </a:xfrm>
          <a:prstGeom prst="rect">
            <a:avLst/>
          </a:prstGeom>
        </p:spPr>
      </p:pic>
    </p:spTree>
    <p:extLst>
      <p:ext uri="{BB962C8B-B14F-4D97-AF65-F5344CB8AC3E}">
        <p14:creationId xmlns:p14="http://schemas.microsoft.com/office/powerpoint/2010/main" val="161192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40939" y="1807388"/>
            <a:ext cx="7084061" cy="2015936"/>
          </a:xfrm>
          <a:prstGeom prst="rect">
            <a:avLst/>
          </a:prstGeom>
        </p:spPr>
        <p:txBody>
          <a:bodyPr vert="horz" wrap="square" lIns="0" tIns="12700" rIns="0" bIns="0" rtlCol="0">
            <a:spAutoFit/>
          </a:bodyPr>
          <a:lstStyle/>
          <a:p>
            <a:pPr marL="12700" marR="590550" algn="r" rtl="1">
              <a:lnSpc>
                <a:spcPct val="150000"/>
              </a:lnSpc>
              <a:spcBef>
                <a:spcPts val="100"/>
              </a:spcBef>
            </a:pPr>
            <a:r>
              <a:rPr lang="ar-LB" sz="2900" dirty="0" smtClean="0">
                <a:latin typeface="Times New Roman" panose="02020603050405020304" pitchFamily="18" charset="0"/>
                <a:cs typeface="Times New Roman" panose="02020603050405020304" pitchFamily="18" charset="0"/>
              </a:rPr>
              <a:t>1- تعريف العلامة التجارية وتاريخها</a:t>
            </a:r>
          </a:p>
          <a:p>
            <a:pPr marL="12700" marR="590550" algn="r" rtl="1">
              <a:lnSpc>
                <a:spcPct val="150000"/>
              </a:lnSpc>
              <a:spcBef>
                <a:spcPts val="100"/>
              </a:spcBef>
            </a:pPr>
            <a:r>
              <a:rPr lang="ar-LB" sz="2900" dirty="0" smtClean="0">
                <a:latin typeface="Times New Roman" panose="02020603050405020304" pitchFamily="18" charset="0"/>
                <a:cs typeface="Times New Roman" panose="02020603050405020304" pitchFamily="18" charset="0"/>
              </a:rPr>
              <a:t>   2- بناء العلامة التجارية الناجحة</a:t>
            </a:r>
          </a:p>
          <a:p>
            <a:pPr marL="12700" marR="590550" algn="r" rtl="1">
              <a:lnSpc>
                <a:spcPct val="150000"/>
              </a:lnSpc>
              <a:spcBef>
                <a:spcPts val="100"/>
              </a:spcBef>
            </a:pPr>
            <a:r>
              <a:rPr lang="ar-LB" sz="2900" dirty="0" smtClean="0">
                <a:latin typeface="Times New Roman" panose="02020603050405020304" pitchFamily="18" charset="0"/>
                <a:cs typeface="Times New Roman" panose="02020603050405020304" pitchFamily="18" charset="0"/>
              </a:rPr>
              <a:t>3- شخصية العلامة التجارية واستراتيجياتها</a:t>
            </a:r>
            <a:endParaRPr sz="29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733801" y="533400"/>
            <a:ext cx="3884551" cy="673902"/>
          </a:xfrm>
          <a:prstGeom prst="rect">
            <a:avLst/>
          </a:prstGeom>
        </p:spPr>
        <p:txBody>
          <a:bodyPr vert="horz" wrap="square" lIns="0" tIns="12065" rIns="0" bIns="0" rtlCol="0" anchor="ctr">
            <a:spAutoFit/>
          </a:bodyPr>
          <a:lstStyle/>
          <a:p>
            <a:pPr marL="12700" algn="ctr">
              <a:lnSpc>
                <a:spcPct val="100000"/>
              </a:lnSpc>
              <a:spcBef>
                <a:spcPts val="95"/>
              </a:spcBef>
            </a:pPr>
            <a:r>
              <a:rPr lang="ar-LB" sz="4300" b="1" spc="-20" dirty="0">
                <a:solidFill>
                  <a:srgbClr val="FF0000"/>
                </a:solidFill>
                <a:latin typeface="Times New Roman" panose="02020603050405020304" pitchFamily="18" charset="0"/>
              </a:rPr>
              <a:t> العلامة التجارية</a:t>
            </a:r>
            <a:endParaRPr sz="43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4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1" y="343620"/>
            <a:ext cx="3063113" cy="689291"/>
          </a:xfrm>
          <a:prstGeom prst="rect">
            <a:avLst/>
          </a:prstGeom>
        </p:spPr>
        <p:txBody>
          <a:bodyPr vert="horz" wrap="square" lIns="0" tIns="12065" rIns="0" bIns="0" rtlCol="0" anchor="ctr">
            <a:spAutoFit/>
          </a:bodyPr>
          <a:lstStyle/>
          <a:p>
            <a:pPr marL="12700" algn="ctr">
              <a:lnSpc>
                <a:spcPct val="100000"/>
              </a:lnSpc>
              <a:spcBef>
                <a:spcPts val="95"/>
              </a:spcBef>
            </a:pPr>
            <a:r>
              <a:rPr lang="ar-LB" b="1" spc="-190" dirty="0">
                <a:solidFill>
                  <a:srgbClr val="FF0000"/>
                </a:solidFill>
                <a:latin typeface="Times New Roman" panose="02020603050405020304" pitchFamily="18" charset="0"/>
              </a:rPr>
              <a:t>الماء</a:t>
            </a:r>
            <a:endParaRPr b="1" spc="-5"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059941" y="1540256"/>
            <a:ext cx="7869555" cy="3490058"/>
          </a:xfrm>
          <a:prstGeom prst="rect">
            <a:avLst/>
          </a:prstGeom>
        </p:spPr>
        <p:txBody>
          <a:bodyPr vert="horz" wrap="square" lIns="0" tIns="85725" rIns="0" bIns="0" rtlCol="0">
            <a:spAutoFit/>
          </a:bodyPr>
          <a:lstStyle/>
          <a:p>
            <a:pPr marL="355600" indent="-342900" algn="r" rtl="1">
              <a:spcBef>
                <a:spcPts val="675"/>
              </a:spcBef>
              <a:buFont typeface="Arial MT"/>
              <a:buChar char="•"/>
              <a:tabLst>
                <a:tab pos="354965" algn="l"/>
                <a:tab pos="355600" algn="l"/>
              </a:tabLst>
            </a:pPr>
            <a:r>
              <a:rPr lang="ar-LB" sz="2400" spc="-10" dirty="0" smtClean="0">
                <a:latin typeface="Times New Roman" panose="02020603050405020304" pitchFamily="18" charset="0"/>
                <a:cs typeface="Times New Roman" panose="02020603050405020304" pitchFamily="18" charset="0"/>
              </a:rPr>
              <a:t>يظهر قوة العلامة التجارية</a:t>
            </a:r>
          </a:p>
          <a:p>
            <a:pPr marL="355600" indent="-342900" algn="r" rtl="1">
              <a:spcBef>
                <a:spcPts val="675"/>
              </a:spcBef>
              <a:buFont typeface="Arial MT"/>
              <a:buChar char="•"/>
              <a:tabLst>
                <a:tab pos="354965" algn="l"/>
                <a:tab pos="355600" algn="l"/>
              </a:tabLst>
            </a:pPr>
            <a:r>
              <a:rPr lang="ar-LB" sz="2400" spc="-10" dirty="0" smtClean="0">
                <a:latin typeface="Times New Roman" panose="02020603050405020304" pitchFamily="18" charset="0"/>
                <a:cs typeface="Times New Roman" panose="02020603050405020304" pitchFamily="18" charset="0"/>
              </a:rPr>
              <a:t>تستفيد الشركات من التصور بأن مذاق المياه البلدية سيئ، وليست نقية.</a:t>
            </a:r>
          </a:p>
          <a:p>
            <a:pPr marL="355600" indent="-342900" algn="r" rtl="1">
              <a:spcBef>
                <a:spcPts val="675"/>
              </a:spcBef>
              <a:buFont typeface="Arial MT"/>
              <a:buChar char="•"/>
              <a:tabLst>
                <a:tab pos="354965" algn="l"/>
                <a:tab pos="355600" algn="l"/>
              </a:tabLst>
            </a:pPr>
            <a:endParaRPr lang="ar-LB" sz="2400" spc="-10" dirty="0" smtClean="0">
              <a:latin typeface="Times New Roman" panose="02020603050405020304" pitchFamily="18" charset="0"/>
              <a:cs typeface="Times New Roman" panose="02020603050405020304" pitchFamily="18" charset="0"/>
            </a:endParaRPr>
          </a:p>
          <a:p>
            <a:pPr marL="355600" indent="-342900" algn="r" rtl="1">
              <a:spcBef>
                <a:spcPts val="675"/>
              </a:spcBef>
              <a:buFont typeface="Arial MT"/>
              <a:buChar char="•"/>
              <a:tabLst>
                <a:tab pos="354965" algn="l"/>
                <a:tab pos="355600" algn="l"/>
              </a:tabLst>
            </a:pPr>
            <a:r>
              <a:rPr lang="ar-LB" sz="2400" spc="-10" dirty="0" smtClean="0">
                <a:latin typeface="Times New Roman" panose="02020603050405020304" pitchFamily="18" charset="0"/>
                <a:cs typeface="Times New Roman" panose="02020603050405020304" pitchFamily="18" charset="0"/>
              </a:rPr>
              <a:t>علامتهم التجارية تحل هذه المشكلات وبالتالي فهي تستحق الثمن (العلامة التجارية)</a:t>
            </a:r>
          </a:p>
          <a:p>
            <a:pPr marL="355600" indent="-342900" algn="r" rtl="1">
              <a:spcBef>
                <a:spcPts val="675"/>
              </a:spcBef>
              <a:buFont typeface="Arial MT"/>
              <a:buChar char="•"/>
              <a:tabLst>
                <a:tab pos="354965" algn="l"/>
                <a:tab pos="355600" algn="l"/>
              </a:tabLst>
            </a:pPr>
            <a:endParaRPr lang="ar-LB" sz="2400" spc="-10" dirty="0" smtClean="0">
              <a:latin typeface="Times New Roman" panose="02020603050405020304" pitchFamily="18" charset="0"/>
              <a:cs typeface="Times New Roman" panose="02020603050405020304" pitchFamily="18" charset="0"/>
            </a:endParaRPr>
          </a:p>
          <a:p>
            <a:pPr marL="355600" indent="-342900" algn="r" rtl="1">
              <a:spcBef>
                <a:spcPts val="675"/>
              </a:spcBef>
              <a:buFont typeface="Arial MT"/>
              <a:buChar char="•"/>
              <a:tabLst>
                <a:tab pos="354965" algn="l"/>
                <a:tab pos="355600" algn="l"/>
              </a:tabLst>
            </a:pPr>
            <a:r>
              <a:rPr lang="ar-LB" sz="2400" spc="-10" dirty="0" smtClean="0">
                <a:latin typeface="Times New Roman" panose="02020603050405020304" pitchFamily="18" charset="0"/>
                <a:cs typeface="Times New Roman" panose="02020603050405020304" pitchFamily="18" charset="0"/>
              </a:rPr>
              <a:t>الآن لدينا مياه مفلترة، ومياه الينابيع الطبيعية، والمياه المنكهة، والمياه المضاف إليها معادن</a:t>
            </a:r>
            <a:r>
              <a:rPr lang="en-US" sz="2400" spc="-1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358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6766" y="343620"/>
            <a:ext cx="3041936" cy="689291"/>
          </a:xfrm>
          <a:prstGeom prst="rect">
            <a:avLst/>
          </a:prstGeom>
        </p:spPr>
        <p:txBody>
          <a:bodyPr vert="horz" wrap="square" lIns="0" tIns="12065" rIns="0" bIns="0" rtlCol="0" anchor="ctr">
            <a:spAutoFit/>
          </a:bodyPr>
          <a:lstStyle/>
          <a:p>
            <a:pPr marL="86995" algn="r">
              <a:lnSpc>
                <a:spcPct val="100000"/>
              </a:lnSpc>
              <a:spcBef>
                <a:spcPts val="95"/>
              </a:spcBef>
            </a:pPr>
            <a:r>
              <a:rPr lang="ar-LB" b="1" spc="-15" dirty="0" smtClean="0">
                <a:solidFill>
                  <a:srgbClr val="FF0000"/>
                </a:solidFill>
                <a:latin typeface="Times New Roman" panose="02020603050405020304" pitchFamily="18" charset="0"/>
              </a:rPr>
              <a:t>القهوة</a:t>
            </a:r>
            <a:endParaRPr b="1" spc="-15"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059941" y="1750567"/>
            <a:ext cx="8638539" cy="3821559"/>
          </a:xfrm>
          <a:prstGeom prst="rect">
            <a:avLst/>
          </a:prstGeom>
        </p:spPr>
        <p:txBody>
          <a:bodyPr vert="horz" wrap="square" lIns="0" tIns="12700" rIns="0" bIns="0" rtlCol="0">
            <a:spAutoFit/>
          </a:bodyPr>
          <a:lstStyle/>
          <a:p>
            <a:pPr marL="355600" indent="-342900" algn="r" rtl="1">
              <a:spcBef>
                <a:spcPts val="100"/>
              </a:spcBef>
              <a:buFont typeface="Arial MT"/>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سلعة افتراضية لمئات السنين</a:t>
            </a:r>
          </a:p>
          <a:p>
            <a:pPr marL="355600" indent="-342900" algn="r" rtl="1">
              <a:spcBef>
                <a:spcPts val="100"/>
              </a:spcBef>
              <a:buFont typeface="Arial MT"/>
              <a:buChar char="•"/>
              <a:tabLst>
                <a:tab pos="354965" algn="l"/>
                <a:tab pos="355600" algn="l"/>
              </a:tabLst>
            </a:pPr>
            <a:endParaRPr lang="ar-LB" sz="2400" spc="-5" dirty="0" smtClean="0">
              <a:latin typeface="Times New Roman" panose="02020603050405020304" pitchFamily="18" charset="0"/>
              <a:cs typeface="Times New Roman" panose="02020603050405020304" pitchFamily="18" charset="0"/>
            </a:endParaRPr>
          </a:p>
          <a:p>
            <a:pPr marL="355600" indent="-342900" algn="r" rtl="1">
              <a:spcBef>
                <a:spcPts val="100"/>
              </a:spcBef>
              <a:buFont typeface="Arial MT"/>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كانت القهوة إلى حد كبير مجرد قهوة، ولم يكن المستهلكون مهتمين بمن تنتمي إليها</a:t>
            </a:r>
          </a:p>
          <a:p>
            <a:pPr marL="355600" indent="-342900" algn="r" rtl="1">
              <a:spcBef>
                <a:spcPts val="100"/>
              </a:spcBef>
              <a:buFont typeface="Arial MT"/>
              <a:buChar char="•"/>
              <a:tabLst>
                <a:tab pos="354965" algn="l"/>
                <a:tab pos="355600" algn="l"/>
              </a:tabLst>
            </a:pPr>
            <a:endParaRPr lang="ar-LB" sz="2400" spc="-5" dirty="0" smtClean="0">
              <a:latin typeface="Times New Roman" panose="02020603050405020304" pitchFamily="18" charset="0"/>
              <a:cs typeface="Times New Roman" panose="02020603050405020304" pitchFamily="18" charset="0"/>
            </a:endParaRPr>
          </a:p>
          <a:p>
            <a:pPr marL="355600" indent="-342900" algn="r" rtl="1">
              <a:spcBef>
                <a:spcPts val="100"/>
              </a:spcBef>
              <a:buFont typeface="Arial MT"/>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كان في معظم مقهى</a:t>
            </a:r>
            <a:r>
              <a:rPr lang="en-US" sz="2400" spc="-5" dirty="0" smtClean="0">
                <a:latin typeface="Times New Roman" panose="02020603050405020304" pitchFamily="18" charset="0"/>
                <a:cs typeface="Times New Roman" panose="02020603050405020304" pitchFamily="18" charset="0"/>
              </a:rPr>
              <a:t> </a:t>
            </a:r>
            <a:r>
              <a:rPr lang="ar-LB" sz="2400" spc="-5" dirty="0" smtClean="0">
                <a:latin typeface="Times New Roman" panose="02020603050405020304" pitchFamily="18" charset="0"/>
                <a:cs typeface="Times New Roman" panose="02020603050405020304" pitchFamily="18" charset="0"/>
              </a:rPr>
              <a:t>الأحياء</a:t>
            </a:r>
            <a:endParaRPr lang="en-US" sz="2400" spc="-5" dirty="0" smtClean="0">
              <a:latin typeface="Times New Roman" panose="02020603050405020304" pitchFamily="18" charset="0"/>
              <a:cs typeface="Times New Roman" panose="02020603050405020304" pitchFamily="18" charset="0"/>
            </a:endParaRPr>
          </a:p>
          <a:p>
            <a:pPr marL="355600" indent="-342900" algn="r" rtl="1">
              <a:spcBef>
                <a:spcPts val="100"/>
              </a:spcBef>
              <a:buFont typeface="Arial MT"/>
              <a:buChar char="•"/>
              <a:tabLst>
                <a:tab pos="354965" algn="l"/>
                <a:tab pos="355600" algn="l"/>
              </a:tabLst>
            </a:pPr>
            <a:endParaRPr lang="ar-LB" sz="2400" spc="-5" dirty="0" smtClean="0">
              <a:latin typeface="Times New Roman" panose="02020603050405020304" pitchFamily="18" charset="0"/>
              <a:cs typeface="Times New Roman" panose="02020603050405020304" pitchFamily="18" charset="0"/>
            </a:endParaRPr>
          </a:p>
          <a:p>
            <a:pPr marL="355600" indent="-342900" algn="r" rtl="1">
              <a:spcBef>
                <a:spcPts val="100"/>
              </a:spcBef>
              <a:buFont typeface="Arial MT"/>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ماذا باعوا؟</a:t>
            </a:r>
          </a:p>
          <a:p>
            <a:pPr marL="355600" indent="-342900" algn="r" rtl="1">
              <a:spcBef>
                <a:spcPts val="100"/>
              </a:spcBef>
              <a:buFont typeface="Wingdings" panose="05000000000000000000" pitchFamily="2" charset="2"/>
              <a:buChar char="ü"/>
              <a:tabLst>
                <a:tab pos="354965" algn="l"/>
                <a:tab pos="355600" algn="l"/>
              </a:tabLst>
            </a:pPr>
            <a:r>
              <a:rPr lang="ar-LB" sz="2400" spc="-5" dirty="0" smtClean="0">
                <a:latin typeface="Times New Roman" panose="02020603050405020304" pitchFamily="18" charset="0"/>
                <a:cs typeface="Times New Roman" panose="02020603050405020304" pitchFamily="18" charset="0"/>
              </a:rPr>
              <a:t>قهوة</a:t>
            </a:r>
          </a:p>
          <a:p>
            <a:pPr marL="355600" indent="-342900" algn="r" rtl="1">
              <a:spcBef>
                <a:spcPts val="100"/>
              </a:spcBef>
              <a:buFont typeface="Wingdings" panose="05000000000000000000" pitchFamily="2" charset="2"/>
              <a:buChar char="ü"/>
              <a:tabLst>
                <a:tab pos="354965" algn="l"/>
                <a:tab pos="355600" algn="l"/>
              </a:tabLst>
            </a:pPr>
            <a:r>
              <a:rPr lang="ar-LB" sz="2400" spc="-5" dirty="0" smtClean="0">
                <a:latin typeface="Times New Roman" panose="02020603050405020304" pitchFamily="18" charset="0"/>
                <a:cs typeface="Times New Roman" panose="02020603050405020304" pitchFamily="18" charset="0"/>
              </a:rPr>
              <a:t>فطور غداء عشاء</a:t>
            </a:r>
          </a:p>
          <a:p>
            <a:pPr marL="355600" indent="-342900" algn="r" rtl="1">
              <a:spcBef>
                <a:spcPts val="100"/>
              </a:spcBef>
              <a:buFont typeface="Wingdings" panose="05000000000000000000" pitchFamily="2" charset="2"/>
              <a:buChar char="ü"/>
              <a:tabLst>
                <a:tab pos="354965" algn="l"/>
                <a:tab pos="355600" algn="l"/>
              </a:tabLst>
            </a:pPr>
            <a:r>
              <a:rPr lang="ar-LB" sz="2400" spc="-5" dirty="0" smtClean="0">
                <a:latin typeface="Times New Roman" panose="02020603050405020304" pitchFamily="18" charset="0"/>
                <a:cs typeface="Times New Roman" panose="02020603050405020304" pitchFamily="18" charset="0"/>
              </a:rPr>
              <a:t>قائمة طعام واسعة</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542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63864" y="374396"/>
            <a:ext cx="2737136" cy="627736"/>
          </a:xfrm>
          <a:prstGeom prst="rect">
            <a:avLst/>
          </a:prstGeom>
        </p:spPr>
        <p:txBody>
          <a:bodyPr vert="horz" wrap="square" lIns="0" tIns="12065" rIns="0" bIns="0" rtlCol="0">
            <a:spAutoFit/>
          </a:bodyPr>
          <a:lstStyle/>
          <a:p>
            <a:pPr marL="86995">
              <a:spcBef>
                <a:spcPts val="95"/>
              </a:spcBef>
            </a:pPr>
            <a:r>
              <a:rPr lang="ar-LB" b="1" spc="-15" dirty="0">
                <a:solidFill>
                  <a:srgbClr val="FF0000"/>
                </a:solidFill>
                <a:latin typeface="Times New Roman" panose="02020603050405020304" pitchFamily="18" charset="0"/>
                <a:cs typeface="Times New Roman" panose="02020603050405020304" pitchFamily="18" charset="0"/>
              </a:rPr>
              <a:t>القهوة</a:t>
            </a:r>
            <a:endParaRPr b="1" spc="-15"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059941" y="1243077"/>
            <a:ext cx="7968615" cy="3808735"/>
          </a:xfrm>
          <a:prstGeom prst="rect">
            <a:avLst/>
          </a:prstGeom>
        </p:spPr>
        <p:txBody>
          <a:bodyPr vert="horz" wrap="square" lIns="0" tIns="12700" rIns="0" bIns="0" rtlCol="0">
            <a:spAutoFit/>
          </a:bodyPr>
          <a:lstStyle/>
          <a:p>
            <a:pPr marL="355600" indent="-342900" algn="r" rtl="1">
              <a:spcBef>
                <a:spcPts val="100"/>
              </a:spcBef>
              <a:buFont typeface="Arial MT"/>
              <a:buChar char="•"/>
              <a:tabLst>
                <a:tab pos="354965" algn="l"/>
                <a:tab pos="355600" algn="l"/>
              </a:tabLst>
            </a:pPr>
            <a:r>
              <a:rPr lang="ar-LB" sz="2400" spc="-5" dirty="0">
                <a:solidFill>
                  <a:prstClr val="black"/>
                </a:solidFill>
                <a:latin typeface="Times New Roman" panose="02020603050405020304" pitchFamily="18" charset="0"/>
                <a:cs typeface="Times New Roman" panose="02020603050405020304" pitchFamily="18" charset="0"/>
              </a:rPr>
              <a:t>جاء </a:t>
            </a:r>
            <a:r>
              <a:rPr lang="ar-LB" sz="2400" spc="-5" dirty="0" smtClean="0">
                <a:solidFill>
                  <a:prstClr val="black"/>
                </a:solidFill>
                <a:latin typeface="Times New Roman" panose="02020603050405020304" pitchFamily="18" charset="0"/>
                <a:cs typeface="Times New Roman" panose="02020603050405020304" pitchFamily="18" charset="0"/>
              </a:rPr>
              <a:t>هوارد </a:t>
            </a:r>
            <a:r>
              <a:rPr lang="ar-LB" sz="2400" spc="-5" dirty="0">
                <a:solidFill>
                  <a:prstClr val="black"/>
                </a:solidFill>
                <a:latin typeface="Times New Roman" panose="02020603050405020304" pitchFamily="18" charset="0"/>
                <a:cs typeface="Times New Roman" panose="02020603050405020304" pitchFamily="18" charset="0"/>
              </a:rPr>
              <a:t>شولتز</a:t>
            </a:r>
          </a:p>
          <a:p>
            <a:pPr marL="355600" indent="-342900" algn="r" rtl="1">
              <a:spcBef>
                <a:spcPts val="100"/>
              </a:spcBef>
              <a:buFont typeface="Arial MT"/>
              <a:buChar char="•"/>
              <a:tabLst>
                <a:tab pos="354965" algn="l"/>
                <a:tab pos="355600" algn="l"/>
              </a:tabLst>
            </a:pPr>
            <a:endParaRPr lang="ar-LB" sz="2400" spc="-5" dirty="0">
              <a:solidFill>
                <a:prstClr val="black"/>
              </a:solidFill>
              <a:latin typeface="Times New Roman" panose="02020603050405020304" pitchFamily="18" charset="0"/>
              <a:cs typeface="Times New Roman" panose="02020603050405020304" pitchFamily="18" charset="0"/>
            </a:endParaRPr>
          </a:p>
          <a:p>
            <a:pPr marL="355600" indent="-342900" algn="r" rtl="1">
              <a:spcBef>
                <a:spcPts val="100"/>
              </a:spcBef>
              <a:buFont typeface="Arial MT"/>
              <a:buChar char="•"/>
              <a:tabLst>
                <a:tab pos="354965" algn="l"/>
                <a:tab pos="355600" algn="l"/>
              </a:tabLst>
            </a:pPr>
            <a:r>
              <a:rPr lang="ar-LB" sz="2400" spc="-5" dirty="0">
                <a:solidFill>
                  <a:prstClr val="black"/>
                </a:solidFill>
                <a:latin typeface="Times New Roman" panose="02020603050405020304" pitchFamily="18" charset="0"/>
                <a:cs typeface="Times New Roman" panose="02020603050405020304" pitchFamily="18" charset="0"/>
              </a:rPr>
              <a:t>اشترى ستاربكس - نموذج العلامة التجارية الفريدة - ثورة في سوق القهوة</a:t>
            </a:r>
          </a:p>
          <a:p>
            <a:pPr marL="355600" indent="-342900" algn="r" rtl="1">
              <a:spcBef>
                <a:spcPts val="100"/>
              </a:spcBef>
              <a:buFont typeface="Arial MT"/>
              <a:buChar char="•"/>
              <a:tabLst>
                <a:tab pos="354965" algn="l"/>
                <a:tab pos="355600" algn="l"/>
              </a:tabLst>
            </a:pPr>
            <a:endParaRPr lang="ar-LB" sz="2400" spc="-5" dirty="0">
              <a:solidFill>
                <a:prstClr val="black"/>
              </a:solidFill>
              <a:latin typeface="Times New Roman" panose="02020603050405020304" pitchFamily="18" charset="0"/>
              <a:cs typeface="Times New Roman" panose="02020603050405020304" pitchFamily="18" charset="0"/>
            </a:endParaRPr>
          </a:p>
          <a:p>
            <a:pPr marL="355600" indent="-342900" algn="r" rtl="1">
              <a:spcBef>
                <a:spcPts val="100"/>
              </a:spcBef>
              <a:buFont typeface="Arial MT"/>
              <a:buChar char="•"/>
              <a:tabLst>
                <a:tab pos="354965" algn="l"/>
                <a:tab pos="355600" algn="l"/>
              </a:tabLst>
            </a:pPr>
            <a:r>
              <a:rPr lang="ar-LB" sz="2400" spc="-5" dirty="0">
                <a:solidFill>
                  <a:prstClr val="black"/>
                </a:solidFill>
                <a:latin typeface="Times New Roman" panose="02020603050405020304" pitchFamily="18" charset="0"/>
                <a:cs typeface="Times New Roman" panose="02020603050405020304" pitchFamily="18" charset="0"/>
              </a:rPr>
              <a:t>متخصص في </a:t>
            </a:r>
            <a:r>
              <a:rPr lang="ar-LB" sz="2400" spc="-5" dirty="0" smtClean="0">
                <a:solidFill>
                  <a:prstClr val="black"/>
                </a:solidFill>
                <a:latin typeface="Times New Roman" panose="02020603050405020304" pitchFamily="18" charset="0"/>
                <a:cs typeface="Times New Roman" panose="02020603050405020304" pitchFamily="18" charset="0"/>
              </a:rPr>
              <a:t>(كل </a:t>
            </a:r>
            <a:r>
              <a:rPr lang="ar-LB" sz="2400" spc="-5" dirty="0">
                <a:solidFill>
                  <a:prstClr val="black"/>
                </a:solidFill>
                <a:latin typeface="Times New Roman" panose="02020603050405020304" pitchFamily="18" charset="0"/>
                <a:cs typeface="Times New Roman" panose="02020603050405020304" pitchFamily="18" charset="0"/>
              </a:rPr>
              <a:t>شيء) </a:t>
            </a:r>
            <a:r>
              <a:rPr lang="ar-LB" sz="2400" spc="-5" dirty="0" smtClean="0">
                <a:solidFill>
                  <a:prstClr val="black"/>
                </a:solidFill>
                <a:latin typeface="Times New Roman" panose="02020603050405020304" pitchFamily="18" charset="0"/>
                <a:cs typeface="Times New Roman" panose="02020603050405020304" pitchFamily="18" charset="0"/>
              </a:rPr>
              <a:t>من</a:t>
            </a:r>
            <a:r>
              <a:rPr lang="en-US" sz="2400" spc="-5" dirty="0" smtClean="0">
                <a:solidFill>
                  <a:prstClr val="black"/>
                </a:solidFill>
                <a:latin typeface="Times New Roman" panose="02020603050405020304" pitchFamily="18" charset="0"/>
                <a:cs typeface="Times New Roman" panose="02020603050405020304" pitchFamily="18" charset="0"/>
              </a:rPr>
              <a:t> </a:t>
            </a:r>
            <a:r>
              <a:rPr lang="ar-LB" sz="2400" spc="-5" dirty="0" smtClean="0">
                <a:solidFill>
                  <a:prstClr val="black"/>
                </a:solidFill>
                <a:latin typeface="Times New Roman" panose="02020603050405020304" pitchFamily="18" charset="0"/>
                <a:cs typeface="Times New Roman" panose="02020603050405020304" pitchFamily="18" charset="0"/>
              </a:rPr>
              <a:t>القهوة</a:t>
            </a:r>
            <a:r>
              <a:rPr lang="ar-LB" sz="2400" spc="-5" dirty="0">
                <a:solidFill>
                  <a:prstClr val="black"/>
                </a:solidFill>
                <a:latin typeface="Times New Roman" panose="02020603050405020304" pitchFamily="18" charset="0"/>
                <a:cs typeface="Times New Roman" panose="02020603050405020304" pitchFamily="18" charset="0"/>
              </a:rPr>
              <a:t>!</a:t>
            </a:r>
          </a:p>
          <a:p>
            <a:pPr marL="12700" algn="r" rtl="1">
              <a:spcBef>
                <a:spcPts val="100"/>
              </a:spcBef>
              <a:tabLst>
                <a:tab pos="354965" algn="l"/>
                <a:tab pos="355600" algn="l"/>
              </a:tabLst>
            </a:pPr>
            <a:endParaRPr lang="ar-LB" sz="2400" spc="-5" dirty="0">
              <a:solidFill>
                <a:prstClr val="black"/>
              </a:solidFill>
              <a:latin typeface="Times New Roman" panose="02020603050405020304" pitchFamily="18" charset="0"/>
              <a:cs typeface="Times New Roman" panose="02020603050405020304" pitchFamily="18" charset="0"/>
            </a:endParaRPr>
          </a:p>
          <a:p>
            <a:pPr marL="355600" indent="-342900" algn="r" rtl="1">
              <a:spcBef>
                <a:spcPts val="100"/>
              </a:spcBef>
              <a:buFont typeface="Arial MT"/>
              <a:buChar char="•"/>
              <a:tabLst>
                <a:tab pos="354965" algn="l"/>
                <a:tab pos="355600" algn="l"/>
              </a:tabLst>
            </a:pPr>
            <a:r>
              <a:rPr lang="ar-LB" sz="2400" spc="-5" dirty="0">
                <a:solidFill>
                  <a:prstClr val="black"/>
                </a:solidFill>
                <a:latin typeface="Times New Roman" panose="02020603050405020304" pitchFamily="18" charset="0"/>
                <a:cs typeface="Times New Roman" panose="02020603050405020304" pitchFamily="18" charset="0"/>
              </a:rPr>
              <a:t>تم تعريف ما يقدمونه على أنه ليس مجرد قهوة، بل تجربة رائعة - استراحة!</a:t>
            </a:r>
          </a:p>
          <a:p>
            <a:pPr marL="355600" indent="-342900" algn="r" rtl="1">
              <a:spcBef>
                <a:spcPts val="100"/>
              </a:spcBef>
              <a:buFont typeface="Arial MT"/>
              <a:buChar char="•"/>
              <a:tabLst>
                <a:tab pos="354965" algn="l"/>
                <a:tab pos="355600" algn="l"/>
              </a:tabLst>
            </a:pPr>
            <a:endParaRPr lang="ar-LB" sz="2400" spc="-5" dirty="0">
              <a:solidFill>
                <a:prstClr val="black"/>
              </a:solidFill>
              <a:latin typeface="Times New Roman" panose="02020603050405020304" pitchFamily="18" charset="0"/>
              <a:cs typeface="Times New Roman" panose="02020603050405020304" pitchFamily="18" charset="0"/>
            </a:endParaRPr>
          </a:p>
          <a:p>
            <a:pPr marL="355600" indent="-342900" algn="r" rtl="1">
              <a:spcBef>
                <a:spcPts val="100"/>
              </a:spcBef>
              <a:buFont typeface="Arial MT"/>
              <a:buChar char="•"/>
              <a:tabLst>
                <a:tab pos="354965" algn="l"/>
                <a:tab pos="355600" algn="l"/>
              </a:tabLst>
            </a:pPr>
            <a:r>
              <a:rPr lang="ar-LB" sz="2400" spc="-5" dirty="0">
                <a:solidFill>
                  <a:prstClr val="black"/>
                </a:solidFill>
                <a:latin typeface="Times New Roman" panose="02020603050405020304" pitchFamily="18" charset="0"/>
                <a:cs typeface="Times New Roman" panose="02020603050405020304" pitchFamily="18" charset="0"/>
              </a:rPr>
              <a:t>"في الماضي، كنت تأخذ قهوتك إلى المكتب - الآن يمكنك أن تأخذ المكتب إلى ستاربكس."</a:t>
            </a:r>
            <a:endParaRPr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703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36847" y="374396"/>
            <a:ext cx="2584736" cy="627736"/>
          </a:xfrm>
          <a:prstGeom prst="rect">
            <a:avLst/>
          </a:prstGeom>
        </p:spPr>
        <p:txBody>
          <a:bodyPr vert="horz" wrap="square" lIns="0" tIns="12065" rIns="0" bIns="0" rtlCol="0">
            <a:spAutoFit/>
          </a:bodyPr>
          <a:lstStyle/>
          <a:p>
            <a:pPr marL="86995" algn="ctr">
              <a:spcBef>
                <a:spcPts val="95"/>
              </a:spcBef>
            </a:pPr>
            <a:r>
              <a:rPr lang="ar-LB" b="1" spc="-15" dirty="0">
                <a:solidFill>
                  <a:srgbClr val="FF0000"/>
                </a:solidFill>
                <a:latin typeface="Times New Roman" panose="02020603050405020304" pitchFamily="18" charset="0"/>
                <a:cs typeface="Times New Roman" panose="02020603050405020304" pitchFamily="18" charset="0"/>
              </a:rPr>
              <a:t>القهوة</a:t>
            </a:r>
            <a:endParaRPr b="1" spc="-15" dirty="0">
              <a:solidFill>
                <a:srgbClr val="FF0000"/>
              </a:solidFill>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429001" y="1447801"/>
            <a:ext cx="5181599" cy="5181599"/>
          </a:xfrm>
          <a:prstGeom prst="rect">
            <a:avLst/>
          </a:prstGeom>
        </p:spPr>
      </p:pic>
    </p:spTree>
    <p:extLst>
      <p:ext uri="{BB962C8B-B14F-4D97-AF65-F5344CB8AC3E}">
        <p14:creationId xmlns:p14="http://schemas.microsoft.com/office/powerpoint/2010/main" val="2576626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94166" y="2044338"/>
            <a:ext cx="4482737" cy="436017"/>
          </a:xfrm>
          <a:prstGeom prst="rect">
            <a:avLst/>
          </a:prstGeom>
          <a:solidFill>
            <a:schemeClr val="bg1"/>
          </a:solidFill>
        </p:spPr>
        <p:txBody>
          <a:bodyPr vert="horz" wrap="square" lIns="0" tIns="0" rIns="0" bIns="0" rtlCol="0">
            <a:spAutoFit/>
          </a:bodyPr>
          <a:lstStyle/>
          <a:p>
            <a:pPr marL="91440">
              <a:lnSpc>
                <a:spcPts val="3350"/>
              </a:lnSpc>
            </a:pPr>
            <a:r>
              <a:rPr lang="ar-LB" sz="2800" dirty="0">
                <a:cs typeface="+mj-cs"/>
              </a:rPr>
              <a:t>1- تعريف العلامة التجارية وتاريخها</a:t>
            </a:r>
            <a:endParaRPr lang="ar-LB" sz="2800" dirty="0">
              <a:cs typeface="+mj-cs"/>
            </a:endParaRPr>
          </a:p>
        </p:txBody>
      </p:sp>
      <p:sp>
        <p:nvSpPr>
          <p:cNvPr id="3" name="object 3"/>
          <p:cNvSpPr txBox="1"/>
          <p:nvPr/>
        </p:nvSpPr>
        <p:spPr>
          <a:xfrm>
            <a:off x="2493190" y="3254278"/>
            <a:ext cx="5232400" cy="682237"/>
          </a:xfrm>
          <a:prstGeom prst="rect">
            <a:avLst/>
          </a:prstGeom>
        </p:spPr>
        <p:txBody>
          <a:bodyPr vert="horz" wrap="square" lIns="0" tIns="233679" rIns="0" bIns="0" rtlCol="0">
            <a:spAutoFit/>
          </a:bodyPr>
          <a:lstStyle/>
          <a:p>
            <a:pPr marL="12065" algn="r" rtl="1">
              <a:spcBef>
                <a:spcPts val="1839"/>
              </a:spcBef>
              <a:tabLst>
                <a:tab pos="393700" algn="l"/>
              </a:tabLst>
            </a:pPr>
            <a:r>
              <a:rPr lang="en-US" sz="2800" dirty="0" smtClean="0">
                <a:latin typeface="Times New Roman" panose="02020603050405020304" pitchFamily="18" charset="0"/>
                <a:cs typeface="+mj-cs"/>
              </a:rPr>
              <a:t>3</a:t>
            </a:r>
            <a:r>
              <a:rPr lang="ar-LB" sz="2800" dirty="0" smtClean="0">
                <a:latin typeface="Times New Roman" panose="02020603050405020304" pitchFamily="18" charset="0"/>
                <a:cs typeface="+mj-cs"/>
              </a:rPr>
              <a:t>- شخصية العلامة التجارية واستراتيجياتها</a:t>
            </a:r>
            <a:endParaRPr lang="ar-LB" sz="2800" dirty="0">
              <a:latin typeface="Times New Roman" panose="02020603050405020304" pitchFamily="18" charset="0"/>
              <a:cs typeface="+mj-cs"/>
            </a:endParaRPr>
          </a:p>
        </p:txBody>
      </p:sp>
      <p:sp>
        <p:nvSpPr>
          <p:cNvPr id="4" name="object 4"/>
          <p:cNvSpPr txBox="1">
            <a:spLocks noGrp="1"/>
          </p:cNvSpPr>
          <p:nvPr>
            <p:ph type="title"/>
          </p:nvPr>
        </p:nvSpPr>
        <p:spPr>
          <a:xfrm>
            <a:off x="4419601" y="685800"/>
            <a:ext cx="3427351" cy="673902"/>
          </a:xfrm>
          <a:prstGeom prst="rect">
            <a:avLst/>
          </a:prstGeom>
        </p:spPr>
        <p:txBody>
          <a:bodyPr vert="horz" wrap="square" lIns="0" tIns="12065" rIns="0" bIns="0" rtlCol="0" anchor="ctr">
            <a:spAutoFit/>
          </a:bodyPr>
          <a:lstStyle/>
          <a:p>
            <a:pPr marL="12700" algn="ctr">
              <a:lnSpc>
                <a:spcPct val="100000"/>
              </a:lnSpc>
              <a:spcBef>
                <a:spcPts val="95"/>
              </a:spcBef>
            </a:pPr>
            <a:r>
              <a:rPr lang="ar-LB" sz="4300" b="1" spc="-20" dirty="0">
                <a:solidFill>
                  <a:srgbClr val="FF0000"/>
                </a:solidFill>
                <a:latin typeface="Times New Roman" panose="02020603050405020304" pitchFamily="18" charset="0"/>
              </a:rPr>
              <a:t>العلامة التجارية</a:t>
            </a:r>
            <a:endParaRPr sz="4300"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952206" y="2643442"/>
            <a:ext cx="4767943" cy="523220"/>
          </a:xfrm>
          <a:prstGeom prst="rect">
            <a:avLst/>
          </a:prstGeom>
          <a:solidFill>
            <a:schemeClr val="tx2">
              <a:lumMod val="20000"/>
              <a:lumOff val="80000"/>
            </a:schemeClr>
          </a:solidFill>
        </p:spPr>
        <p:txBody>
          <a:bodyPr wrap="square">
            <a:spAutoFit/>
          </a:bodyPr>
          <a:lstStyle/>
          <a:p>
            <a:pPr marL="12065" algn="r" rtl="1">
              <a:spcBef>
                <a:spcPts val="1839"/>
              </a:spcBef>
              <a:tabLst>
                <a:tab pos="393700" algn="l"/>
              </a:tabLst>
            </a:pPr>
            <a:r>
              <a:rPr lang="ar-LB" sz="2800" dirty="0">
                <a:latin typeface="Times New Roman" panose="02020603050405020304" pitchFamily="18" charset="0"/>
                <a:cs typeface="+mj-cs"/>
              </a:rPr>
              <a:t>2</a:t>
            </a:r>
            <a:r>
              <a:rPr lang="ar-LB" sz="2800" dirty="0">
                <a:latin typeface="+mj-lt"/>
                <a:cs typeface="+mj-cs"/>
              </a:rPr>
              <a:t>- بناء العلامة </a:t>
            </a:r>
            <a:r>
              <a:rPr lang="ar-LB" sz="2800" dirty="0" smtClean="0">
                <a:latin typeface="+mj-lt"/>
                <a:cs typeface="+mj-cs"/>
              </a:rPr>
              <a:t>التجارية</a:t>
            </a:r>
            <a:r>
              <a:rPr lang="en-US" sz="2800" dirty="0" smtClean="0">
                <a:latin typeface="+mj-lt"/>
                <a:cs typeface="+mj-cs"/>
              </a:rPr>
              <a:t> </a:t>
            </a:r>
            <a:r>
              <a:rPr lang="ar-LB" sz="2800" dirty="0" smtClean="0">
                <a:latin typeface="+mj-lt"/>
                <a:cs typeface="+mj-cs"/>
              </a:rPr>
              <a:t>الناجحة</a:t>
            </a:r>
            <a:endParaRPr lang="en-US" sz="2800" dirty="0">
              <a:latin typeface="+mj-lt"/>
              <a:cs typeface="+mj-cs"/>
            </a:endParaRPr>
          </a:p>
        </p:txBody>
      </p:sp>
    </p:spTree>
    <p:extLst>
      <p:ext uri="{BB962C8B-B14F-4D97-AF65-F5344CB8AC3E}">
        <p14:creationId xmlns:p14="http://schemas.microsoft.com/office/powerpoint/2010/main" val="4069930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1856" y="326499"/>
            <a:ext cx="6810630" cy="627736"/>
          </a:xfrm>
          <a:prstGeom prst="rect">
            <a:avLst/>
          </a:prstGeom>
        </p:spPr>
        <p:txBody>
          <a:bodyPr vert="horz" wrap="square" lIns="0" tIns="12065" rIns="0" bIns="0" rtlCol="0">
            <a:spAutoFit/>
          </a:bodyPr>
          <a:lstStyle/>
          <a:p>
            <a:pPr marL="12700" algn="ctr">
              <a:spcBef>
                <a:spcPts val="95"/>
              </a:spcBef>
            </a:pPr>
            <a:r>
              <a:rPr lang="ar-LB" b="1" spc="-5" dirty="0">
                <a:solidFill>
                  <a:srgbClr val="FF0000"/>
                </a:solidFill>
                <a:latin typeface="Times New Roman" panose="02020603050405020304" pitchFamily="18" charset="0"/>
                <a:cs typeface="Times New Roman" panose="02020603050405020304" pitchFamily="18" charset="0"/>
              </a:rPr>
              <a:t>بناء علامة تجارية </a:t>
            </a:r>
            <a:r>
              <a:rPr lang="ar-LB" b="1" spc="-5" dirty="0" smtClean="0">
                <a:solidFill>
                  <a:srgbClr val="FF0000"/>
                </a:solidFill>
                <a:latin typeface="Times New Roman" panose="02020603050405020304" pitchFamily="18" charset="0"/>
                <a:cs typeface="Times New Roman" panose="02020603050405020304" pitchFamily="18" charset="0"/>
              </a:rPr>
              <a:t>ناجحة</a:t>
            </a:r>
            <a:endParaRPr b="1" spc="-2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462711" y="2306175"/>
            <a:ext cx="8353335" cy="2696251"/>
          </a:xfrm>
          <a:prstGeom prst="rect">
            <a:avLst/>
          </a:prstGeom>
        </p:spPr>
        <p:txBody>
          <a:bodyPr vert="horz" wrap="square" lIns="0" tIns="53975" rIns="0" bIns="0" rtlCol="0">
            <a:spAutoFit/>
          </a:bodyPr>
          <a:lstStyle/>
          <a:p>
            <a:pPr marL="469900" marR="393700" indent="-457200" algn="r" rtl="1">
              <a:lnSpc>
                <a:spcPts val="2590"/>
              </a:lnSpc>
              <a:spcBef>
                <a:spcPts val="425"/>
              </a:spcBef>
              <a:tabLst>
                <a:tab pos="4932680" algn="l"/>
              </a:tabLst>
            </a:pPr>
            <a:r>
              <a:rPr lang="ar-LB" sz="2400" dirty="0" smtClean="0">
                <a:latin typeface="Times New Roman" panose="02020603050405020304" pitchFamily="18" charset="0"/>
                <a:cs typeface="Times New Roman" panose="02020603050405020304" pitchFamily="18" charset="0"/>
              </a:rPr>
              <a:t>الإجابة على هذه الأسئلة تشمل القضايا المتعلقة بالعلامة التجارية:</a:t>
            </a:r>
          </a:p>
          <a:p>
            <a:pPr marL="469900" marR="393700" indent="-457200" algn="r" rtl="1">
              <a:lnSpc>
                <a:spcPts val="2590"/>
              </a:lnSpc>
              <a:spcBef>
                <a:spcPts val="425"/>
              </a:spcBef>
              <a:buFont typeface="+mj-lt"/>
              <a:buAutoNum type="arabicPeriod"/>
              <a:tabLst>
                <a:tab pos="4932680" algn="l"/>
              </a:tabLst>
            </a:pPr>
            <a:r>
              <a:rPr lang="ar-LB" sz="2400" dirty="0" smtClean="0">
                <a:latin typeface="Times New Roman" panose="02020603050405020304" pitchFamily="18" charset="0"/>
                <a:cs typeface="Times New Roman" panose="02020603050405020304" pitchFamily="18" charset="0"/>
              </a:rPr>
              <a:t>ما هو الشيء المميز حقًا في منتجنا أو خدمتنا؟</a:t>
            </a:r>
          </a:p>
          <a:p>
            <a:pPr marL="469900" marR="393700" indent="-457200" algn="r" rtl="1">
              <a:lnSpc>
                <a:spcPts val="2590"/>
              </a:lnSpc>
              <a:spcBef>
                <a:spcPts val="425"/>
              </a:spcBef>
              <a:buFont typeface="+mj-lt"/>
              <a:buAutoNum type="arabicPeriod"/>
              <a:tabLst>
                <a:tab pos="4932680" algn="l"/>
              </a:tabLst>
            </a:pPr>
            <a:r>
              <a:rPr lang="ar-LB" sz="2400" dirty="0" smtClean="0">
                <a:latin typeface="Times New Roman" panose="02020603050405020304" pitchFamily="18" charset="0"/>
                <a:cs typeface="Times New Roman" panose="02020603050405020304" pitchFamily="18" charset="0"/>
              </a:rPr>
              <a:t>ما هو الإدراك المهم - من هم عملاؤنا؟</a:t>
            </a:r>
          </a:p>
          <a:p>
            <a:pPr marL="469900" marR="393700" indent="-457200" algn="r" rtl="1">
              <a:lnSpc>
                <a:spcPts val="2590"/>
              </a:lnSpc>
              <a:spcBef>
                <a:spcPts val="425"/>
              </a:spcBef>
              <a:buFont typeface="+mj-lt"/>
              <a:buAutoNum type="arabicPeriod"/>
              <a:tabLst>
                <a:tab pos="4932680" algn="l"/>
              </a:tabLst>
            </a:pPr>
            <a:r>
              <a:rPr lang="ar-LB" sz="2400" dirty="0" smtClean="0">
                <a:latin typeface="Times New Roman" panose="02020603050405020304" pitchFamily="18" charset="0"/>
                <a:cs typeface="Times New Roman" panose="02020603050405020304" pitchFamily="18" charset="0"/>
              </a:rPr>
              <a:t>ماذا نريدهم أن يفكروا بنا/</a:t>
            </a:r>
          </a:p>
          <a:p>
            <a:pPr marL="469900" marR="393700" indent="-457200" algn="r" rtl="1">
              <a:lnSpc>
                <a:spcPts val="2590"/>
              </a:lnSpc>
              <a:spcBef>
                <a:spcPts val="425"/>
              </a:spcBef>
              <a:buFont typeface="+mj-lt"/>
              <a:buAutoNum type="arabicPeriod"/>
              <a:tabLst>
                <a:tab pos="4932680" algn="l"/>
              </a:tabLst>
            </a:pPr>
            <a:r>
              <a:rPr lang="ar-LB" sz="2400" dirty="0" smtClean="0">
                <a:latin typeface="Times New Roman" panose="02020603050405020304" pitchFamily="18" charset="0"/>
                <a:cs typeface="Times New Roman" panose="02020603050405020304" pitchFamily="18" charset="0"/>
              </a:rPr>
              <a:t>ما هي أفضل طريقة لتحقيق الإدراك المطلوب؟</a:t>
            </a:r>
          </a:p>
          <a:p>
            <a:pPr marL="469900" marR="393700" indent="-457200" algn="r" rtl="1">
              <a:lnSpc>
                <a:spcPts val="2590"/>
              </a:lnSpc>
              <a:spcBef>
                <a:spcPts val="425"/>
              </a:spcBef>
              <a:buFont typeface="+mj-lt"/>
              <a:buAutoNum type="arabicPeriod"/>
              <a:tabLst>
                <a:tab pos="4932680" algn="l"/>
              </a:tabLst>
            </a:pPr>
            <a:r>
              <a:rPr lang="ar-LB" sz="2400" dirty="0" smtClean="0">
                <a:latin typeface="Times New Roman" panose="02020603050405020304" pitchFamily="18" charset="0"/>
                <a:cs typeface="Times New Roman" panose="02020603050405020304" pitchFamily="18" charset="0"/>
              </a:rPr>
              <a:t>كيف نخبرهم بشكل أفضل عن هويتنا؟</a:t>
            </a:r>
          </a:p>
          <a:p>
            <a:pPr marL="469900" marR="393700" indent="-457200" algn="r" rtl="1">
              <a:lnSpc>
                <a:spcPts val="2590"/>
              </a:lnSpc>
              <a:spcBef>
                <a:spcPts val="425"/>
              </a:spcBef>
              <a:buFont typeface="+mj-lt"/>
              <a:buAutoNum type="arabicPeriod"/>
              <a:tabLst>
                <a:tab pos="4932680" algn="l"/>
              </a:tabLst>
            </a:pPr>
            <a:r>
              <a:rPr lang="ar-LB" sz="2400" dirty="0" smtClean="0">
                <a:latin typeface="Times New Roman" panose="02020603050405020304" pitchFamily="18" charset="0"/>
                <a:cs typeface="Times New Roman" panose="02020603050405020304" pitchFamily="18" charset="0"/>
              </a:rPr>
              <a:t>كيف نجعلهم يؤمنون/يثقون بمنتجاتنا وخدماتنا؟</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120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7869" y="374397"/>
            <a:ext cx="4173220" cy="566181"/>
          </a:xfrm>
          <a:prstGeom prst="rect">
            <a:avLst/>
          </a:prstGeom>
        </p:spPr>
        <p:txBody>
          <a:bodyPr vert="horz" wrap="square" lIns="0" tIns="12065" rIns="0" bIns="0" rtlCol="0">
            <a:spAutoFit/>
          </a:bodyPr>
          <a:lstStyle/>
          <a:p>
            <a:pPr marL="12700">
              <a:spcBef>
                <a:spcPts val="95"/>
              </a:spcBef>
            </a:pPr>
            <a:r>
              <a:rPr lang="ar-LB" sz="3600" b="1" spc="-5" dirty="0">
                <a:solidFill>
                  <a:srgbClr val="FF0000"/>
                </a:solidFill>
                <a:latin typeface="Times New Roman" panose="02020603050405020304" pitchFamily="18" charset="0"/>
                <a:cs typeface="Times New Roman" panose="02020603050405020304" pitchFamily="18" charset="0"/>
              </a:rPr>
              <a:t>بناء علامتك التجارية</a:t>
            </a:r>
            <a:endParaRPr sz="3600" b="1" spc="-2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059940" y="1567688"/>
            <a:ext cx="7015480" cy="3992760"/>
          </a:xfrm>
          <a:prstGeom prst="rect">
            <a:avLst/>
          </a:prstGeom>
        </p:spPr>
        <p:txBody>
          <a:bodyPr vert="horz" wrap="square" lIns="0" tIns="12065" rIns="0" bIns="0" rtlCol="0">
            <a:spAutoFit/>
          </a:bodyPr>
          <a:lstStyle/>
          <a:p>
            <a:pPr marL="355600" indent="-342900" algn="r" rtl="1">
              <a:spcBef>
                <a:spcPts val="95"/>
              </a:spcBef>
              <a:buFont typeface="Arial MT"/>
              <a:buChar char="•"/>
              <a:tabLst>
                <a:tab pos="354965" algn="l"/>
                <a:tab pos="355600" algn="l"/>
              </a:tabLst>
            </a:pPr>
            <a:r>
              <a:rPr lang="ar-LB" sz="2800" spc="-10" dirty="0" smtClean="0">
                <a:latin typeface="Times New Roman" panose="02020603050405020304" pitchFamily="18" charset="0"/>
                <a:cs typeface="Times New Roman" panose="02020603050405020304" pitchFamily="18" charset="0"/>
              </a:rPr>
              <a:t>من سيشارك ما يعتقدون أن علامتهم التجارية هي؟</a:t>
            </a:r>
          </a:p>
          <a:p>
            <a:pPr marL="355600" indent="-342900" algn="r" rtl="1">
              <a:spcBef>
                <a:spcPts val="95"/>
              </a:spcBef>
              <a:buFont typeface="Arial MT"/>
              <a:buChar char="•"/>
              <a:tabLst>
                <a:tab pos="354965" algn="l"/>
                <a:tab pos="355600" algn="l"/>
              </a:tabLst>
            </a:pPr>
            <a:endParaRPr lang="ar-LB" sz="2800" spc="-10" dirty="0" smtClean="0">
              <a:latin typeface="Times New Roman" panose="02020603050405020304" pitchFamily="18" charset="0"/>
              <a:cs typeface="Times New Roman" panose="02020603050405020304" pitchFamily="18" charset="0"/>
            </a:endParaRPr>
          </a:p>
          <a:p>
            <a:pPr marL="355600" indent="-342900" algn="r" rtl="1">
              <a:spcBef>
                <a:spcPts val="95"/>
              </a:spcBef>
              <a:buFont typeface="Arial MT"/>
              <a:buChar char="•"/>
              <a:tabLst>
                <a:tab pos="354965" algn="l"/>
                <a:tab pos="355600" algn="l"/>
              </a:tabLst>
            </a:pPr>
            <a:r>
              <a:rPr lang="ar-LB" sz="2800" spc="-10" dirty="0" smtClean="0">
                <a:latin typeface="Times New Roman" panose="02020603050405020304" pitchFamily="18" charset="0"/>
                <a:cs typeface="Times New Roman" panose="02020603050405020304" pitchFamily="18" charset="0"/>
              </a:rPr>
              <a:t>هل هو مميز؟</a:t>
            </a:r>
          </a:p>
          <a:p>
            <a:pPr marL="355600" indent="-342900" algn="r" rtl="1">
              <a:spcBef>
                <a:spcPts val="95"/>
              </a:spcBef>
              <a:buFont typeface="Arial MT"/>
              <a:buChar char="•"/>
              <a:tabLst>
                <a:tab pos="354965" algn="l"/>
                <a:tab pos="355600" algn="l"/>
              </a:tabLst>
            </a:pPr>
            <a:endParaRPr lang="ar-LB" sz="2800" spc="-10" dirty="0" smtClean="0">
              <a:latin typeface="Times New Roman" panose="02020603050405020304" pitchFamily="18" charset="0"/>
              <a:cs typeface="Times New Roman" panose="02020603050405020304" pitchFamily="18" charset="0"/>
            </a:endParaRPr>
          </a:p>
          <a:p>
            <a:pPr marL="355600" indent="-342900" algn="r" rtl="1">
              <a:spcBef>
                <a:spcPts val="95"/>
              </a:spcBef>
              <a:buFont typeface="Arial MT"/>
              <a:buChar char="•"/>
              <a:tabLst>
                <a:tab pos="354965" algn="l"/>
                <a:tab pos="355600" algn="l"/>
              </a:tabLst>
            </a:pPr>
            <a:r>
              <a:rPr lang="ar-LB" sz="2800" spc="-10" dirty="0" smtClean="0">
                <a:latin typeface="Times New Roman" panose="02020603050405020304" pitchFamily="18" charset="0"/>
                <a:cs typeface="Times New Roman" panose="02020603050405020304" pitchFamily="18" charset="0"/>
              </a:rPr>
              <a:t>هل هي ذات صلة بالعملاء المستهدفين؟</a:t>
            </a:r>
          </a:p>
          <a:p>
            <a:pPr marL="355600" indent="-342900" algn="r" rtl="1">
              <a:spcBef>
                <a:spcPts val="95"/>
              </a:spcBef>
              <a:buFont typeface="Arial MT"/>
              <a:buChar char="•"/>
              <a:tabLst>
                <a:tab pos="354965" algn="l"/>
                <a:tab pos="355600" algn="l"/>
              </a:tabLst>
            </a:pPr>
            <a:endParaRPr lang="ar-LB" sz="2800" spc="-10" dirty="0" smtClean="0">
              <a:latin typeface="Times New Roman" panose="02020603050405020304" pitchFamily="18" charset="0"/>
              <a:cs typeface="Times New Roman" panose="02020603050405020304" pitchFamily="18" charset="0"/>
            </a:endParaRPr>
          </a:p>
          <a:p>
            <a:pPr marL="355600" indent="-342900" algn="r" rtl="1">
              <a:spcBef>
                <a:spcPts val="95"/>
              </a:spcBef>
              <a:buFont typeface="Arial MT"/>
              <a:buChar char="•"/>
              <a:tabLst>
                <a:tab pos="354965" algn="l"/>
                <a:tab pos="355600" algn="l"/>
              </a:tabLst>
            </a:pPr>
            <a:r>
              <a:rPr lang="ar-LB" sz="2800" spc="-10" dirty="0" smtClean="0">
                <a:latin typeface="Times New Roman" panose="02020603050405020304" pitchFamily="18" charset="0"/>
                <a:cs typeface="Times New Roman" panose="02020603050405020304" pitchFamily="18" charset="0"/>
              </a:rPr>
              <a:t>هل هو في الوقت المناسب ومحدث؟</a:t>
            </a:r>
          </a:p>
          <a:p>
            <a:pPr marL="355600" indent="-342900" algn="r" rtl="1">
              <a:spcBef>
                <a:spcPts val="95"/>
              </a:spcBef>
              <a:buFont typeface="Arial MT"/>
              <a:buChar char="•"/>
              <a:tabLst>
                <a:tab pos="354965" algn="l"/>
                <a:tab pos="355600" algn="l"/>
              </a:tabLst>
            </a:pPr>
            <a:endParaRPr lang="ar-LB" sz="2800" spc="-10" dirty="0" smtClean="0">
              <a:latin typeface="Times New Roman" panose="02020603050405020304" pitchFamily="18" charset="0"/>
              <a:cs typeface="Times New Roman" panose="02020603050405020304" pitchFamily="18" charset="0"/>
            </a:endParaRPr>
          </a:p>
          <a:p>
            <a:pPr marL="355600" indent="-342900" algn="r" rtl="1">
              <a:spcBef>
                <a:spcPts val="95"/>
              </a:spcBef>
              <a:buFont typeface="Arial MT"/>
              <a:buChar char="•"/>
              <a:tabLst>
                <a:tab pos="354965" algn="l"/>
                <a:tab pos="355600" algn="l"/>
              </a:tabLst>
            </a:pPr>
            <a:r>
              <a:rPr lang="ar-LB" sz="2800" spc="-10" dirty="0" smtClean="0">
                <a:latin typeface="Times New Roman" panose="02020603050405020304" pitchFamily="18" charset="0"/>
                <a:cs typeface="Times New Roman" panose="02020603050405020304" pitchFamily="18" charset="0"/>
              </a:rPr>
              <a:t>إلخ.</a:t>
            </a:r>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145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0786" y="407923"/>
            <a:ext cx="6100414" cy="566822"/>
          </a:xfrm>
          <a:prstGeom prst="rect">
            <a:avLst/>
          </a:prstGeom>
        </p:spPr>
        <p:txBody>
          <a:bodyPr vert="horz" wrap="square" lIns="0" tIns="12700" rIns="0" bIns="0" rtlCol="0">
            <a:spAutoFit/>
          </a:bodyPr>
          <a:lstStyle/>
          <a:p>
            <a:pPr marL="12700" algn="ctr">
              <a:spcBef>
                <a:spcPts val="100"/>
              </a:spcBef>
            </a:pPr>
            <a:r>
              <a:rPr lang="ar-LB" sz="3600" b="1" spc="-5" dirty="0">
                <a:solidFill>
                  <a:srgbClr val="FF0000"/>
                </a:solidFill>
                <a:latin typeface="Times New Roman" panose="02020603050405020304" pitchFamily="18" charset="0"/>
                <a:cs typeface="Times New Roman" panose="02020603050405020304" pitchFamily="18" charset="0"/>
              </a:rPr>
              <a:t>بناء علامة تجارية ناجحة</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059822" y="1610360"/>
            <a:ext cx="7860665" cy="3510576"/>
          </a:xfrm>
          <a:prstGeom prst="rect">
            <a:avLst/>
          </a:prstGeom>
        </p:spPr>
        <p:txBody>
          <a:bodyPr vert="horz" wrap="square" lIns="0" tIns="12065" rIns="0" bIns="0" rtlCol="0">
            <a:spAutoFit/>
          </a:bodyPr>
          <a:lstStyle/>
          <a:p>
            <a:pPr marL="355600" marR="193675" indent="-342900" algn="r" rtl="1">
              <a:spcBef>
                <a:spcPts val="95"/>
              </a:spcBef>
              <a:buFont typeface="Arial MT"/>
              <a:buChar char="•"/>
              <a:tabLst>
                <a:tab pos="355600" algn="l"/>
                <a:tab pos="356235" algn="l"/>
              </a:tabLst>
            </a:pPr>
            <a:r>
              <a:rPr lang="ar-LB" sz="2800" spc="-5" dirty="0" smtClean="0">
                <a:latin typeface="Times New Roman" panose="02020603050405020304" pitchFamily="18" charset="0"/>
                <a:cs typeface="Times New Roman" panose="02020603050405020304" pitchFamily="18" charset="0"/>
              </a:rPr>
              <a:t>إن طرح هذه الأسئلة والإجابة عليها يضعك في طريقك</a:t>
            </a:r>
          </a:p>
          <a:p>
            <a:pPr marL="355600" marR="193675" indent="-342900" algn="r" rtl="1">
              <a:spcBef>
                <a:spcPts val="95"/>
              </a:spcBef>
              <a:buFont typeface="Arial MT"/>
              <a:buChar char="•"/>
              <a:tabLst>
                <a:tab pos="355600" algn="l"/>
                <a:tab pos="356235" algn="l"/>
              </a:tabLst>
            </a:pPr>
            <a:endParaRPr lang="ar-LB" sz="2800" spc="-5" dirty="0" smtClean="0">
              <a:latin typeface="Times New Roman" panose="02020603050405020304" pitchFamily="18" charset="0"/>
              <a:cs typeface="Times New Roman" panose="02020603050405020304" pitchFamily="18" charset="0"/>
            </a:endParaRPr>
          </a:p>
          <a:p>
            <a:pPr marL="355600" marR="193675" indent="-342900" algn="r" rtl="1">
              <a:spcBef>
                <a:spcPts val="95"/>
              </a:spcBef>
              <a:buFont typeface="Arial MT"/>
              <a:buChar char="•"/>
              <a:tabLst>
                <a:tab pos="355600" algn="l"/>
                <a:tab pos="356235" algn="l"/>
              </a:tabLst>
            </a:pPr>
            <a:r>
              <a:rPr lang="ar-LB" sz="2800" spc="-5" dirty="0" smtClean="0">
                <a:latin typeface="Times New Roman" panose="02020603050405020304" pitchFamily="18" charset="0"/>
                <a:cs typeface="Times New Roman" panose="02020603050405020304" pitchFamily="18" charset="0"/>
              </a:rPr>
              <a:t>إذا كنت على استعداد للعمل من أجل العثور على التركيز/الإدراك الصحيح، فيمكنك تحقيق أقصى قدر من النمو</a:t>
            </a:r>
          </a:p>
          <a:p>
            <a:pPr marL="355600" marR="193675" indent="-342900" algn="r" rtl="1">
              <a:spcBef>
                <a:spcPts val="95"/>
              </a:spcBef>
              <a:buFont typeface="Arial MT"/>
              <a:buChar char="•"/>
              <a:tabLst>
                <a:tab pos="355600" algn="l"/>
                <a:tab pos="356235" algn="l"/>
              </a:tabLst>
            </a:pPr>
            <a:endParaRPr lang="ar-LB" sz="2800" spc="-5" dirty="0" smtClean="0">
              <a:latin typeface="Times New Roman" panose="02020603050405020304" pitchFamily="18" charset="0"/>
              <a:cs typeface="Times New Roman" panose="02020603050405020304" pitchFamily="18" charset="0"/>
            </a:endParaRPr>
          </a:p>
          <a:p>
            <a:pPr marL="355600" marR="193675" indent="-342900" algn="r" rtl="1">
              <a:spcBef>
                <a:spcPts val="95"/>
              </a:spcBef>
              <a:buFont typeface="Arial MT"/>
              <a:buChar char="•"/>
              <a:tabLst>
                <a:tab pos="355600" algn="l"/>
                <a:tab pos="356235" algn="l"/>
              </a:tabLst>
            </a:pPr>
            <a:r>
              <a:rPr lang="ar-LB" sz="2800" spc="-5" dirty="0" smtClean="0">
                <a:latin typeface="Times New Roman" panose="02020603050405020304" pitchFamily="18" charset="0"/>
                <a:cs typeface="Times New Roman" panose="02020603050405020304" pitchFamily="18" charset="0"/>
              </a:rPr>
              <a:t>إذا كان الأمر يتطلب الكثير من العمل أو كنت لا ترغب في القيام به، فتذكر أنك بالفعل علامة تجارية سواء أعجبك ذلك أم لا - لذلك من الأفضل أن تحب ما أنت عليه!</a:t>
            </a:r>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828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4372" y="221997"/>
            <a:ext cx="5847715" cy="566181"/>
          </a:xfrm>
          <a:prstGeom prst="rect">
            <a:avLst/>
          </a:prstGeom>
        </p:spPr>
        <p:txBody>
          <a:bodyPr vert="horz" wrap="square" lIns="0" tIns="12065" rIns="0" bIns="0" rtlCol="0">
            <a:spAutoFit/>
          </a:bodyPr>
          <a:lstStyle/>
          <a:p>
            <a:pPr marL="12700" algn="ctr">
              <a:spcBef>
                <a:spcPts val="95"/>
              </a:spcBef>
            </a:pPr>
            <a:r>
              <a:rPr lang="ar-LB" sz="3600" b="1" spc="-5" dirty="0">
                <a:solidFill>
                  <a:srgbClr val="FF0000"/>
                </a:solidFill>
                <a:latin typeface="Times New Roman" panose="02020603050405020304" pitchFamily="18" charset="0"/>
                <a:cs typeface="Times New Roman" panose="02020603050405020304" pitchFamily="18" charset="0"/>
              </a:rPr>
              <a:t>بناء علامة تجارية ناجحة</a:t>
            </a:r>
            <a:endParaRPr sz="3600" b="1" spc="-2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059940" y="1610361"/>
            <a:ext cx="8001634" cy="1774204"/>
          </a:xfrm>
          <a:prstGeom prst="rect">
            <a:avLst/>
          </a:prstGeom>
        </p:spPr>
        <p:txBody>
          <a:bodyPr vert="horz" wrap="square" lIns="0" tIns="12065" rIns="0" bIns="0" rtlCol="0">
            <a:spAutoFit/>
          </a:bodyPr>
          <a:lstStyle/>
          <a:p>
            <a:pPr marL="355600" indent="-342900" algn="r" rtl="1">
              <a:spcBef>
                <a:spcPts val="95"/>
              </a:spcBef>
              <a:buFont typeface="Arial MT"/>
              <a:buChar char="•"/>
              <a:tabLst>
                <a:tab pos="354965" algn="l"/>
                <a:tab pos="355600" algn="l"/>
              </a:tabLst>
            </a:pPr>
            <a:r>
              <a:rPr lang="ar-LB" sz="2800" spc="-10" dirty="0" smtClean="0">
                <a:latin typeface="Times New Roman" panose="02020603050405020304" pitchFamily="18" charset="0"/>
                <a:cs typeface="Times New Roman" panose="02020603050405020304" pitchFamily="18" charset="0"/>
              </a:rPr>
              <a:t>إن استخدام عملية العلامة التجارية هو خيارك.</a:t>
            </a:r>
          </a:p>
          <a:p>
            <a:pPr marL="355600" indent="-342900" algn="r" rtl="1">
              <a:spcBef>
                <a:spcPts val="95"/>
              </a:spcBef>
              <a:buFont typeface="Arial MT"/>
              <a:buChar char="•"/>
              <a:tabLst>
                <a:tab pos="354965" algn="l"/>
                <a:tab pos="355600" algn="l"/>
              </a:tabLst>
            </a:pPr>
            <a:endParaRPr lang="ar-LB" sz="2800" spc="-10" dirty="0" smtClean="0">
              <a:latin typeface="Times New Roman" panose="02020603050405020304" pitchFamily="18" charset="0"/>
              <a:cs typeface="Times New Roman" panose="02020603050405020304" pitchFamily="18" charset="0"/>
            </a:endParaRPr>
          </a:p>
          <a:p>
            <a:pPr marL="355600" indent="-342900" algn="r" rtl="1">
              <a:spcBef>
                <a:spcPts val="95"/>
              </a:spcBef>
              <a:buFont typeface="Arial MT"/>
              <a:buChar char="•"/>
              <a:tabLst>
                <a:tab pos="354965" algn="l"/>
                <a:tab pos="355600" algn="l"/>
              </a:tabLst>
            </a:pPr>
            <a:r>
              <a:rPr lang="ar-LB" sz="2800" spc="-10" dirty="0" smtClean="0">
                <a:latin typeface="Times New Roman" panose="02020603050405020304" pitchFamily="18" charset="0"/>
                <a:cs typeface="Times New Roman" panose="02020603050405020304" pitchFamily="18" charset="0"/>
              </a:rPr>
              <a:t>وعندما تقرر، فكر في كلمات كونفوشيوس منذ قرون مضت:</a:t>
            </a:r>
          </a:p>
          <a:p>
            <a:pPr marL="12700" algn="ctr" rtl="1">
              <a:spcBef>
                <a:spcPts val="95"/>
              </a:spcBef>
              <a:tabLst>
                <a:tab pos="354965" algn="l"/>
                <a:tab pos="355600" algn="l"/>
              </a:tabLst>
            </a:pPr>
            <a:r>
              <a:rPr lang="ar-LB" sz="2800" spc="-10" dirty="0" smtClean="0">
                <a:solidFill>
                  <a:srgbClr val="FF0000"/>
                </a:solidFill>
                <a:latin typeface="Times New Roman" panose="02020603050405020304" pitchFamily="18" charset="0"/>
                <a:cs typeface="Times New Roman" panose="02020603050405020304" pitchFamily="18" charset="0"/>
              </a:rPr>
              <a:t>- "أسمع وأنسى. أرى وأتذكر. أنا أفعل وأفهم”.</a:t>
            </a:r>
            <a:endParaRPr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97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914" y="510032"/>
            <a:ext cx="6189980" cy="574040"/>
          </a:xfrm>
          <a:prstGeom prst="rect">
            <a:avLst/>
          </a:prstGeom>
        </p:spPr>
        <p:txBody>
          <a:bodyPr vert="horz" wrap="square" lIns="0" tIns="12700" rIns="0" bIns="0" rtlCol="0">
            <a:spAutoFit/>
          </a:bodyPr>
          <a:lstStyle/>
          <a:p>
            <a:pPr marL="12700" algn="ctr">
              <a:spcBef>
                <a:spcPts val="100"/>
              </a:spcBef>
            </a:pPr>
            <a:r>
              <a:rPr lang="ar-LB" sz="3600" b="1" dirty="0">
                <a:solidFill>
                  <a:srgbClr val="FF0000"/>
                </a:solidFill>
                <a:latin typeface="Times New Roman" panose="02020603050405020304" pitchFamily="18" charset="0"/>
                <a:cs typeface="Times New Roman" panose="02020603050405020304" pitchFamily="18" charset="0"/>
              </a:rPr>
              <a:t>بناء علامة تجارية ناجحة</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288541" y="1860295"/>
            <a:ext cx="8749573" cy="3536224"/>
          </a:xfrm>
          <a:prstGeom prst="rect">
            <a:avLst/>
          </a:prstGeom>
        </p:spPr>
        <p:txBody>
          <a:bodyPr vert="horz" wrap="square" lIns="0" tIns="12065" rIns="0" bIns="0" rtlCol="0">
            <a:spAutoFit/>
          </a:bodyPr>
          <a:lstStyle/>
          <a:p>
            <a:pPr marL="12700" algn="r" rtl="1">
              <a:spcBef>
                <a:spcPts val="95"/>
              </a:spcBef>
            </a:pPr>
            <a:r>
              <a:rPr lang="ar-LB" sz="2800" b="1" spc="-5" dirty="0" smtClean="0">
                <a:latin typeface="Times New Roman" panose="02020603050405020304" pitchFamily="18" charset="0"/>
                <a:cs typeface="Times New Roman" panose="02020603050405020304" pitchFamily="18" charset="0"/>
              </a:rPr>
              <a:t>1. يتم بناء العلامات التجارية من الداخل إلى الخارج.</a:t>
            </a:r>
          </a:p>
          <a:p>
            <a:pPr marL="12700" algn="r" rtl="1">
              <a:spcBef>
                <a:spcPts val="95"/>
              </a:spcBef>
            </a:pPr>
            <a:endParaRPr lang="ar-LB" sz="2800" b="1" spc="-5" dirty="0" smtClean="0">
              <a:latin typeface="Times New Roman" panose="02020603050405020304" pitchFamily="18" charset="0"/>
              <a:cs typeface="Times New Roman" panose="02020603050405020304" pitchFamily="18" charset="0"/>
            </a:endParaRPr>
          </a:p>
          <a:p>
            <a:pPr marL="12700" algn="r" rtl="1">
              <a:spcBef>
                <a:spcPts val="95"/>
              </a:spcBef>
            </a:pPr>
            <a:r>
              <a:rPr lang="ar-LB" sz="2800" spc="-5" dirty="0" smtClean="0">
                <a:latin typeface="Times New Roman" panose="02020603050405020304" pitchFamily="18" charset="0"/>
                <a:cs typeface="Times New Roman" panose="02020603050405020304" pitchFamily="18" charset="0"/>
              </a:rPr>
              <a:t>تبدأ علامتك التجارية وسمعتك مع موظفيك...المديرين التنفيذيين...شركاء العمل...البائعين...المحررين...الإعلان...وسائل الإعلام...الويب...</a:t>
            </a:r>
          </a:p>
          <a:p>
            <a:pPr marL="12700" algn="r" rtl="1">
              <a:spcBef>
                <a:spcPts val="95"/>
              </a:spcBef>
            </a:pPr>
            <a:r>
              <a:rPr lang="ar-LB" sz="2800" spc="-5" dirty="0" smtClean="0">
                <a:latin typeface="Times New Roman" panose="02020603050405020304" pitchFamily="18" charset="0"/>
                <a:cs typeface="Times New Roman" panose="02020603050405020304" pitchFamily="18" charset="0"/>
              </a:rPr>
              <a:t>المواد...العملاء</a:t>
            </a:r>
          </a:p>
          <a:p>
            <a:pPr marL="12700" algn="r" rtl="1">
              <a:spcBef>
                <a:spcPts val="95"/>
              </a:spcBef>
            </a:pPr>
            <a:endParaRPr lang="ar-LB" sz="2800" spc="-5" dirty="0" smtClean="0">
              <a:latin typeface="Times New Roman" panose="02020603050405020304" pitchFamily="18" charset="0"/>
              <a:cs typeface="Times New Roman" panose="02020603050405020304" pitchFamily="18" charset="0"/>
            </a:endParaRPr>
          </a:p>
          <a:p>
            <a:pPr marL="12700" algn="r" rtl="1">
              <a:spcBef>
                <a:spcPts val="95"/>
              </a:spcBef>
            </a:pPr>
            <a:r>
              <a:rPr lang="ar-LB" sz="2800" spc="-5" dirty="0" smtClean="0">
                <a:latin typeface="Times New Roman" panose="02020603050405020304" pitchFamily="18" charset="0"/>
                <a:cs typeface="Times New Roman" panose="02020603050405020304" pitchFamily="18" charset="0"/>
              </a:rPr>
              <a:t>يجب أن يعرف جميع الموظفين عرض القيمة الخاص بك.</a:t>
            </a:r>
          </a:p>
          <a:p>
            <a:pPr marL="12700" algn="r" rtl="1">
              <a:spcBef>
                <a:spcPts val="95"/>
              </a:spcBef>
            </a:pPr>
            <a:r>
              <a:rPr lang="ar-LB" sz="2800" spc="-5" dirty="0" smtClean="0">
                <a:latin typeface="Times New Roman" panose="02020603050405020304" pitchFamily="18" charset="0"/>
                <a:cs typeface="Times New Roman" panose="02020603050405020304" pitchFamily="18" charset="0"/>
              </a:rPr>
              <a:t>ما الذي يميز علامتك التجارية عن غيرها</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82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89663" y="2096589"/>
            <a:ext cx="4482737" cy="436017"/>
          </a:xfrm>
          <a:prstGeom prst="rect">
            <a:avLst/>
          </a:prstGeom>
          <a:solidFill>
            <a:srgbClr val="C6D9F1"/>
          </a:solidFill>
        </p:spPr>
        <p:txBody>
          <a:bodyPr vert="horz" wrap="square" lIns="0" tIns="0" rIns="0" bIns="0" rtlCol="0">
            <a:spAutoFit/>
          </a:bodyPr>
          <a:lstStyle/>
          <a:p>
            <a:pPr marL="91440">
              <a:lnSpc>
                <a:spcPts val="3350"/>
              </a:lnSpc>
            </a:pPr>
            <a:r>
              <a:rPr lang="ar-LB" sz="2900" dirty="0">
                <a:cs typeface="Calibri"/>
              </a:rPr>
              <a:t>1- تعريف العلامة التجارية وتاريخها</a:t>
            </a:r>
            <a:endParaRPr lang="ar-LB" sz="2900" dirty="0">
              <a:cs typeface="Calibri"/>
            </a:endParaRPr>
          </a:p>
        </p:txBody>
      </p:sp>
      <p:sp>
        <p:nvSpPr>
          <p:cNvPr id="3" name="object 3"/>
          <p:cNvSpPr txBox="1"/>
          <p:nvPr/>
        </p:nvSpPr>
        <p:spPr>
          <a:xfrm>
            <a:off x="2440939" y="2470506"/>
            <a:ext cx="5232400" cy="1359345"/>
          </a:xfrm>
          <a:prstGeom prst="rect">
            <a:avLst/>
          </a:prstGeom>
        </p:spPr>
        <p:txBody>
          <a:bodyPr vert="horz" wrap="square" lIns="0" tIns="233679" rIns="0" bIns="0" rtlCol="0">
            <a:spAutoFit/>
          </a:bodyPr>
          <a:lstStyle/>
          <a:p>
            <a:pPr marL="12065" algn="r" rtl="1">
              <a:spcBef>
                <a:spcPts val="1839"/>
              </a:spcBef>
              <a:tabLst>
                <a:tab pos="393700" algn="l"/>
              </a:tabLst>
            </a:pPr>
            <a:r>
              <a:rPr lang="ar-LB" sz="2900" dirty="0" smtClean="0">
                <a:latin typeface="Times New Roman" panose="02020603050405020304" pitchFamily="18" charset="0"/>
                <a:cs typeface="Times New Roman" panose="02020603050405020304" pitchFamily="18" charset="0"/>
              </a:rPr>
              <a:t>2- بناء العلامة التجارية الناجحة</a:t>
            </a:r>
            <a:endParaRPr lang="en-US" sz="2900" dirty="0" smtClean="0">
              <a:latin typeface="Times New Roman" panose="02020603050405020304" pitchFamily="18" charset="0"/>
              <a:cs typeface="Times New Roman" panose="02020603050405020304" pitchFamily="18" charset="0"/>
            </a:endParaRPr>
          </a:p>
          <a:p>
            <a:pPr marL="12065" algn="r" rtl="1">
              <a:spcBef>
                <a:spcPts val="1839"/>
              </a:spcBef>
              <a:tabLst>
                <a:tab pos="393700" algn="l"/>
              </a:tabLst>
            </a:pPr>
            <a:r>
              <a:rPr lang="en-US" sz="2900" dirty="0">
                <a:latin typeface="Times New Roman" panose="02020603050405020304" pitchFamily="18" charset="0"/>
                <a:cs typeface="Times New Roman" panose="02020603050405020304" pitchFamily="18" charset="0"/>
              </a:rPr>
              <a:t>3</a:t>
            </a:r>
            <a:r>
              <a:rPr lang="ar-LB" sz="2900" dirty="0" smtClean="0">
                <a:latin typeface="Times New Roman" panose="02020603050405020304" pitchFamily="18" charset="0"/>
                <a:cs typeface="Times New Roman" panose="02020603050405020304" pitchFamily="18" charset="0"/>
              </a:rPr>
              <a:t>- شخصية العلامة التجارية واستراتيجياتها</a:t>
            </a:r>
            <a:endParaRPr lang="ar-LB" sz="29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title"/>
          </p:nvPr>
        </p:nvSpPr>
        <p:spPr>
          <a:xfrm>
            <a:off x="4419601" y="685800"/>
            <a:ext cx="3427351" cy="673902"/>
          </a:xfrm>
          <a:prstGeom prst="rect">
            <a:avLst/>
          </a:prstGeom>
        </p:spPr>
        <p:txBody>
          <a:bodyPr vert="horz" wrap="square" lIns="0" tIns="12065" rIns="0" bIns="0" rtlCol="0" anchor="ctr">
            <a:spAutoFit/>
          </a:bodyPr>
          <a:lstStyle/>
          <a:p>
            <a:pPr marL="12700" algn="ctr">
              <a:lnSpc>
                <a:spcPct val="100000"/>
              </a:lnSpc>
              <a:spcBef>
                <a:spcPts val="95"/>
              </a:spcBef>
            </a:pPr>
            <a:r>
              <a:rPr lang="ar-LB" sz="4300" b="1" spc="-20" dirty="0">
                <a:solidFill>
                  <a:srgbClr val="FF0000"/>
                </a:solidFill>
                <a:latin typeface="Times New Roman" panose="02020603050405020304" pitchFamily="18" charset="0"/>
              </a:rPr>
              <a:t>العلامة التجارية</a:t>
            </a:r>
            <a:endParaRPr sz="43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313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3996945"/>
            <a:ext cx="5886862" cy="696595"/>
          </a:xfrm>
          <a:prstGeom prst="rect">
            <a:avLst/>
          </a:prstGeom>
        </p:spPr>
        <p:txBody>
          <a:bodyPr vert="horz" wrap="square" lIns="0" tIns="12700" rIns="0" bIns="0" rtlCol="0">
            <a:spAutoFit/>
          </a:bodyPr>
          <a:lstStyle/>
          <a:p>
            <a:pPr marL="12700">
              <a:spcBef>
                <a:spcPts val="100"/>
              </a:spcBef>
            </a:pPr>
            <a:r>
              <a:rPr sz="4400" dirty="0">
                <a:latin typeface="Times New Roman" panose="02020603050405020304" pitchFamily="18" charset="0"/>
                <a:cs typeface="Times New Roman" panose="02020603050405020304" pitchFamily="18" charset="0"/>
              </a:rPr>
              <a:t>McDonald</a:t>
            </a:r>
            <a:r>
              <a:rPr sz="4400" spc="-85"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Corporation</a:t>
            </a:r>
            <a:endParaRPr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4343400" y="1752600"/>
            <a:ext cx="2552700" cy="1900224"/>
          </a:xfrm>
          <a:prstGeom prst="rect">
            <a:avLst/>
          </a:prstGeom>
        </p:spPr>
      </p:pic>
    </p:spTree>
    <p:extLst>
      <p:ext uri="{BB962C8B-B14F-4D97-AF65-F5344CB8AC3E}">
        <p14:creationId xmlns:p14="http://schemas.microsoft.com/office/powerpoint/2010/main" val="2281295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4714" y="281432"/>
            <a:ext cx="6189980" cy="574040"/>
          </a:xfrm>
          <a:prstGeom prst="rect">
            <a:avLst/>
          </a:prstGeom>
        </p:spPr>
        <p:txBody>
          <a:bodyPr vert="horz" wrap="square" lIns="0" tIns="12700" rIns="0" bIns="0" rtlCol="0">
            <a:spAutoFit/>
          </a:bodyPr>
          <a:lstStyle/>
          <a:p>
            <a:pPr marL="12700" algn="ctr">
              <a:spcBef>
                <a:spcPts val="100"/>
              </a:spcBef>
            </a:pPr>
            <a:r>
              <a:rPr lang="ar-LB" sz="3600" b="1" dirty="0">
                <a:solidFill>
                  <a:srgbClr val="FF0000"/>
                </a:solidFill>
                <a:latin typeface="Times New Roman" panose="02020603050405020304" pitchFamily="18" charset="0"/>
                <a:cs typeface="Times New Roman" panose="02020603050405020304" pitchFamily="18" charset="0"/>
              </a:rPr>
              <a:t>بناء علامة تجارية ناجحة</a:t>
            </a:r>
            <a:endParaRPr sz="3600" dirty="0">
              <a:solidFill>
                <a:srgbClr val="FF0000"/>
              </a:solidFill>
              <a:latin typeface="Tahoma"/>
              <a:cs typeface="Tahoma"/>
            </a:endParaRPr>
          </a:p>
        </p:txBody>
      </p:sp>
      <p:sp>
        <p:nvSpPr>
          <p:cNvPr id="3" name="object 3"/>
          <p:cNvSpPr txBox="1"/>
          <p:nvPr/>
        </p:nvSpPr>
        <p:spPr>
          <a:xfrm>
            <a:off x="2288540" y="1555496"/>
            <a:ext cx="6860540" cy="3079689"/>
          </a:xfrm>
          <a:prstGeom prst="rect">
            <a:avLst/>
          </a:prstGeom>
        </p:spPr>
        <p:txBody>
          <a:bodyPr vert="horz" wrap="square" lIns="0" tIns="12065" rIns="0" bIns="0" rtlCol="0">
            <a:spAutoFit/>
          </a:bodyPr>
          <a:lstStyle/>
          <a:p>
            <a:pPr marL="12700" algn="r" rtl="1">
              <a:spcBef>
                <a:spcPts val="95"/>
              </a:spcBef>
            </a:pPr>
            <a:r>
              <a:rPr lang="ar-LB" sz="2800" b="1" spc="-5" dirty="0" smtClean="0">
                <a:latin typeface="Times New Roman" panose="02020603050405020304" pitchFamily="18" charset="0"/>
                <a:cs typeface="Times New Roman" panose="02020603050405020304" pitchFamily="18" charset="0"/>
              </a:rPr>
              <a:t>2. حماية سمعة شركتك.</a:t>
            </a:r>
          </a:p>
          <a:p>
            <a:pPr marL="12700" algn="r" rtl="1">
              <a:spcBef>
                <a:spcPts val="95"/>
              </a:spcBef>
            </a:pPr>
            <a:endParaRPr lang="ar-LB" sz="2800" b="1" spc="-5" dirty="0" smtClean="0">
              <a:latin typeface="Times New Roman" panose="02020603050405020304" pitchFamily="18" charset="0"/>
              <a:cs typeface="Times New Roman" panose="02020603050405020304" pitchFamily="18" charset="0"/>
            </a:endParaRPr>
          </a:p>
          <a:p>
            <a:pPr marL="12700" algn="r" rtl="1">
              <a:spcBef>
                <a:spcPts val="95"/>
              </a:spcBef>
            </a:pPr>
            <a:r>
              <a:rPr lang="ar-LB" sz="2800" spc="-5" dirty="0" smtClean="0">
                <a:latin typeface="Times New Roman" panose="02020603050405020304" pitchFamily="18" charset="0"/>
                <a:cs typeface="Times New Roman" panose="02020603050405020304" pitchFamily="18" charset="0"/>
              </a:rPr>
              <a:t>يتخذ العملاء بشكل متزايد خيارات العلامة التجارية بناءً على السمعة الإجمالية للمؤسسة.</a:t>
            </a:r>
          </a:p>
          <a:p>
            <a:pPr marL="12700" algn="r" rtl="1">
              <a:spcBef>
                <a:spcPts val="95"/>
              </a:spcBef>
            </a:pPr>
            <a:endParaRPr lang="ar-LB" sz="2800" spc="-5" dirty="0" smtClean="0">
              <a:latin typeface="Times New Roman" panose="02020603050405020304" pitchFamily="18" charset="0"/>
              <a:cs typeface="Times New Roman" panose="02020603050405020304" pitchFamily="18" charset="0"/>
            </a:endParaRPr>
          </a:p>
          <a:p>
            <a:pPr marL="12700" algn="r" rtl="1">
              <a:spcBef>
                <a:spcPts val="95"/>
              </a:spcBef>
            </a:pPr>
            <a:r>
              <a:rPr lang="ar-LB" sz="2800" spc="-5" dirty="0" smtClean="0">
                <a:latin typeface="Times New Roman" panose="02020603050405020304" pitchFamily="18" charset="0"/>
                <a:cs typeface="Times New Roman" panose="02020603050405020304" pitchFamily="18" charset="0"/>
              </a:rPr>
              <a:t>(كيفية ارتباطها بجميع أصحاب المصلحة الداخليين والخارجيين)</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233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0" y="990601"/>
            <a:ext cx="7661274" cy="4571999"/>
          </a:xfrm>
          <a:prstGeom prst="rect">
            <a:avLst/>
          </a:prstGeom>
        </p:spPr>
      </p:pic>
    </p:spTree>
    <p:extLst>
      <p:ext uri="{BB962C8B-B14F-4D97-AF65-F5344CB8AC3E}">
        <p14:creationId xmlns:p14="http://schemas.microsoft.com/office/powerpoint/2010/main" val="3784396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914" y="281432"/>
            <a:ext cx="6189980" cy="574040"/>
          </a:xfrm>
          <a:prstGeom prst="rect">
            <a:avLst/>
          </a:prstGeom>
        </p:spPr>
        <p:txBody>
          <a:bodyPr vert="horz" wrap="square" lIns="0" tIns="12700" rIns="0" bIns="0" rtlCol="0">
            <a:spAutoFit/>
          </a:bodyPr>
          <a:lstStyle/>
          <a:p>
            <a:pPr marL="12700" algn="ctr">
              <a:spcBef>
                <a:spcPts val="100"/>
              </a:spcBef>
            </a:pPr>
            <a:r>
              <a:rPr lang="ar-LB" sz="3600" b="1" dirty="0">
                <a:solidFill>
                  <a:srgbClr val="FF0000"/>
                </a:solidFill>
                <a:latin typeface="Times New Roman" panose="02020603050405020304" pitchFamily="18" charset="0"/>
                <a:cs typeface="Times New Roman" panose="02020603050405020304" pitchFamily="18" charset="0"/>
              </a:rPr>
              <a:t>بناء علامة تجارية ناجحة</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1913254" y="1469564"/>
            <a:ext cx="8365490" cy="1544525"/>
          </a:xfrm>
          <a:prstGeom prst="rect">
            <a:avLst/>
          </a:prstGeom>
        </p:spPr>
        <p:txBody>
          <a:bodyPr vert="horz" wrap="square" lIns="0" tIns="12700" rIns="0" bIns="0" rtlCol="0">
            <a:spAutoFit/>
          </a:bodyPr>
          <a:lstStyle/>
          <a:p>
            <a:pPr marL="910590" marR="5080" indent="-523240" algn="r" rtl="1">
              <a:lnSpc>
                <a:spcPct val="120000"/>
              </a:lnSpc>
              <a:spcBef>
                <a:spcPts val="100"/>
              </a:spcBef>
            </a:pPr>
            <a:r>
              <a:rPr lang="ar-LB" spc="-5" dirty="0">
                <a:latin typeface="Times New Roman" panose="02020603050405020304" pitchFamily="18" charset="0"/>
                <a:cs typeface="Times New Roman" panose="02020603050405020304" pitchFamily="18" charset="0"/>
              </a:rPr>
              <a:t>3. قم ببناء العلامة التجارية لشركتك بناءً على تفضيلات عملائك.</a:t>
            </a:r>
          </a:p>
          <a:p>
            <a:pPr marL="910590" marR="5080" indent="-523240" algn="r" rtl="1">
              <a:lnSpc>
                <a:spcPct val="120000"/>
              </a:lnSpc>
              <a:spcBef>
                <a:spcPts val="100"/>
              </a:spcBef>
            </a:pPr>
            <a:endParaRPr lang="en-US" b="0" spc="-5" dirty="0" smtClean="0">
              <a:latin typeface="Times New Roman" panose="02020603050405020304" pitchFamily="18" charset="0"/>
              <a:cs typeface="Times New Roman" panose="02020603050405020304" pitchFamily="18" charset="0"/>
            </a:endParaRPr>
          </a:p>
          <a:p>
            <a:pPr marL="910590" marR="5080" indent="-523240" algn="r" rtl="1">
              <a:lnSpc>
                <a:spcPct val="120000"/>
              </a:lnSpc>
              <a:spcBef>
                <a:spcPts val="100"/>
              </a:spcBef>
            </a:pPr>
            <a:r>
              <a:rPr lang="ar-LB" b="0" spc="-5" dirty="0" smtClean="0">
                <a:latin typeface="Times New Roman" panose="02020603050405020304" pitchFamily="18" charset="0"/>
                <a:cs typeface="Times New Roman" panose="02020603050405020304" pitchFamily="18" charset="0"/>
              </a:rPr>
              <a:t>- </a:t>
            </a:r>
            <a:r>
              <a:rPr lang="ar-LB" b="0" spc="-5" dirty="0">
                <a:latin typeface="Times New Roman" panose="02020603050405020304" pitchFamily="18" charset="0"/>
                <a:cs typeface="Times New Roman" panose="02020603050405020304" pitchFamily="18" charset="0"/>
              </a:rPr>
              <a:t>البحث المستمر والاستجابة لتفضيلات العملاء المتغيرة</a:t>
            </a:r>
            <a:endParaRPr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52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48401" y="4468813"/>
            <a:ext cx="4419587" cy="2389187"/>
          </a:xfrm>
          <a:prstGeom prst="rect">
            <a:avLst/>
          </a:prstGeom>
        </p:spPr>
      </p:pic>
      <p:sp>
        <p:nvSpPr>
          <p:cNvPr id="3" name="object 3"/>
          <p:cNvSpPr txBox="1"/>
          <p:nvPr/>
        </p:nvSpPr>
        <p:spPr>
          <a:xfrm>
            <a:off x="1641928" y="799593"/>
            <a:ext cx="8931910" cy="2623795"/>
          </a:xfrm>
          <a:prstGeom prst="rect">
            <a:avLst/>
          </a:prstGeom>
        </p:spPr>
        <p:txBody>
          <a:bodyPr vert="horz" wrap="square" lIns="0" tIns="12700" rIns="0" bIns="0" rtlCol="0">
            <a:spAutoFit/>
          </a:bodyPr>
          <a:lstStyle/>
          <a:p>
            <a:pPr marL="12700" marR="5080" algn="r" rtl="1">
              <a:spcBef>
                <a:spcPts val="100"/>
              </a:spcBef>
            </a:pPr>
            <a:r>
              <a:rPr lang="ar-LB" sz="2400" dirty="0" smtClean="0">
                <a:latin typeface="Times New Roman" panose="02020603050405020304" pitchFamily="18" charset="0"/>
                <a:cs typeface="Times New Roman" panose="02020603050405020304" pitchFamily="18" charset="0"/>
              </a:rPr>
              <a:t>يدور تطوير منتجات فيليب موريس حول فهم تفضيلات المدخنين البالغين والاستجابة لها. تبدأ العملية بأبحاث سوقية مركزة تؤدي إلى تقييم دقيق للتحديات التي تواجهها علاماتنا التجارية والحلول الأكثر صلة بالمستهلك. ثم تقود هذه الرؤية إلى تطوير مفاهيم المنتجات المبتكرة.</a:t>
            </a:r>
          </a:p>
          <a:p>
            <a:pPr marL="12700" marR="5080" algn="r" rtl="1">
              <a:spcBef>
                <a:spcPts val="100"/>
              </a:spcBef>
            </a:pPr>
            <a:endParaRPr lang="ar-LB" sz="2400" dirty="0" smtClean="0">
              <a:latin typeface="Times New Roman" panose="02020603050405020304" pitchFamily="18" charset="0"/>
              <a:cs typeface="Times New Roman" panose="02020603050405020304" pitchFamily="18" charset="0"/>
            </a:endParaRPr>
          </a:p>
          <a:p>
            <a:pPr marL="12700" marR="5080" algn="r" rtl="1">
              <a:spcBef>
                <a:spcPts val="100"/>
              </a:spcBef>
            </a:pPr>
            <a:r>
              <a:rPr lang="ar-LB" sz="2400" dirty="0" smtClean="0">
                <a:latin typeface="Times New Roman" panose="02020603050405020304" pitchFamily="18" charset="0"/>
                <a:cs typeface="Times New Roman" panose="02020603050405020304" pitchFamily="18" charset="0"/>
              </a:rPr>
              <a:t>يتناول أحد هذه المفاهيم تفضيل المدخن البالغ المتزايد لتكييف المنتج أو تعديله أو تغييره شخصيًا عند الرغبة. وقد تُرجم هذا بدوره إلى تسويق منتج هجين جديد: سيجارة عادية تتحول إلى منتج المنثول عندما يسحق المدخن الكبسولة الموجودة داخلها.</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345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914" y="281432"/>
            <a:ext cx="6189980" cy="574040"/>
          </a:xfrm>
          <a:prstGeom prst="rect">
            <a:avLst/>
          </a:prstGeom>
        </p:spPr>
        <p:txBody>
          <a:bodyPr vert="horz" wrap="square" lIns="0" tIns="12700" rIns="0" bIns="0" rtlCol="0">
            <a:spAutoFit/>
          </a:bodyPr>
          <a:lstStyle/>
          <a:p>
            <a:pPr marL="12700" algn="ctr">
              <a:spcBef>
                <a:spcPts val="100"/>
              </a:spcBef>
            </a:pPr>
            <a:r>
              <a:rPr lang="ar-LB" sz="3600" b="1" dirty="0">
                <a:solidFill>
                  <a:srgbClr val="FF0000"/>
                </a:solidFill>
                <a:latin typeface="Times New Roman" panose="02020603050405020304" pitchFamily="18" charset="0"/>
                <a:cs typeface="Times New Roman" panose="02020603050405020304" pitchFamily="18" charset="0"/>
              </a:rPr>
              <a:t>بناء علامة تجارية ناجحة</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288540" y="1469564"/>
            <a:ext cx="7868284" cy="2061590"/>
          </a:xfrm>
          <a:prstGeom prst="rect">
            <a:avLst/>
          </a:prstGeom>
        </p:spPr>
        <p:txBody>
          <a:bodyPr vert="horz" wrap="square" lIns="0" tIns="12700" rIns="0" bIns="0" rtlCol="0">
            <a:spAutoFit/>
          </a:bodyPr>
          <a:lstStyle/>
          <a:p>
            <a:pPr marL="535305" marR="5080" indent="-523240" algn="r" rtl="1">
              <a:lnSpc>
                <a:spcPct val="120000"/>
              </a:lnSpc>
              <a:spcBef>
                <a:spcPts val="100"/>
              </a:spcBef>
            </a:pPr>
            <a:r>
              <a:rPr lang="ar-LB" sz="2800" b="1" spc="-5" dirty="0" smtClean="0">
                <a:latin typeface="Times New Roman" panose="02020603050405020304" pitchFamily="18" charset="0"/>
                <a:cs typeface="Times New Roman" panose="02020603050405020304" pitchFamily="18" charset="0"/>
              </a:rPr>
              <a:t>4. يريد العملاء علامات تجارية شخصية وليست منتجة بكميات كبيرة.</a:t>
            </a:r>
          </a:p>
          <a:p>
            <a:pPr marL="535305" marR="5080" indent="-523240" algn="r" rtl="1">
              <a:lnSpc>
                <a:spcPct val="120000"/>
              </a:lnSpc>
              <a:spcBef>
                <a:spcPts val="100"/>
              </a:spcBef>
            </a:pPr>
            <a:endParaRPr lang="ar-LB" sz="2800" b="1" spc="-5" dirty="0" smtClean="0">
              <a:latin typeface="Times New Roman" panose="02020603050405020304" pitchFamily="18" charset="0"/>
              <a:cs typeface="Times New Roman" panose="02020603050405020304" pitchFamily="18" charset="0"/>
            </a:endParaRPr>
          </a:p>
          <a:p>
            <a:pPr marL="535305" marR="5080" indent="-523240" algn="r" rtl="1">
              <a:lnSpc>
                <a:spcPct val="120000"/>
              </a:lnSpc>
              <a:spcBef>
                <a:spcPts val="100"/>
              </a:spcBef>
            </a:pPr>
            <a:r>
              <a:rPr lang="ar-LB" sz="2800" spc="-5" dirty="0" smtClean="0">
                <a:latin typeface="Times New Roman" panose="02020603050405020304" pitchFamily="18" charset="0"/>
                <a:cs typeface="Times New Roman" panose="02020603050405020304" pitchFamily="18" charset="0"/>
              </a:rPr>
              <a:t>- يريد العملاء أكثر من مجرد صفقة - فهم يريدون "تجربة" مع علامتك التجارية</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086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0" y="1676412"/>
            <a:ext cx="5389230" cy="4047116"/>
          </a:xfrm>
          <a:prstGeom prst="rect">
            <a:avLst/>
          </a:prstGeom>
        </p:spPr>
      </p:pic>
      <p:sp>
        <p:nvSpPr>
          <p:cNvPr id="3" name="object 3"/>
          <p:cNvSpPr txBox="1">
            <a:spLocks noGrp="1"/>
          </p:cNvSpPr>
          <p:nvPr>
            <p:ph type="title"/>
          </p:nvPr>
        </p:nvSpPr>
        <p:spPr>
          <a:xfrm>
            <a:off x="3188336" y="564896"/>
            <a:ext cx="5584825" cy="756920"/>
          </a:xfrm>
          <a:prstGeom prst="rect">
            <a:avLst/>
          </a:prstGeom>
        </p:spPr>
        <p:txBody>
          <a:bodyPr vert="horz" wrap="square" lIns="0" tIns="12700" rIns="0" bIns="0" rtlCol="0">
            <a:spAutoFit/>
          </a:bodyPr>
          <a:lstStyle/>
          <a:p>
            <a:pPr marL="737870" marR="5080" indent="-725805">
              <a:spcBef>
                <a:spcPts val="100"/>
              </a:spcBef>
            </a:pP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This </a:t>
            </a:r>
            <a:r>
              <a:rPr sz="2400" spc="-5" dirty="0">
                <a:latin typeface="Times New Roman" panose="02020603050405020304" pitchFamily="18" charset="0"/>
                <a:cs typeface="Times New Roman" panose="02020603050405020304" pitchFamily="18" charset="0"/>
              </a:rPr>
              <a:t>is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reason </a:t>
            </a:r>
            <a:r>
              <a:rPr sz="2400" spc="-20" dirty="0">
                <a:latin typeface="Times New Roman" panose="02020603050405020304" pitchFamily="18" charset="0"/>
                <a:cs typeface="Times New Roman" panose="02020603050405020304" pitchFamily="18" charset="0"/>
              </a:rPr>
              <a:t>iPod </a:t>
            </a:r>
            <a:r>
              <a:rPr sz="2400" spc="-5" dirty="0">
                <a:latin typeface="Times New Roman" panose="02020603050405020304" pitchFamily="18" charset="0"/>
                <a:cs typeface="Times New Roman" panose="02020603050405020304" pitchFamily="18" charset="0"/>
              </a:rPr>
              <a:t>is so much more </a:t>
            </a:r>
            <a:r>
              <a:rPr sz="2400" spc="-7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successful</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than</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traditional</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CDs</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24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381000"/>
            <a:ext cx="6189980" cy="574040"/>
          </a:xfrm>
          <a:prstGeom prst="rect">
            <a:avLst/>
          </a:prstGeom>
        </p:spPr>
        <p:txBody>
          <a:bodyPr vert="horz" wrap="square" lIns="0" tIns="12700" rIns="0" bIns="0" rtlCol="0">
            <a:spAutoFit/>
          </a:bodyPr>
          <a:lstStyle/>
          <a:p>
            <a:pPr marL="12700" algn="ctr">
              <a:spcBef>
                <a:spcPts val="100"/>
              </a:spcBef>
            </a:pPr>
            <a:r>
              <a:rPr lang="ar-LB" sz="3600" b="1" dirty="0">
                <a:solidFill>
                  <a:srgbClr val="FF0000"/>
                </a:solidFill>
                <a:latin typeface="Times New Roman" panose="02020603050405020304" pitchFamily="18" charset="0"/>
                <a:cs typeface="Times New Roman" panose="02020603050405020304" pitchFamily="18" charset="0"/>
              </a:rPr>
              <a:t>بناء علامة تجارية ناجحة</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212341" y="1621964"/>
            <a:ext cx="7908925" cy="2106731"/>
          </a:xfrm>
          <a:prstGeom prst="rect">
            <a:avLst/>
          </a:prstGeom>
        </p:spPr>
        <p:txBody>
          <a:bodyPr vert="horz" wrap="square" lIns="0" tIns="12700" rIns="0" bIns="0" rtlCol="0">
            <a:spAutoFit/>
          </a:bodyPr>
          <a:lstStyle/>
          <a:p>
            <a:pPr marL="535305" marR="5080" indent="-523240" algn="r" rtl="1">
              <a:lnSpc>
                <a:spcPct val="120000"/>
              </a:lnSpc>
              <a:spcBef>
                <a:spcPts val="100"/>
              </a:spcBef>
            </a:pPr>
            <a:r>
              <a:rPr lang="ar-LB" sz="2800" b="1" spc="-5" dirty="0" smtClean="0">
                <a:latin typeface="Times New Roman" panose="02020603050405020304" pitchFamily="18" charset="0"/>
                <a:cs typeface="Times New Roman" panose="02020603050405020304" pitchFamily="18" charset="0"/>
              </a:rPr>
              <a:t>5. توقع كل لقاء أو نقطة اتصال بين العميل وعلامتك التجارية – عرض 360 درجة.</a:t>
            </a:r>
          </a:p>
          <a:p>
            <a:pPr marL="535305" marR="5080" indent="-523240" algn="r" rtl="1">
              <a:lnSpc>
                <a:spcPct val="120000"/>
              </a:lnSpc>
              <a:spcBef>
                <a:spcPts val="100"/>
              </a:spcBef>
            </a:pPr>
            <a:endParaRPr lang="ar-LB" sz="2800" b="1" spc="-5" dirty="0" smtClean="0">
              <a:latin typeface="Times New Roman" panose="02020603050405020304" pitchFamily="18" charset="0"/>
              <a:cs typeface="Times New Roman" panose="02020603050405020304" pitchFamily="18" charset="0"/>
            </a:endParaRPr>
          </a:p>
          <a:p>
            <a:pPr marL="535305" marR="5080" indent="-523240" algn="r" rtl="1">
              <a:lnSpc>
                <a:spcPct val="120000"/>
              </a:lnSpc>
              <a:spcBef>
                <a:spcPts val="100"/>
              </a:spcBef>
            </a:pPr>
            <a:r>
              <a:rPr lang="ar-LB" sz="2800" spc="-5" dirty="0" smtClean="0">
                <a:latin typeface="Times New Roman" panose="02020603050405020304" pitchFamily="18" charset="0"/>
                <a:cs typeface="Times New Roman" panose="02020603050405020304" pitchFamily="18" charset="0"/>
              </a:rPr>
              <a:t>- كل "لمسة" يجب أن تكون تجربة جيدة</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587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6691" y="645015"/>
            <a:ext cx="9769801" cy="382156"/>
          </a:xfrm>
          <a:prstGeom prst="rect">
            <a:avLst/>
          </a:prstGeom>
        </p:spPr>
        <p:txBody>
          <a:bodyPr vert="horz" wrap="square" lIns="0" tIns="12700" rIns="0" bIns="0" rtlCol="0">
            <a:spAutoFit/>
          </a:bodyPr>
          <a:lstStyle/>
          <a:p>
            <a:pPr marL="342900" marR="5080" indent="-330835" algn="ctr">
              <a:spcBef>
                <a:spcPts val="100"/>
              </a:spcBef>
            </a:pPr>
            <a:r>
              <a:rPr lang="ar-LB" sz="2400" b="1" spc="-5" dirty="0" smtClean="0">
                <a:solidFill>
                  <a:srgbClr val="FF0000"/>
                </a:solidFill>
                <a:latin typeface="Times New Roman"/>
                <a:cs typeface="Times New Roman"/>
              </a:rPr>
              <a:t>سوف </a:t>
            </a:r>
            <a:r>
              <a:rPr lang="ar-LB" sz="2400" b="1" spc="-5" dirty="0">
                <a:solidFill>
                  <a:srgbClr val="FF0000"/>
                </a:solidFill>
                <a:latin typeface="Times New Roman"/>
                <a:cs typeface="Times New Roman"/>
              </a:rPr>
              <a:t>ينسى الناس ما قلته، وسوف ينسون ما فعلته، لكن الناس لن ينسوا ما جعلتهم يشعرون </a:t>
            </a:r>
            <a:r>
              <a:rPr lang="ar-LB" sz="2400" b="1" spc="-5" dirty="0" smtClean="0">
                <a:solidFill>
                  <a:srgbClr val="FF0000"/>
                </a:solidFill>
                <a:latin typeface="Times New Roman"/>
                <a:cs typeface="Times New Roman"/>
              </a:rPr>
              <a:t>ب</a:t>
            </a:r>
            <a:r>
              <a:rPr lang="ar-LB" sz="2400" spc="-5" dirty="0" smtClean="0">
                <a:latin typeface="Times New Roman"/>
                <a:cs typeface="Times New Roman"/>
              </a:rPr>
              <a:t>ه</a:t>
            </a:r>
            <a:endParaRPr sz="2400" dirty="0">
              <a:latin typeface="Times New Roman"/>
              <a:cs typeface="Times New Roman"/>
            </a:endParaRPr>
          </a:p>
        </p:txBody>
      </p:sp>
      <p:pic>
        <p:nvPicPr>
          <p:cNvPr id="3" name="object 3"/>
          <p:cNvPicPr/>
          <p:nvPr/>
        </p:nvPicPr>
        <p:blipFill>
          <a:blip r:embed="rId2" cstate="print"/>
          <a:stretch>
            <a:fillRect/>
          </a:stretch>
        </p:blipFill>
        <p:spPr>
          <a:xfrm>
            <a:off x="3657601" y="1385888"/>
            <a:ext cx="5333987" cy="4443411"/>
          </a:xfrm>
          <a:prstGeom prst="rect">
            <a:avLst/>
          </a:prstGeom>
        </p:spPr>
      </p:pic>
    </p:spTree>
    <p:extLst>
      <p:ext uri="{BB962C8B-B14F-4D97-AF65-F5344CB8AC3E}">
        <p14:creationId xmlns:p14="http://schemas.microsoft.com/office/powerpoint/2010/main" val="1015624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914" y="281432"/>
            <a:ext cx="6189980" cy="574040"/>
          </a:xfrm>
          <a:prstGeom prst="rect">
            <a:avLst/>
          </a:prstGeom>
        </p:spPr>
        <p:txBody>
          <a:bodyPr vert="horz" wrap="square" lIns="0" tIns="12700" rIns="0" bIns="0" rtlCol="0">
            <a:spAutoFit/>
          </a:bodyPr>
          <a:lstStyle/>
          <a:p>
            <a:pPr marL="12700">
              <a:spcBef>
                <a:spcPts val="100"/>
              </a:spcBef>
            </a:pPr>
            <a:r>
              <a:rPr lang="ar-LB" sz="3600" b="1" dirty="0">
                <a:solidFill>
                  <a:srgbClr val="FF0000"/>
                </a:solidFill>
                <a:latin typeface="Times New Roman" panose="02020603050405020304" pitchFamily="18" charset="0"/>
                <a:cs typeface="Times New Roman" panose="02020603050405020304" pitchFamily="18" charset="0"/>
              </a:rPr>
              <a:t>بناء علامة تجارية ناجحة</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932663" y="1495689"/>
            <a:ext cx="11153987" cy="4723857"/>
          </a:xfrm>
          <a:prstGeom prst="rect">
            <a:avLst/>
          </a:prstGeom>
        </p:spPr>
        <p:txBody>
          <a:bodyPr vert="horz" wrap="square" lIns="0" tIns="12700" rIns="0" bIns="0" rtlCol="0">
            <a:spAutoFit/>
          </a:bodyPr>
          <a:lstStyle/>
          <a:p>
            <a:pPr marL="910590" marR="5080" indent="-523240" algn="r" rtl="1">
              <a:lnSpc>
                <a:spcPct val="120000"/>
              </a:lnSpc>
              <a:spcBef>
                <a:spcPts val="100"/>
              </a:spcBef>
            </a:pPr>
            <a:r>
              <a:rPr lang="ar-LB" spc="-5" dirty="0">
                <a:latin typeface="Times New Roman" panose="02020603050405020304" pitchFamily="18" charset="0"/>
                <a:cs typeface="Times New Roman" panose="02020603050405020304" pitchFamily="18" charset="0"/>
              </a:rPr>
              <a:t>6. يجب أن تخلق العلامات التجارية محفزات عاطفية... لبناء علاقات مع العملاء.</a:t>
            </a:r>
          </a:p>
          <a:p>
            <a:pPr marL="910590" marR="5080" indent="-523240" algn="r" rtl="1">
              <a:lnSpc>
                <a:spcPct val="120000"/>
              </a:lnSpc>
              <a:spcBef>
                <a:spcPts val="100"/>
              </a:spcBef>
              <a:buFont typeface="Arial" panose="020B0604020202020204" pitchFamily="34" charset="0"/>
              <a:buChar char="•"/>
            </a:pPr>
            <a:endParaRPr lang="ar-LB" b="0" spc="-5" dirty="0">
              <a:latin typeface="Times New Roman" panose="02020603050405020304" pitchFamily="18" charset="0"/>
              <a:cs typeface="Times New Roman" panose="02020603050405020304" pitchFamily="18" charset="0"/>
            </a:endParaRPr>
          </a:p>
          <a:p>
            <a:pPr marL="910590" marR="5080" indent="-523240" algn="r" rtl="1">
              <a:lnSpc>
                <a:spcPct val="120000"/>
              </a:lnSpc>
              <a:spcBef>
                <a:spcPts val="100"/>
              </a:spcBef>
              <a:buFont typeface="Arial" panose="020B0604020202020204" pitchFamily="34" charset="0"/>
              <a:buChar char="•"/>
            </a:pPr>
            <a:r>
              <a:rPr lang="ar-LB" b="0" spc="-5" dirty="0">
                <a:latin typeface="Times New Roman" panose="02020603050405020304" pitchFamily="18" charset="0"/>
                <a:cs typeface="Times New Roman" panose="02020603050405020304" pitchFamily="18" charset="0"/>
              </a:rPr>
              <a:t>يعزز الحياة / أنماط الحياة</a:t>
            </a:r>
          </a:p>
          <a:p>
            <a:pPr marL="910590" marR="5080" indent="-523240" algn="r" rtl="1">
              <a:lnSpc>
                <a:spcPct val="120000"/>
              </a:lnSpc>
              <a:spcBef>
                <a:spcPts val="100"/>
              </a:spcBef>
              <a:buFont typeface="Arial" panose="020B0604020202020204" pitchFamily="34" charset="0"/>
              <a:buChar char="•"/>
            </a:pPr>
            <a:endParaRPr lang="ar-LB" b="0" spc="-5" dirty="0">
              <a:latin typeface="Times New Roman" panose="02020603050405020304" pitchFamily="18" charset="0"/>
              <a:cs typeface="Times New Roman" panose="02020603050405020304" pitchFamily="18" charset="0"/>
            </a:endParaRPr>
          </a:p>
          <a:p>
            <a:pPr marL="910590" marR="5080" indent="-523240" algn="r" rtl="1">
              <a:lnSpc>
                <a:spcPct val="120000"/>
              </a:lnSpc>
              <a:spcBef>
                <a:spcPts val="100"/>
              </a:spcBef>
              <a:buFont typeface="Arial" panose="020B0604020202020204" pitchFamily="34" charset="0"/>
              <a:buChar char="•"/>
            </a:pPr>
            <a:r>
              <a:rPr lang="ar-LB" b="0" spc="-5" dirty="0">
                <a:latin typeface="Times New Roman" panose="02020603050405020304" pitchFamily="18" charset="0"/>
                <a:cs typeface="Times New Roman" panose="02020603050405020304" pitchFamily="18" charset="0"/>
              </a:rPr>
              <a:t>يساعد العملاء على العيش بشكل أكثر كفاءة</a:t>
            </a:r>
          </a:p>
          <a:p>
            <a:pPr marL="910590" marR="5080" indent="-523240" algn="r" rtl="1">
              <a:lnSpc>
                <a:spcPct val="120000"/>
              </a:lnSpc>
              <a:spcBef>
                <a:spcPts val="100"/>
              </a:spcBef>
              <a:buFont typeface="Arial" panose="020B0604020202020204" pitchFamily="34" charset="0"/>
              <a:buChar char="•"/>
            </a:pPr>
            <a:endParaRPr lang="ar-LB" b="0" spc="-5" dirty="0">
              <a:latin typeface="Times New Roman" panose="02020603050405020304" pitchFamily="18" charset="0"/>
              <a:cs typeface="Times New Roman" panose="02020603050405020304" pitchFamily="18" charset="0"/>
            </a:endParaRPr>
          </a:p>
          <a:p>
            <a:pPr marL="910590" marR="5080" indent="-523240" algn="r" rtl="1">
              <a:lnSpc>
                <a:spcPct val="120000"/>
              </a:lnSpc>
              <a:spcBef>
                <a:spcPts val="100"/>
              </a:spcBef>
              <a:buFont typeface="Arial" panose="020B0604020202020204" pitchFamily="34" charset="0"/>
              <a:buChar char="•"/>
            </a:pPr>
            <a:r>
              <a:rPr lang="ar-LB" b="0" spc="-5" dirty="0">
                <a:latin typeface="Times New Roman" panose="02020603050405020304" pitchFamily="18" charset="0"/>
                <a:cs typeface="Times New Roman" panose="02020603050405020304" pitchFamily="18" charset="0"/>
              </a:rPr>
              <a:t>الناس يريدون أن يروا معها</a:t>
            </a:r>
          </a:p>
          <a:p>
            <a:pPr marL="910590" marR="5080" indent="-523240" algn="r" rtl="1">
              <a:lnSpc>
                <a:spcPct val="120000"/>
              </a:lnSpc>
              <a:spcBef>
                <a:spcPts val="100"/>
              </a:spcBef>
              <a:buFont typeface="Arial" panose="020B0604020202020204" pitchFamily="34" charset="0"/>
              <a:buChar char="•"/>
            </a:pPr>
            <a:endParaRPr lang="ar-LB" b="0" spc="-5" dirty="0">
              <a:latin typeface="Times New Roman" panose="02020603050405020304" pitchFamily="18" charset="0"/>
              <a:cs typeface="Times New Roman" panose="02020603050405020304" pitchFamily="18" charset="0"/>
            </a:endParaRPr>
          </a:p>
          <a:p>
            <a:pPr marL="910590" marR="5080" indent="-523240" algn="r" rtl="1">
              <a:lnSpc>
                <a:spcPct val="120000"/>
              </a:lnSpc>
              <a:spcBef>
                <a:spcPts val="100"/>
              </a:spcBef>
              <a:buFont typeface="Arial" panose="020B0604020202020204" pitchFamily="34" charset="0"/>
              <a:buChar char="•"/>
            </a:pPr>
            <a:r>
              <a:rPr lang="ar-LB" b="0" spc="-5" dirty="0">
                <a:latin typeface="Times New Roman" panose="02020603050405020304" pitchFamily="18" charset="0"/>
                <a:cs typeface="Times New Roman" panose="02020603050405020304" pitchFamily="18" charset="0"/>
              </a:rPr>
              <a:t>يبني التفاعل بين المجتمع والأقران</a:t>
            </a:r>
            <a:endParaRPr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20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600" y="533400"/>
            <a:ext cx="2701894" cy="505908"/>
          </a:xfrm>
          <a:prstGeom prst="rect">
            <a:avLst/>
          </a:prstGeom>
        </p:spPr>
        <p:txBody>
          <a:bodyPr vert="horz" wrap="square" lIns="0" tIns="13335" rIns="0" bIns="0" rtlCol="0" anchor="ctr">
            <a:spAutoFit/>
          </a:bodyPr>
          <a:lstStyle/>
          <a:p>
            <a:pPr marL="12700" algn="ctr">
              <a:lnSpc>
                <a:spcPct val="100000"/>
              </a:lnSpc>
              <a:spcBef>
                <a:spcPts val="105"/>
              </a:spcBef>
            </a:pPr>
            <a:r>
              <a:rPr lang="ar-LB" sz="3200" b="1" spc="-20" dirty="0" smtClean="0">
                <a:solidFill>
                  <a:srgbClr val="FF0000"/>
                </a:solidFill>
                <a:latin typeface="Times New Roman" panose="02020603050405020304" pitchFamily="18" charset="0"/>
              </a:rPr>
              <a:t>العلامة التجارية</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2593339" y="1860295"/>
            <a:ext cx="6763384" cy="2217915"/>
          </a:xfrm>
          <a:prstGeom prst="rect">
            <a:avLst/>
          </a:prstGeom>
        </p:spPr>
        <p:txBody>
          <a:bodyPr vert="horz" wrap="square" lIns="0" tIns="12065" rIns="0" bIns="0" rtlCol="0">
            <a:spAutoFit/>
          </a:bodyPr>
          <a:lstStyle/>
          <a:p>
            <a:pPr marL="355600" indent="-342900" algn="r" rtl="1">
              <a:spcBef>
                <a:spcPts val="95"/>
              </a:spcBef>
              <a:buFont typeface="Arial MT"/>
              <a:buChar char="•"/>
              <a:tabLst>
                <a:tab pos="354965" algn="l"/>
                <a:tab pos="355600" algn="l"/>
              </a:tabLst>
            </a:pPr>
            <a:r>
              <a:rPr lang="ar-LB" sz="2800" spc="-10" dirty="0" smtClean="0">
                <a:latin typeface="Times New Roman" panose="02020603050405020304" pitchFamily="18" charset="0"/>
                <a:cs typeface="Times New Roman" panose="02020603050405020304" pitchFamily="18" charset="0"/>
              </a:rPr>
              <a:t>ما هو؟</a:t>
            </a:r>
          </a:p>
          <a:p>
            <a:pPr marL="355600" indent="-342900" algn="r" rtl="1">
              <a:spcBef>
                <a:spcPts val="95"/>
              </a:spcBef>
              <a:buFont typeface="Arial MT"/>
              <a:buChar char="•"/>
              <a:tabLst>
                <a:tab pos="354965" algn="l"/>
                <a:tab pos="355600" algn="l"/>
              </a:tabLst>
            </a:pPr>
            <a:endParaRPr lang="ar-LB" sz="2800" spc="-10" dirty="0" smtClean="0">
              <a:latin typeface="Times New Roman" panose="02020603050405020304" pitchFamily="18" charset="0"/>
              <a:cs typeface="Times New Roman" panose="02020603050405020304" pitchFamily="18" charset="0"/>
            </a:endParaRPr>
          </a:p>
          <a:p>
            <a:pPr marL="355600" indent="-342900" algn="r" rtl="1">
              <a:spcBef>
                <a:spcPts val="95"/>
              </a:spcBef>
              <a:buFont typeface="Arial MT"/>
              <a:buChar char="•"/>
              <a:tabLst>
                <a:tab pos="354965" algn="l"/>
                <a:tab pos="355600" algn="l"/>
              </a:tabLst>
            </a:pPr>
            <a:r>
              <a:rPr lang="ar-LB" sz="2800" spc="-10" dirty="0" smtClean="0">
                <a:latin typeface="Times New Roman" panose="02020603050405020304" pitchFamily="18" charset="0"/>
                <a:cs typeface="Times New Roman" panose="02020603050405020304" pitchFamily="18" charset="0"/>
              </a:rPr>
              <a:t>لماذا هو مهم؟</a:t>
            </a:r>
          </a:p>
          <a:p>
            <a:pPr marL="355600" indent="-342900" algn="r" rtl="1">
              <a:spcBef>
                <a:spcPts val="95"/>
              </a:spcBef>
              <a:buFont typeface="Arial MT"/>
              <a:buChar char="•"/>
              <a:tabLst>
                <a:tab pos="354965" algn="l"/>
                <a:tab pos="355600" algn="l"/>
              </a:tabLst>
            </a:pPr>
            <a:r>
              <a:rPr lang="ar-LB" sz="2800" spc="-10" dirty="0" smtClean="0">
                <a:latin typeface="Times New Roman" panose="02020603050405020304" pitchFamily="18" charset="0"/>
                <a:cs typeface="Times New Roman" panose="02020603050405020304" pitchFamily="18" charset="0"/>
              </a:rPr>
              <a:t>كيف يمكنك معرفة إذا كان لديك واحد؟</a:t>
            </a:r>
          </a:p>
          <a:p>
            <a:pPr marL="355600" indent="-342900" algn="r" rtl="1">
              <a:spcBef>
                <a:spcPts val="95"/>
              </a:spcBef>
              <a:buFont typeface="Arial MT"/>
              <a:buChar char="•"/>
              <a:tabLst>
                <a:tab pos="354965" algn="l"/>
                <a:tab pos="355600" algn="l"/>
              </a:tabLst>
            </a:pPr>
            <a:r>
              <a:rPr lang="ar-LB" sz="2800" spc="-10" dirty="0" smtClean="0">
                <a:latin typeface="Times New Roman" panose="02020603050405020304" pitchFamily="18" charset="0"/>
                <a:cs typeface="Times New Roman" panose="02020603050405020304" pitchFamily="18" charset="0"/>
              </a:rPr>
              <a:t>كيف يمكنك الحصول على واحدة</a:t>
            </a:r>
            <a:r>
              <a:rPr sz="2800" dirty="0" smtClean="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357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3314" y="281432"/>
            <a:ext cx="6189980" cy="574040"/>
          </a:xfrm>
          <a:prstGeom prst="rect">
            <a:avLst/>
          </a:prstGeom>
        </p:spPr>
        <p:txBody>
          <a:bodyPr vert="horz" wrap="square" lIns="0" tIns="12700" rIns="0" bIns="0" rtlCol="0">
            <a:spAutoFit/>
          </a:bodyPr>
          <a:lstStyle/>
          <a:p>
            <a:pPr marL="12700" algn="ctr">
              <a:spcBef>
                <a:spcPts val="100"/>
              </a:spcBef>
            </a:pPr>
            <a:r>
              <a:rPr lang="ar-LB" sz="3600" b="1" dirty="0">
                <a:solidFill>
                  <a:srgbClr val="FF0000"/>
                </a:solidFill>
                <a:latin typeface="Times New Roman" panose="02020603050405020304" pitchFamily="18" charset="0"/>
                <a:cs typeface="Times New Roman" panose="02020603050405020304" pitchFamily="18" charset="0"/>
              </a:rPr>
              <a:t>بناء علامة تجارية ناجحة</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288540" y="1469563"/>
            <a:ext cx="7690484" cy="1866152"/>
          </a:xfrm>
          <a:prstGeom prst="rect">
            <a:avLst/>
          </a:prstGeom>
        </p:spPr>
        <p:txBody>
          <a:bodyPr vert="horz" wrap="square" lIns="0" tIns="12700" rIns="0" bIns="0" rtlCol="0">
            <a:spAutoFit/>
          </a:bodyPr>
          <a:lstStyle/>
          <a:p>
            <a:pPr marL="535305" marR="5080" indent="-523240" algn="r" rtl="1">
              <a:lnSpc>
                <a:spcPct val="120000"/>
              </a:lnSpc>
              <a:spcBef>
                <a:spcPts val="100"/>
              </a:spcBef>
            </a:pPr>
            <a:r>
              <a:rPr sz="2800" b="1" spc="-5" dirty="0" smtClean="0">
                <a:latin typeface="Times New Roman" panose="02020603050405020304" pitchFamily="18" charset="0"/>
                <a:cs typeface="Times New Roman" panose="02020603050405020304" pitchFamily="18" charset="0"/>
              </a:rPr>
              <a:t>7</a:t>
            </a:r>
            <a:r>
              <a:rPr lang="ar-LB" sz="2800" b="1" spc="-5" dirty="0" smtClean="0">
                <a:latin typeface="Times New Roman" panose="02020603050405020304" pitchFamily="18" charset="0"/>
                <a:cs typeface="Times New Roman" panose="02020603050405020304" pitchFamily="18" charset="0"/>
              </a:rPr>
              <a:t>. يريد المستهلكون من علاماتهم التجارية أن تدعم القضايا.</a:t>
            </a:r>
            <a:r>
              <a:rPr sz="2800" b="1" spc="-10" dirty="0" smtClean="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spcBef>
                <a:spcPts val="50"/>
              </a:spcBef>
            </a:pPr>
            <a:endParaRPr sz="3300" dirty="0">
              <a:latin typeface="Times New Roman" panose="02020603050405020304" pitchFamily="18" charset="0"/>
              <a:cs typeface="Times New Roman" panose="02020603050405020304" pitchFamily="18" charset="0"/>
            </a:endParaRPr>
          </a:p>
          <a:p>
            <a:pPr marL="216535" indent="-204470" algn="r" rtl="1">
              <a:buChar char="-"/>
              <a:tabLst>
                <a:tab pos="217170" algn="l"/>
              </a:tabLst>
            </a:pPr>
            <a:r>
              <a:rPr sz="2400" spc="-5" dirty="0">
                <a:latin typeface="Times New Roman" panose="02020603050405020304" pitchFamily="18" charset="0"/>
                <a:cs typeface="Times New Roman" panose="02020603050405020304" pitchFamily="18" charset="0"/>
              </a:rPr>
              <a:t>McDonalds</a:t>
            </a:r>
            <a:endParaRPr sz="2400" dirty="0">
              <a:latin typeface="Times New Roman" panose="02020603050405020304" pitchFamily="18" charset="0"/>
              <a:cs typeface="Times New Roman" panose="02020603050405020304" pitchFamily="18" charset="0"/>
            </a:endParaRPr>
          </a:p>
          <a:p>
            <a:pPr marL="216535" indent="-204470" algn="r" rtl="1">
              <a:spcBef>
                <a:spcPts val="580"/>
              </a:spcBef>
              <a:buChar char="-"/>
              <a:tabLst>
                <a:tab pos="217170" algn="l"/>
              </a:tabLst>
            </a:pPr>
            <a:r>
              <a:rPr sz="2400" spc="-5" dirty="0">
                <a:latin typeface="Times New Roman" panose="02020603050405020304" pitchFamily="18" charset="0"/>
                <a:cs typeface="Times New Roman" panose="02020603050405020304" pitchFamily="18" charset="0"/>
              </a:rPr>
              <a:t>Benetton</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132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7822" y="2244344"/>
            <a:ext cx="5222240" cy="629018"/>
          </a:xfrm>
          <a:prstGeom prst="rect">
            <a:avLst/>
          </a:prstGeom>
        </p:spPr>
        <p:txBody>
          <a:bodyPr vert="horz" wrap="square" lIns="0" tIns="13335" rIns="0" bIns="0" rtlCol="0">
            <a:spAutoFit/>
          </a:bodyPr>
          <a:lstStyle/>
          <a:p>
            <a:pPr marL="12700">
              <a:spcBef>
                <a:spcPts val="105"/>
              </a:spcBef>
            </a:pPr>
            <a:r>
              <a:rPr lang="ar-LB" dirty="0">
                <a:latin typeface="Times New Roman" panose="02020603050405020304" pitchFamily="18" charset="0"/>
                <a:cs typeface="Times New Roman" panose="02020603050405020304" pitchFamily="18" charset="0"/>
              </a:rPr>
              <a:t>شركة ماكدونالد</a:t>
            </a:r>
            <a:endParaRPr dirty="0">
              <a:latin typeface="Times New Roman" panose="02020603050405020304" pitchFamily="18" charset="0"/>
              <a:cs typeface="Times New Roman" panose="02020603050405020304" pitchFamily="18" charset="0"/>
            </a:endParaRPr>
          </a:p>
        </p:txBody>
      </p:sp>
      <p:sp>
        <p:nvSpPr>
          <p:cNvPr id="3" name="object 3"/>
          <p:cNvSpPr txBox="1"/>
          <p:nvPr/>
        </p:nvSpPr>
        <p:spPr>
          <a:xfrm>
            <a:off x="2364739" y="3262986"/>
            <a:ext cx="7347584" cy="2311530"/>
          </a:xfrm>
          <a:prstGeom prst="rect">
            <a:avLst/>
          </a:prstGeom>
        </p:spPr>
        <p:txBody>
          <a:bodyPr vert="horz" wrap="square" lIns="0" tIns="109855" rIns="0" bIns="0" rtlCol="0">
            <a:spAutoFit/>
          </a:bodyPr>
          <a:lstStyle/>
          <a:p>
            <a:pPr marL="355600" indent="-342900" algn="r" rtl="1">
              <a:spcBef>
                <a:spcPts val="865"/>
              </a:spcBef>
              <a:buFont typeface="Arial MT"/>
              <a:buChar char="•"/>
              <a:tabLst>
                <a:tab pos="354965" algn="l"/>
                <a:tab pos="355600" algn="l"/>
              </a:tabLst>
            </a:pPr>
            <a:r>
              <a:rPr lang="ar-LB" sz="3200" spc="-10" dirty="0" smtClean="0">
                <a:latin typeface="Times New Roman" panose="02020603050405020304" pitchFamily="18" charset="0"/>
                <a:cs typeface="Times New Roman" panose="02020603050405020304" pitchFamily="18" charset="0"/>
              </a:rPr>
              <a:t>إعلانات المنتجات تبيع البرغر</a:t>
            </a:r>
          </a:p>
          <a:p>
            <a:pPr marL="355600" indent="-342900" algn="r" rtl="1">
              <a:spcBef>
                <a:spcPts val="865"/>
              </a:spcBef>
              <a:buFont typeface="Arial MT"/>
              <a:buChar char="•"/>
              <a:tabLst>
                <a:tab pos="354965" algn="l"/>
                <a:tab pos="355600" algn="l"/>
              </a:tabLst>
            </a:pPr>
            <a:r>
              <a:rPr lang="ar-LB" sz="3200" spc="-10" dirty="0" smtClean="0">
                <a:latin typeface="Times New Roman" panose="02020603050405020304" pitchFamily="18" charset="0"/>
                <a:cs typeface="Times New Roman" panose="02020603050405020304" pitchFamily="18" charset="0"/>
              </a:rPr>
              <a:t>دعاة إعلانات الشركات لرعاية ضحايا السرطان من الشباب</a:t>
            </a:r>
          </a:p>
          <a:p>
            <a:pPr marL="355600" indent="-342900" algn="r" rtl="1">
              <a:spcBef>
                <a:spcPts val="865"/>
              </a:spcBef>
              <a:buFont typeface="Arial MT"/>
              <a:buChar char="•"/>
              <a:tabLst>
                <a:tab pos="354965" algn="l"/>
                <a:tab pos="355600" algn="l"/>
              </a:tabLst>
            </a:pPr>
            <a:r>
              <a:rPr lang="ar-LB" sz="3200" spc="-10" dirty="0" smtClean="0">
                <a:latin typeface="Times New Roman" panose="02020603050405020304" pitchFamily="18" charset="0"/>
                <a:cs typeface="Times New Roman" panose="02020603050405020304" pitchFamily="18" charset="0"/>
              </a:rPr>
              <a:t>رسالة الرعاية، والتركيز على الصحة</a:t>
            </a:r>
            <a:endParaRPr sz="32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7543800" y="228601"/>
            <a:ext cx="2552700" cy="1900237"/>
          </a:xfrm>
          <a:prstGeom prst="rect">
            <a:avLst/>
          </a:prstGeom>
        </p:spPr>
      </p:pic>
    </p:spTree>
    <p:extLst>
      <p:ext uri="{BB962C8B-B14F-4D97-AF65-F5344CB8AC3E}">
        <p14:creationId xmlns:p14="http://schemas.microsoft.com/office/powerpoint/2010/main" val="3848483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411" y="2320544"/>
            <a:ext cx="3891279" cy="629018"/>
          </a:xfrm>
          <a:prstGeom prst="rect">
            <a:avLst/>
          </a:prstGeom>
        </p:spPr>
        <p:txBody>
          <a:bodyPr vert="horz" wrap="square" lIns="0" tIns="13335" rIns="0" bIns="0" rtlCol="0">
            <a:spAutoFit/>
          </a:bodyPr>
          <a:lstStyle/>
          <a:p>
            <a:pPr marL="12700">
              <a:spcBef>
                <a:spcPts val="105"/>
              </a:spcBef>
            </a:pPr>
            <a:r>
              <a:rPr spc="-15" dirty="0">
                <a:latin typeface="Times New Roman" panose="02020603050405020304" pitchFamily="18" charset="0"/>
                <a:cs typeface="Times New Roman" panose="02020603050405020304" pitchFamily="18" charset="0"/>
              </a:rPr>
              <a:t>Benetton</a:t>
            </a:r>
            <a:r>
              <a:rPr spc="-13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Debate</a:t>
            </a:r>
            <a:endParaRPr dirty="0">
              <a:latin typeface="Times New Roman" panose="02020603050405020304" pitchFamily="18" charset="0"/>
              <a:cs typeface="Times New Roman" panose="02020603050405020304" pitchFamily="18" charset="0"/>
            </a:endParaRPr>
          </a:p>
        </p:txBody>
      </p:sp>
      <p:sp>
        <p:nvSpPr>
          <p:cNvPr id="3" name="object 3"/>
          <p:cNvSpPr txBox="1"/>
          <p:nvPr/>
        </p:nvSpPr>
        <p:spPr>
          <a:xfrm>
            <a:off x="2288540" y="3339186"/>
            <a:ext cx="7132320" cy="1819088"/>
          </a:xfrm>
          <a:prstGeom prst="rect">
            <a:avLst/>
          </a:prstGeom>
        </p:spPr>
        <p:txBody>
          <a:bodyPr vert="horz" wrap="square" lIns="0" tIns="109855" rIns="0" bIns="0" rtlCol="0">
            <a:spAutoFit/>
          </a:bodyPr>
          <a:lstStyle/>
          <a:p>
            <a:pPr marL="355600" indent="-342900" algn="r" rtl="1">
              <a:spcBef>
                <a:spcPts val="865"/>
              </a:spcBef>
              <a:buFont typeface="Arial MT"/>
              <a:buChar char="•"/>
              <a:tabLst>
                <a:tab pos="354965" algn="l"/>
                <a:tab pos="355600" algn="l"/>
              </a:tabLst>
            </a:pPr>
            <a:r>
              <a:rPr lang="ar-LB" sz="3200" spc="-5" dirty="0" smtClean="0">
                <a:latin typeface="Times New Roman" panose="02020603050405020304" pitchFamily="18" charset="0"/>
                <a:cs typeface="Times New Roman" panose="02020603050405020304" pitchFamily="18" charset="0"/>
              </a:rPr>
              <a:t>تبيع السترات على بؤس الآخرين؟</a:t>
            </a:r>
          </a:p>
          <a:p>
            <a:pPr marL="355600" indent="-342900" algn="r" rtl="1">
              <a:spcBef>
                <a:spcPts val="865"/>
              </a:spcBef>
              <a:buFont typeface="Arial MT"/>
              <a:buChar char="•"/>
              <a:tabLst>
                <a:tab pos="354965" algn="l"/>
                <a:tab pos="355600" algn="l"/>
              </a:tabLst>
            </a:pPr>
            <a:r>
              <a:rPr lang="ar-LB" sz="3200" spc="-5" dirty="0" smtClean="0">
                <a:latin typeface="Times New Roman" panose="02020603050405020304" pitchFamily="18" charset="0"/>
                <a:cs typeface="Times New Roman" panose="02020603050405020304" pitchFamily="18" charset="0"/>
              </a:rPr>
              <a:t>تشجيع النقاش عن طريق الصدمة؟</a:t>
            </a:r>
          </a:p>
          <a:p>
            <a:pPr marL="355600" indent="-342900" algn="r" rtl="1">
              <a:spcBef>
                <a:spcPts val="865"/>
              </a:spcBef>
              <a:buFont typeface="Arial MT"/>
              <a:buChar char="•"/>
              <a:tabLst>
                <a:tab pos="354965" algn="l"/>
                <a:tab pos="355600" algn="l"/>
              </a:tabLst>
            </a:pPr>
            <a:r>
              <a:rPr lang="ar-LB" sz="3200" spc="-5" dirty="0" smtClean="0">
                <a:latin typeface="Times New Roman" panose="02020603050405020304" pitchFamily="18" charset="0"/>
                <a:cs typeface="Times New Roman" panose="02020603050405020304" pitchFamily="18" charset="0"/>
              </a:rPr>
              <a:t>تسليط الضوء على القضايا أو التقليل منها؟</a:t>
            </a:r>
            <a:endParaRPr sz="32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6096000" y="381000"/>
            <a:ext cx="3975100" cy="1463674"/>
          </a:xfrm>
          <a:prstGeom prst="rect">
            <a:avLst/>
          </a:prstGeom>
        </p:spPr>
      </p:pic>
    </p:spTree>
    <p:extLst>
      <p:ext uri="{BB962C8B-B14F-4D97-AF65-F5344CB8AC3E}">
        <p14:creationId xmlns:p14="http://schemas.microsoft.com/office/powerpoint/2010/main" val="3319178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48400" y="228601"/>
            <a:ext cx="4111624" cy="6400799"/>
          </a:xfrm>
          <a:prstGeom prst="rect">
            <a:avLst/>
          </a:prstGeom>
        </p:spPr>
      </p:pic>
      <p:pic>
        <p:nvPicPr>
          <p:cNvPr id="3" name="object 3"/>
          <p:cNvPicPr/>
          <p:nvPr/>
        </p:nvPicPr>
        <p:blipFill>
          <a:blip r:embed="rId3" cstate="print"/>
          <a:stretch>
            <a:fillRect/>
          </a:stretch>
        </p:blipFill>
        <p:spPr>
          <a:xfrm>
            <a:off x="1828800" y="228601"/>
            <a:ext cx="4111624" cy="6400799"/>
          </a:xfrm>
          <a:prstGeom prst="rect">
            <a:avLst/>
          </a:prstGeom>
        </p:spPr>
      </p:pic>
    </p:spTree>
    <p:extLst>
      <p:ext uri="{BB962C8B-B14F-4D97-AF65-F5344CB8AC3E}">
        <p14:creationId xmlns:p14="http://schemas.microsoft.com/office/powerpoint/2010/main" val="1192611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4714" y="281432"/>
            <a:ext cx="6189980" cy="574040"/>
          </a:xfrm>
          <a:prstGeom prst="rect">
            <a:avLst/>
          </a:prstGeom>
        </p:spPr>
        <p:txBody>
          <a:bodyPr vert="horz" wrap="square" lIns="0" tIns="12700" rIns="0" bIns="0" rtlCol="0">
            <a:spAutoFit/>
          </a:bodyPr>
          <a:lstStyle/>
          <a:p>
            <a:pPr marL="12700" algn="ctr">
              <a:spcBef>
                <a:spcPts val="100"/>
              </a:spcBef>
            </a:pPr>
            <a:r>
              <a:rPr lang="ar-LB" sz="3600" b="1" dirty="0">
                <a:solidFill>
                  <a:srgbClr val="FF0000"/>
                </a:solidFill>
                <a:latin typeface="Times New Roman" panose="02020603050405020304" pitchFamily="18" charset="0"/>
                <a:cs typeface="Times New Roman" panose="02020603050405020304" pitchFamily="18" charset="0"/>
              </a:rPr>
              <a:t>بناء علامة تجارية ناجحة</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288541" y="1743884"/>
            <a:ext cx="8736510" cy="2649443"/>
          </a:xfrm>
          <a:prstGeom prst="rect">
            <a:avLst/>
          </a:prstGeom>
        </p:spPr>
        <p:txBody>
          <a:bodyPr vert="horz" wrap="square" lIns="0" tIns="12700" rIns="0" bIns="0" rtlCol="0">
            <a:spAutoFit/>
          </a:bodyPr>
          <a:lstStyle/>
          <a:p>
            <a:pPr marL="535305" marR="13335" indent="-523240" algn="r" rtl="1">
              <a:lnSpc>
                <a:spcPct val="120000"/>
              </a:lnSpc>
              <a:spcBef>
                <a:spcPts val="100"/>
              </a:spcBef>
            </a:pPr>
            <a:r>
              <a:rPr lang="ar-LB" sz="2800" b="1" spc="-5" dirty="0" smtClean="0">
                <a:latin typeface="Times New Roman" panose="02020603050405020304" pitchFamily="18" charset="0"/>
                <a:cs typeface="Times New Roman" panose="02020603050405020304" pitchFamily="18" charset="0"/>
              </a:rPr>
              <a:t>8. 8. العلامات التجارية الناجحة تختلف بشكل كبير. ليس فقط أفضل قليلا.</a:t>
            </a:r>
          </a:p>
          <a:p>
            <a:pPr marL="535305" marR="13335" indent="-523240" algn="r" rtl="1">
              <a:lnSpc>
                <a:spcPct val="120000"/>
              </a:lnSpc>
              <a:spcBef>
                <a:spcPts val="100"/>
              </a:spcBef>
            </a:pPr>
            <a:endParaRPr lang="ar-LB" sz="2800" b="1" spc="-5" dirty="0" smtClean="0">
              <a:latin typeface="Times New Roman" panose="02020603050405020304" pitchFamily="18" charset="0"/>
              <a:cs typeface="Times New Roman" panose="02020603050405020304" pitchFamily="18" charset="0"/>
            </a:endParaRPr>
          </a:p>
          <a:p>
            <a:pPr marL="535305" marR="13335" indent="-523240" algn="r" rtl="1">
              <a:lnSpc>
                <a:spcPct val="120000"/>
              </a:lnSpc>
              <a:spcBef>
                <a:spcPts val="100"/>
              </a:spcBef>
              <a:buFont typeface="Arial" panose="020B0604020202020204" pitchFamily="34" charset="0"/>
              <a:buChar char="•"/>
            </a:pPr>
            <a:r>
              <a:rPr lang="ar-LB" sz="2800" spc="-5" dirty="0" smtClean="0">
                <a:latin typeface="Times New Roman" panose="02020603050405020304" pitchFamily="18" charset="0"/>
                <a:cs typeface="Times New Roman" panose="02020603050405020304" pitchFamily="18" charset="0"/>
              </a:rPr>
              <a:t>قم بتمييز علامتك التجارية بطريقة ملائمة ومعقولة ويمكن الدفاع عنها</a:t>
            </a:r>
          </a:p>
          <a:p>
            <a:pPr marL="535305" marR="13335" indent="-523240" algn="r" rtl="1">
              <a:lnSpc>
                <a:spcPct val="120000"/>
              </a:lnSpc>
              <a:spcBef>
                <a:spcPts val="100"/>
              </a:spcBef>
              <a:buFont typeface="Arial" panose="020B0604020202020204" pitchFamily="34" charset="0"/>
              <a:buChar char="•"/>
            </a:pPr>
            <a:endParaRPr lang="ar-LB" sz="2800" spc="-5" dirty="0" smtClean="0">
              <a:latin typeface="Times New Roman" panose="02020603050405020304" pitchFamily="18" charset="0"/>
              <a:cs typeface="Times New Roman" panose="02020603050405020304" pitchFamily="18" charset="0"/>
            </a:endParaRPr>
          </a:p>
          <a:p>
            <a:pPr marL="535305" marR="13335" indent="-523240" algn="r" rtl="1">
              <a:lnSpc>
                <a:spcPct val="120000"/>
              </a:lnSpc>
              <a:spcBef>
                <a:spcPts val="100"/>
              </a:spcBef>
              <a:buFont typeface="Arial" panose="020B0604020202020204" pitchFamily="34" charset="0"/>
              <a:buChar char="•"/>
            </a:pPr>
            <a:r>
              <a:rPr lang="ar-LB" sz="2800" spc="-5" dirty="0" smtClean="0">
                <a:latin typeface="Times New Roman" panose="02020603050405020304" pitchFamily="18" charset="0"/>
                <a:cs typeface="Times New Roman" panose="02020603050405020304" pitchFamily="18" charset="0"/>
              </a:rPr>
              <a:t>معظم الشركات ومنتجاتها تعجز عن ذلك هنا</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765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45939" y="935229"/>
            <a:ext cx="6195060" cy="4359527"/>
          </a:xfrm>
          <a:prstGeom prst="rect">
            <a:avLst/>
          </a:prstGeom>
        </p:spPr>
        <p:txBody>
          <a:bodyPr vert="horz" wrap="square" lIns="0" tIns="12065" rIns="0" bIns="0" rtlCol="0">
            <a:spAutoFit/>
          </a:bodyPr>
          <a:lstStyle/>
          <a:p>
            <a:pPr marL="12700" marR="19050" algn="r" rtl="1">
              <a:spcBef>
                <a:spcPts val="95"/>
              </a:spcBef>
            </a:pPr>
            <a:r>
              <a:rPr lang="ar-LB" sz="2800" dirty="0" smtClean="0">
                <a:latin typeface="Times New Roman" panose="02020603050405020304" pitchFamily="18" charset="0"/>
                <a:cs typeface="Times New Roman" panose="02020603050405020304" pitchFamily="18" charset="0"/>
              </a:rPr>
              <a:t>إنها علامة تجارية للمتعة والحرية والروح والمرطبات يتردد صداها في جميع أنحاء العالم وتتفوق في الحفاظ على العلامة التجارية جديدة ومتطورة دائمًا - كل هذا، مع الحفاظ أيضًا على الحنين الذي يعزز اتصال العملاء العميق بالعلامة التجارية.</a:t>
            </a:r>
          </a:p>
          <a:p>
            <a:pPr marL="12700" marR="19050" algn="r" rtl="1">
              <a:spcBef>
                <a:spcPts val="95"/>
              </a:spcBef>
            </a:pPr>
            <a:endParaRPr lang="ar-LB" sz="2800" dirty="0" smtClean="0">
              <a:latin typeface="Times New Roman" panose="02020603050405020304" pitchFamily="18" charset="0"/>
              <a:cs typeface="Times New Roman" panose="02020603050405020304" pitchFamily="18" charset="0"/>
            </a:endParaRPr>
          </a:p>
          <a:p>
            <a:pPr marL="12700" marR="19050" algn="r" rtl="1">
              <a:spcBef>
                <a:spcPts val="95"/>
              </a:spcBef>
            </a:pPr>
            <a:r>
              <a:rPr lang="ar-LB" sz="2800" dirty="0" smtClean="0">
                <a:latin typeface="Times New Roman" panose="02020603050405020304" pitchFamily="18" charset="0"/>
                <a:cs typeface="Times New Roman" panose="02020603050405020304" pitchFamily="18" charset="0"/>
              </a:rPr>
              <a:t>لقد تكيفت بسرعة مع وسائل التواصل الاجتماعي، مع 11 مليون معجب على فيسبوك و96385 متابعًا على تويتر اعتبارًا من أغسطس 2010.</a:t>
            </a:r>
          </a:p>
          <a:p>
            <a:pPr marL="12700" marR="19050" algn="r" rtl="1">
              <a:spcBef>
                <a:spcPts val="95"/>
              </a:spcBef>
            </a:pPr>
            <a:r>
              <a:rPr lang="ar-LB" sz="2800" dirty="0" smtClean="0">
                <a:latin typeface="Times New Roman" panose="02020603050405020304" pitchFamily="18" charset="0"/>
                <a:cs typeface="Times New Roman" panose="02020603050405020304" pitchFamily="18" charset="0"/>
              </a:rPr>
              <a:t>كوكا كولا تفعل كل شيء بشكل صحيح!</a:t>
            </a:r>
            <a:endParaRPr sz="28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75509" y="2050869"/>
            <a:ext cx="2590787" cy="2590799"/>
          </a:xfrm>
          <a:prstGeom prst="rect">
            <a:avLst/>
          </a:prstGeom>
        </p:spPr>
      </p:pic>
    </p:spTree>
    <p:extLst>
      <p:ext uri="{BB962C8B-B14F-4D97-AF65-F5344CB8AC3E}">
        <p14:creationId xmlns:p14="http://schemas.microsoft.com/office/powerpoint/2010/main" val="3163824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914" y="281432"/>
            <a:ext cx="6189980" cy="574040"/>
          </a:xfrm>
          <a:prstGeom prst="rect">
            <a:avLst/>
          </a:prstGeom>
        </p:spPr>
        <p:txBody>
          <a:bodyPr vert="horz" wrap="square" lIns="0" tIns="12700" rIns="0" bIns="0" rtlCol="0">
            <a:spAutoFit/>
          </a:bodyPr>
          <a:lstStyle/>
          <a:p>
            <a:pPr marL="12700" algn="ctr">
              <a:spcBef>
                <a:spcPts val="100"/>
              </a:spcBef>
            </a:pPr>
            <a:r>
              <a:rPr lang="ar-LB" sz="3600" b="1" dirty="0">
                <a:solidFill>
                  <a:srgbClr val="FF0000"/>
                </a:solidFill>
                <a:latin typeface="Times New Roman" panose="02020603050405020304" pitchFamily="18" charset="0"/>
                <a:cs typeface="Times New Roman" panose="02020603050405020304" pitchFamily="18" charset="0"/>
              </a:rPr>
              <a:t>بناء علامة تجارية ناجحة</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362200" y="2286001"/>
            <a:ext cx="6498590" cy="1544525"/>
          </a:xfrm>
          <a:prstGeom prst="rect">
            <a:avLst/>
          </a:prstGeom>
        </p:spPr>
        <p:txBody>
          <a:bodyPr vert="horz" wrap="square" lIns="0" tIns="12700" rIns="0" bIns="0" rtlCol="0">
            <a:spAutoFit/>
          </a:bodyPr>
          <a:lstStyle/>
          <a:p>
            <a:pPr marL="535305" marR="5080" indent="-523240" algn="r" rtl="1">
              <a:lnSpc>
                <a:spcPct val="120000"/>
              </a:lnSpc>
              <a:spcBef>
                <a:spcPts val="100"/>
              </a:spcBef>
            </a:pPr>
            <a:r>
              <a:rPr lang="ar-LB" sz="2800" b="1" spc="-5" dirty="0" smtClean="0">
                <a:latin typeface="Times New Roman" panose="02020603050405020304" pitchFamily="18" charset="0"/>
                <a:cs typeface="Times New Roman" panose="02020603050405020304" pitchFamily="18" charset="0"/>
              </a:rPr>
              <a:t>9. العلامات التجارية الناجحة تفي بوعودها.</a:t>
            </a:r>
          </a:p>
          <a:p>
            <a:pPr marL="535305" marR="5080" indent="-523240" algn="r" rtl="1">
              <a:lnSpc>
                <a:spcPct val="120000"/>
              </a:lnSpc>
              <a:spcBef>
                <a:spcPts val="100"/>
              </a:spcBef>
            </a:pPr>
            <a:endParaRPr lang="ar-LB" sz="2800" spc="-5" dirty="0" smtClean="0">
              <a:latin typeface="Times New Roman" panose="02020603050405020304" pitchFamily="18" charset="0"/>
              <a:cs typeface="Times New Roman" panose="02020603050405020304" pitchFamily="18" charset="0"/>
            </a:endParaRPr>
          </a:p>
          <a:p>
            <a:pPr marL="535305" marR="5080" indent="-523240" algn="r" rtl="1">
              <a:lnSpc>
                <a:spcPct val="120000"/>
              </a:lnSpc>
              <a:spcBef>
                <a:spcPts val="100"/>
              </a:spcBef>
            </a:pPr>
            <a:r>
              <a:rPr lang="ar-LB" sz="2800" spc="-5" dirty="0" smtClean="0">
                <a:latin typeface="Times New Roman" panose="02020603050405020304" pitchFamily="18" charset="0"/>
                <a:cs typeface="Times New Roman" panose="02020603050405020304" pitchFamily="18" charset="0"/>
              </a:rPr>
              <a:t>- لا تقل أنك أفضل فحسب، بل أثبت ذلك</a:t>
            </a:r>
            <a:endParaRPr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424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17895" y="1066801"/>
            <a:ext cx="8286832" cy="4495799"/>
          </a:xfrm>
          <a:prstGeom prst="rect">
            <a:avLst/>
          </a:prstGeom>
        </p:spPr>
      </p:pic>
    </p:spTree>
    <p:extLst>
      <p:ext uri="{BB962C8B-B14F-4D97-AF65-F5344CB8AC3E}">
        <p14:creationId xmlns:p14="http://schemas.microsoft.com/office/powerpoint/2010/main" val="1015980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127" y="272288"/>
            <a:ext cx="6096000" cy="574040"/>
          </a:xfrm>
          <a:prstGeom prst="rect">
            <a:avLst/>
          </a:prstGeom>
        </p:spPr>
        <p:txBody>
          <a:bodyPr vert="horz" wrap="square" lIns="0" tIns="12700" rIns="0" bIns="0" rtlCol="0">
            <a:spAutoFit/>
          </a:bodyPr>
          <a:lstStyle/>
          <a:p>
            <a:pPr marL="12700" algn="ctr">
              <a:spcBef>
                <a:spcPts val="100"/>
              </a:spcBef>
            </a:pPr>
            <a:r>
              <a:rPr lang="ar-LB" sz="3600" b="1" spc="-5" dirty="0">
                <a:solidFill>
                  <a:srgbClr val="FF0000"/>
                </a:solidFill>
                <a:latin typeface="Times New Roman" panose="02020603050405020304" pitchFamily="18" charset="0"/>
                <a:cs typeface="Times New Roman" panose="02020603050405020304" pitchFamily="18" charset="0"/>
              </a:rPr>
              <a:t>بناء علامة تجارية ناجحة</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457201" y="1766743"/>
            <a:ext cx="11234056" cy="3166508"/>
          </a:xfrm>
          <a:prstGeom prst="rect">
            <a:avLst/>
          </a:prstGeom>
        </p:spPr>
        <p:txBody>
          <a:bodyPr vert="horz" wrap="square" lIns="0" tIns="12700" rIns="0" bIns="0" rtlCol="0">
            <a:spAutoFit/>
          </a:bodyPr>
          <a:lstStyle/>
          <a:p>
            <a:pPr marL="700405" marR="417830" indent="-688340" algn="r" rtl="1">
              <a:lnSpc>
                <a:spcPct val="120000"/>
              </a:lnSpc>
              <a:spcBef>
                <a:spcPts val="100"/>
              </a:spcBef>
            </a:pPr>
            <a:r>
              <a:rPr lang="ar-LB" sz="2800" b="1" dirty="0" smtClean="0">
                <a:latin typeface="Times New Roman" panose="02020603050405020304" pitchFamily="18" charset="0"/>
                <a:cs typeface="Times New Roman" panose="02020603050405020304" pitchFamily="18" charset="0"/>
              </a:rPr>
              <a:t>10. ستنتقل العلامة التجارية المثالية إلى ما هو أبعد من حصتها في السوق</a:t>
            </a:r>
            <a:r>
              <a:rPr lang="en-US" sz="2800" b="1" dirty="0" smtClean="0">
                <a:latin typeface="Times New Roman" panose="02020603050405020304" pitchFamily="18" charset="0"/>
                <a:cs typeface="Times New Roman" panose="02020603050405020304" pitchFamily="18" charset="0"/>
              </a:rPr>
              <a:t>- </a:t>
            </a:r>
            <a:r>
              <a:rPr lang="ar-LB" sz="2800" b="1" dirty="0" smtClean="0">
                <a:latin typeface="Times New Roman" panose="02020603050405020304" pitchFamily="18" charset="0"/>
                <a:cs typeface="Times New Roman" panose="02020603050405020304" pitchFamily="18" charset="0"/>
              </a:rPr>
              <a:t> إلى إنشاء السوق.</a:t>
            </a:r>
          </a:p>
          <a:p>
            <a:pPr marL="700405" marR="417830" indent="-688340" algn="r" rtl="1">
              <a:lnSpc>
                <a:spcPct val="120000"/>
              </a:lnSpc>
              <a:spcBef>
                <a:spcPts val="100"/>
              </a:spcBef>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700405" marR="417830" indent="-688340" algn="r" rtl="1">
              <a:lnSpc>
                <a:spcPct val="120000"/>
              </a:lnSpc>
              <a:spcBef>
                <a:spcPts val="100"/>
              </a:spcBef>
              <a:buFont typeface="Arial" panose="020B0604020202020204" pitchFamily="34" charset="0"/>
              <a:buChar char="•"/>
            </a:pPr>
            <a:r>
              <a:rPr lang="ar-LB" sz="2800" dirty="0" smtClean="0">
                <a:latin typeface="Times New Roman" panose="02020603050405020304" pitchFamily="18" charset="0"/>
                <a:cs typeface="Times New Roman" panose="02020603050405020304" pitchFamily="18" charset="0"/>
              </a:rPr>
              <a:t>افهم احتياجات عميلك ودوافعه – قبل أن يفعلوا ذلك</a:t>
            </a:r>
          </a:p>
          <a:p>
            <a:pPr marL="700405" marR="417830" indent="-688340" algn="r" rtl="1">
              <a:lnSpc>
                <a:spcPct val="120000"/>
              </a:lnSpc>
              <a:spcBef>
                <a:spcPts val="100"/>
              </a:spcBef>
              <a:buFont typeface="Arial" panose="020B0604020202020204" pitchFamily="34" charset="0"/>
              <a:buChar char="•"/>
            </a:pPr>
            <a:endParaRPr lang="ar-LB" sz="2800" dirty="0" smtClean="0">
              <a:latin typeface="Times New Roman" panose="02020603050405020304" pitchFamily="18" charset="0"/>
              <a:cs typeface="Times New Roman" panose="02020603050405020304" pitchFamily="18" charset="0"/>
            </a:endParaRPr>
          </a:p>
          <a:p>
            <a:pPr marL="700405" marR="417830" indent="-688340" algn="r" rtl="1">
              <a:lnSpc>
                <a:spcPct val="120000"/>
              </a:lnSpc>
              <a:spcBef>
                <a:spcPts val="100"/>
              </a:spcBef>
              <a:buFont typeface="Arial" panose="020B0604020202020204" pitchFamily="34" charset="0"/>
              <a:buChar char="•"/>
            </a:pPr>
            <a:r>
              <a:rPr lang="ar-LB" sz="2800" dirty="0" smtClean="0">
                <a:latin typeface="Times New Roman" panose="02020603050405020304" pitchFamily="18" charset="0"/>
                <a:cs typeface="Times New Roman" panose="02020603050405020304" pitchFamily="18" charset="0"/>
              </a:rPr>
              <a:t>لا تركز على العمل الذي تعمل فيه اليوم... قم بتصميم الحل الخاص بك حول المكان الذي يجب أن تكون فيه غدًا</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575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0" y="20639"/>
            <a:ext cx="8001000" cy="6796405"/>
            <a:chOff x="0" y="20638"/>
            <a:chExt cx="8001000" cy="6796405"/>
          </a:xfrm>
        </p:grpSpPr>
        <p:pic>
          <p:nvPicPr>
            <p:cNvPr id="3" name="object 3"/>
            <p:cNvPicPr/>
            <p:nvPr/>
          </p:nvPicPr>
          <p:blipFill>
            <a:blip r:embed="rId2" cstate="print"/>
            <a:stretch>
              <a:fillRect/>
            </a:stretch>
          </p:blipFill>
          <p:spPr>
            <a:xfrm>
              <a:off x="0" y="4152900"/>
              <a:ext cx="3546961" cy="2663695"/>
            </a:xfrm>
            <a:prstGeom prst="rect">
              <a:avLst/>
            </a:prstGeom>
          </p:spPr>
        </p:pic>
        <p:pic>
          <p:nvPicPr>
            <p:cNvPr id="4" name="object 4"/>
            <p:cNvPicPr/>
            <p:nvPr/>
          </p:nvPicPr>
          <p:blipFill>
            <a:blip r:embed="rId3" cstate="print"/>
            <a:stretch>
              <a:fillRect/>
            </a:stretch>
          </p:blipFill>
          <p:spPr>
            <a:xfrm>
              <a:off x="2514600" y="20638"/>
              <a:ext cx="5486400" cy="4110024"/>
            </a:xfrm>
            <a:prstGeom prst="rect">
              <a:avLst/>
            </a:prstGeom>
          </p:spPr>
        </p:pic>
      </p:grpSp>
    </p:spTree>
    <p:extLst>
      <p:ext uri="{BB962C8B-B14F-4D97-AF65-F5344CB8AC3E}">
        <p14:creationId xmlns:p14="http://schemas.microsoft.com/office/powerpoint/2010/main" val="296472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35844" y="1885718"/>
            <a:ext cx="8423002" cy="2722540"/>
          </a:xfrm>
          <a:prstGeom prst="rect">
            <a:avLst/>
          </a:prstGeom>
        </p:spPr>
        <p:txBody>
          <a:bodyPr vert="horz" wrap="square" lIns="0" tIns="13970" rIns="0" bIns="0" rtlCol="0">
            <a:spAutoFit/>
          </a:bodyPr>
          <a:lstStyle/>
          <a:p>
            <a:pPr marL="12700" algn="r" rtl="1">
              <a:spcBef>
                <a:spcPts val="110"/>
              </a:spcBef>
            </a:pPr>
            <a:r>
              <a:rPr lang="ar-LB" sz="2400" b="1" spc="-20" dirty="0" smtClean="0">
                <a:solidFill>
                  <a:srgbClr val="FF0000"/>
                </a:solidFill>
                <a:latin typeface="Times New Roman" panose="02020603050405020304" pitchFamily="18" charset="0"/>
              </a:rPr>
              <a:t>العلامة التجارية</a:t>
            </a:r>
            <a:endParaRPr lang="en-US" sz="2400" b="1" spc="-20" dirty="0" smtClean="0">
              <a:solidFill>
                <a:srgbClr val="FF0000"/>
              </a:solidFill>
              <a:latin typeface="Times New Roman" panose="02020603050405020304" pitchFamily="18" charset="0"/>
            </a:endParaRPr>
          </a:p>
          <a:p>
            <a:pPr marL="12700" algn="r" rtl="1">
              <a:spcBef>
                <a:spcPts val="110"/>
              </a:spcBef>
            </a:pPr>
            <a:endParaRPr lang="ar-LB" sz="2100" spc="-60" dirty="0" smtClean="0">
              <a:latin typeface="Times New Roman" panose="02020603050405020304" pitchFamily="18" charset="0"/>
              <a:cs typeface="Times New Roman" panose="02020603050405020304" pitchFamily="18" charset="0"/>
            </a:endParaRPr>
          </a:p>
          <a:p>
            <a:pPr marL="355600" indent="-342900" algn="r" rtl="1">
              <a:spcBef>
                <a:spcPts val="110"/>
              </a:spcBef>
              <a:buFontTx/>
              <a:buChar char="-"/>
            </a:pPr>
            <a:r>
              <a:rPr lang="ar-LB" sz="2100" spc="-60" dirty="0" smtClean="0">
                <a:latin typeface="Times New Roman" panose="02020603050405020304" pitchFamily="18" charset="0"/>
                <a:cs typeface="Times New Roman" panose="02020603050405020304" pitchFamily="18" charset="0"/>
              </a:rPr>
              <a:t>هو ما يفكر فيه عملاؤك عندما يسمعون شركتك</a:t>
            </a:r>
            <a:r>
              <a:rPr lang="en-US" sz="2100" spc="-60" dirty="0" smtClean="0">
                <a:latin typeface="Times New Roman" panose="02020603050405020304" pitchFamily="18" charset="0"/>
                <a:cs typeface="Times New Roman" panose="02020603050405020304" pitchFamily="18" charset="0"/>
              </a:rPr>
              <a:t> : </a:t>
            </a:r>
            <a:r>
              <a:rPr lang="ar-LB" sz="2100" spc="-60" dirty="0" smtClean="0">
                <a:latin typeface="Times New Roman" panose="02020603050405020304" pitchFamily="18" charset="0"/>
                <a:cs typeface="Times New Roman" panose="02020603050405020304" pitchFamily="18" charset="0"/>
              </a:rPr>
              <a:t>الاسم أو المنتج أو الخدمة</a:t>
            </a:r>
            <a:endParaRPr lang="en-US" sz="2100" spc="-60" dirty="0" smtClean="0">
              <a:latin typeface="Times New Roman" panose="02020603050405020304" pitchFamily="18" charset="0"/>
              <a:cs typeface="Times New Roman" panose="02020603050405020304" pitchFamily="18" charset="0"/>
            </a:endParaRPr>
          </a:p>
          <a:p>
            <a:pPr marL="355600" indent="-342900" algn="r" rtl="1">
              <a:spcBef>
                <a:spcPts val="110"/>
              </a:spcBef>
              <a:buFontTx/>
              <a:buChar char="-"/>
            </a:pPr>
            <a:endParaRPr lang="ar-LB" sz="2100" spc="-60" dirty="0" smtClean="0">
              <a:latin typeface="Times New Roman" panose="02020603050405020304" pitchFamily="18" charset="0"/>
              <a:cs typeface="Times New Roman" panose="02020603050405020304" pitchFamily="18" charset="0"/>
            </a:endParaRPr>
          </a:p>
          <a:p>
            <a:pPr marL="355600" indent="-342900" algn="r" rtl="1">
              <a:spcBef>
                <a:spcPts val="110"/>
              </a:spcBef>
              <a:buFontTx/>
              <a:buChar char="-"/>
            </a:pPr>
            <a:r>
              <a:rPr lang="ar-LB" sz="2100" spc="-60" dirty="0" smtClean="0">
                <a:latin typeface="Times New Roman" panose="02020603050405020304" pitchFamily="18" charset="0"/>
                <a:cs typeface="Times New Roman" panose="02020603050405020304" pitchFamily="18" charset="0"/>
              </a:rPr>
              <a:t>هو الوعد أو التوقعات التي تخلقها بين عملائك بشأن الأداء المستقبلي لشركتك أو منتجك أو خدمتك. (تعتمد سمعتك كليًا على مدى وفائك بهذا الوعد)</a:t>
            </a:r>
            <a:endParaRPr lang="en-US" sz="2100" spc="-60" dirty="0" smtClean="0">
              <a:latin typeface="Times New Roman" panose="02020603050405020304" pitchFamily="18" charset="0"/>
              <a:cs typeface="Times New Roman" panose="02020603050405020304" pitchFamily="18" charset="0"/>
            </a:endParaRPr>
          </a:p>
          <a:p>
            <a:pPr marL="355600" indent="-342900" algn="r" rtl="1">
              <a:spcBef>
                <a:spcPts val="110"/>
              </a:spcBef>
              <a:buFontTx/>
              <a:buChar char="-"/>
            </a:pPr>
            <a:endParaRPr lang="en-US" sz="2100" spc="-60" dirty="0">
              <a:latin typeface="Times New Roman" panose="02020603050405020304" pitchFamily="18" charset="0"/>
              <a:cs typeface="Times New Roman" panose="02020603050405020304" pitchFamily="18" charset="0"/>
            </a:endParaRPr>
          </a:p>
          <a:p>
            <a:pPr marL="355600" indent="-342900" algn="r" rtl="1">
              <a:spcBef>
                <a:spcPts val="110"/>
              </a:spcBef>
              <a:buFontTx/>
              <a:buChar char="-"/>
            </a:pPr>
            <a:r>
              <a:rPr lang="ar-LB" sz="2100" spc="-60" dirty="0" smtClean="0">
                <a:latin typeface="Times New Roman" panose="02020603050405020304" pitchFamily="18" charset="0"/>
                <a:cs typeface="Times New Roman" panose="02020603050405020304" pitchFamily="18" charset="0"/>
              </a:rPr>
              <a:t>- يبني روابط عاطفية (أي علاقات) مع عملائهمن خلال التصورات والتجارب والمعتقدات والمشاعر</a:t>
            </a:r>
            <a:endParaRP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398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94166" y="2044338"/>
            <a:ext cx="4482737" cy="436017"/>
          </a:xfrm>
          <a:prstGeom prst="rect">
            <a:avLst/>
          </a:prstGeom>
          <a:solidFill>
            <a:schemeClr val="bg1"/>
          </a:solidFill>
        </p:spPr>
        <p:txBody>
          <a:bodyPr vert="horz" wrap="square" lIns="0" tIns="0" rIns="0" bIns="0" rtlCol="0">
            <a:spAutoFit/>
          </a:bodyPr>
          <a:lstStyle/>
          <a:p>
            <a:pPr marL="91440">
              <a:lnSpc>
                <a:spcPts val="3350"/>
              </a:lnSpc>
            </a:pPr>
            <a:r>
              <a:rPr lang="ar-LB" sz="2800" dirty="0">
                <a:cs typeface="+mj-cs"/>
              </a:rPr>
              <a:t>1- تعريف العلامة التجارية وتاريخها</a:t>
            </a:r>
            <a:endParaRPr lang="ar-LB" sz="2800" dirty="0">
              <a:cs typeface="+mj-cs"/>
            </a:endParaRPr>
          </a:p>
        </p:txBody>
      </p:sp>
      <p:sp>
        <p:nvSpPr>
          <p:cNvPr id="3" name="object 3"/>
          <p:cNvSpPr txBox="1"/>
          <p:nvPr/>
        </p:nvSpPr>
        <p:spPr>
          <a:xfrm>
            <a:off x="2493190" y="3254278"/>
            <a:ext cx="5232400" cy="682237"/>
          </a:xfrm>
          <a:prstGeom prst="rect">
            <a:avLst/>
          </a:prstGeom>
          <a:solidFill>
            <a:schemeClr val="tx2">
              <a:lumMod val="20000"/>
              <a:lumOff val="80000"/>
            </a:schemeClr>
          </a:solidFill>
        </p:spPr>
        <p:txBody>
          <a:bodyPr vert="horz" wrap="square" lIns="0" tIns="233679" rIns="0" bIns="0" rtlCol="0">
            <a:spAutoFit/>
          </a:bodyPr>
          <a:lstStyle/>
          <a:p>
            <a:pPr marL="12065" algn="r" rtl="1">
              <a:spcBef>
                <a:spcPts val="1839"/>
              </a:spcBef>
              <a:tabLst>
                <a:tab pos="393700" algn="l"/>
              </a:tabLst>
            </a:pPr>
            <a:r>
              <a:rPr lang="en-US" sz="2800" dirty="0" smtClean="0">
                <a:latin typeface="Times New Roman" panose="02020603050405020304" pitchFamily="18" charset="0"/>
                <a:cs typeface="+mj-cs"/>
              </a:rPr>
              <a:t>3</a:t>
            </a:r>
            <a:r>
              <a:rPr lang="ar-LB" sz="2800" dirty="0" smtClean="0">
                <a:latin typeface="Times New Roman" panose="02020603050405020304" pitchFamily="18" charset="0"/>
                <a:cs typeface="+mj-cs"/>
              </a:rPr>
              <a:t>- شخصية العلامة التجارية واستراتيجياتها</a:t>
            </a:r>
            <a:endParaRPr lang="ar-LB" sz="2800" dirty="0">
              <a:latin typeface="Times New Roman" panose="02020603050405020304" pitchFamily="18" charset="0"/>
              <a:cs typeface="+mj-cs"/>
            </a:endParaRPr>
          </a:p>
        </p:txBody>
      </p:sp>
      <p:sp>
        <p:nvSpPr>
          <p:cNvPr id="4" name="object 4"/>
          <p:cNvSpPr txBox="1">
            <a:spLocks noGrp="1"/>
          </p:cNvSpPr>
          <p:nvPr>
            <p:ph type="title"/>
          </p:nvPr>
        </p:nvSpPr>
        <p:spPr>
          <a:xfrm>
            <a:off x="4419601" y="685800"/>
            <a:ext cx="3427351" cy="673902"/>
          </a:xfrm>
          <a:prstGeom prst="rect">
            <a:avLst/>
          </a:prstGeom>
        </p:spPr>
        <p:txBody>
          <a:bodyPr vert="horz" wrap="square" lIns="0" tIns="12065" rIns="0" bIns="0" rtlCol="0" anchor="ctr">
            <a:spAutoFit/>
          </a:bodyPr>
          <a:lstStyle/>
          <a:p>
            <a:pPr marL="12700" algn="ctr">
              <a:lnSpc>
                <a:spcPct val="100000"/>
              </a:lnSpc>
              <a:spcBef>
                <a:spcPts val="95"/>
              </a:spcBef>
            </a:pPr>
            <a:r>
              <a:rPr lang="ar-LB" sz="4300" b="1" spc="-20" dirty="0">
                <a:solidFill>
                  <a:srgbClr val="FF0000"/>
                </a:solidFill>
                <a:latin typeface="Times New Roman" panose="02020603050405020304" pitchFamily="18" charset="0"/>
              </a:rPr>
              <a:t>العلامة التجارية</a:t>
            </a:r>
            <a:endParaRPr sz="4300"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952206" y="2643442"/>
            <a:ext cx="4767943" cy="523220"/>
          </a:xfrm>
          <a:prstGeom prst="rect">
            <a:avLst/>
          </a:prstGeom>
          <a:solidFill>
            <a:schemeClr val="bg1"/>
          </a:solidFill>
        </p:spPr>
        <p:txBody>
          <a:bodyPr wrap="square">
            <a:spAutoFit/>
          </a:bodyPr>
          <a:lstStyle/>
          <a:p>
            <a:pPr marL="12065" algn="r" rtl="1">
              <a:spcBef>
                <a:spcPts val="1839"/>
              </a:spcBef>
              <a:tabLst>
                <a:tab pos="393700" algn="l"/>
              </a:tabLst>
            </a:pPr>
            <a:r>
              <a:rPr lang="ar-LB" sz="2800" dirty="0">
                <a:latin typeface="Times New Roman" panose="02020603050405020304" pitchFamily="18" charset="0"/>
                <a:cs typeface="+mj-cs"/>
              </a:rPr>
              <a:t>2</a:t>
            </a:r>
            <a:r>
              <a:rPr lang="ar-LB" sz="2800" dirty="0">
                <a:latin typeface="+mj-lt"/>
                <a:cs typeface="+mj-cs"/>
              </a:rPr>
              <a:t>- بناء العلامة </a:t>
            </a:r>
            <a:r>
              <a:rPr lang="ar-LB" sz="2800" dirty="0" smtClean="0">
                <a:latin typeface="+mj-lt"/>
                <a:cs typeface="+mj-cs"/>
              </a:rPr>
              <a:t>التجارية</a:t>
            </a:r>
            <a:r>
              <a:rPr lang="en-US" sz="2800" dirty="0" smtClean="0">
                <a:latin typeface="+mj-lt"/>
                <a:cs typeface="+mj-cs"/>
              </a:rPr>
              <a:t> </a:t>
            </a:r>
            <a:r>
              <a:rPr lang="ar-LB" sz="2800" dirty="0" smtClean="0">
                <a:latin typeface="+mj-lt"/>
                <a:cs typeface="+mj-cs"/>
              </a:rPr>
              <a:t>الناجحة</a:t>
            </a:r>
            <a:endParaRPr lang="en-US" sz="2800" dirty="0">
              <a:latin typeface="+mj-lt"/>
              <a:cs typeface="+mj-cs"/>
            </a:endParaRPr>
          </a:p>
        </p:txBody>
      </p:sp>
    </p:spTree>
    <p:extLst>
      <p:ext uri="{BB962C8B-B14F-4D97-AF65-F5344CB8AC3E}">
        <p14:creationId xmlns:p14="http://schemas.microsoft.com/office/powerpoint/2010/main" val="1922071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1946" y="471832"/>
            <a:ext cx="6274340" cy="690574"/>
          </a:xfrm>
          <a:prstGeom prst="rect">
            <a:avLst/>
          </a:prstGeom>
        </p:spPr>
        <p:txBody>
          <a:bodyPr vert="horz" wrap="square" lIns="0" tIns="13335" rIns="0" bIns="0" rtlCol="0">
            <a:spAutoFit/>
          </a:bodyPr>
          <a:lstStyle/>
          <a:p>
            <a:pPr marL="12700" algn="ctr">
              <a:spcBef>
                <a:spcPts val="105"/>
              </a:spcBef>
            </a:pPr>
            <a:r>
              <a:rPr lang="ar-LB" sz="4400" b="1" spc="-20" dirty="0">
                <a:solidFill>
                  <a:srgbClr val="FF0000"/>
                </a:solidFill>
                <a:latin typeface="Times New Roman" panose="02020603050405020304" pitchFamily="18" charset="0"/>
                <a:cs typeface="Times New Roman" panose="02020603050405020304" pitchFamily="18" charset="0"/>
              </a:rPr>
              <a:t>شخصية العلامة </a:t>
            </a:r>
            <a:r>
              <a:rPr lang="ar-LB" sz="4400" b="1" spc="-20" dirty="0" smtClean="0">
                <a:solidFill>
                  <a:srgbClr val="FF0000"/>
                </a:solidFill>
                <a:latin typeface="Times New Roman" panose="02020603050405020304" pitchFamily="18" charset="0"/>
                <a:cs typeface="Times New Roman" panose="02020603050405020304" pitchFamily="18" charset="0"/>
              </a:rPr>
              <a:t>التجارية</a:t>
            </a:r>
            <a:endParaRPr lang="ar-LB" sz="4400" b="1" spc="-2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593340" y="1912112"/>
            <a:ext cx="8470900" cy="505908"/>
          </a:xfrm>
          <a:prstGeom prst="rect">
            <a:avLst/>
          </a:prstGeom>
        </p:spPr>
        <p:txBody>
          <a:bodyPr vert="horz" wrap="square" lIns="0" tIns="13335" rIns="0" bIns="0" rtlCol="0">
            <a:spAutoFit/>
          </a:bodyPr>
          <a:lstStyle/>
          <a:p>
            <a:pPr marL="355600" marR="5080" indent="-342900" algn="r" rtl="1">
              <a:spcBef>
                <a:spcPts val="105"/>
              </a:spcBef>
              <a:buFont typeface="Arial MT"/>
              <a:buChar char="•"/>
              <a:tabLst>
                <a:tab pos="354965" algn="l"/>
                <a:tab pos="355600" algn="l"/>
              </a:tabLst>
            </a:pPr>
            <a:r>
              <a:rPr lang="ar-LB" sz="3200" spc="-5" dirty="0" smtClean="0">
                <a:latin typeface="Times New Roman" panose="02020603050405020304" pitchFamily="18" charset="0"/>
                <a:cs typeface="Times New Roman" panose="02020603050405020304" pitchFamily="18" charset="0"/>
              </a:rPr>
              <a:t>ما رأيك عندما تفكر في العلامات التجارية التالية....</a:t>
            </a:r>
            <a:endParaRPr sz="32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2286001" y="3581400"/>
            <a:ext cx="2158309" cy="1000124"/>
          </a:xfrm>
          <a:prstGeom prst="rect">
            <a:avLst/>
          </a:prstGeom>
        </p:spPr>
      </p:pic>
      <p:pic>
        <p:nvPicPr>
          <p:cNvPr id="5" name="object 5"/>
          <p:cNvPicPr/>
          <p:nvPr/>
        </p:nvPicPr>
        <p:blipFill>
          <a:blip r:embed="rId3" cstate="print"/>
          <a:stretch>
            <a:fillRect/>
          </a:stretch>
        </p:blipFill>
        <p:spPr>
          <a:xfrm>
            <a:off x="4800600" y="3200400"/>
            <a:ext cx="2397124" cy="1795462"/>
          </a:xfrm>
          <a:prstGeom prst="rect">
            <a:avLst/>
          </a:prstGeom>
        </p:spPr>
      </p:pic>
      <p:pic>
        <p:nvPicPr>
          <p:cNvPr id="6" name="object 6"/>
          <p:cNvPicPr/>
          <p:nvPr/>
        </p:nvPicPr>
        <p:blipFill>
          <a:blip r:embed="rId4" cstate="print"/>
          <a:stretch>
            <a:fillRect/>
          </a:stretch>
        </p:blipFill>
        <p:spPr>
          <a:xfrm>
            <a:off x="7696201" y="3124201"/>
            <a:ext cx="2611437" cy="1957387"/>
          </a:xfrm>
          <a:prstGeom prst="rect">
            <a:avLst/>
          </a:prstGeom>
        </p:spPr>
      </p:pic>
      <p:pic>
        <p:nvPicPr>
          <p:cNvPr id="7" name="object 7"/>
          <p:cNvPicPr/>
          <p:nvPr/>
        </p:nvPicPr>
        <p:blipFill>
          <a:blip r:embed="rId5" cstate="print"/>
          <a:stretch>
            <a:fillRect/>
          </a:stretch>
        </p:blipFill>
        <p:spPr>
          <a:xfrm>
            <a:off x="4114801" y="5410200"/>
            <a:ext cx="3735387" cy="1084262"/>
          </a:xfrm>
          <a:prstGeom prst="rect">
            <a:avLst/>
          </a:prstGeom>
        </p:spPr>
      </p:pic>
    </p:spTree>
    <p:extLst>
      <p:ext uri="{BB962C8B-B14F-4D97-AF65-F5344CB8AC3E}">
        <p14:creationId xmlns:p14="http://schemas.microsoft.com/office/powerpoint/2010/main" val="3937794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381000"/>
            <a:ext cx="4121150" cy="629018"/>
          </a:xfrm>
          <a:prstGeom prst="rect">
            <a:avLst/>
          </a:prstGeom>
        </p:spPr>
        <p:txBody>
          <a:bodyPr vert="horz" wrap="square" lIns="0" tIns="13335" rIns="0" bIns="0" rtlCol="0">
            <a:spAutoFit/>
          </a:bodyPr>
          <a:lstStyle/>
          <a:p>
            <a:pPr marL="12700">
              <a:spcBef>
                <a:spcPts val="105"/>
              </a:spcBef>
            </a:pPr>
            <a:r>
              <a:rPr lang="ar-LB" b="1" spc="-20" dirty="0">
                <a:solidFill>
                  <a:srgbClr val="FF0000"/>
                </a:solidFill>
                <a:latin typeface="Times New Roman" panose="02020603050405020304" pitchFamily="18" charset="0"/>
                <a:cs typeface="Times New Roman" panose="02020603050405020304" pitchFamily="18" charset="0"/>
              </a:rPr>
              <a:t>شخصية العلامة التجارية</a:t>
            </a:r>
            <a:endParaRPr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1974215" y="1506720"/>
            <a:ext cx="9194528" cy="3531094"/>
          </a:xfrm>
          <a:prstGeom prst="rect">
            <a:avLst/>
          </a:prstGeom>
        </p:spPr>
        <p:txBody>
          <a:bodyPr vert="horz" wrap="square" lIns="0" tIns="113664" rIns="0" bIns="0" rtlCol="0">
            <a:spAutoFit/>
          </a:bodyPr>
          <a:lstStyle/>
          <a:p>
            <a:pPr marL="277495" indent="-265430" algn="r" rtl="1">
              <a:spcBef>
                <a:spcPts val="894"/>
              </a:spcBef>
              <a:buFont typeface="Segoe UI Symbol"/>
              <a:buChar char="⚫"/>
              <a:tabLst>
                <a:tab pos="278130" algn="l"/>
              </a:tabLst>
            </a:pPr>
            <a:r>
              <a:rPr lang="ar-LB" sz="3200" spc="-65" dirty="0" smtClean="0">
                <a:latin typeface="Times New Roman" panose="02020603050405020304" pitchFamily="18" charset="0"/>
                <a:cs typeface="Times New Roman" panose="02020603050405020304" pitchFamily="18" charset="0"/>
              </a:rPr>
              <a:t>مهمتك هي العلامة التجارية لنفسك (فقرة واحدة)</a:t>
            </a:r>
          </a:p>
          <a:p>
            <a:pPr marL="12065" algn="r" rtl="1">
              <a:spcBef>
                <a:spcPts val="894"/>
              </a:spcBef>
              <a:tabLst>
                <a:tab pos="278130" algn="l"/>
              </a:tabLst>
            </a:pPr>
            <a:r>
              <a:rPr lang="ar-LB" sz="3200" spc="-65" dirty="0" smtClean="0">
                <a:latin typeface="Times New Roman" panose="02020603050405020304" pitchFamily="18" charset="0"/>
                <a:cs typeface="Times New Roman" panose="02020603050405020304" pitchFamily="18" charset="0"/>
              </a:rPr>
              <a:t>ما الكلمات التي ستستخدمها لوصف نفسك؟</a:t>
            </a:r>
          </a:p>
          <a:p>
            <a:pPr marL="12065" algn="r" rtl="1">
              <a:spcBef>
                <a:spcPts val="894"/>
              </a:spcBef>
              <a:tabLst>
                <a:tab pos="278130" algn="l"/>
              </a:tabLst>
            </a:pPr>
            <a:r>
              <a:rPr lang="ar-LB" sz="3200" spc="-65" dirty="0" smtClean="0">
                <a:latin typeface="Times New Roman" panose="02020603050405020304" pitchFamily="18" charset="0"/>
                <a:cs typeface="Times New Roman" panose="02020603050405020304" pitchFamily="18" charset="0"/>
              </a:rPr>
              <a:t>كيف تختلف عن أقرانك؟</a:t>
            </a:r>
          </a:p>
          <a:p>
            <a:pPr marL="277495" indent="-265430" algn="r" rtl="1">
              <a:spcBef>
                <a:spcPts val="894"/>
              </a:spcBef>
              <a:buFont typeface="Segoe UI Symbol"/>
              <a:buChar char="⚫"/>
              <a:tabLst>
                <a:tab pos="278130" algn="l"/>
              </a:tabLst>
            </a:pPr>
            <a:endParaRPr lang="ar-LB" sz="3200" spc="-65" dirty="0" smtClean="0">
              <a:latin typeface="Times New Roman" panose="02020603050405020304" pitchFamily="18" charset="0"/>
              <a:cs typeface="Times New Roman" panose="02020603050405020304" pitchFamily="18" charset="0"/>
            </a:endParaRPr>
          </a:p>
          <a:p>
            <a:pPr marL="277495" indent="-265430" algn="r" rtl="1">
              <a:spcBef>
                <a:spcPts val="894"/>
              </a:spcBef>
              <a:buFont typeface="Segoe UI Symbol"/>
              <a:buChar char="⚫"/>
              <a:tabLst>
                <a:tab pos="278130" algn="l"/>
              </a:tabLst>
            </a:pPr>
            <a:r>
              <a:rPr lang="ar-LB" sz="3200" spc="-65" dirty="0" smtClean="0">
                <a:latin typeface="Times New Roman" panose="02020603050405020304" pitchFamily="18" charset="0"/>
                <a:cs typeface="Times New Roman" panose="02020603050405020304" pitchFamily="18" charset="0"/>
              </a:rPr>
              <a:t>ما هي العلامة التجارية (العلامات التجارية) التي تقول أنك تشبهها؟ لماذا (فقرة واحدة)</a:t>
            </a: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9457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3567" y="521906"/>
            <a:ext cx="5176376" cy="629018"/>
          </a:xfrm>
          <a:prstGeom prst="rect">
            <a:avLst/>
          </a:prstGeom>
        </p:spPr>
        <p:txBody>
          <a:bodyPr vert="horz" wrap="square" lIns="0" tIns="13335" rIns="0" bIns="0" rtlCol="0">
            <a:spAutoFit/>
          </a:bodyPr>
          <a:lstStyle/>
          <a:p>
            <a:pPr marL="12700">
              <a:spcBef>
                <a:spcPts val="105"/>
              </a:spcBef>
            </a:pPr>
            <a:r>
              <a:rPr lang="ar-LB" b="1" spc="-20" dirty="0">
                <a:solidFill>
                  <a:srgbClr val="FF0000"/>
                </a:solidFill>
                <a:latin typeface="Times New Roman" panose="02020603050405020304" pitchFamily="18" charset="0"/>
                <a:cs typeface="Times New Roman" panose="02020603050405020304" pitchFamily="18" charset="0"/>
              </a:rPr>
              <a:t>استراتيجيات العلامة التجارية</a:t>
            </a:r>
            <a:endParaRPr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212340" y="1482344"/>
            <a:ext cx="7290434" cy="3082254"/>
          </a:xfrm>
          <a:prstGeom prst="rect">
            <a:avLst/>
          </a:prstGeom>
        </p:spPr>
        <p:txBody>
          <a:bodyPr vert="horz" wrap="square" lIns="0" tIns="67945" rIns="0" bIns="0" rtlCol="0">
            <a:spAutoFit/>
          </a:bodyPr>
          <a:lstStyle/>
          <a:p>
            <a:pPr marL="277495" marR="5080" indent="-265430" algn="r" rtl="1">
              <a:lnSpc>
                <a:spcPts val="3460"/>
              </a:lnSpc>
              <a:spcBef>
                <a:spcPts val="535"/>
              </a:spcBef>
            </a:pPr>
            <a:r>
              <a:rPr lang="ar-LB" sz="3200" spc="-15" dirty="0" smtClean="0">
                <a:latin typeface="Times New Roman" panose="02020603050405020304" pitchFamily="18" charset="0"/>
                <a:cs typeface="Times New Roman" panose="02020603050405020304" pitchFamily="18" charset="0"/>
              </a:rPr>
              <a:t>العلامات التجارية تصبح ما هي عليه بعدة طرق</a:t>
            </a:r>
          </a:p>
          <a:p>
            <a:pPr marL="526415" marR="5080" indent="-514350" algn="r" rtl="1">
              <a:lnSpc>
                <a:spcPts val="3460"/>
              </a:lnSpc>
              <a:spcBef>
                <a:spcPts val="535"/>
              </a:spcBef>
              <a:buFont typeface="+mj-lt"/>
              <a:buAutoNum type="arabicPeriod"/>
            </a:pPr>
            <a:r>
              <a:rPr lang="ar-LB" sz="3200" spc="-15" dirty="0" smtClean="0">
                <a:latin typeface="Times New Roman" panose="02020603050405020304" pitchFamily="18" charset="0"/>
                <a:cs typeface="Times New Roman" panose="02020603050405020304" pitchFamily="18" charset="0"/>
              </a:rPr>
              <a:t>دعم علامة تجارية موجودة</a:t>
            </a:r>
            <a:endParaRPr lang="en-US" sz="3200" spc="-15" dirty="0" smtClean="0">
              <a:latin typeface="Times New Roman" panose="02020603050405020304" pitchFamily="18" charset="0"/>
              <a:cs typeface="Times New Roman" panose="02020603050405020304" pitchFamily="18" charset="0"/>
            </a:endParaRPr>
          </a:p>
          <a:p>
            <a:pPr marL="526415" marR="5080" indent="-514350" algn="r" rtl="1">
              <a:lnSpc>
                <a:spcPts val="3460"/>
              </a:lnSpc>
              <a:spcBef>
                <a:spcPts val="535"/>
              </a:spcBef>
              <a:buFont typeface="+mj-lt"/>
              <a:buAutoNum type="arabicPeriod"/>
            </a:pPr>
            <a:r>
              <a:rPr lang="ar-LB" sz="3200" spc="-15" dirty="0" smtClean="0">
                <a:latin typeface="Times New Roman" panose="02020603050405020304" pitchFamily="18" charset="0"/>
                <a:cs typeface="Times New Roman" panose="02020603050405020304" pitchFamily="18" charset="0"/>
              </a:rPr>
              <a:t>. تطوير امتداد العلامة التجارية</a:t>
            </a:r>
            <a:endParaRPr lang="en-US" sz="3200" spc="-15" dirty="0" smtClean="0">
              <a:latin typeface="Times New Roman" panose="02020603050405020304" pitchFamily="18" charset="0"/>
              <a:cs typeface="Times New Roman" panose="02020603050405020304" pitchFamily="18" charset="0"/>
            </a:endParaRPr>
          </a:p>
          <a:p>
            <a:pPr marL="526415" marR="5080" indent="-514350" algn="r" rtl="1">
              <a:lnSpc>
                <a:spcPts val="3460"/>
              </a:lnSpc>
              <a:spcBef>
                <a:spcPts val="535"/>
              </a:spcBef>
              <a:buFont typeface="+mj-lt"/>
              <a:buAutoNum type="arabicPeriod"/>
            </a:pPr>
            <a:r>
              <a:rPr lang="ar-LB" sz="3200" spc="-15" dirty="0" smtClean="0">
                <a:latin typeface="Times New Roman" panose="02020603050405020304" pitchFamily="18" charset="0"/>
                <a:cs typeface="Times New Roman" panose="02020603050405020304" pitchFamily="18" charset="0"/>
              </a:rPr>
              <a:t>ترخيص علامة تجارية ناجحة</a:t>
            </a:r>
          </a:p>
          <a:p>
            <a:pPr marL="526415" marR="5080" indent="-514350" algn="r" rtl="1">
              <a:lnSpc>
                <a:spcPts val="3460"/>
              </a:lnSpc>
              <a:spcBef>
                <a:spcPts val="535"/>
              </a:spcBef>
              <a:buFont typeface="+mj-lt"/>
              <a:buAutoNum type="arabicPeriod"/>
            </a:pPr>
            <a:r>
              <a:rPr lang="ar-LB" sz="3200" spc="-15" dirty="0" smtClean="0">
                <a:latin typeface="Times New Roman" panose="02020603050405020304" pitchFamily="18" charset="0"/>
                <a:cs typeface="Times New Roman" panose="02020603050405020304" pitchFamily="18" charset="0"/>
              </a:rPr>
              <a:t>العلامة التجارية المشتركة</a:t>
            </a:r>
          </a:p>
          <a:p>
            <a:pPr marL="526415" marR="5080" indent="-514350" algn="r" rtl="1">
              <a:lnSpc>
                <a:spcPts val="3460"/>
              </a:lnSpc>
              <a:spcBef>
                <a:spcPts val="535"/>
              </a:spcBef>
              <a:buFont typeface="+mj-lt"/>
              <a:buAutoNum type="arabicPeriod"/>
            </a:pPr>
            <a:r>
              <a:rPr lang="ar-LB" sz="3200" spc="-15" smtClean="0">
                <a:latin typeface="Times New Roman" panose="02020603050405020304" pitchFamily="18" charset="0"/>
                <a:cs typeface="Times New Roman" panose="02020603050405020304" pitchFamily="18" charset="0"/>
              </a:rPr>
              <a:t>الاستحواذ على علامة تجارية ناجحة</a:t>
            </a: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560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3535" y="374396"/>
            <a:ext cx="7860665" cy="627736"/>
          </a:xfrm>
          <a:prstGeom prst="rect">
            <a:avLst/>
          </a:prstGeom>
        </p:spPr>
        <p:txBody>
          <a:bodyPr vert="horz" wrap="square" lIns="0" tIns="12065" rIns="0" bIns="0" rtlCol="0">
            <a:spAutoFit/>
          </a:bodyPr>
          <a:lstStyle/>
          <a:p>
            <a:pPr marL="12700" algn="r" rtl="1">
              <a:spcBef>
                <a:spcPts val="95"/>
              </a:spcBef>
            </a:pPr>
            <a:r>
              <a:rPr lang="en-US" spc="-5" dirty="0" smtClean="0">
                <a:solidFill>
                  <a:srgbClr val="002060"/>
                </a:solidFill>
                <a:latin typeface="Times New Roman" panose="02020603050405020304" pitchFamily="18" charset="0"/>
                <a:cs typeface="Times New Roman" panose="02020603050405020304" pitchFamily="18" charset="0"/>
              </a:rPr>
              <a:t>.</a:t>
            </a:r>
            <a:r>
              <a:rPr spc="-5" dirty="0" smtClean="0">
                <a:solidFill>
                  <a:srgbClr val="002060"/>
                </a:solidFill>
                <a:latin typeface="Times New Roman" panose="02020603050405020304" pitchFamily="18" charset="0"/>
                <a:cs typeface="Times New Roman" panose="02020603050405020304" pitchFamily="18" charset="0"/>
              </a:rPr>
              <a:t>1</a:t>
            </a:r>
            <a:r>
              <a:rPr spc="-25" dirty="0" smtClean="0">
                <a:solidFill>
                  <a:srgbClr val="002060"/>
                </a:solidFill>
                <a:latin typeface="Times New Roman" panose="02020603050405020304" pitchFamily="18" charset="0"/>
                <a:cs typeface="Times New Roman" panose="02020603050405020304" pitchFamily="18" charset="0"/>
              </a:rPr>
              <a:t> </a:t>
            </a:r>
            <a:r>
              <a:rPr lang="ar-LB" spc="-10" dirty="0">
                <a:solidFill>
                  <a:srgbClr val="002060"/>
                </a:solidFill>
                <a:latin typeface="Times New Roman" panose="02020603050405020304" pitchFamily="18" charset="0"/>
                <a:cs typeface="Times New Roman" panose="02020603050405020304" pitchFamily="18" charset="0"/>
              </a:rPr>
              <a:t>دعم علامة تجارية موجودة</a:t>
            </a:r>
            <a:endParaRPr spc="-25" dirty="0">
              <a:solidFill>
                <a:srgbClr val="00206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669539" y="1653033"/>
            <a:ext cx="8708210" cy="3029676"/>
          </a:xfrm>
          <a:prstGeom prst="rect">
            <a:avLst/>
          </a:prstGeom>
        </p:spPr>
        <p:txBody>
          <a:bodyPr vert="horz" wrap="square" lIns="0" tIns="53975" rIns="0" bIns="0" rtlCol="0">
            <a:spAutoFit/>
          </a:bodyPr>
          <a:lstStyle/>
          <a:p>
            <a:pPr marL="354965" marR="5080" indent="-342900" algn="r" rtl="1">
              <a:lnSpc>
                <a:spcPts val="2590"/>
              </a:lnSpc>
              <a:spcBef>
                <a:spcPts val="425"/>
              </a:spcBef>
              <a:buFont typeface="Arial" panose="020B0604020202020204" pitchFamily="34" charset="0"/>
              <a:buChar char="•"/>
              <a:tabLst>
                <a:tab pos="278130" algn="l"/>
              </a:tabLst>
            </a:pPr>
            <a:r>
              <a:rPr lang="ar-LB" sz="2400" spc="-5" dirty="0" smtClean="0">
                <a:latin typeface="Times New Roman" panose="02020603050405020304" pitchFamily="18" charset="0"/>
                <a:cs typeface="Times New Roman" panose="02020603050405020304" pitchFamily="18" charset="0"/>
              </a:rPr>
              <a:t>بمجرد وضع العلامة التجارية في ذهن المستهلك، يكون من الصعب جدًا تغيير موضع العلامة التجارية</a:t>
            </a:r>
          </a:p>
          <a:p>
            <a:pPr marL="354965" marR="5080" indent="-342900" algn="r" rtl="1">
              <a:lnSpc>
                <a:spcPts val="2590"/>
              </a:lnSpc>
              <a:spcBef>
                <a:spcPts val="425"/>
              </a:spcBef>
              <a:buFont typeface="Wingdings" panose="05000000000000000000" pitchFamily="2" charset="2"/>
              <a:buChar char="ü"/>
              <a:tabLst>
                <a:tab pos="278130" algn="l"/>
              </a:tabLst>
            </a:pPr>
            <a:r>
              <a:rPr lang="ar-LB" sz="2400" spc="-5" dirty="0" smtClean="0">
                <a:latin typeface="Times New Roman" panose="02020603050405020304" pitchFamily="18" charset="0"/>
                <a:cs typeface="Times New Roman" panose="02020603050405020304" pitchFamily="18" charset="0"/>
              </a:rPr>
              <a:t>يستغرق الكثير من الإعلانات</a:t>
            </a:r>
          </a:p>
          <a:p>
            <a:pPr marL="354965" marR="5080" indent="-342900" algn="r" rtl="1">
              <a:lnSpc>
                <a:spcPts val="2590"/>
              </a:lnSpc>
              <a:spcBef>
                <a:spcPts val="425"/>
              </a:spcBef>
              <a:buFont typeface="Wingdings" panose="05000000000000000000" pitchFamily="2" charset="2"/>
              <a:buChar char="ü"/>
              <a:tabLst>
                <a:tab pos="278130" algn="l"/>
              </a:tabLst>
            </a:pPr>
            <a:r>
              <a:rPr lang="ar-LB" sz="2400" spc="-5" dirty="0" smtClean="0">
                <a:latin typeface="Times New Roman" panose="02020603050405020304" pitchFamily="18" charset="0"/>
                <a:cs typeface="Times New Roman" panose="02020603050405020304" pitchFamily="18" charset="0"/>
              </a:rPr>
              <a:t>يأخذ الكثير من المال</a:t>
            </a:r>
          </a:p>
          <a:p>
            <a:pPr marL="354965" marR="5080" indent="-342900" algn="r" rtl="1">
              <a:lnSpc>
                <a:spcPts val="2590"/>
              </a:lnSpc>
              <a:spcBef>
                <a:spcPts val="425"/>
              </a:spcBef>
              <a:buFont typeface="Wingdings" panose="05000000000000000000" pitchFamily="2" charset="2"/>
              <a:buChar char="ü"/>
              <a:tabLst>
                <a:tab pos="278130" algn="l"/>
              </a:tabLst>
            </a:pPr>
            <a:r>
              <a:rPr lang="ar-LB" sz="2400" spc="-5" dirty="0" smtClean="0">
                <a:latin typeface="Times New Roman" panose="02020603050405020304" pitchFamily="18" charset="0"/>
                <a:cs typeface="Times New Roman" panose="02020603050405020304" pitchFamily="18" charset="0"/>
              </a:rPr>
              <a:t>يأخذ الكثير من الوقت</a:t>
            </a:r>
            <a:endParaRPr lang="en-US" sz="2400" spc="-5" dirty="0" smtClean="0">
              <a:latin typeface="Times New Roman" panose="02020603050405020304" pitchFamily="18" charset="0"/>
              <a:cs typeface="Times New Roman" panose="02020603050405020304" pitchFamily="18" charset="0"/>
            </a:endParaRPr>
          </a:p>
          <a:p>
            <a:pPr marL="12065" marR="5080" algn="r" rtl="1">
              <a:lnSpc>
                <a:spcPts val="2590"/>
              </a:lnSpc>
              <a:spcBef>
                <a:spcPts val="425"/>
              </a:spcBef>
              <a:tabLst>
                <a:tab pos="278130" algn="l"/>
              </a:tabLst>
            </a:pPr>
            <a:endParaRPr lang="ar-LB" sz="2400" spc="-5" dirty="0" smtClean="0">
              <a:latin typeface="Times New Roman" panose="02020603050405020304" pitchFamily="18" charset="0"/>
              <a:cs typeface="Times New Roman" panose="02020603050405020304" pitchFamily="18" charset="0"/>
            </a:endParaRPr>
          </a:p>
          <a:p>
            <a:pPr marL="354965" marR="5080" indent="-342900" algn="r" rtl="1">
              <a:lnSpc>
                <a:spcPts val="2590"/>
              </a:lnSpc>
              <a:spcBef>
                <a:spcPts val="425"/>
              </a:spcBef>
              <a:buFont typeface="Arial" panose="020B0604020202020204" pitchFamily="34" charset="0"/>
              <a:buChar char="•"/>
              <a:tabLst>
                <a:tab pos="278130" algn="l"/>
              </a:tabLst>
            </a:pPr>
            <a:r>
              <a:rPr lang="ar-LB" sz="2400" spc="-5" dirty="0" smtClean="0">
                <a:latin typeface="Times New Roman" panose="02020603050405020304" pitchFamily="18" charset="0"/>
                <a:cs typeface="Times New Roman" panose="02020603050405020304" pitchFamily="18" charset="0"/>
              </a:rPr>
              <a:t>غالبًا ما تتخلى الشركات عن اسم العلامة التجارية قبل أن تحاول تغيير علامتها التجارية</a:t>
            </a:r>
          </a:p>
          <a:p>
            <a:pPr marL="354965" marR="5080" indent="-342900" algn="r" rtl="1">
              <a:lnSpc>
                <a:spcPts val="2590"/>
              </a:lnSpc>
              <a:spcBef>
                <a:spcPts val="425"/>
              </a:spcBef>
              <a:buFont typeface="Wingdings" panose="05000000000000000000" pitchFamily="2" charset="2"/>
              <a:buChar char="ü"/>
              <a:tabLst>
                <a:tab pos="278130" algn="l"/>
              </a:tabLst>
            </a:pPr>
            <a:r>
              <a:rPr lang="ar-LB" sz="2400" spc="-5" dirty="0" smtClean="0">
                <a:latin typeface="Times New Roman" panose="02020603050405020304" pitchFamily="18" charset="0"/>
                <a:cs typeface="Times New Roman" panose="02020603050405020304" pitchFamily="18" charset="0"/>
              </a:rPr>
              <a:t>لن أفعل هذا إذا كانت العلامة التجارية لا تزال لها قيمة بالنسبة لها</a:t>
            </a:r>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686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8745" y="480758"/>
            <a:ext cx="7649209" cy="635000"/>
          </a:xfrm>
          <a:prstGeom prst="rect">
            <a:avLst/>
          </a:prstGeom>
        </p:spPr>
        <p:txBody>
          <a:bodyPr vert="horz" wrap="square" lIns="0" tIns="12065" rIns="0" bIns="0" rtlCol="0">
            <a:spAutoFit/>
          </a:bodyPr>
          <a:lstStyle/>
          <a:p>
            <a:pPr marL="12700" algn="r" rtl="1">
              <a:spcBef>
                <a:spcPts val="95"/>
              </a:spcBef>
            </a:pPr>
            <a:r>
              <a:rPr spc="-5" dirty="0" smtClean="0">
                <a:solidFill>
                  <a:srgbClr val="002060"/>
                </a:solidFill>
                <a:latin typeface="Times New Roman" panose="02020603050405020304" pitchFamily="18" charset="0"/>
                <a:cs typeface="Times New Roman" panose="02020603050405020304" pitchFamily="18" charset="0"/>
              </a:rPr>
              <a:t>2</a:t>
            </a:r>
            <a:r>
              <a:rPr lang="ar-LB" spc="-5" dirty="0">
                <a:solidFill>
                  <a:srgbClr val="002060"/>
                </a:solidFill>
                <a:latin typeface="Times New Roman" panose="02020603050405020304" pitchFamily="18" charset="0"/>
                <a:cs typeface="Times New Roman" panose="02020603050405020304" pitchFamily="18" charset="0"/>
              </a:rPr>
              <a:t>. تطوير امتداد العلامة التجارية</a:t>
            </a:r>
            <a:endParaRPr spc="-10" dirty="0">
              <a:solidFill>
                <a:srgbClr val="00206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767616" y="2985008"/>
            <a:ext cx="5756275" cy="1885131"/>
          </a:xfrm>
          <a:prstGeom prst="rect">
            <a:avLst/>
          </a:prstGeom>
        </p:spPr>
        <p:txBody>
          <a:bodyPr vert="horz" wrap="square" lIns="0" tIns="12700" rIns="0" bIns="0" rtlCol="0">
            <a:spAutoFit/>
          </a:bodyPr>
          <a:lstStyle/>
          <a:p>
            <a:pPr marL="355600" marR="5080" indent="-342900" algn="r" rtl="1">
              <a:spcBef>
                <a:spcPts val="100"/>
              </a:spcBef>
              <a:buFont typeface="Arial MT"/>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استخدم علامة تجارية راسخة لإنشاء منتج مماثل يستفيد من نجاح العلامة التجارية القديمة</a:t>
            </a:r>
            <a:endParaRPr lang="en-US" sz="2400" spc="-5" dirty="0" smtClean="0">
              <a:latin typeface="Times New Roman" panose="02020603050405020304" pitchFamily="18" charset="0"/>
              <a:cs typeface="Times New Roman" panose="02020603050405020304" pitchFamily="18" charset="0"/>
            </a:endParaRPr>
          </a:p>
          <a:p>
            <a:pPr marL="355600" marR="5080" indent="-342900" algn="r" rtl="1">
              <a:spcBef>
                <a:spcPts val="100"/>
              </a:spcBef>
              <a:buFont typeface="Arial MT"/>
              <a:buChar char="•"/>
              <a:tabLst>
                <a:tab pos="354965" algn="l"/>
                <a:tab pos="355600" algn="l"/>
              </a:tabLst>
            </a:pPr>
            <a:endParaRPr lang="ar-LB" sz="2400" spc="-5" dirty="0" smtClean="0">
              <a:latin typeface="Times New Roman" panose="02020603050405020304" pitchFamily="18" charset="0"/>
              <a:cs typeface="Times New Roman" panose="02020603050405020304" pitchFamily="18" charset="0"/>
            </a:endParaRPr>
          </a:p>
          <a:p>
            <a:pPr marL="355600" marR="5080" indent="-342900" algn="r" rtl="1">
              <a:spcBef>
                <a:spcPts val="100"/>
              </a:spcBef>
              <a:buFont typeface="Arial MT"/>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يدرك المستهلكون قيمة العلامة التجارية القديمة وينقلون هذه القيمة إلى العلامة التجارية الجديدة</a:t>
            </a:r>
            <a:endParaRPr sz="24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1014548" y="3048679"/>
            <a:ext cx="4392612" cy="3644886"/>
          </a:xfrm>
          <a:prstGeom prst="rect">
            <a:avLst/>
          </a:prstGeom>
        </p:spPr>
      </p:pic>
    </p:spTree>
    <p:extLst>
      <p:ext uri="{BB962C8B-B14F-4D97-AF65-F5344CB8AC3E}">
        <p14:creationId xmlns:p14="http://schemas.microsoft.com/office/powerpoint/2010/main" val="36600021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958" y="374396"/>
            <a:ext cx="7238842" cy="627736"/>
          </a:xfrm>
          <a:prstGeom prst="rect">
            <a:avLst/>
          </a:prstGeom>
        </p:spPr>
        <p:txBody>
          <a:bodyPr vert="horz" wrap="square" lIns="0" tIns="12065" rIns="0" bIns="0" rtlCol="0">
            <a:spAutoFit/>
          </a:bodyPr>
          <a:lstStyle/>
          <a:p>
            <a:pPr marL="12700">
              <a:spcBef>
                <a:spcPts val="95"/>
              </a:spcBef>
            </a:pPr>
            <a:r>
              <a:rPr lang="ar-LB" spc="-5" dirty="0">
                <a:solidFill>
                  <a:srgbClr val="002060"/>
                </a:solidFill>
                <a:latin typeface="Times New Roman" panose="02020603050405020304" pitchFamily="18" charset="0"/>
                <a:cs typeface="Times New Roman" panose="02020603050405020304" pitchFamily="18" charset="0"/>
              </a:rPr>
              <a:t>3. ترخيص علامة تجارية ناجحة</a:t>
            </a:r>
            <a:endParaRPr spc="-25" dirty="0">
              <a:solidFill>
                <a:srgbClr val="00206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1983741" y="1710944"/>
            <a:ext cx="7960359" cy="2889894"/>
          </a:xfrm>
          <a:prstGeom prst="rect">
            <a:avLst/>
          </a:prstGeom>
        </p:spPr>
        <p:txBody>
          <a:bodyPr vert="horz" wrap="square" lIns="0" tIns="67945" rIns="0" bIns="0" rtlCol="0">
            <a:spAutoFit/>
          </a:bodyPr>
          <a:lstStyle/>
          <a:p>
            <a:pPr marL="355600" marR="157480" indent="-342900" algn="r" rtl="1">
              <a:lnSpc>
                <a:spcPts val="3460"/>
              </a:lnSpc>
              <a:spcBef>
                <a:spcPts val="535"/>
              </a:spcBef>
              <a:buFont typeface="Arial MT"/>
              <a:buChar char="•"/>
              <a:tabLst>
                <a:tab pos="354965" algn="l"/>
                <a:tab pos="355600" algn="l"/>
              </a:tabLst>
            </a:pPr>
            <a:r>
              <a:rPr lang="ar-LB" sz="3200" dirty="0" smtClean="0">
                <a:latin typeface="Times New Roman" panose="02020603050405020304" pitchFamily="18" charset="0"/>
                <a:cs typeface="Times New Roman" panose="02020603050405020304" pitchFamily="18" charset="0"/>
              </a:rPr>
              <a:t>ستظهر العلامة التجارية لشركة واحدة على منتجات شركة أخرى</a:t>
            </a:r>
          </a:p>
          <a:p>
            <a:pPr marL="355600" marR="157480" indent="-342900" algn="r" rtl="1">
              <a:lnSpc>
                <a:spcPts val="3460"/>
              </a:lnSpc>
              <a:spcBef>
                <a:spcPts val="535"/>
              </a:spcBef>
              <a:buFont typeface="Arial MT"/>
              <a:buChar char="•"/>
              <a:tabLst>
                <a:tab pos="354965" algn="l"/>
                <a:tab pos="355600" algn="l"/>
              </a:tabLst>
            </a:pPr>
            <a:r>
              <a:rPr lang="ar-LB" sz="3200" dirty="0" smtClean="0">
                <a:latin typeface="Times New Roman" panose="02020603050405020304" pitchFamily="18" charset="0"/>
                <a:cs typeface="Times New Roman" panose="02020603050405020304" pitchFamily="18" charset="0"/>
              </a:rPr>
              <a:t>يتم ذلك مقابل رسوم أو حقوق ملكية لاسم العلامة التجارية الأكثر رسوخًا</a:t>
            </a:r>
          </a:p>
          <a:p>
            <a:pPr marL="355600" marR="157480" indent="-342900" algn="r" rtl="1">
              <a:lnSpc>
                <a:spcPts val="3460"/>
              </a:lnSpc>
              <a:spcBef>
                <a:spcPts val="535"/>
              </a:spcBef>
              <a:buFont typeface="Arial MT"/>
              <a:buChar char="•"/>
              <a:tabLst>
                <a:tab pos="354965" algn="l"/>
                <a:tab pos="355600" algn="l"/>
              </a:tabLst>
            </a:pPr>
            <a:r>
              <a:rPr lang="ar-LB" sz="3200" dirty="0" smtClean="0">
                <a:latin typeface="Times New Roman" panose="02020603050405020304" pitchFamily="18" charset="0"/>
                <a:cs typeface="Times New Roman" panose="02020603050405020304" pitchFamily="18" charset="0"/>
              </a:rPr>
              <a:t>نحن نرى المزيد والمزيد من المشاهير يعيرون "علامتهم التجارية" لمنتج ما لمساعدته على البيع</a:t>
            </a:r>
          </a:p>
        </p:txBody>
      </p:sp>
    </p:spTree>
    <p:extLst>
      <p:ext uri="{BB962C8B-B14F-4D97-AF65-F5344CB8AC3E}">
        <p14:creationId xmlns:p14="http://schemas.microsoft.com/office/powerpoint/2010/main" val="3784956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1277" y="304192"/>
            <a:ext cx="5840653" cy="690574"/>
          </a:xfrm>
          <a:prstGeom prst="rect">
            <a:avLst/>
          </a:prstGeom>
        </p:spPr>
        <p:txBody>
          <a:bodyPr vert="horz" wrap="square" lIns="0" tIns="13335" rIns="0" bIns="0" rtlCol="0">
            <a:spAutoFit/>
          </a:bodyPr>
          <a:lstStyle/>
          <a:p>
            <a:pPr marL="12700">
              <a:spcBef>
                <a:spcPts val="105"/>
              </a:spcBef>
            </a:pPr>
            <a:r>
              <a:rPr lang="ar-LB" sz="4400" spc="-5" dirty="0">
                <a:solidFill>
                  <a:srgbClr val="002060"/>
                </a:solidFill>
                <a:latin typeface="Times New Roman" panose="02020603050405020304" pitchFamily="18" charset="0"/>
                <a:cs typeface="Times New Roman" panose="02020603050405020304" pitchFamily="18" charset="0"/>
              </a:rPr>
              <a:t>4. العلامة التجارية المشتركة</a:t>
            </a:r>
            <a:endParaRPr sz="4400" dirty="0">
              <a:solidFill>
                <a:srgbClr val="00206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440940" y="1537208"/>
            <a:ext cx="7541261" cy="1897955"/>
          </a:xfrm>
          <a:prstGeom prst="rect">
            <a:avLst/>
          </a:prstGeom>
        </p:spPr>
        <p:txBody>
          <a:bodyPr vert="horz" wrap="square" lIns="0" tIns="12700" rIns="0" bIns="0" rtlCol="0">
            <a:spAutoFit/>
          </a:bodyPr>
          <a:lstStyle/>
          <a:p>
            <a:pPr marL="355600" marR="453390" indent="-342900" algn="r" rtl="1">
              <a:spcBef>
                <a:spcPts val="100"/>
              </a:spcBef>
              <a:buFont typeface="Arial MT"/>
              <a:buChar char="•"/>
              <a:tabLst>
                <a:tab pos="354965" algn="l"/>
                <a:tab pos="355600" algn="l"/>
              </a:tabLst>
            </a:pPr>
            <a:r>
              <a:rPr lang="ar-LB" sz="2400" dirty="0" smtClean="0">
                <a:latin typeface="Times New Roman" panose="02020603050405020304" pitchFamily="18" charset="0"/>
                <a:cs typeface="Times New Roman" panose="02020603050405020304" pitchFamily="18" charset="0"/>
              </a:rPr>
              <a:t>عندما تجتمع العلامات التجارية المستقلة معًا لأنها تكمل بعضها البعض بطريقة ما</a:t>
            </a:r>
          </a:p>
          <a:p>
            <a:pPr marL="355600" marR="453390" indent="-342900" algn="r" rtl="1">
              <a:spcBef>
                <a:spcPts val="100"/>
              </a:spcBef>
              <a:buFont typeface="Arial MT"/>
              <a:buChar char="•"/>
              <a:tabLst>
                <a:tab pos="354965" algn="l"/>
                <a:tab pos="355600" algn="l"/>
              </a:tabLst>
            </a:pPr>
            <a:r>
              <a:rPr lang="ar-LB" sz="2400" dirty="0" smtClean="0">
                <a:latin typeface="Times New Roman" panose="02020603050405020304" pitchFamily="18" charset="0"/>
                <a:cs typeface="Times New Roman" panose="02020603050405020304" pitchFamily="18" charset="0"/>
              </a:rPr>
              <a:t>ليس رابط دائم – لمتجر/وقت/منتج محدد</a:t>
            </a:r>
          </a:p>
          <a:p>
            <a:pPr marL="355600" marR="453390" indent="-342900" algn="r" rtl="1">
              <a:spcBef>
                <a:spcPts val="100"/>
              </a:spcBef>
              <a:buFont typeface="Arial MT"/>
              <a:buChar char="•"/>
              <a:tabLst>
                <a:tab pos="354965" algn="l"/>
                <a:tab pos="355600" algn="l"/>
              </a:tabLst>
            </a:pPr>
            <a:r>
              <a:rPr lang="ar-LB" sz="2400" dirty="0" smtClean="0">
                <a:latin typeface="Times New Roman" panose="02020603050405020304" pitchFamily="18" charset="0"/>
                <a:cs typeface="Times New Roman" panose="02020603050405020304" pitchFamily="18" charset="0"/>
              </a:rPr>
              <a:t>قد يشارك في تكاليف ومبادرات الإعلان والترويج</a:t>
            </a:r>
          </a:p>
          <a:p>
            <a:pPr marL="355600" marR="453390" indent="-342900" algn="r" rtl="1">
              <a:spcBef>
                <a:spcPts val="100"/>
              </a:spcBef>
              <a:buFont typeface="Arial MT"/>
              <a:buChar char="•"/>
              <a:tabLst>
                <a:tab pos="354965" algn="l"/>
                <a:tab pos="355600" algn="l"/>
              </a:tabLst>
            </a:pPr>
            <a:r>
              <a:rPr lang="ar-LB" sz="2400" dirty="0" smtClean="0">
                <a:latin typeface="Times New Roman" panose="02020603050405020304" pitchFamily="18" charset="0"/>
                <a:cs typeface="Times New Roman" panose="02020603050405020304" pitchFamily="18" charset="0"/>
              </a:rPr>
              <a:t>غالبًا ما تشترك هذه العلامات التجارية في نفس السوق المستهدف</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1905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03388" y="188914"/>
            <a:ext cx="3600449" cy="3600449"/>
          </a:xfrm>
          <a:prstGeom prst="rect">
            <a:avLst/>
          </a:prstGeom>
        </p:spPr>
      </p:pic>
      <p:pic>
        <p:nvPicPr>
          <p:cNvPr id="3" name="object 3"/>
          <p:cNvPicPr/>
          <p:nvPr/>
        </p:nvPicPr>
        <p:blipFill>
          <a:blip r:embed="rId3" cstate="print"/>
          <a:stretch>
            <a:fillRect/>
          </a:stretch>
        </p:blipFill>
        <p:spPr>
          <a:xfrm>
            <a:off x="5808663" y="260350"/>
            <a:ext cx="4518011" cy="3384550"/>
          </a:xfrm>
          <a:prstGeom prst="rect">
            <a:avLst/>
          </a:prstGeom>
        </p:spPr>
      </p:pic>
      <p:pic>
        <p:nvPicPr>
          <p:cNvPr id="4" name="object 4"/>
          <p:cNvPicPr/>
          <p:nvPr/>
        </p:nvPicPr>
        <p:blipFill>
          <a:blip r:embed="rId4" cstate="print"/>
          <a:stretch>
            <a:fillRect/>
          </a:stretch>
        </p:blipFill>
        <p:spPr>
          <a:xfrm>
            <a:off x="2711451" y="4732337"/>
            <a:ext cx="6769099" cy="1228724"/>
          </a:xfrm>
          <a:prstGeom prst="rect">
            <a:avLst/>
          </a:prstGeom>
        </p:spPr>
      </p:pic>
    </p:spTree>
    <p:extLst>
      <p:ext uri="{BB962C8B-B14F-4D97-AF65-F5344CB8AC3E}">
        <p14:creationId xmlns:p14="http://schemas.microsoft.com/office/powerpoint/2010/main" val="804867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1" y="685800"/>
            <a:ext cx="8018145" cy="690574"/>
          </a:xfrm>
          <a:prstGeom prst="rect">
            <a:avLst/>
          </a:prstGeom>
        </p:spPr>
        <p:txBody>
          <a:bodyPr vert="horz" wrap="square" lIns="0" tIns="13335" rIns="0" bIns="0" rtlCol="0">
            <a:spAutoFit/>
          </a:bodyPr>
          <a:lstStyle/>
          <a:p>
            <a:pPr marL="12700" algn="r" rtl="1">
              <a:spcBef>
                <a:spcPts val="105"/>
              </a:spcBef>
            </a:pPr>
            <a:r>
              <a:rPr sz="4400" spc="-5" dirty="0" smtClean="0">
                <a:solidFill>
                  <a:srgbClr val="002060"/>
                </a:solidFill>
                <a:latin typeface="Times New Roman" panose="02020603050405020304" pitchFamily="18" charset="0"/>
                <a:cs typeface="Times New Roman" panose="02020603050405020304" pitchFamily="18" charset="0"/>
              </a:rPr>
              <a:t>5</a:t>
            </a:r>
            <a:r>
              <a:rPr lang="ar-LB" spc="-5" dirty="0">
                <a:solidFill>
                  <a:srgbClr val="002060"/>
                </a:solidFill>
                <a:latin typeface="Times New Roman" panose="02020603050405020304" pitchFamily="18" charset="0"/>
                <a:cs typeface="Times New Roman" panose="02020603050405020304" pitchFamily="18" charset="0"/>
              </a:rPr>
              <a:t>. الاستحواذ على علامة تجارية ناجحة</a:t>
            </a:r>
            <a:endParaRPr sz="4400" dirty="0">
              <a:solidFill>
                <a:srgbClr val="00206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669540" y="1845056"/>
            <a:ext cx="8473077" cy="1743426"/>
          </a:xfrm>
          <a:prstGeom prst="rect">
            <a:avLst/>
          </a:prstGeom>
        </p:spPr>
        <p:txBody>
          <a:bodyPr vert="horz" wrap="square" lIns="0" tIns="85725" rIns="0" bIns="0" rtlCol="0">
            <a:spAutoFit/>
          </a:bodyPr>
          <a:lstStyle/>
          <a:p>
            <a:pPr marL="355600" indent="-342900" algn="r" rtl="1">
              <a:spcBef>
                <a:spcPts val="675"/>
              </a:spcBef>
              <a:buFont typeface="Arial MT"/>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إذا لم تتمكن من التغلب عليهم، فسيتم استخدام استراتيجية الانضمام إليهم</a:t>
            </a:r>
          </a:p>
          <a:p>
            <a:pPr marL="355600" indent="-342900" algn="r" rtl="1">
              <a:spcBef>
                <a:spcPts val="675"/>
              </a:spcBef>
              <a:buFont typeface="Arial MT"/>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لماذا تتنافس مع علامة تجارية أصغر إذا كان بإمكانك شرائها وربط علامتك التجارية بها؟</a:t>
            </a:r>
          </a:p>
          <a:p>
            <a:pPr marL="355600" indent="-342900" algn="r" rtl="1">
              <a:spcBef>
                <a:spcPts val="675"/>
              </a:spcBef>
              <a:buFont typeface="Arial MT"/>
              <a:buChar char="•"/>
              <a:tabLst>
                <a:tab pos="354965" algn="l"/>
                <a:tab pos="355600" algn="l"/>
              </a:tabLst>
            </a:pPr>
            <a:r>
              <a:rPr lang="ar-LB" sz="2400" spc="-5" dirty="0" smtClean="0">
                <a:latin typeface="Times New Roman" panose="02020603050405020304" pitchFamily="18" charset="0"/>
                <a:cs typeface="Times New Roman" panose="02020603050405020304" pitchFamily="18" charset="0"/>
              </a:rPr>
              <a:t>حققت بيبسي وكوكاكولا الملايين من خلال استخدام هذه الاستراتيجية</a:t>
            </a:r>
            <a:endParaRPr sz="24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6172200" y="4343401"/>
            <a:ext cx="2016125" cy="596899"/>
          </a:xfrm>
          <a:prstGeom prst="rect">
            <a:avLst/>
          </a:prstGeom>
        </p:spPr>
      </p:pic>
    </p:spTree>
    <p:extLst>
      <p:ext uri="{BB962C8B-B14F-4D97-AF65-F5344CB8AC3E}">
        <p14:creationId xmlns:p14="http://schemas.microsoft.com/office/powerpoint/2010/main" val="380146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29435" y="3181350"/>
            <a:ext cx="813806" cy="545158"/>
          </a:xfrm>
          <a:prstGeom prst="rect">
            <a:avLst/>
          </a:prstGeom>
        </p:spPr>
      </p:pic>
      <p:pic>
        <p:nvPicPr>
          <p:cNvPr id="3" name="object 3"/>
          <p:cNvPicPr/>
          <p:nvPr/>
        </p:nvPicPr>
        <p:blipFill>
          <a:blip r:embed="rId3" cstate="print"/>
          <a:stretch>
            <a:fillRect/>
          </a:stretch>
        </p:blipFill>
        <p:spPr>
          <a:xfrm>
            <a:off x="5029201" y="2286000"/>
            <a:ext cx="642937" cy="638174"/>
          </a:xfrm>
          <a:prstGeom prst="rect">
            <a:avLst/>
          </a:prstGeom>
        </p:spPr>
      </p:pic>
      <p:pic>
        <p:nvPicPr>
          <p:cNvPr id="4" name="object 4"/>
          <p:cNvPicPr/>
          <p:nvPr/>
        </p:nvPicPr>
        <p:blipFill>
          <a:blip r:embed="rId4" cstate="print"/>
          <a:stretch>
            <a:fillRect/>
          </a:stretch>
        </p:blipFill>
        <p:spPr>
          <a:xfrm>
            <a:off x="9238489" y="2685288"/>
            <a:ext cx="719327" cy="725423"/>
          </a:xfrm>
          <a:prstGeom prst="rect">
            <a:avLst/>
          </a:prstGeom>
        </p:spPr>
      </p:pic>
      <p:pic>
        <p:nvPicPr>
          <p:cNvPr id="5" name="object 5"/>
          <p:cNvPicPr/>
          <p:nvPr/>
        </p:nvPicPr>
        <p:blipFill>
          <a:blip r:embed="rId5" cstate="print"/>
          <a:stretch>
            <a:fillRect/>
          </a:stretch>
        </p:blipFill>
        <p:spPr>
          <a:xfrm>
            <a:off x="9486901" y="3724276"/>
            <a:ext cx="828675" cy="257175"/>
          </a:xfrm>
          <a:prstGeom prst="rect">
            <a:avLst/>
          </a:prstGeom>
        </p:spPr>
      </p:pic>
      <p:pic>
        <p:nvPicPr>
          <p:cNvPr id="6" name="object 6"/>
          <p:cNvPicPr/>
          <p:nvPr/>
        </p:nvPicPr>
        <p:blipFill>
          <a:blip r:embed="rId6" cstate="print"/>
          <a:stretch>
            <a:fillRect/>
          </a:stretch>
        </p:blipFill>
        <p:spPr>
          <a:xfrm>
            <a:off x="7239000" y="5867400"/>
            <a:ext cx="885824" cy="623486"/>
          </a:xfrm>
          <a:prstGeom prst="rect">
            <a:avLst/>
          </a:prstGeom>
        </p:spPr>
      </p:pic>
      <p:pic>
        <p:nvPicPr>
          <p:cNvPr id="7" name="object 7"/>
          <p:cNvPicPr/>
          <p:nvPr/>
        </p:nvPicPr>
        <p:blipFill>
          <a:blip r:embed="rId7" cstate="print"/>
          <a:stretch>
            <a:fillRect/>
          </a:stretch>
        </p:blipFill>
        <p:spPr>
          <a:xfrm>
            <a:off x="8077200" y="1676413"/>
            <a:ext cx="552450" cy="619113"/>
          </a:xfrm>
          <a:prstGeom prst="rect">
            <a:avLst/>
          </a:prstGeom>
        </p:spPr>
      </p:pic>
      <p:pic>
        <p:nvPicPr>
          <p:cNvPr id="8" name="object 8"/>
          <p:cNvPicPr/>
          <p:nvPr/>
        </p:nvPicPr>
        <p:blipFill>
          <a:blip r:embed="rId8" cstate="print"/>
          <a:stretch>
            <a:fillRect/>
          </a:stretch>
        </p:blipFill>
        <p:spPr>
          <a:xfrm>
            <a:off x="4343400" y="4038600"/>
            <a:ext cx="942974" cy="809624"/>
          </a:xfrm>
          <a:prstGeom prst="rect">
            <a:avLst/>
          </a:prstGeom>
        </p:spPr>
      </p:pic>
      <p:pic>
        <p:nvPicPr>
          <p:cNvPr id="9" name="object 9"/>
          <p:cNvPicPr/>
          <p:nvPr/>
        </p:nvPicPr>
        <p:blipFill>
          <a:blip r:embed="rId9" cstate="print"/>
          <a:stretch>
            <a:fillRect/>
          </a:stretch>
        </p:blipFill>
        <p:spPr>
          <a:xfrm>
            <a:off x="7162800" y="3962400"/>
            <a:ext cx="809624" cy="695324"/>
          </a:xfrm>
          <a:prstGeom prst="rect">
            <a:avLst/>
          </a:prstGeom>
        </p:spPr>
      </p:pic>
      <p:pic>
        <p:nvPicPr>
          <p:cNvPr id="10" name="object 10"/>
          <p:cNvPicPr/>
          <p:nvPr/>
        </p:nvPicPr>
        <p:blipFill>
          <a:blip r:embed="rId10" cstate="print"/>
          <a:stretch>
            <a:fillRect/>
          </a:stretch>
        </p:blipFill>
        <p:spPr>
          <a:xfrm>
            <a:off x="3124201" y="3886200"/>
            <a:ext cx="809625" cy="628650"/>
          </a:xfrm>
          <a:prstGeom prst="rect">
            <a:avLst/>
          </a:prstGeom>
        </p:spPr>
      </p:pic>
      <p:pic>
        <p:nvPicPr>
          <p:cNvPr id="11" name="object 11"/>
          <p:cNvPicPr/>
          <p:nvPr/>
        </p:nvPicPr>
        <p:blipFill>
          <a:blip r:embed="rId11" cstate="print"/>
          <a:stretch>
            <a:fillRect/>
          </a:stretch>
        </p:blipFill>
        <p:spPr>
          <a:xfrm>
            <a:off x="6450601" y="3276600"/>
            <a:ext cx="1045809" cy="378618"/>
          </a:xfrm>
          <a:prstGeom prst="rect">
            <a:avLst/>
          </a:prstGeom>
        </p:spPr>
      </p:pic>
      <p:pic>
        <p:nvPicPr>
          <p:cNvPr id="12" name="object 12"/>
          <p:cNvPicPr/>
          <p:nvPr/>
        </p:nvPicPr>
        <p:blipFill>
          <a:blip r:embed="rId12" cstate="print"/>
          <a:stretch>
            <a:fillRect/>
          </a:stretch>
        </p:blipFill>
        <p:spPr>
          <a:xfrm>
            <a:off x="8610473" y="4267201"/>
            <a:ext cx="981329" cy="498739"/>
          </a:xfrm>
          <a:prstGeom prst="rect">
            <a:avLst/>
          </a:prstGeom>
        </p:spPr>
      </p:pic>
      <p:pic>
        <p:nvPicPr>
          <p:cNvPr id="13" name="object 13"/>
          <p:cNvPicPr/>
          <p:nvPr/>
        </p:nvPicPr>
        <p:blipFill>
          <a:blip r:embed="rId13" cstate="print"/>
          <a:stretch>
            <a:fillRect/>
          </a:stretch>
        </p:blipFill>
        <p:spPr>
          <a:xfrm>
            <a:off x="6934200" y="5181599"/>
            <a:ext cx="685800" cy="438150"/>
          </a:xfrm>
          <a:prstGeom prst="rect">
            <a:avLst/>
          </a:prstGeom>
        </p:spPr>
      </p:pic>
      <p:pic>
        <p:nvPicPr>
          <p:cNvPr id="14" name="object 14"/>
          <p:cNvPicPr/>
          <p:nvPr/>
        </p:nvPicPr>
        <p:blipFill>
          <a:blip r:embed="rId14" cstate="print"/>
          <a:stretch>
            <a:fillRect/>
          </a:stretch>
        </p:blipFill>
        <p:spPr>
          <a:xfrm>
            <a:off x="1981201" y="3810001"/>
            <a:ext cx="723899" cy="826851"/>
          </a:xfrm>
          <a:prstGeom prst="rect">
            <a:avLst/>
          </a:prstGeom>
        </p:spPr>
      </p:pic>
      <p:pic>
        <p:nvPicPr>
          <p:cNvPr id="15" name="object 15"/>
          <p:cNvPicPr/>
          <p:nvPr/>
        </p:nvPicPr>
        <p:blipFill>
          <a:blip r:embed="rId15" cstate="print"/>
          <a:stretch>
            <a:fillRect/>
          </a:stretch>
        </p:blipFill>
        <p:spPr>
          <a:xfrm>
            <a:off x="5267325" y="5210174"/>
            <a:ext cx="800100" cy="800100"/>
          </a:xfrm>
          <a:prstGeom prst="rect">
            <a:avLst/>
          </a:prstGeom>
        </p:spPr>
      </p:pic>
      <p:pic>
        <p:nvPicPr>
          <p:cNvPr id="16" name="object 16"/>
          <p:cNvPicPr/>
          <p:nvPr/>
        </p:nvPicPr>
        <p:blipFill>
          <a:blip r:embed="rId16" cstate="print"/>
          <a:stretch>
            <a:fillRect/>
          </a:stretch>
        </p:blipFill>
        <p:spPr>
          <a:xfrm>
            <a:off x="5410200" y="2990851"/>
            <a:ext cx="942974" cy="876299"/>
          </a:xfrm>
          <a:prstGeom prst="rect">
            <a:avLst/>
          </a:prstGeom>
        </p:spPr>
      </p:pic>
      <p:pic>
        <p:nvPicPr>
          <p:cNvPr id="17" name="object 17"/>
          <p:cNvPicPr/>
          <p:nvPr/>
        </p:nvPicPr>
        <p:blipFill>
          <a:blip r:embed="rId17" cstate="print"/>
          <a:stretch>
            <a:fillRect/>
          </a:stretch>
        </p:blipFill>
        <p:spPr>
          <a:xfrm>
            <a:off x="8473983" y="5339273"/>
            <a:ext cx="878569" cy="864733"/>
          </a:xfrm>
          <a:prstGeom prst="rect">
            <a:avLst/>
          </a:prstGeom>
        </p:spPr>
      </p:pic>
      <p:pic>
        <p:nvPicPr>
          <p:cNvPr id="18" name="object 18"/>
          <p:cNvPicPr/>
          <p:nvPr/>
        </p:nvPicPr>
        <p:blipFill>
          <a:blip r:embed="rId18" cstate="print"/>
          <a:stretch>
            <a:fillRect/>
          </a:stretch>
        </p:blipFill>
        <p:spPr>
          <a:xfrm>
            <a:off x="9525000" y="5257800"/>
            <a:ext cx="828674" cy="839010"/>
          </a:xfrm>
          <a:prstGeom prst="rect">
            <a:avLst/>
          </a:prstGeom>
        </p:spPr>
      </p:pic>
      <p:pic>
        <p:nvPicPr>
          <p:cNvPr id="19" name="object 19"/>
          <p:cNvPicPr/>
          <p:nvPr/>
        </p:nvPicPr>
        <p:blipFill>
          <a:blip r:embed="rId19" cstate="print"/>
          <a:stretch>
            <a:fillRect/>
          </a:stretch>
        </p:blipFill>
        <p:spPr>
          <a:xfrm>
            <a:off x="1981200" y="2286001"/>
            <a:ext cx="942974" cy="380999"/>
          </a:xfrm>
          <a:prstGeom prst="rect">
            <a:avLst/>
          </a:prstGeom>
        </p:spPr>
      </p:pic>
      <p:pic>
        <p:nvPicPr>
          <p:cNvPr id="20" name="object 20"/>
          <p:cNvPicPr/>
          <p:nvPr/>
        </p:nvPicPr>
        <p:blipFill>
          <a:blip r:embed="rId20" cstate="print"/>
          <a:stretch>
            <a:fillRect/>
          </a:stretch>
        </p:blipFill>
        <p:spPr>
          <a:xfrm>
            <a:off x="9220201" y="1676400"/>
            <a:ext cx="752475" cy="695324"/>
          </a:xfrm>
          <a:prstGeom prst="rect">
            <a:avLst/>
          </a:prstGeom>
        </p:spPr>
      </p:pic>
      <p:pic>
        <p:nvPicPr>
          <p:cNvPr id="21" name="object 21"/>
          <p:cNvPicPr/>
          <p:nvPr/>
        </p:nvPicPr>
        <p:blipFill>
          <a:blip r:embed="rId21" cstate="print"/>
          <a:stretch>
            <a:fillRect/>
          </a:stretch>
        </p:blipFill>
        <p:spPr>
          <a:xfrm>
            <a:off x="5815013" y="4495799"/>
            <a:ext cx="552437" cy="552450"/>
          </a:xfrm>
          <a:prstGeom prst="rect">
            <a:avLst/>
          </a:prstGeom>
        </p:spPr>
      </p:pic>
      <p:pic>
        <p:nvPicPr>
          <p:cNvPr id="22" name="object 22"/>
          <p:cNvPicPr/>
          <p:nvPr/>
        </p:nvPicPr>
        <p:blipFill>
          <a:blip r:embed="rId22" cstate="print"/>
          <a:stretch>
            <a:fillRect/>
          </a:stretch>
        </p:blipFill>
        <p:spPr>
          <a:xfrm>
            <a:off x="3352800" y="2286000"/>
            <a:ext cx="942974" cy="333374"/>
          </a:xfrm>
          <a:prstGeom prst="rect">
            <a:avLst/>
          </a:prstGeom>
        </p:spPr>
      </p:pic>
      <p:pic>
        <p:nvPicPr>
          <p:cNvPr id="23" name="object 23"/>
          <p:cNvPicPr/>
          <p:nvPr/>
        </p:nvPicPr>
        <p:blipFill>
          <a:blip r:embed="rId23" cstate="print"/>
          <a:stretch>
            <a:fillRect/>
          </a:stretch>
        </p:blipFill>
        <p:spPr>
          <a:xfrm>
            <a:off x="7620000" y="2590801"/>
            <a:ext cx="942974" cy="819149"/>
          </a:xfrm>
          <a:prstGeom prst="rect">
            <a:avLst/>
          </a:prstGeom>
        </p:spPr>
      </p:pic>
      <p:pic>
        <p:nvPicPr>
          <p:cNvPr id="24" name="object 24"/>
          <p:cNvPicPr/>
          <p:nvPr/>
        </p:nvPicPr>
        <p:blipFill>
          <a:blip r:embed="rId24" cstate="print"/>
          <a:stretch>
            <a:fillRect/>
          </a:stretch>
        </p:blipFill>
        <p:spPr>
          <a:xfrm>
            <a:off x="6335038" y="1905000"/>
            <a:ext cx="730684" cy="821560"/>
          </a:xfrm>
          <a:prstGeom prst="rect">
            <a:avLst/>
          </a:prstGeom>
        </p:spPr>
      </p:pic>
      <p:pic>
        <p:nvPicPr>
          <p:cNvPr id="25" name="object 25"/>
          <p:cNvPicPr/>
          <p:nvPr/>
        </p:nvPicPr>
        <p:blipFill>
          <a:blip r:embed="rId25" cstate="print"/>
          <a:stretch>
            <a:fillRect/>
          </a:stretch>
        </p:blipFill>
        <p:spPr>
          <a:xfrm>
            <a:off x="3962400" y="5562600"/>
            <a:ext cx="723900" cy="495300"/>
          </a:xfrm>
          <a:prstGeom prst="rect">
            <a:avLst/>
          </a:prstGeom>
        </p:spPr>
      </p:pic>
      <p:sp>
        <p:nvSpPr>
          <p:cNvPr id="26" name="object 26"/>
          <p:cNvSpPr/>
          <p:nvPr/>
        </p:nvSpPr>
        <p:spPr>
          <a:xfrm>
            <a:off x="1550125" y="515983"/>
            <a:ext cx="5660571" cy="986246"/>
          </a:xfrm>
          <a:custGeom>
            <a:avLst/>
            <a:gdLst/>
            <a:ahLst/>
            <a:cxnLst/>
            <a:rect l="l" t="t" r="r" b="b"/>
            <a:pathLst>
              <a:path w="4191000" h="457200">
                <a:moveTo>
                  <a:pt x="4191000" y="0"/>
                </a:moveTo>
                <a:lnTo>
                  <a:pt x="0" y="0"/>
                </a:lnTo>
                <a:lnTo>
                  <a:pt x="0" y="457200"/>
                </a:lnTo>
                <a:lnTo>
                  <a:pt x="4191000" y="457200"/>
                </a:lnTo>
                <a:lnTo>
                  <a:pt x="4191000" y="0"/>
                </a:lnTo>
                <a:close/>
              </a:path>
            </a:pathLst>
          </a:custGeom>
          <a:solidFill>
            <a:srgbClr val="FF0000"/>
          </a:solidFill>
        </p:spPr>
        <p:txBody>
          <a:bodyPr wrap="square" lIns="0" tIns="0" rIns="0" bIns="0" rtlCol="0"/>
          <a:lstStyle/>
          <a:p>
            <a:endParaRPr/>
          </a:p>
        </p:txBody>
      </p:sp>
      <p:sp>
        <p:nvSpPr>
          <p:cNvPr id="27" name="object 27"/>
          <p:cNvSpPr txBox="1"/>
          <p:nvPr/>
        </p:nvSpPr>
        <p:spPr>
          <a:xfrm>
            <a:off x="1770143" y="772685"/>
            <a:ext cx="5140107" cy="382156"/>
          </a:xfrm>
          <a:prstGeom prst="rect">
            <a:avLst/>
          </a:prstGeom>
        </p:spPr>
        <p:txBody>
          <a:bodyPr vert="horz" wrap="square" lIns="0" tIns="12700" rIns="0" bIns="0" rtlCol="0">
            <a:spAutoFit/>
          </a:bodyPr>
          <a:lstStyle/>
          <a:p>
            <a:pPr marL="12700">
              <a:spcBef>
                <a:spcPts val="100"/>
              </a:spcBef>
            </a:pPr>
            <a:r>
              <a:rPr lang="ar-LB" sz="2400" spc="-10" dirty="0" smtClean="0">
                <a:solidFill>
                  <a:srgbClr val="FFFFFF"/>
                </a:solidFill>
                <a:latin typeface="Arial MT"/>
                <a:cs typeface="Arial MT"/>
              </a:rPr>
              <a:t>العلامات التجارية هي أكثر بكثير من مجرد الشعارات</a:t>
            </a:r>
            <a:endParaRPr sz="2400" dirty="0">
              <a:latin typeface="Arial MT"/>
              <a:cs typeface="Arial MT"/>
            </a:endParaRPr>
          </a:p>
        </p:txBody>
      </p:sp>
      <p:grpSp>
        <p:nvGrpSpPr>
          <p:cNvPr id="28" name="object 28"/>
          <p:cNvGrpSpPr/>
          <p:nvPr/>
        </p:nvGrpSpPr>
        <p:grpSpPr>
          <a:xfrm>
            <a:off x="1824038" y="5562600"/>
            <a:ext cx="2447925" cy="1300480"/>
            <a:chOff x="300037" y="5562600"/>
            <a:chExt cx="2447925" cy="1300480"/>
          </a:xfrm>
        </p:grpSpPr>
        <p:sp>
          <p:nvSpPr>
            <p:cNvPr id="29" name="object 29"/>
            <p:cNvSpPr/>
            <p:nvPr/>
          </p:nvSpPr>
          <p:spPr>
            <a:xfrm>
              <a:off x="304800" y="5943600"/>
              <a:ext cx="2438400" cy="914400"/>
            </a:xfrm>
            <a:custGeom>
              <a:avLst/>
              <a:gdLst/>
              <a:ahLst/>
              <a:cxnLst/>
              <a:rect l="l" t="t" r="r" b="b"/>
              <a:pathLst>
                <a:path w="2438400" h="914400">
                  <a:moveTo>
                    <a:pt x="2438400" y="0"/>
                  </a:moveTo>
                  <a:lnTo>
                    <a:pt x="0" y="0"/>
                  </a:lnTo>
                  <a:lnTo>
                    <a:pt x="0" y="914400"/>
                  </a:lnTo>
                  <a:lnTo>
                    <a:pt x="2438400" y="914400"/>
                  </a:lnTo>
                  <a:lnTo>
                    <a:pt x="2438400" y="0"/>
                  </a:lnTo>
                  <a:close/>
                </a:path>
              </a:pathLst>
            </a:custGeom>
            <a:solidFill>
              <a:srgbClr val="FFFFFF"/>
            </a:solidFill>
          </p:spPr>
          <p:txBody>
            <a:bodyPr wrap="square" lIns="0" tIns="0" rIns="0" bIns="0" rtlCol="0"/>
            <a:lstStyle/>
            <a:p>
              <a:endParaRPr/>
            </a:p>
          </p:txBody>
        </p:sp>
        <p:sp>
          <p:nvSpPr>
            <p:cNvPr id="30" name="object 30"/>
            <p:cNvSpPr/>
            <p:nvPr/>
          </p:nvSpPr>
          <p:spPr>
            <a:xfrm>
              <a:off x="304800" y="5943600"/>
              <a:ext cx="2438400" cy="914400"/>
            </a:xfrm>
            <a:custGeom>
              <a:avLst/>
              <a:gdLst/>
              <a:ahLst/>
              <a:cxnLst/>
              <a:rect l="l" t="t" r="r" b="b"/>
              <a:pathLst>
                <a:path w="2438400" h="914400">
                  <a:moveTo>
                    <a:pt x="0" y="0"/>
                  </a:moveTo>
                  <a:lnTo>
                    <a:pt x="2438400" y="0"/>
                  </a:lnTo>
                  <a:lnTo>
                    <a:pt x="2438400" y="914400"/>
                  </a:lnTo>
                  <a:lnTo>
                    <a:pt x="0" y="914400"/>
                  </a:lnTo>
                  <a:lnTo>
                    <a:pt x="0" y="0"/>
                  </a:lnTo>
                  <a:close/>
                </a:path>
              </a:pathLst>
            </a:custGeom>
            <a:ln w="9525">
              <a:solidFill>
                <a:srgbClr val="FFFFFF"/>
              </a:solidFill>
            </a:ln>
          </p:spPr>
          <p:txBody>
            <a:bodyPr wrap="square" lIns="0" tIns="0" rIns="0" bIns="0" rtlCol="0"/>
            <a:lstStyle/>
            <a:p>
              <a:endParaRPr/>
            </a:p>
          </p:txBody>
        </p:sp>
        <p:pic>
          <p:nvPicPr>
            <p:cNvPr id="31" name="object 31"/>
            <p:cNvPicPr/>
            <p:nvPr/>
          </p:nvPicPr>
          <p:blipFill>
            <a:blip r:embed="rId26" cstate="print"/>
            <a:stretch>
              <a:fillRect/>
            </a:stretch>
          </p:blipFill>
          <p:spPr>
            <a:xfrm>
              <a:off x="838200" y="5562600"/>
              <a:ext cx="885824" cy="809624"/>
            </a:xfrm>
            <a:prstGeom prst="rect">
              <a:avLst/>
            </a:prstGeom>
          </p:spPr>
        </p:pic>
      </p:grpSp>
    </p:spTree>
    <p:extLst>
      <p:ext uri="{BB962C8B-B14F-4D97-AF65-F5344CB8AC3E}">
        <p14:creationId xmlns:p14="http://schemas.microsoft.com/office/powerpoint/2010/main" val="152027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457200"/>
            <a:ext cx="2483962" cy="505908"/>
          </a:xfrm>
          <a:prstGeom prst="rect">
            <a:avLst/>
          </a:prstGeom>
        </p:spPr>
        <p:txBody>
          <a:bodyPr vert="horz" wrap="square" lIns="0" tIns="13335" rIns="0" bIns="0" rtlCol="0" anchor="ctr">
            <a:spAutoFit/>
          </a:bodyPr>
          <a:lstStyle/>
          <a:p>
            <a:pPr marL="12700" algn="ctr">
              <a:lnSpc>
                <a:spcPct val="100000"/>
              </a:lnSpc>
              <a:spcBef>
                <a:spcPts val="105"/>
              </a:spcBef>
            </a:pPr>
            <a:r>
              <a:rPr lang="ar-LB" sz="3200" b="1" dirty="0">
                <a:solidFill>
                  <a:srgbClr val="FF0000"/>
                </a:solidFill>
                <a:latin typeface="Times New Roman" panose="02020603050405020304" pitchFamily="18" charset="0"/>
              </a:rPr>
              <a:t>العلامة التجارية</a:t>
            </a:r>
            <a:endParaRPr lang="ar-LB" sz="3200" b="1" dirty="0">
              <a:solidFill>
                <a:srgbClr val="FF0000"/>
              </a:solidFill>
              <a:latin typeface="Times New Roman" panose="02020603050405020304" pitchFamily="18" charset="0"/>
            </a:endParaRPr>
          </a:p>
        </p:txBody>
      </p:sp>
      <p:sp>
        <p:nvSpPr>
          <p:cNvPr id="3" name="object 3"/>
          <p:cNvSpPr txBox="1"/>
          <p:nvPr/>
        </p:nvSpPr>
        <p:spPr>
          <a:xfrm>
            <a:off x="600891" y="1689608"/>
            <a:ext cx="11495315" cy="3808735"/>
          </a:xfrm>
          <a:prstGeom prst="rect">
            <a:avLst/>
          </a:prstGeom>
        </p:spPr>
        <p:txBody>
          <a:bodyPr vert="horz" wrap="square" lIns="0" tIns="12700" rIns="0" bIns="0" rtlCol="0">
            <a:spAutoFit/>
          </a:bodyPr>
          <a:lstStyle/>
          <a:p>
            <a:pPr marL="355600" marR="120650" indent="-342900" algn="r" rtl="1">
              <a:spcBef>
                <a:spcPts val="100"/>
              </a:spcBef>
              <a:buFont typeface="Arial" panose="020B0604020202020204" pitchFamily="34" charset="0"/>
              <a:buChar char="•"/>
            </a:pPr>
            <a:r>
              <a:rPr lang="ar-LB" sz="2400" spc="-20" dirty="0" smtClean="0">
                <a:latin typeface="Times New Roman" panose="02020603050405020304" pitchFamily="18" charset="0"/>
                <a:cs typeface="Times New Roman" panose="02020603050405020304" pitchFamily="18" charset="0"/>
              </a:rPr>
              <a:t>أي علامة تجارية هي مجموعة من التصورات والصور التي تمثل شركة أو منتج أو خدمة.</a:t>
            </a:r>
            <a:endParaRPr lang="en-US" sz="2400" spc="-20" dirty="0" smtClean="0">
              <a:latin typeface="Times New Roman" panose="02020603050405020304" pitchFamily="18" charset="0"/>
              <a:cs typeface="Times New Roman" panose="02020603050405020304" pitchFamily="18" charset="0"/>
            </a:endParaRPr>
          </a:p>
          <a:p>
            <a:pPr marL="355600" marR="120650" indent="-342900" algn="r" rtl="1">
              <a:spcBef>
                <a:spcPts val="100"/>
              </a:spcBef>
              <a:buFont typeface="Arial" panose="020B0604020202020204" pitchFamily="34" charset="0"/>
              <a:buChar char="•"/>
            </a:pPr>
            <a:endParaRPr lang="en-US" sz="2400" spc="-20" dirty="0">
              <a:latin typeface="Times New Roman" panose="02020603050405020304" pitchFamily="18" charset="0"/>
              <a:cs typeface="Times New Roman" panose="02020603050405020304" pitchFamily="18" charset="0"/>
            </a:endParaRPr>
          </a:p>
          <a:p>
            <a:pPr marL="355600" marR="120650" indent="-342900" algn="r" rtl="1">
              <a:spcBef>
                <a:spcPts val="100"/>
              </a:spcBef>
              <a:buFont typeface="Arial" panose="020B0604020202020204" pitchFamily="34" charset="0"/>
              <a:buChar char="•"/>
            </a:pPr>
            <a:endParaRPr lang="ar-LB" sz="2400" spc="-20" dirty="0" smtClean="0">
              <a:latin typeface="Times New Roman" panose="02020603050405020304" pitchFamily="18" charset="0"/>
              <a:cs typeface="Times New Roman" panose="02020603050405020304" pitchFamily="18" charset="0"/>
            </a:endParaRPr>
          </a:p>
          <a:p>
            <a:pPr marL="355600" marR="120650" indent="-342900" algn="r" rtl="1">
              <a:spcBef>
                <a:spcPts val="100"/>
              </a:spcBef>
              <a:buFont typeface="Arial" panose="020B0604020202020204" pitchFamily="34" charset="0"/>
              <a:buChar char="•"/>
            </a:pPr>
            <a:r>
              <a:rPr lang="ar-LB" sz="2400" spc="-20" dirty="0" smtClean="0">
                <a:latin typeface="Times New Roman" panose="02020603050405020304" pitchFamily="18" charset="0"/>
                <a:cs typeface="Times New Roman" panose="02020603050405020304" pitchFamily="18" charset="0"/>
              </a:rPr>
              <a:t>في حين أن العديد من الأشخاص يشيرون إلى العلامة التجارية على أنها شعار، إلا أن العلامة التجارية في الواقع أكبر بكثير.</a:t>
            </a:r>
            <a:endParaRPr lang="en-US" sz="2400" spc="-20" dirty="0" smtClean="0">
              <a:latin typeface="Times New Roman" panose="02020603050405020304" pitchFamily="18" charset="0"/>
              <a:cs typeface="Times New Roman" panose="02020603050405020304" pitchFamily="18" charset="0"/>
            </a:endParaRPr>
          </a:p>
          <a:p>
            <a:pPr marL="355600" marR="120650" indent="-342900" algn="r" rtl="1">
              <a:spcBef>
                <a:spcPts val="100"/>
              </a:spcBef>
              <a:buFont typeface="Arial" panose="020B0604020202020204" pitchFamily="34" charset="0"/>
              <a:buChar char="•"/>
            </a:pPr>
            <a:endParaRPr lang="en-US" sz="2400" spc="-20" dirty="0">
              <a:latin typeface="Times New Roman" panose="02020603050405020304" pitchFamily="18" charset="0"/>
              <a:cs typeface="Times New Roman" panose="02020603050405020304" pitchFamily="18" charset="0"/>
            </a:endParaRPr>
          </a:p>
          <a:p>
            <a:pPr marL="355600" marR="120650" indent="-342900" algn="r" rtl="1">
              <a:spcBef>
                <a:spcPts val="100"/>
              </a:spcBef>
              <a:buFont typeface="Arial" panose="020B0604020202020204" pitchFamily="34" charset="0"/>
              <a:buChar char="•"/>
            </a:pPr>
            <a:r>
              <a:rPr lang="ar-LB" sz="2400" spc="-20" dirty="0" smtClean="0">
                <a:latin typeface="Times New Roman" panose="02020603050405020304" pitchFamily="18" charset="0"/>
                <a:cs typeface="Times New Roman" panose="02020603050405020304" pitchFamily="18" charset="0"/>
              </a:rPr>
              <a:t>العلامة التجارية هي جوهر أو وعد ما سيتم تسليمه أو تجربته.</a:t>
            </a:r>
          </a:p>
          <a:p>
            <a:pPr marL="12700" marR="120650" algn="r" rtl="1">
              <a:spcBef>
                <a:spcPts val="100"/>
              </a:spcBef>
            </a:pPr>
            <a:endParaRPr lang="ar-LB" sz="2400" spc="-20" dirty="0" smtClean="0">
              <a:latin typeface="Times New Roman" panose="02020603050405020304" pitchFamily="18" charset="0"/>
              <a:cs typeface="Times New Roman" panose="02020603050405020304" pitchFamily="18" charset="0"/>
            </a:endParaRPr>
          </a:p>
          <a:p>
            <a:pPr marL="12700" marR="120650" algn="r" rtl="1">
              <a:spcBef>
                <a:spcPts val="100"/>
              </a:spcBef>
            </a:pPr>
            <a:endParaRPr lang="ar-LB" sz="2400" spc="-20" dirty="0" smtClean="0">
              <a:latin typeface="Times New Roman" panose="02020603050405020304" pitchFamily="18" charset="0"/>
              <a:cs typeface="Times New Roman" panose="02020603050405020304" pitchFamily="18" charset="0"/>
            </a:endParaRPr>
          </a:p>
          <a:p>
            <a:pPr marL="12700" marR="120650" algn="ctr" rtl="1">
              <a:spcBef>
                <a:spcPts val="100"/>
              </a:spcBef>
            </a:pPr>
            <a:r>
              <a:rPr lang="ar-LB" sz="2400" b="1" spc="-20" dirty="0" smtClean="0">
                <a:solidFill>
                  <a:srgbClr val="FF0000"/>
                </a:solidFill>
                <a:latin typeface="Times New Roman" panose="02020603050405020304" pitchFamily="18" charset="0"/>
                <a:cs typeface="Times New Roman" panose="02020603050405020304" pitchFamily="18" charset="0"/>
              </a:rPr>
              <a:t>يدور الأمر ببساطة حول كيفية التأثير على تلك التصورات.</a:t>
            </a:r>
            <a:endParaRPr sz="3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21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1" y="914401"/>
            <a:ext cx="9143999" cy="5943599"/>
          </a:xfrm>
          <a:prstGeom prst="rect">
            <a:avLst/>
          </a:prstGeom>
        </p:spPr>
      </p:pic>
      <p:sp>
        <p:nvSpPr>
          <p:cNvPr id="3" name="object 3"/>
          <p:cNvSpPr txBox="1">
            <a:spLocks noGrp="1"/>
          </p:cNvSpPr>
          <p:nvPr>
            <p:ph type="title"/>
          </p:nvPr>
        </p:nvSpPr>
        <p:spPr>
          <a:xfrm>
            <a:off x="4038726" y="107697"/>
            <a:ext cx="5181474" cy="766235"/>
          </a:xfrm>
          <a:prstGeom prst="rect">
            <a:avLst/>
          </a:prstGeom>
        </p:spPr>
        <p:txBody>
          <a:bodyPr vert="horz" wrap="square" lIns="0" tIns="12065" rIns="0" bIns="0" rtlCol="0" anchor="ctr">
            <a:spAutoFit/>
          </a:bodyPr>
          <a:lstStyle/>
          <a:p>
            <a:pPr marL="12700">
              <a:lnSpc>
                <a:spcPct val="100000"/>
              </a:lnSpc>
              <a:spcBef>
                <a:spcPts val="95"/>
              </a:spcBef>
            </a:pPr>
            <a:r>
              <a:rPr lang="ar-LB" sz="4900" b="1" spc="-5" dirty="0">
                <a:solidFill>
                  <a:srgbClr val="FF0000"/>
                </a:solidFill>
                <a:latin typeface="Times New Roman" panose="02020603050405020304" pitchFamily="18" charset="0"/>
              </a:rPr>
              <a:t>السوق!</a:t>
            </a:r>
            <a:endParaRPr sz="49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641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0" y="838200"/>
            <a:ext cx="9144000" cy="6019800"/>
            <a:chOff x="0" y="838200"/>
            <a:chExt cx="9144000" cy="6019800"/>
          </a:xfrm>
        </p:grpSpPr>
        <p:sp>
          <p:nvSpPr>
            <p:cNvPr id="3" name="object 3"/>
            <p:cNvSpPr/>
            <p:nvPr/>
          </p:nvSpPr>
          <p:spPr>
            <a:xfrm>
              <a:off x="3810000" y="4572000"/>
              <a:ext cx="1143000" cy="1447800"/>
            </a:xfrm>
            <a:custGeom>
              <a:avLst/>
              <a:gdLst/>
              <a:ahLst/>
              <a:cxnLst/>
              <a:rect l="l" t="t" r="r" b="b"/>
              <a:pathLst>
                <a:path w="1143000" h="1447800">
                  <a:moveTo>
                    <a:pt x="0" y="723900"/>
                  </a:moveTo>
                  <a:lnTo>
                    <a:pt x="1567" y="669874"/>
                  </a:lnTo>
                  <a:lnTo>
                    <a:pt x="6196" y="616928"/>
                  </a:lnTo>
                  <a:lnTo>
                    <a:pt x="13776" y="565199"/>
                  </a:lnTo>
                  <a:lnTo>
                    <a:pt x="24196" y="514829"/>
                  </a:lnTo>
                  <a:lnTo>
                    <a:pt x="37346" y="465957"/>
                  </a:lnTo>
                  <a:lnTo>
                    <a:pt x="53116" y="418723"/>
                  </a:lnTo>
                  <a:lnTo>
                    <a:pt x="71394" y="373267"/>
                  </a:lnTo>
                  <a:lnTo>
                    <a:pt x="92071" y="329730"/>
                  </a:lnTo>
                  <a:lnTo>
                    <a:pt x="115036" y="288250"/>
                  </a:lnTo>
                  <a:lnTo>
                    <a:pt x="140178" y="248969"/>
                  </a:lnTo>
                  <a:lnTo>
                    <a:pt x="167387" y="212026"/>
                  </a:lnTo>
                  <a:lnTo>
                    <a:pt x="196553" y="177561"/>
                  </a:lnTo>
                  <a:lnTo>
                    <a:pt x="227564" y="145714"/>
                  </a:lnTo>
                  <a:lnTo>
                    <a:pt x="260311" y="116625"/>
                  </a:lnTo>
                  <a:lnTo>
                    <a:pt x="294682" y="90434"/>
                  </a:lnTo>
                  <a:lnTo>
                    <a:pt x="330568" y="67281"/>
                  </a:lnTo>
                  <a:lnTo>
                    <a:pt x="367858" y="47306"/>
                  </a:lnTo>
                  <a:lnTo>
                    <a:pt x="406442" y="30649"/>
                  </a:lnTo>
                  <a:lnTo>
                    <a:pt x="446208" y="17450"/>
                  </a:lnTo>
                  <a:lnTo>
                    <a:pt x="487047" y="7849"/>
                  </a:lnTo>
                  <a:lnTo>
                    <a:pt x="528847" y="1985"/>
                  </a:lnTo>
                  <a:lnTo>
                    <a:pt x="571500" y="0"/>
                  </a:lnTo>
                  <a:lnTo>
                    <a:pt x="614152" y="1985"/>
                  </a:lnTo>
                  <a:lnTo>
                    <a:pt x="655952" y="7849"/>
                  </a:lnTo>
                  <a:lnTo>
                    <a:pt x="696791" y="17450"/>
                  </a:lnTo>
                  <a:lnTo>
                    <a:pt x="736557" y="30649"/>
                  </a:lnTo>
                  <a:lnTo>
                    <a:pt x="775141" y="47306"/>
                  </a:lnTo>
                  <a:lnTo>
                    <a:pt x="812431" y="67281"/>
                  </a:lnTo>
                  <a:lnTo>
                    <a:pt x="848317" y="90434"/>
                  </a:lnTo>
                  <a:lnTo>
                    <a:pt x="882688" y="116625"/>
                  </a:lnTo>
                  <a:lnTo>
                    <a:pt x="915435" y="145714"/>
                  </a:lnTo>
                  <a:lnTo>
                    <a:pt x="946446" y="177561"/>
                  </a:lnTo>
                  <a:lnTo>
                    <a:pt x="975612" y="212026"/>
                  </a:lnTo>
                  <a:lnTo>
                    <a:pt x="1002821" y="248969"/>
                  </a:lnTo>
                  <a:lnTo>
                    <a:pt x="1027963" y="288250"/>
                  </a:lnTo>
                  <a:lnTo>
                    <a:pt x="1050928" y="329730"/>
                  </a:lnTo>
                  <a:lnTo>
                    <a:pt x="1071605" y="373267"/>
                  </a:lnTo>
                  <a:lnTo>
                    <a:pt x="1089883" y="418723"/>
                  </a:lnTo>
                  <a:lnTo>
                    <a:pt x="1105653" y="465957"/>
                  </a:lnTo>
                  <a:lnTo>
                    <a:pt x="1118803" y="514829"/>
                  </a:lnTo>
                  <a:lnTo>
                    <a:pt x="1129223" y="565199"/>
                  </a:lnTo>
                  <a:lnTo>
                    <a:pt x="1136803" y="616928"/>
                  </a:lnTo>
                  <a:lnTo>
                    <a:pt x="1141432" y="669874"/>
                  </a:lnTo>
                  <a:lnTo>
                    <a:pt x="1143000" y="723900"/>
                  </a:lnTo>
                  <a:lnTo>
                    <a:pt x="1141432" y="777925"/>
                  </a:lnTo>
                  <a:lnTo>
                    <a:pt x="1136803" y="830871"/>
                  </a:lnTo>
                  <a:lnTo>
                    <a:pt x="1129223" y="882600"/>
                  </a:lnTo>
                  <a:lnTo>
                    <a:pt x="1118803" y="932970"/>
                  </a:lnTo>
                  <a:lnTo>
                    <a:pt x="1105653" y="981842"/>
                  </a:lnTo>
                  <a:lnTo>
                    <a:pt x="1089883" y="1029076"/>
                  </a:lnTo>
                  <a:lnTo>
                    <a:pt x="1071605" y="1074532"/>
                  </a:lnTo>
                  <a:lnTo>
                    <a:pt x="1050928" y="1118069"/>
                  </a:lnTo>
                  <a:lnTo>
                    <a:pt x="1027963" y="1159549"/>
                  </a:lnTo>
                  <a:lnTo>
                    <a:pt x="1002821" y="1198830"/>
                  </a:lnTo>
                  <a:lnTo>
                    <a:pt x="975612" y="1235773"/>
                  </a:lnTo>
                  <a:lnTo>
                    <a:pt x="946446" y="1270238"/>
                  </a:lnTo>
                  <a:lnTo>
                    <a:pt x="915435" y="1302085"/>
                  </a:lnTo>
                  <a:lnTo>
                    <a:pt x="882688" y="1331174"/>
                  </a:lnTo>
                  <a:lnTo>
                    <a:pt x="848317" y="1357365"/>
                  </a:lnTo>
                  <a:lnTo>
                    <a:pt x="812431" y="1380518"/>
                  </a:lnTo>
                  <a:lnTo>
                    <a:pt x="775141" y="1400493"/>
                  </a:lnTo>
                  <a:lnTo>
                    <a:pt x="736557" y="1417150"/>
                  </a:lnTo>
                  <a:lnTo>
                    <a:pt x="696791" y="1430349"/>
                  </a:lnTo>
                  <a:lnTo>
                    <a:pt x="655952" y="1439950"/>
                  </a:lnTo>
                  <a:lnTo>
                    <a:pt x="614152" y="1445814"/>
                  </a:lnTo>
                  <a:lnTo>
                    <a:pt x="571500" y="1447800"/>
                  </a:lnTo>
                  <a:lnTo>
                    <a:pt x="528847" y="1445814"/>
                  </a:lnTo>
                  <a:lnTo>
                    <a:pt x="487047" y="1439950"/>
                  </a:lnTo>
                  <a:lnTo>
                    <a:pt x="446208" y="1430349"/>
                  </a:lnTo>
                  <a:lnTo>
                    <a:pt x="406442" y="1417150"/>
                  </a:lnTo>
                  <a:lnTo>
                    <a:pt x="367858" y="1400493"/>
                  </a:lnTo>
                  <a:lnTo>
                    <a:pt x="330568" y="1380518"/>
                  </a:lnTo>
                  <a:lnTo>
                    <a:pt x="294682" y="1357365"/>
                  </a:lnTo>
                  <a:lnTo>
                    <a:pt x="260311" y="1331174"/>
                  </a:lnTo>
                  <a:lnTo>
                    <a:pt x="227564" y="1302085"/>
                  </a:lnTo>
                  <a:lnTo>
                    <a:pt x="196553" y="1270238"/>
                  </a:lnTo>
                  <a:lnTo>
                    <a:pt x="167387" y="1235773"/>
                  </a:lnTo>
                  <a:lnTo>
                    <a:pt x="140178" y="1198830"/>
                  </a:lnTo>
                  <a:lnTo>
                    <a:pt x="115036" y="1159549"/>
                  </a:lnTo>
                  <a:lnTo>
                    <a:pt x="92071" y="1118069"/>
                  </a:lnTo>
                  <a:lnTo>
                    <a:pt x="71394" y="1074532"/>
                  </a:lnTo>
                  <a:lnTo>
                    <a:pt x="53116" y="1029076"/>
                  </a:lnTo>
                  <a:lnTo>
                    <a:pt x="37346" y="981842"/>
                  </a:lnTo>
                  <a:lnTo>
                    <a:pt x="24196" y="932970"/>
                  </a:lnTo>
                  <a:lnTo>
                    <a:pt x="13776" y="882600"/>
                  </a:lnTo>
                  <a:lnTo>
                    <a:pt x="6196" y="830871"/>
                  </a:lnTo>
                  <a:lnTo>
                    <a:pt x="1567" y="777925"/>
                  </a:lnTo>
                  <a:lnTo>
                    <a:pt x="0" y="723900"/>
                  </a:lnTo>
                  <a:close/>
                </a:path>
              </a:pathLst>
            </a:custGeom>
            <a:ln w="9525">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838200"/>
              <a:ext cx="9143999" cy="6019800"/>
            </a:xfrm>
            <a:prstGeom prst="rect">
              <a:avLst/>
            </a:prstGeom>
          </p:spPr>
        </p:pic>
        <p:sp>
          <p:nvSpPr>
            <p:cNvPr id="5" name="object 5"/>
            <p:cNvSpPr/>
            <p:nvPr/>
          </p:nvSpPr>
          <p:spPr>
            <a:xfrm>
              <a:off x="3429000" y="4419600"/>
              <a:ext cx="1752600" cy="1676400"/>
            </a:xfrm>
            <a:custGeom>
              <a:avLst/>
              <a:gdLst/>
              <a:ahLst/>
              <a:cxnLst/>
              <a:rect l="l" t="t" r="r" b="b"/>
              <a:pathLst>
                <a:path w="1752600" h="1676400">
                  <a:moveTo>
                    <a:pt x="0" y="838200"/>
                  </a:moveTo>
                  <a:lnTo>
                    <a:pt x="1387" y="790635"/>
                  </a:lnTo>
                  <a:lnTo>
                    <a:pt x="5499" y="743766"/>
                  </a:lnTo>
                  <a:lnTo>
                    <a:pt x="12262" y="697665"/>
                  </a:lnTo>
                  <a:lnTo>
                    <a:pt x="21603" y="652401"/>
                  </a:lnTo>
                  <a:lnTo>
                    <a:pt x="33446" y="608045"/>
                  </a:lnTo>
                  <a:lnTo>
                    <a:pt x="47719" y="564669"/>
                  </a:lnTo>
                  <a:lnTo>
                    <a:pt x="64347" y="522342"/>
                  </a:lnTo>
                  <a:lnTo>
                    <a:pt x="83256" y="481137"/>
                  </a:lnTo>
                  <a:lnTo>
                    <a:pt x="104372" y="441122"/>
                  </a:lnTo>
                  <a:lnTo>
                    <a:pt x="127621" y="402370"/>
                  </a:lnTo>
                  <a:lnTo>
                    <a:pt x="152930" y="364951"/>
                  </a:lnTo>
                  <a:lnTo>
                    <a:pt x="180224" y="328935"/>
                  </a:lnTo>
                  <a:lnTo>
                    <a:pt x="209430" y="294394"/>
                  </a:lnTo>
                  <a:lnTo>
                    <a:pt x="240473" y="261398"/>
                  </a:lnTo>
                  <a:lnTo>
                    <a:pt x="273279" y="230018"/>
                  </a:lnTo>
                  <a:lnTo>
                    <a:pt x="307775" y="200325"/>
                  </a:lnTo>
                  <a:lnTo>
                    <a:pt x="343886" y="172389"/>
                  </a:lnTo>
                  <a:lnTo>
                    <a:pt x="381539" y="146282"/>
                  </a:lnTo>
                  <a:lnTo>
                    <a:pt x="420659" y="122073"/>
                  </a:lnTo>
                  <a:lnTo>
                    <a:pt x="461172" y="99834"/>
                  </a:lnTo>
                  <a:lnTo>
                    <a:pt x="503006" y="79636"/>
                  </a:lnTo>
                  <a:lnTo>
                    <a:pt x="546085" y="61549"/>
                  </a:lnTo>
                  <a:lnTo>
                    <a:pt x="590335" y="45644"/>
                  </a:lnTo>
                  <a:lnTo>
                    <a:pt x="635683" y="31992"/>
                  </a:lnTo>
                  <a:lnTo>
                    <a:pt x="682055" y="20663"/>
                  </a:lnTo>
                  <a:lnTo>
                    <a:pt x="729376" y="11729"/>
                  </a:lnTo>
                  <a:lnTo>
                    <a:pt x="777574" y="5260"/>
                  </a:lnTo>
                  <a:lnTo>
                    <a:pt x="826573" y="1326"/>
                  </a:lnTo>
                  <a:lnTo>
                    <a:pt x="876300" y="0"/>
                  </a:lnTo>
                  <a:lnTo>
                    <a:pt x="926026" y="1326"/>
                  </a:lnTo>
                  <a:lnTo>
                    <a:pt x="975025" y="5260"/>
                  </a:lnTo>
                  <a:lnTo>
                    <a:pt x="1023223" y="11729"/>
                  </a:lnTo>
                  <a:lnTo>
                    <a:pt x="1070544" y="20663"/>
                  </a:lnTo>
                  <a:lnTo>
                    <a:pt x="1116916" y="31992"/>
                  </a:lnTo>
                  <a:lnTo>
                    <a:pt x="1162264" y="45644"/>
                  </a:lnTo>
                  <a:lnTo>
                    <a:pt x="1206514" y="61549"/>
                  </a:lnTo>
                  <a:lnTo>
                    <a:pt x="1249593" y="79636"/>
                  </a:lnTo>
                  <a:lnTo>
                    <a:pt x="1291427" y="99834"/>
                  </a:lnTo>
                  <a:lnTo>
                    <a:pt x="1331940" y="122073"/>
                  </a:lnTo>
                  <a:lnTo>
                    <a:pt x="1371060" y="146282"/>
                  </a:lnTo>
                  <a:lnTo>
                    <a:pt x="1408713" y="172389"/>
                  </a:lnTo>
                  <a:lnTo>
                    <a:pt x="1444824" y="200325"/>
                  </a:lnTo>
                  <a:lnTo>
                    <a:pt x="1479320" y="230018"/>
                  </a:lnTo>
                  <a:lnTo>
                    <a:pt x="1512126" y="261398"/>
                  </a:lnTo>
                  <a:lnTo>
                    <a:pt x="1543169" y="294394"/>
                  </a:lnTo>
                  <a:lnTo>
                    <a:pt x="1572375" y="328935"/>
                  </a:lnTo>
                  <a:lnTo>
                    <a:pt x="1599669" y="364951"/>
                  </a:lnTo>
                  <a:lnTo>
                    <a:pt x="1624978" y="402370"/>
                  </a:lnTo>
                  <a:lnTo>
                    <a:pt x="1648227" y="441122"/>
                  </a:lnTo>
                  <a:lnTo>
                    <a:pt x="1669343" y="481137"/>
                  </a:lnTo>
                  <a:lnTo>
                    <a:pt x="1688252" y="522342"/>
                  </a:lnTo>
                  <a:lnTo>
                    <a:pt x="1704880" y="564669"/>
                  </a:lnTo>
                  <a:lnTo>
                    <a:pt x="1719153" y="608045"/>
                  </a:lnTo>
                  <a:lnTo>
                    <a:pt x="1730996" y="652401"/>
                  </a:lnTo>
                  <a:lnTo>
                    <a:pt x="1740337" y="697665"/>
                  </a:lnTo>
                  <a:lnTo>
                    <a:pt x="1747100" y="743766"/>
                  </a:lnTo>
                  <a:lnTo>
                    <a:pt x="1751212" y="790635"/>
                  </a:lnTo>
                  <a:lnTo>
                    <a:pt x="1752600" y="838200"/>
                  </a:lnTo>
                  <a:lnTo>
                    <a:pt x="1751212" y="885764"/>
                  </a:lnTo>
                  <a:lnTo>
                    <a:pt x="1747100" y="932633"/>
                  </a:lnTo>
                  <a:lnTo>
                    <a:pt x="1740337" y="978734"/>
                  </a:lnTo>
                  <a:lnTo>
                    <a:pt x="1730996" y="1023998"/>
                  </a:lnTo>
                  <a:lnTo>
                    <a:pt x="1719153" y="1068354"/>
                  </a:lnTo>
                  <a:lnTo>
                    <a:pt x="1704880" y="1111730"/>
                  </a:lnTo>
                  <a:lnTo>
                    <a:pt x="1688252" y="1154057"/>
                  </a:lnTo>
                  <a:lnTo>
                    <a:pt x="1669343" y="1195262"/>
                  </a:lnTo>
                  <a:lnTo>
                    <a:pt x="1648227" y="1235277"/>
                  </a:lnTo>
                  <a:lnTo>
                    <a:pt x="1624978" y="1274029"/>
                  </a:lnTo>
                  <a:lnTo>
                    <a:pt x="1599669" y="1311448"/>
                  </a:lnTo>
                  <a:lnTo>
                    <a:pt x="1572375" y="1347464"/>
                  </a:lnTo>
                  <a:lnTo>
                    <a:pt x="1543169" y="1382005"/>
                  </a:lnTo>
                  <a:lnTo>
                    <a:pt x="1512126" y="1415001"/>
                  </a:lnTo>
                  <a:lnTo>
                    <a:pt x="1479320" y="1446381"/>
                  </a:lnTo>
                  <a:lnTo>
                    <a:pt x="1444824" y="1476074"/>
                  </a:lnTo>
                  <a:lnTo>
                    <a:pt x="1408713" y="1504010"/>
                  </a:lnTo>
                  <a:lnTo>
                    <a:pt x="1371060" y="1530117"/>
                  </a:lnTo>
                  <a:lnTo>
                    <a:pt x="1331940" y="1554326"/>
                  </a:lnTo>
                  <a:lnTo>
                    <a:pt x="1291427" y="1576565"/>
                  </a:lnTo>
                  <a:lnTo>
                    <a:pt x="1249593" y="1596763"/>
                  </a:lnTo>
                  <a:lnTo>
                    <a:pt x="1206514" y="1614850"/>
                  </a:lnTo>
                  <a:lnTo>
                    <a:pt x="1162264" y="1630755"/>
                  </a:lnTo>
                  <a:lnTo>
                    <a:pt x="1116916" y="1644407"/>
                  </a:lnTo>
                  <a:lnTo>
                    <a:pt x="1070544" y="1655736"/>
                  </a:lnTo>
                  <a:lnTo>
                    <a:pt x="1023223" y="1664670"/>
                  </a:lnTo>
                  <a:lnTo>
                    <a:pt x="975025" y="1671139"/>
                  </a:lnTo>
                  <a:lnTo>
                    <a:pt x="926026" y="1675073"/>
                  </a:lnTo>
                  <a:lnTo>
                    <a:pt x="876300" y="1676400"/>
                  </a:lnTo>
                  <a:lnTo>
                    <a:pt x="826573" y="1675073"/>
                  </a:lnTo>
                  <a:lnTo>
                    <a:pt x="777574" y="1671139"/>
                  </a:lnTo>
                  <a:lnTo>
                    <a:pt x="729376" y="1664670"/>
                  </a:lnTo>
                  <a:lnTo>
                    <a:pt x="682055" y="1655736"/>
                  </a:lnTo>
                  <a:lnTo>
                    <a:pt x="635683" y="1644407"/>
                  </a:lnTo>
                  <a:lnTo>
                    <a:pt x="590335" y="1630755"/>
                  </a:lnTo>
                  <a:lnTo>
                    <a:pt x="546085" y="1614850"/>
                  </a:lnTo>
                  <a:lnTo>
                    <a:pt x="503006" y="1596763"/>
                  </a:lnTo>
                  <a:lnTo>
                    <a:pt x="461172" y="1576565"/>
                  </a:lnTo>
                  <a:lnTo>
                    <a:pt x="420659" y="1554326"/>
                  </a:lnTo>
                  <a:lnTo>
                    <a:pt x="381539" y="1530117"/>
                  </a:lnTo>
                  <a:lnTo>
                    <a:pt x="343886" y="1504010"/>
                  </a:lnTo>
                  <a:lnTo>
                    <a:pt x="307775" y="1476074"/>
                  </a:lnTo>
                  <a:lnTo>
                    <a:pt x="273279" y="1446381"/>
                  </a:lnTo>
                  <a:lnTo>
                    <a:pt x="240473" y="1415001"/>
                  </a:lnTo>
                  <a:lnTo>
                    <a:pt x="209430" y="1382005"/>
                  </a:lnTo>
                  <a:lnTo>
                    <a:pt x="180224" y="1347464"/>
                  </a:lnTo>
                  <a:lnTo>
                    <a:pt x="152930" y="1311448"/>
                  </a:lnTo>
                  <a:lnTo>
                    <a:pt x="127621" y="1274029"/>
                  </a:lnTo>
                  <a:lnTo>
                    <a:pt x="104372" y="1235277"/>
                  </a:lnTo>
                  <a:lnTo>
                    <a:pt x="83256" y="1195262"/>
                  </a:lnTo>
                  <a:lnTo>
                    <a:pt x="64347" y="1154057"/>
                  </a:lnTo>
                  <a:lnTo>
                    <a:pt x="47719" y="1111730"/>
                  </a:lnTo>
                  <a:lnTo>
                    <a:pt x="33446" y="1068354"/>
                  </a:lnTo>
                  <a:lnTo>
                    <a:pt x="21603" y="1023998"/>
                  </a:lnTo>
                  <a:lnTo>
                    <a:pt x="12262" y="978734"/>
                  </a:lnTo>
                  <a:lnTo>
                    <a:pt x="5499" y="932633"/>
                  </a:lnTo>
                  <a:lnTo>
                    <a:pt x="1387" y="885764"/>
                  </a:lnTo>
                  <a:lnTo>
                    <a:pt x="0" y="838200"/>
                  </a:lnTo>
                  <a:close/>
                </a:path>
              </a:pathLst>
            </a:custGeom>
            <a:ln w="57150">
              <a:solidFill>
                <a:srgbClr val="FF0000"/>
              </a:solidFill>
            </a:ln>
          </p:spPr>
          <p:txBody>
            <a:bodyPr wrap="square" lIns="0" tIns="0" rIns="0" bIns="0" rtlCol="0"/>
            <a:lstStyle/>
            <a:p>
              <a:endParaRPr/>
            </a:p>
          </p:txBody>
        </p:sp>
      </p:grpSp>
      <p:sp>
        <p:nvSpPr>
          <p:cNvPr id="6" name="object 6"/>
          <p:cNvSpPr txBox="1">
            <a:spLocks noGrp="1"/>
          </p:cNvSpPr>
          <p:nvPr>
            <p:ph type="title"/>
          </p:nvPr>
        </p:nvSpPr>
        <p:spPr>
          <a:xfrm>
            <a:off x="2286000" y="152401"/>
            <a:ext cx="7829550" cy="566181"/>
          </a:xfrm>
          <a:prstGeom prst="rect">
            <a:avLst/>
          </a:prstGeom>
        </p:spPr>
        <p:txBody>
          <a:bodyPr vert="horz" wrap="square" lIns="0" tIns="12065" rIns="0" bIns="0" rtlCol="0" anchor="ctr">
            <a:spAutoFit/>
          </a:bodyPr>
          <a:lstStyle/>
          <a:p>
            <a:pPr marL="12700" algn="r" rtl="1">
              <a:lnSpc>
                <a:spcPct val="100000"/>
              </a:lnSpc>
              <a:spcBef>
                <a:spcPts val="95"/>
              </a:spcBef>
              <a:tabLst>
                <a:tab pos="3782060" algn="l"/>
              </a:tabLst>
            </a:pPr>
            <a:r>
              <a:rPr lang="ar-LB" sz="3600" b="1" spc="-30" dirty="0" smtClean="0">
                <a:solidFill>
                  <a:srgbClr val="FF0000"/>
                </a:solidFill>
                <a:latin typeface="Times New Roman" panose="02020603050405020304" pitchFamily="18" charset="0"/>
              </a:rPr>
              <a:t>التمايز!</a:t>
            </a:r>
            <a:r>
              <a:rPr lang="en-US" sz="3600" b="1" spc="-30" dirty="0" smtClean="0">
                <a:solidFill>
                  <a:srgbClr val="FF0000"/>
                </a:solidFill>
                <a:latin typeface="Times New Roman" panose="02020603050405020304" pitchFamily="18" charset="0"/>
              </a:rPr>
              <a:t>               </a:t>
            </a:r>
            <a:r>
              <a:rPr lang="ar-LB" sz="3600" b="1" spc="-30" dirty="0" smtClean="0">
                <a:solidFill>
                  <a:srgbClr val="FF0000"/>
                </a:solidFill>
                <a:latin typeface="Times New Roman" panose="02020603050405020304" pitchFamily="18" charset="0"/>
              </a:rPr>
              <a:t>هذه </a:t>
            </a:r>
            <a:r>
              <a:rPr lang="ar-LB" sz="3600" b="1" spc="-30" dirty="0">
                <a:solidFill>
                  <a:srgbClr val="FF0000"/>
                </a:solidFill>
                <a:latin typeface="Times New Roman" panose="02020603050405020304" pitchFamily="18" charset="0"/>
              </a:rPr>
              <a:t>هي العلامة التجارية</a:t>
            </a:r>
            <a:endParaRPr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062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1667</Words>
  <Application>Microsoft Office PowerPoint</Application>
  <PresentationFormat>Widescreen</PresentationFormat>
  <Paragraphs>256</Paragraphs>
  <Slides>59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59</vt:i4>
      </vt:variant>
    </vt:vector>
  </HeadingPairs>
  <TitlesOfParts>
    <vt:vector size="69" baseType="lpstr">
      <vt:lpstr>Arial</vt:lpstr>
      <vt:lpstr>Arial MT</vt:lpstr>
      <vt:lpstr>Calibri</vt:lpstr>
      <vt:lpstr>Calibri Light</vt:lpstr>
      <vt:lpstr>Segoe UI Symbol</vt:lpstr>
      <vt:lpstr>Tahoma</vt:lpstr>
      <vt:lpstr>Times New Roman</vt:lpstr>
      <vt:lpstr>Wingdings</vt:lpstr>
      <vt:lpstr>Office Theme</vt:lpstr>
      <vt:lpstr>1_Office Theme</vt:lpstr>
      <vt:lpstr>الفصل 4     العلامة التجارية</vt:lpstr>
      <vt:lpstr> العلامة التجارية</vt:lpstr>
      <vt:lpstr>العلامة التجارية</vt:lpstr>
      <vt:lpstr>العلامة التجارية</vt:lpstr>
      <vt:lpstr>PowerPoint Presentation</vt:lpstr>
      <vt:lpstr>PowerPoint Presentation</vt:lpstr>
      <vt:lpstr>العلامة التجارية</vt:lpstr>
      <vt:lpstr>السوق!</vt:lpstr>
      <vt:lpstr>التمايز!               هذه هي العلامة التجارية</vt:lpstr>
      <vt:lpstr>قيمة العلامة التجارية؟</vt:lpstr>
      <vt:lpstr>PowerPoint Presentation</vt:lpstr>
      <vt:lpstr>ما الذي تفعله العلامة التجارية الجيدة</vt:lpstr>
      <vt:lpstr>تاريخ العلامات التجارية</vt:lpstr>
      <vt:lpstr>PowerPoint Presentation</vt:lpstr>
      <vt:lpstr>العلامات التجارية المبكرة</vt:lpstr>
      <vt:lpstr>العلامات التجارية </vt:lpstr>
      <vt:lpstr>لقد عمل فصل المنتجات عن طريق العلامات التجارية لفترة طويلة - - حتى:</vt:lpstr>
      <vt:lpstr>الفئات التي تم تغييرها حسب العلامة التجارية: الماء</vt:lpstr>
      <vt:lpstr>الماء</vt:lpstr>
      <vt:lpstr>الماء</vt:lpstr>
      <vt:lpstr>القهوة</vt:lpstr>
      <vt:lpstr>القهوة</vt:lpstr>
      <vt:lpstr>القهوة</vt:lpstr>
      <vt:lpstr>العلامة التجارية</vt:lpstr>
      <vt:lpstr>بناء علامة تجارية ناجحة</vt:lpstr>
      <vt:lpstr>بناء علامتك التجارية</vt:lpstr>
      <vt:lpstr>بناء علامة تجارية ناجحة</vt:lpstr>
      <vt:lpstr>بناء علامة تجارية ناجحة</vt:lpstr>
      <vt:lpstr>بناء علامة تجارية ناجحة</vt:lpstr>
      <vt:lpstr>McDonald Corporation</vt:lpstr>
      <vt:lpstr>بناء علامة تجارية ناجحة</vt:lpstr>
      <vt:lpstr>PowerPoint Presentation</vt:lpstr>
      <vt:lpstr>بناء علامة تجارية ناجحة</vt:lpstr>
      <vt:lpstr>PowerPoint Presentation</vt:lpstr>
      <vt:lpstr>بناء علامة تجارية ناجحة</vt:lpstr>
      <vt:lpstr>- This is the reason iPod is so much more  successful than traditional CDs</vt:lpstr>
      <vt:lpstr>بناء علامة تجارية ناجحة</vt:lpstr>
      <vt:lpstr>سوف ينسى الناس ما قلته، وسوف ينسون ما فعلته، لكن الناس لن ينسوا ما جعلتهم يشعرون به</vt:lpstr>
      <vt:lpstr>بناء علامة تجارية ناجحة</vt:lpstr>
      <vt:lpstr>بناء علامة تجارية ناجحة</vt:lpstr>
      <vt:lpstr>شركة ماكدونالد</vt:lpstr>
      <vt:lpstr>Benetton Debate</vt:lpstr>
      <vt:lpstr>PowerPoint Presentation</vt:lpstr>
      <vt:lpstr>بناء علامة تجارية ناجحة</vt:lpstr>
      <vt:lpstr>PowerPoint Presentation</vt:lpstr>
      <vt:lpstr>بناء علامة تجارية ناجحة</vt:lpstr>
      <vt:lpstr>PowerPoint Presentation</vt:lpstr>
      <vt:lpstr>بناء علامة تجارية ناجحة</vt:lpstr>
      <vt:lpstr>PowerPoint Presentation</vt:lpstr>
      <vt:lpstr>العلامة التجارية</vt:lpstr>
      <vt:lpstr>شخصية العلامة التجارية</vt:lpstr>
      <vt:lpstr>شخصية العلامة التجارية</vt:lpstr>
      <vt:lpstr>استراتيجيات العلامة التجارية</vt:lpstr>
      <vt:lpstr>.1 دعم علامة تجارية موجودة</vt:lpstr>
      <vt:lpstr>2. تطوير امتداد العلامة التجارية</vt:lpstr>
      <vt:lpstr>3. ترخيص علامة تجارية ناجحة</vt:lpstr>
      <vt:lpstr>4. العلامة التجارية المشتركة</vt:lpstr>
      <vt:lpstr>PowerPoint Presentation</vt:lpstr>
      <vt:lpstr>5. الاستحواذ على علامة تجارية ناجحة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الفصل 4     العلامة التجارية</dc:title>
  <dc:creator>LENOVO</dc:creator>
  <cp:lastModifiedBy>LENOVO</cp:lastModifiedBy>
  <cp:revision>8</cp:revision>
  <dcterms:created xsi:type="dcterms:W3CDTF">2024-05-07T05:47:27Z</dcterms:created>
  <dcterms:modified xsi:type="dcterms:W3CDTF">2024-05-07T06:48:52Z</dcterms:modified>
</cp:coreProperties>
</file>