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A77A-DB02-E896-87B4-40302D7D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36FF6-23D0-198B-3795-F38B83A28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E0BA-DB53-14A9-52BF-5E9BA46C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FC0F-79CA-4C9C-79D3-5C9EA98D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BD9F-7FC4-C4DC-9882-F31A59F7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5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F2E1-E6C0-9506-489D-41D2A20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AAB2-6F61-2089-6C4E-600DC4764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2233-34B5-E948-CB36-D16BD0F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C453-1F41-1B13-00C0-A8251FB0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6375-5E5F-267F-B134-2FFC648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6680A-6C22-ECFA-1307-211D65822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C98F6-DDA4-2FD8-7065-FC5DB0330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03E7-1633-5FD1-74CD-F836AF05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90F2-EBFE-8E50-A06A-FA25C38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B8A5-A7E7-D12E-0A11-64897CFD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BEC-7401-7218-98EF-DE0C0BA7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8681-3454-0E66-4AD5-2F5E9D44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9E61-F621-AF36-8D71-EE252D09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68BC-88F7-E0C5-74B7-A8C9D4B6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A970-32C2-CA25-E83A-2A60AEF1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EF2B-17D4-0B49-5DF4-2530470B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24078-1542-E2AC-97AE-CA423EFF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FABC-4769-5025-4F63-C0AB1A27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10A-2C20-67BE-661E-08149C69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32CF-E698-6A83-12F1-4BB3E516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6613-A757-BDA7-8D2F-0599DE88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E42F-B6C5-BFFE-4860-71A57D6B4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77B7E-A7C8-362A-68B3-D8A344B5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DB23-1577-22C8-9A68-57FC2298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ADA40-B6BE-7FDA-1645-770BA261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2459-4CE4-1CBA-C246-D7AFEDAB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80C4-CC91-1A66-68E0-ED7BB31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6AC8-24BE-D0DB-8442-7E5D055F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8C3E-E8DA-8BCB-1B8E-E111C284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10C9-6079-E178-63EF-20E888730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D9467-6488-3E46-315E-99B42796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1AEE-EF84-830B-A695-2E45C4F8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DB029-EB1E-9E87-E2D4-7056B8CE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FE240-0C71-5D43-C2C6-F29F0892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A1E0-7785-9D0E-4854-56A88052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97EBC-D79A-B48C-849A-CDE6F454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05CC1-CF6B-1587-D259-A562BC95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E6A77-4714-07DB-CFFA-F4A6E8A9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9AF67-720D-E325-DEE1-A82B09D4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5ECFC-050F-FCDA-5EC3-B6A7A41C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EA03-99A3-69E0-7C1A-80273B4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D24-B1FE-971A-5999-2A9F96B9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5A82-7E85-5390-B4D2-E90F9F7D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5C1B8-79A8-AEA3-C561-A0945F58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8E05-D3A2-7299-9110-479EFBD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FE99-AC3F-58FB-98E1-ECBF316B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FBB1-9DE7-4975-956B-6677C04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7A13-4172-9D3E-5106-13864728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4AC3F-5F73-E3AD-EB52-A1E7BAC2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CD3EA-EEF0-48E4-4306-D4AD88A6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5492-FDAA-804D-5732-00B877E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EF7C-5432-65B6-62E3-A5B73B8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870AA-FB38-1890-895F-B8FC834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5A131-28F0-95B1-B03E-3D723C83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13DB-7AC4-96AF-88AE-508D4F93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655D-B786-DD29-586C-068FE275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749-62FE-4C96-B5CB-6E45002C06D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636F-9F1D-7882-2B9F-6D4D4923D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A9AC-962D-A521-6141-BA05E31C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19EA-8C99-46F0-96A0-AB1329213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8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320D-6346-B486-19F0-E75F1EFA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0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Understanding Density Functional Theory (DFT) in Molecular Computational Chemistry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D8ED-35C4-6A6E-D5D1-E9E502FF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477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 Overview with Best Practices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899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Practical Example 1 – DFT Calculation for a Simple Molecule with Basis Set &amp; Functional Correction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9"/>
            <a:ext cx="3471333" cy="438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B3LYP-D3 functional includes dispersion corrections.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E4EF-A0EF-9784-042C-863A9FEB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33" y="1556002"/>
            <a:ext cx="6402296" cy="48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Practical Example 2 – Counterpoise Correction for BSSE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159"/>
            <a:ext cx="3369732" cy="438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account for BSSE in a dimer system, we apply the counterpoise method.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This can be easily implemented in Psi4 for a hydrogen bond calculation between two water molecules.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54F7F-77D0-E471-0951-C1D34583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10" y="884068"/>
            <a:ext cx="7125317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Multi-Level Approaches in DFT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474716"/>
            <a:ext cx="10371667" cy="361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Combining methods: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 a low-level method (like semi-empirical) for quick structure optimizations, followed by a higher-level method for energy calculations.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saves time without compromising too much on accuracy.</a:t>
            </a:r>
          </a:p>
        </p:txBody>
      </p:sp>
    </p:spTree>
    <p:extLst>
      <p:ext uri="{BB962C8B-B14F-4D97-AF65-F5344CB8AC3E}">
        <p14:creationId xmlns:p14="http://schemas.microsoft.com/office/powerpoint/2010/main" val="271459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Practical Example 1 – DFT Calculation for a Simple Molecule with Multi-Level Approach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9"/>
            <a:ext cx="3471333" cy="438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Optimizing geometry with a low-cost functional (e.g., PBE).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Performing single-point energy calculation with a hybrid functional (e.g., B3LYP-D3).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F74F-49DA-EAD4-F835-39CDEF22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98" y="1358672"/>
            <a:ext cx="6271803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DFT Applications in Research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474716"/>
            <a:ext cx="10371667" cy="361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Materials Science: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DFT is used to model the electronic properties of materials, helping in the design of better catalysts and semiconductors.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Drug Design: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DFT helps simulate the interaction between drug candidates and biological targets, optimizing binding affinities.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Spectroscopy: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Predicts spectral properties (IR, NMR) to assist in the interpretation of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49587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474716"/>
            <a:ext cx="10371667" cy="4265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Summary: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DFT is a versatile and efficient tool in computational chemistry, offering a balance between computational demand and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Selecting appropriate functionals and basis sets, along with correcting common errors (SIE, BSSE), ensures robust results.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Future Directions: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As computational power increases, more accurate functionals like double-hybrids and multi-reference methods will become accessible for larger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Continuous development of improved functionals and error-correction schemes will further reduce the computational cost while improving accuracy.</a:t>
            </a:r>
          </a:p>
        </p:txBody>
      </p:sp>
    </p:spTree>
    <p:extLst>
      <p:ext uri="{BB962C8B-B14F-4D97-AF65-F5344CB8AC3E}">
        <p14:creationId xmlns:p14="http://schemas.microsoft.com/office/powerpoint/2010/main" val="379704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5D79-0938-5CC8-23B6-E897EB6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4E94-D747-C8FC-FAE6-461D2815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dirty="0"/>
              <a:t>1. </a:t>
            </a:r>
            <a:r>
              <a:rPr lang="en-US" sz="1700" dirty="0"/>
              <a:t>Which of the following basis sets is typically considered a good balance between computational cost and accuracy for DFT calculations?</a:t>
            </a:r>
          </a:p>
          <a:p>
            <a:pPr marL="342900" indent="-342900">
              <a:buAutoNum type="alphaUcPeriod"/>
            </a:pPr>
            <a:r>
              <a:rPr lang="en-US" sz="1700" dirty="0"/>
              <a:t>6-31G*</a:t>
            </a:r>
          </a:p>
          <a:p>
            <a:pPr marL="342900" indent="-342900">
              <a:buAutoNum type="alphaUcPeriod"/>
            </a:pPr>
            <a:r>
              <a:rPr lang="en-US" sz="1700" dirty="0"/>
              <a:t>STO-3G</a:t>
            </a:r>
          </a:p>
          <a:p>
            <a:pPr marL="342900" indent="-342900">
              <a:buAutoNum type="alphaUcPeriod"/>
            </a:pPr>
            <a:r>
              <a:rPr lang="en-US" sz="1700" dirty="0">
                <a:solidFill>
                  <a:schemeClr val="accent6"/>
                </a:solidFill>
              </a:rPr>
              <a:t>def2-TZVP</a:t>
            </a:r>
            <a:endParaRPr lang="en-US" sz="1700" dirty="0"/>
          </a:p>
          <a:p>
            <a:pPr marL="342900" indent="-342900">
              <a:buAutoNum type="alphaUcPeriod"/>
            </a:pPr>
            <a:r>
              <a:rPr lang="en-US" sz="1700" dirty="0" err="1"/>
              <a:t>aug</a:t>
            </a:r>
            <a:r>
              <a:rPr lang="en-US" sz="1700" dirty="0"/>
              <a:t>-cc-</a:t>
            </a:r>
            <a:r>
              <a:rPr lang="en-US" sz="1700" dirty="0" err="1"/>
              <a:t>pVQZ</a:t>
            </a: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2. </a:t>
            </a:r>
            <a:r>
              <a:rPr lang="en-US" sz="1700" dirty="0"/>
              <a:t>Why is Psi4 often used for quantum chemistry calculations?</a:t>
            </a:r>
          </a:p>
          <a:p>
            <a:pPr marL="342900" indent="-342900">
              <a:buAutoNum type="alphaUcPeriod"/>
            </a:pPr>
            <a:r>
              <a:rPr lang="en-US" sz="1700" dirty="0"/>
              <a:t>It only supports semi-empirical methods.</a:t>
            </a:r>
          </a:p>
          <a:p>
            <a:pPr marL="342900" indent="-342900">
              <a:buAutoNum type="alphaUcPeriod"/>
            </a:pPr>
            <a:r>
              <a:rPr lang="en-US" sz="1700" dirty="0">
                <a:solidFill>
                  <a:schemeClr val="accent6"/>
                </a:solidFill>
              </a:rPr>
              <a:t>It provides efficient implementations of both wavefunction theory and DFT methods.</a:t>
            </a:r>
          </a:p>
          <a:p>
            <a:pPr marL="342900" indent="-342900">
              <a:buAutoNum type="alphaUcPeriod"/>
            </a:pPr>
            <a:r>
              <a:rPr lang="en-US" sz="1700" dirty="0"/>
              <a:t>It requires expensive commercial licenses.</a:t>
            </a:r>
          </a:p>
          <a:p>
            <a:pPr marL="342900" indent="-342900">
              <a:buAutoNum type="alphaUcPeriod"/>
            </a:pPr>
            <a:r>
              <a:rPr lang="en-US" sz="1700" dirty="0"/>
              <a:t>It does not allow for customization of molecular geometries.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88159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5D79-0938-5CC8-23B6-E897EB6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4E94-D747-C8FC-FAE6-461D2815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Which functional is best suited for calculating accurate reaction energies and barrier heights using DFT?</a:t>
            </a:r>
          </a:p>
          <a:p>
            <a:pPr marL="342900" indent="-342900">
              <a:buAutoNum type="alphaUcPeriod"/>
            </a:pPr>
            <a:r>
              <a:rPr lang="en-US" sz="1800" dirty="0"/>
              <a:t>B3LYP</a:t>
            </a:r>
          </a:p>
          <a:p>
            <a:pPr marL="342900" indent="-342900">
              <a:buAutoNum type="alphaUcPeriod"/>
            </a:pPr>
            <a:r>
              <a:rPr lang="en-US" sz="1800" dirty="0"/>
              <a:t>PBE0</a:t>
            </a:r>
          </a:p>
          <a:p>
            <a:pPr marL="342900" indent="-342900">
              <a:buAutoNum type="alphaUcPeriod"/>
            </a:pPr>
            <a:r>
              <a:rPr lang="en-US" sz="1800" dirty="0"/>
              <a:t>STO-3G</a:t>
            </a: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chemeClr val="accent6"/>
                </a:solidFill>
              </a:rPr>
              <a:t>B2PLYP-D3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What is the primary purpose of adding a dispersion correction (e.g., D3 or D4) in DFT calculations?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To improve the accuracy of the kinetic energy term.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solidFill>
                  <a:schemeClr val="accent6"/>
                </a:solidFill>
              </a:rPr>
              <a:t>To account for long-range interactions such as London dispersion forces.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To speed up the convergence of the self-consistent field (SCF) method.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To reduce the computational cost of DFT.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6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5D79-0938-5CC8-23B6-E897EB6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4E94-D747-C8FC-FAE6-461D2815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Out of following, which python package is used for calculating molecular properties using DFT?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solidFill>
                  <a:schemeClr val="accent6"/>
                </a:solidFill>
              </a:rPr>
              <a:t>psi4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scikit-learn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pandas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/>
              <a:t>biopython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35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7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 to Density Functional Theory (DFT)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What is DFT?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DFT is a computational quantum mechanical method used to study the electronic structure of atoms, molecules, and condensed phases.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helps predict molecular properties like structure, energy, and reaction mechanisms.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Core Idea: It uses electron density (instead of wavefunctions) to calculate molecular properties.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Focuses on finding the lowest energy configuration of a molecule.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Importance of DFT?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Efficiency: It provides a balance between computation time and result accuracy, making it ideal for large molecular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Applications: Used to predict the behavior of molecules in drug design, materials science (batteries, catalysts), and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78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Key Concepts in DFT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6"/>
            <a:ext cx="8085667" cy="5133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Electron Density: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core of DFT is electron density, a function of three spatial coordinates, which describes the distribution of electrons within a molecule.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Kohn-Sham Equations: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These are a set of mathematical equations used to simplify the complex problem of understanding how electrons behave in atoms and molecules. They introduce fictitious non-interacting electrons and use them to find the most stable arrangement of electrons, which helps to  understand and predict the properties of matter at the atomic and molecular scale.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Exchange-Correlation Functional: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 approximation used to describe the remaining electronic energy that's not included in the non-interacting kinetic and electrostatic terms.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Basis Sets: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Basis sets are sets of functions used to describe the wavefunctions of electrons. To simply put, it describes where electrons can be in a molecule.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61629-A95B-E740-150E-BA7004F3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68" y="1120488"/>
            <a:ext cx="1964155" cy="1471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EC823-D6B8-F60A-5B30-2E250C4F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333" y="3078957"/>
            <a:ext cx="2562225" cy="42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0B115-7903-4817-C464-80E4AC10201B}"/>
              </a:ext>
            </a:extLst>
          </p:cNvPr>
          <p:cNvSpPr txBox="1"/>
          <p:nvPr/>
        </p:nvSpPr>
        <p:spPr>
          <a:xfrm>
            <a:off x="9647212" y="5385913"/>
            <a:ext cx="1532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6-311G</a:t>
            </a:r>
          </a:p>
          <a:p>
            <a:pPr algn="ctr"/>
            <a:r>
              <a:rPr lang="en-IN" dirty="0"/>
              <a:t>6-311G*</a:t>
            </a:r>
          </a:p>
          <a:p>
            <a:pPr algn="ctr"/>
            <a:r>
              <a:rPr lang="en-IN" dirty="0"/>
              <a:t>6-311+G*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EE4B4-4145-5F07-70A5-C43B88654B43}"/>
              </a:ext>
            </a:extLst>
          </p:cNvPr>
          <p:cNvSpPr txBox="1"/>
          <p:nvPr/>
        </p:nvSpPr>
        <p:spPr>
          <a:xfrm>
            <a:off x="9647212" y="4302180"/>
            <a:ext cx="1532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PBE</a:t>
            </a:r>
          </a:p>
          <a:p>
            <a:pPr algn="ctr"/>
            <a:r>
              <a:rPr lang="en-IN" dirty="0"/>
              <a:t>B3LYP</a:t>
            </a:r>
          </a:p>
          <a:p>
            <a:pPr algn="ctr"/>
            <a:r>
              <a:rPr lang="en-IN" dirty="0"/>
              <a:t>B2PLYP</a:t>
            </a:r>
          </a:p>
        </p:txBody>
      </p:sp>
    </p:spTree>
    <p:extLst>
      <p:ext uri="{BB962C8B-B14F-4D97-AF65-F5344CB8AC3E}">
        <p14:creationId xmlns:p14="http://schemas.microsoft.com/office/powerpoint/2010/main" val="26735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Basis Set (Concept)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474715"/>
            <a:ext cx="5588000" cy="50181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Say I have a shape I want to describe, for example a car as in the diagram.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 could describe this shape with a single basis function (a circle).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If I use only one basis function (a circle) of a given size, the shape of the car is not well reproduced.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However, if I allow my circles to vary slightly in size, i.e. if I increase my basis set to two functions I get a better fit, and if I allow even more functions I can describe the shape of the car very well!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If we add too many basis functions the calculation will take too long, so we always have to balance computational difficulty vs the size of the basis set.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3609D-3507-6BA8-6389-DA8933737CAC}"/>
              </a:ext>
            </a:extLst>
          </p:cNvPr>
          <p:cNvSpPr txBox="1"/>
          <p:nvPr/>
        </p:nvSpPr>
        <p:spPr>
          <a:xfrm>
            <a:off x="7315200" y="6492874"/>
            <a:ext cx="4724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https://www.huntresearchgroup.org.uk/teaching/teaching_comp_lab_year2a/4a_pseudo_potentials.html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BC652F-CAB9-7E7E-C1D6-BA8EA230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81" y="1353078"/>
            <a:ext cx="5260735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unt research group research, publications,links">
            <a:extLst>
              <a:ext uri="{FF2B5EF4-FFF2-40B4-BE49-F238E27FC236}">
                <a16:creationId xmlns:a16="http://schemas.microsoft.com/office/drawing/2014/main" id="{DEF62C6D-85C0-7606-87F3-493AD8B72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84" y="549011"/>
            <a:ext cx="4271432" cy="5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Practical Example 1 – DFT Calculation for a Simple Molecule with Functional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9"/>
            <a:ext cx="3471333" cy="438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Simple DFT calculation for the water molecule using Python and psi4 package.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Constructing Z-Matrices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-&gt; https://gaussian.com/zmat/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81F8D-1C74-33A8-C6D0-7C802CF8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79" y="1552948"/>
            <a:ext cx="7045179" cy="4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Choosing the Right Functional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881116"/>
            <a:ext cx="10371667" cy="361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General-Purpose Functionals: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highlight>
                  <a:srgbClr val="FFFFFF"/>
                </a:highlight>
              </a:rPr>
              <a:t>PBE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(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Perdew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–Burke–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Ernzerhof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) and 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B3LYP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(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Becke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3-Parameter, Lee-Yang-Parr) functionals are widely used for general molecular 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Hybrid Functionals: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Include a portion of exact exchange from Hartree-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Fock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theory, providing higher accuracy for molecular systems, e.g., PBE0, 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B3LYP-D3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Double-Hybrid Functionals: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Incorporate both exact exchange and second-order perturbation theory (e.g., B2PLYP), suitable for high-accuracy predictions of reaction energies.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0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Basis Set Selection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474716"/>
            <a:ext cx="10371667" cy="361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Basis Set Convergence: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Basis sets determine how well the electron density is described.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Larger basis sets such as triple-zeta (TZ) or quadruple-zeta (QZ) provide higher accuracy but are computationally expensive.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Practical Guidance: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For small organic molecules, def2-TZVP is often sufficient and offers good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For systems involving heavy atoms, the use of effective core potentials (ECPs), such as def2-TZVPP, is recommended to reduce computation while incorporating relativistic effects.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Practical Example 1 – DFT Calculation for a Simple Molecule with Basis Set &amp; Functional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9"/>
            <a:ext cx="3471333" cy="438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B3LYP functional and the def2-TZVP basis set offers good accuracy for small molecules.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scf_type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parses default DF algorithm for calculation.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669-A873-22F1-A0CF-9A5E9E83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69" y="1556003"/>
            <a:ext cx="6432354" cy="48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792-3CCA-0A0B-C59A-DDD2E3DC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Handling Common DFT Errors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E28-1057-5492-9DD1-E480B7C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474716"/>
            <a:ext cx="10371667" cy="361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Self-Interaction Error (SIE):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Occurs when an electron interacts with itself, leading to over-delocalization of the electron density. Can be reduced using hybrid or range-separated hybrid functionals.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Basis Set Superposition Error (BSSE):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Atoms in a molecule “borrow” basis functions from each other, artificially lowering energy. This can be addressed using the counterpoise correction.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Dispersion Corrections: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Important for modeling long-range interactions (e.g., London dispersion forces, van der Waals 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etc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). Common corrections include D3 or D4.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02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1297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Understanding Density Functional Theory (DFT) in Molecular Computational Chemistry</vt:lpstr>
      <vt:lpstr>Introduction to Density Functional Theory (DFT)</vt:lpstr>
      <vt:lpstr>Key Concepts in DFT</vt:lpstr>
      <vt:lpstr>Basis Set (Concept)</vt:lpstr>
      <vt:lpstr>Practical Example 1 – DFT Calculation for a Simple Molecule with Functional</vt:lpstr>
      <vt:lpstr>Choosing the Right Functional</vt:lpstr>
      <vt:lpstr>Basis Set Selection</vt:lpstr>
      <vt:lpstr>Practical Example 1 – DFT Calculation for a Simple Molecule with Basis Set &amp; Functional</vt:lpstr>
      <vt:lpstr>Handling Common DFT Errors</vt:lpstr>
      <vt:lpstr>Practical Example 1 – DFT Calculation for a Simple Molecule with Basis Set &amp; Functional Correction</vt:lpstr>
      <vt:lpstr>Practical Example 2 – Counterpoise Correction for BSSE</vt:lpstr>
      <vt:lpstr>Multi-Level Approaches in DFT</vt:lpstr>
      <vt:lpstr>Practical Example 1 – DFT Calculation for a Simple Molecule with Multi-Level Approach</vt:lpstr>
      <vt:lpstr>DFT Applications in Research</vt:lpstr>
      <vt:lpstr>Conclusion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Sawner</dc:creator>
  <cp:lastModifiedBy>Piyush Sawner</cp:lastModifiedBy>
  <cp:revision>76</cp:revision>
  <dcterms:created xsi:type="dcterms:W3CDTF">2024-09-25T16:00:21Z</dcterms:created>
  <dcterms:modified xsi:type="dcterms:W3CDTF">2024-09-25T21:41:33Z</dcterms:modified>
</cp:coreProperties>
</file>