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6"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4/8/2019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TDD Foundations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48802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Getting Green on Red</a:t>
            </a:r>
            <a:endParaRPr lang="en-US" sz="8000" b="1" dirty="0"/>
          </a:p>
        </p:txBody>
      </p:sp>
      <p:sp>
        <p:nvSpPr>
          <p:cNvPr id="3" name="Content Placeholder 2"/>
          <p:cNvSpPr>
            <a:spLocks noGrp="1"/>
          </p:cNvSpPr>
          <p:nvPr>
            <p:ph idx="1"/>
          </p:nvPr>
        </p:nvSpPr>
        <p:spPr/>
        <p:txBody>
          <a:bodyPr>
            <a:normAutofit/>
          </a:bodyPr>
          <a:lstStyle/>
          <a:p>
            <a:pPr lvl="1"/>
            <a:r>
              <a:rPr lang="en-US" sz="2400" dirty="0"/>
              <a:t>Running the wrong tests</a:t>
            </a:r>
          </a:p>
          <a:p>
            <a:pPr lvl="1"/>
            <a:r>
              <a:rPr lang="en-US" sz="2400" dirty="0"/>
              <a:t>Testing the wrong code</a:t>
            </a:r>
          </a:p>
          <a:p>
            <a:pPr lvl="1"/>
            <a:r>
              <a:rPr lang="en-US" sz="2400" dirty="0"/>
              <a:t>Unfortunate test specification</a:t>
            </a:r>
          </a:p>
          <a:p>
            <a:pPr lvl="1"/>
            <a:r>
              <a:rPr lang="en-US" sz="2400" dirty="0"/>
              <a:t>Invalid assumptions about the system</a:t>
            </a:r>
          </a:p>
          <a:p>
            <a:pPr lvl="1"/>
            <a:r>
              <a:rPr lang="en-US" sz="2400" dirty="0"/>
              <a:t>Suboptimal test order</a:t>
            </a:r>
          </a:p>
          <a:p>
            <a:pPr lvl="1"/>
            <a:r>
              <a:rPr lang="en-US" sz="2400" dirty="0"/>
              <a:t>Linked production code</a:t>
            </a:r>
          </a:p>
          <a:p>
            <a:pPr lvl="1"/>
            <a:r>
              <a:rPr lang="en-US" sz="2400" dirty="0" err="1"/>
              <a:t>Overcoding</a:t>
            </a:r>
            <a:endParaRPr lang="en-US" sz="2400" dirty="0"/>
          </a:p>
          <a:p>
            <a:pPr lvl="1"/>
            <a:r>
              <a:rPr lang="en-US" sz="2400" dirty="0"/>
              <a:t>Testing for confidence</a:t>
            </a:r>
            <a:endParaRPr lang="en-US" sz="2400" dirty="0">
              <a:solidFill>
                <a:schemeClr val="tx1"/>
              </a:solidFill>
            </a:endParaRPr>
          </a:p>
        </p:txBody>
      </p:sp>
    </p:spTree>
    <p:extLst>
      <p:ext uri="{BB962C8B-B14F-4D97-AF65-F5344CB8AC3E}">
        <p14:creationId xmlns:p14="http://schemas.microsoft.com/office/powerpoint/2010/main" val="86065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197CF90-E072-4B70-BC8E-49A95DA02E17}"/>
              </a:ext>
            </a:extLst>
          </p:cNvPr>
          <p:cNvSpPr>
            <a:spLocks noGrp="1"/>
          </p:cNvSpPr>
          <p:nvPr>
            <p:ph idx="1"/>
          </p:nvPr>
        </p:nvSpPr>
        <p:spPr/>
        <p:txBody>
          <a:bodyPr/>
          <a:lstStyle/>
          <a:p>
            <a:endParaRPr lang="en-US"/>
          </a:p>
        </p:txBody>
      </p:sp>
      <p:sp>
        <p:nvSpPr>
          <p:cNvPr id="7" name="Title 6">
            <a:extLst>
              <a:ext uri="{FF2B5EF4-FFF2-40B4-BE49-F238E27FC236}">
                <a16:creationId xmlns:a16="http://schemas.microsoft.com/office/drawing/2014/main" id="{4B2D2FC5-295A-49AA-BFCD-208A2CBD9A6C}"/>
              </a:ext>
            </a:extLst>
          </p:cNvPr>
          <p:cNvSpPr>
            <a:spLocks noGrp="1"/>
          </p:cNvSpPr>
          <p:nvPr>
            <p:ph type="title"/>
          </p:nvPr>
        </p:nvSpPr>
        <p:spPr/>
        <p:txBody>
          <a:bodyPr/>
          <a:lstStyle/>
          <a:p>
            <a:endParaRPr lang="en-US"/>
          </a:p>
        </p:txBody>
      </p:sp>
      <p:pic>
        <p:nvPicPr>
          <p:cNvPr id="8" name="Picture 7">
            <a:extLst>
              <a:ext uri="{FF2B5EF4-FFF2-40B4-BE49-F238E27FC236}">
                <a16:creationId xmlns:a16="http://schemas.microsoft.com/office/drawing/2014/main" id="{5EDF9272-E939-4413-8E53-4E720B13B548}"/>
              </a:ext>
            </a:extLst>
          </p:cNvPr>
          <p:cNvPicPr>
            <a:picLocks noChangeAspect="1"/>
          </p:cNvPicPr>
          <p:nvPr/>
        </p:nvPicPr>
        <p:blipFill>
          <a:blip r:embed="rId2"/>
          <a:stretch>
            <a:fillRect/>
          </a:stretch>
        </p:blipFill>
        <p:spPr>
          <a:xfrm>
            <a:off x="1097280" y="286603"/>
            <a:ext cx="10058400" cy="5622708"/>
          </a:xfrm>
          <a:prstGeom prst="rect">
            <a:avLst/>
          </a:prstGeom>
        </p:spPr>
      </p:pic>
    </p:spTree>
    <p:extLst>
      <p:ext uri="{BB962C8B-B14F-4D97-AF65-F5344CB8AC3E}">
        <p14:creationId xmlns:p14="http://schemas.microsoft.com/office/powerpoint/2010/main" val="106534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1D9DF2-32BD-4004-8083-21A344E37B4F}"/>
              </a:ext>
            </a:extLst>
          </p:cNvPr>
          <p:cNvPicPr>
            <a:picLocks noChangeAspect="1"/>
          </p:cNvPicPr>
          <p:nvPr/>
        </p:nvPicPr>
        <p:blipFill>
          <a:blip r:embed="rId2"/>
          <a:stretch>
            <a:fillRect/>
          </a:stretch>
        </p:blipFill>
        <p:spPr>
          <a:xfrm>
            <a:off x="1176128" y="601731"/>
            <a:ext cx="10048463" cy="5053442"/>
          </a:xfrm>
          <a:prstGeom prst="rect">
            <a:avLst/>
          </a:prstGeom>
        </p:spPr>
      </p:pic>
    </p:spTree>
    <p:extLst>
      <p:ext uri="{BB962C8B-B14F-4D97-AF65-F5344CB8AC3E}">
        <p14:creationId xmlns:p14="http://schemas.microsoft.com/office/powerpoint/2010/main" val="245493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63930C-2CFB-4104-9251-18BB15D03265}"/>
              </a:ext>
            </a:extLst>
          </p:cNvPr>
          <p:cNvPicPr>
            <a:picLocks noChangeAspect="1"/>
          </p:cNvPicPr>
          <p:nvPr/>
        </p:nvPicPr>
        <p:blipFill rotWithShape="1">
          <a:blip r:embed="rId2"/>
          <a:srcRect l="5245" r="9317"/>
          <a:stretch/>
        </p:blipFill>
        <p:spPr>
          <a:xfrm>
            <a:off x="198783" y="857042"/>
            <a:ext cx="11224591" cy="2376487"/>
          </a:xfrm>
          <a:prstGeom prst="rect">
            <a:avLst/>
          </a:prstGeom>
        </p:spPr>
      </p:pic>
    </p:spTree>
    <p:extLst>
      <p:ext uri="{BB962C8B-B14F-4D97-AF65-F5344CB8AC3E}">
        <p14:creationId xmlns:p14="http://schemas.microsoft.com/office/powerpoint/2010/main" val="373848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567A5E-FBDD-450A-AB85-AC88DACA0F22}"/>
              </a:ext>
            </a:extLst>
          </p:cNvPr>
          <p:cNvPicPr>
            <a:picLocks noChangeAspect="1"/>
          </p:cNvPicPr>
          <p:nvPr/>
        </p:nvPicPr>
        <p:blipFill rotWithShape="1">
          <a:blip r:embed="rId2"/>
          <a:srcRect t="1812"/>
          <a:stretch/>
        </p:blipFill>
        <p:spPr>
          <a:xfrm>
            <a:off x="939661" y="318052"/>
            <a:ext cx="10312677" cy="5969366"/>
          </a:xfrm>
          <a:prstGeom prst="rect">
            <a:avLst/>
          </a:prstGeom>
        </p:spPr>
      </p:pic>
    </p:spTree>
    <p:extLst>
      <p:ext uri="{BB962C8B-B14F-4D97-AF65-F5344CB8AC3E}">
        <p14:creationId xmlns:p14="http://schemas.microsoft.com/office/powerpoint/2010/main" val="3677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190EC-0556-4A8D-9F22-8BE43CF7C349}"/>
              </a:ext>
            </a:extLst>
          </p:cNvPr>
          <p:cNvPicPr>
            <a:picLocks noChangeAspect="1"/>
          </p:cNvPicPr>
          <p:nvPr/>
        </p:nvPicPr>
        <p:blipFill>
          <a:blip r:embed="rId2"/>
          <a:stretch>
            <a:fillRect/>
          </a:stretch>
        </p:blipFill>
        <p:spPr>
          <a:xfrm>
            <a:off x="431523" y="1240320"/>
            <a:ext cx="11429080" cy="1701663"/>
          </a:xfrm>
          <a:prstGeom prst="rect">
            <a:avLst/>
          </a:prstGeom>
        </p:spPr>
      </p:pic>
    </p:spTree>
    <p:extLst>
      <p:ext uri="{BB962C8B-B14F-4D97-AF65-F5344CB8AC3E}">
        <p14:creationId xmlns:p14="http://schemas.microsoft.com/office/powerpoint/2010/main" val="928197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39B092-EF26-46A7-BA1D-A02256211DF8}"/>
              </a:ext>
            </a:extLst>
          </p:cNvPr>
          <p:cNvPicPr>
            <a:picLocks noChangeAspect="1"/>
          </p:cNvPicPr>
          <p:nvPr/>
        </p:nvPicPr>
        <p:blipFill>
          <a:blip r:embed="rId2"/>
          <a:stretch>
            <a:fillRect/>
          </a:stretch>
        </p:blipFill>
        <p:spPr>
          <a:xfrm>
            <a:off x="821427" y="379313"/>
            <a:ext cx="10549145" cy="5807826"/>
          </a:xfrm>
          <a:prstGeom prst="rect">
            <a:avLst/>
          </a:prstGeom>
        </p:spPr>
      </p:pic>
    </p:spTree>
    <p:extLst>
      <p:ext uri="{BB962C8B-B14F-4D97-AF65-F5344CB8AC3E}">
        <p14:creationId xmlns:p14="http://schemas.microsoft.com/office/powerpoint/2010/main" val="84603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2EAA2E-6EB6-4A9B-BE0B-D76F06BF1A0C}"/>
              </a:ext>
            </a:extLst>
          </p:cNvPr>
          <p:cNvPicPr>
            <a:picLocks noChangeAspect="1"/>
          </p:cNvPicPr>
          <p:nvPr/>
        </p:nvPicPr>
        <p:blipFill>
          <a:blip r:embed="rId2"/>
          <a:stretch>
            <a:fillRect/>
          </a:stretch>
        </p:blipFill>
        <p:spPr>
          <a:xfrm>
            <a:off x="265871" y="1217128"/>
            <a:ext cx="12302279" cy="1062245"/>
          </a:xfrm>
          <a:prstGeom prst="rect">
            <a:avLst/>
          </a:prstGeom>
        </p:spPr>
      </p:pic>
    </p:spTree>
    <p:extLst>
      <p:ext uri="{BB962C8B-B14F-4D97-AF65-F5344CB8AC3E}">
        <p14:creationId xmlns:p14="http://schemas.microsoft.com/office/powerpoint/2010/main" val="373832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D5169B-5A89-4A43-B3BC-775BD100A8E6}"/>
              </a:ext>
            </a:extLst>
          </p:cNvPr>
          <p:cNvPicPr>
            <a:picLocks noChangeAspect="1"/>
          </p:cNvPicPr>
          <p:nvPr/>
        </p:nvPicPr>
        <p:blipFill>
          <a:blip r:embed="rId2"/>
          <a:stretch>
            <a:fillRect/>
          </a:stretch>
        </p:blipFill>
        <p:spPr>
          <a:xfrm>
            <a:off x="0" y="1020832"/>
            <a:ext cx="12159093" cy="2235890"/>
          </a:xfrm>
          <a:prstGeom prst="rect">
            <a:avLst/>
          </a:prstGeom>
        </p:spPr>
      </p:pic>
    </p:spTree>
    <p:extLst>
      <p:ext uri="{BB962C8B-B14F-4D97-AF65-F5344CB8AC3E}">
        <p14:creationId xmlns:p14="http://schemas.microsoft.com/office/powerpoint/2010/main" val="2278643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01AC52-E8C9-44CA-9D61-7B6551CEAD5E}"/>
              </a:ext>
            </a:extLst>
          </p:cNvPr>
          <p:cNvPicPr>
            <a:picLocks noChangeAspect="1"/>
          </p:cNvPicPr>
          <p:nvPr/>
        </p:nvPicPr>
        <p:blipFill rotWithShape="1">
          <a:blip r:embed="rId2"/>
          <a:srcRect t="2315"/>
          <a:stretch/>
        </p:blipFill>
        <p:spPr>
          <a:xfrm>
            <a:off x="0" y="1245703"/>
            <a:ext cx="11881444" cy="3233531"/>
          </a:xfrm>
          <a:prstGeom prst="rect">
            <a:avLst/>
          </a:prstGeom>
        </p:spPr>
      </p:pic>
    </p:spTree>
    <p:extLst>
      <p:ext uri="{BB962C8B-B14F-4D97-AF65-F5344CB8AC3E}">
        <p14:creationId xmlns:p14="http://schemas.microsoft.com/office/powerpoint/2010/main" val="283276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The definition of unit</a:t>
            </a:r>
          </a:p>
          <a:p>
            <a:pPr marL="457200" indent="-457200">
              <a:buFont typeface="+mj-lt"/>
              <a:buAutoNum type="arabicPeriod"/>
            </a:pPr>
            <a:r>
              <a:rPr lang="en-US" dirty="0"/>
              <a:t>The TDD cycle of red-green-refactor</a:t>
            </a:r>
          </a:p>
          <a:p>
            <a:pPr marL="457200" indent="-457200">
              <a:buFont typeface="+mj-lt"/>
              <a:buAutoNum type="arabicPeriod"/>
            </a:pPr>
            <a:r>
              <a:rPr lang="en-US" dirty="0"/>
              <a:t>The three rules of TDD</a:t>
            </a:r>
          </a:p>
          <a:p>
            <a:pPr marL="457200" indent="-457200">
              <a:buFont typeface="+mj-lt"/>
              <a:buAutoNum type="arabicPeriod"/>
            </a:pPr>
            <a:r>
              <a:rPr lang="en-US" dirty="0"/>
              <a:t>Why you should never skip observing test failure</a:t>
            </a:r>
          </a:p>
          <a:p>
            <a:pPr marL="457200" indent="-457200">
              <a:buFont typeface="+mj-lt"/>
              <a:buAutoNum type="arabicPeriod"/>
            </a:pPr>
            <a:r>
              <a:rPr lang="en-US" dirty="0"/>
              <a:t>Mind-sets for success</a:t>
            </a:r>
          </a:p>
          <a:p>
            <a:pPr marL="457200" indent="-457200">
              <a:buFont typeface="+mj-lt"/>
              <a:buAutoNum type="arabicPeriod"/>
            </a:pPr>
            <a:r>
              <a:rPr lang="en-US" dirty="0"/>
              <a:t>Mechanics for success</a:t>
            </a:r>
            <a:endParaRPr lang="en-US" b="1" dirty="0">
              <a:solidFill>
                <a:schemeClr val="tx1"/>
              </a:solidFill>
            </a:endParaRPr>
          </a:p>
        </p:txBody>
      </p:sp>
    </p:spTree>
    <p:extLst>
      <p:ext uri="{BB962C8B-B14F-4D97-AF65-F5344CB8AC3E}">
        <p14:creationId xmlns:p14="http://schemas.microsoft.com/office/powerpoint/2010/main" val="1518434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C979FA-E983-4494-B897-F4DF8E756A5E}"/>
              </a:ext>
            </a:extLst>
          </p:cNvPr>
          <p:cNvPicPr>
            <a:picLocks noChangeAspect="1"/>
          </p:cNvPicPr>
          <p:nvPr/>
        </p:nvPicPr>
        <p:blipFill rotWithShape="1">
          <a:blip r:embed="rId2"/>
          <a:srcRect t="3260"/>
          <a:stretch/>
        </p:blipFill>
        <p:spPr>
          <a:xfrm>
            <a:off x="-109454" y="1166191"/>
            <a:ext cx="12340127" cy="3538330"/>
          </a:xfrm>
          <a:prstGeom prst="rect">
            <a:avLst/>
          </a:prstGeom>
        </p:spPr>
      </p:pic>
    </p:spTree>
    <p:extLst>
      <p:ext uri="{BB962C8B-B14F-4D97-AF65-F5344CB8AC3E}">
        <p14:creationId xmlns:p14="http://schemas.microsoft.com/office/powerpoint/2010/main" val="330981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2D46F9-5FED-4858-ACC8-F9F7B6ED2ED9}"/>
              </a:ext>
            </a:extLst>
          </p:cNvPr>
          <p:cNvPicPr>
            <a:picLocks noChangeAspect="1"/>
          </p:cNvPicPr>
          <p:nvPr/>
        </p:nvPicPr>
        <p:blipFill>
          <a:blip r:embed="rId2"/>
          <a:stretch>
            <a:fillRect/>
          </a:stretch>
        </p:blipFill>
        <p:spPr>
          <a:xfrm>
            <a:off x="0" y="815422"/>
            <a:ext cx="12163954" cy="3266247"/>
          </a:xfrm>
          <a:prstGeom prst="rect">
            <a:avLst/>
          </a:prstGeom>
        </p:spPr>
      </p:pic>
    </p:spTree>
    <p:extLst>
      <p:ext uri="{BB962C8B-B14F-4D97-AF65-F5344CB8AC3E}">
        <p14:creationId xmlns:p14="http://schemas.microsoft.com/office/powerpoint/2010/main" val="23942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Mind-Sets for Successful Adoption of TDD</a:t>
            </a:r>
            <a:endParaRPr lang="en-US" sz="7200" b="1" dirty="0"/>
          </a:p>
        </p:txBody>
      </p:sp>
      <p:sp>
        <p:nvSpPr>
          <p:cNvPr id="3" name="Content Placeholder 2"/>
          <p:cNvSpPr>
            <a:spLocks noGrp="1"/>
          </p:cNvSpPr>
          <p:nvPr>
            <p:ph idx="1"/>
          </p:nvPr>
        </p:nvSpPr>
        <p:spPr/>
        <p:txBody>
          <a:bodyPr>
            <a:normAutofit/>
          </a:bodyPr>
          <a:lstStyle/>
          <a:p>
            <a:pPr lvl="1"/>
            <a:r>
              <a:rPr lang="en-US" sz="2800" dirty="0"/>
              <a:t>Incrementalism</a:t>
            </a:r>
          </a:p>
          <a:p>
            <a:pPr lvl="1"/>
            <a:r>
              <a:rPr lang="en-US" sz="2800" dirty="0"/>
              <a:t>Test Behavior, Not Methods</a:t>
            </a:r>
          </a:p>
          <a:p>
            <a:pPr lvl="1"/>
            <a:r>
              <a:rPr lang="en-US" sz="2800" dirty="0"/>
              <a:t>Using Tests to Describe Behavior</a:t>
            </a:r>
          </a:p>
          <a:p>
            <a:pPr lvl="1"/>
            <a:r>
              <a:rPr lang="en-US" sz="2800" dirty="0"/>
              <a:t>Keeping It Simple</a:t>
            </a:r>
          </a:p>
          <a:p>
            <a:pPr lvl="1"/>
            <a:r>
              <a:rPr lang="en-US" sz="2800" dirty="0"/>
              <a:t>Sticking to the Cycle</a:t>
            </a:r>
          </a:p>
        </p:txBody>
      </p:sp>
    </p:spTree>
    <p:extLst>
      <p:ext uri="{BB962C8B-B14F-4D97-AF65-F5344CB8AC3E}">
        <p14:creationId xmlns:p14="http://schemas.microsoft.com/office/powerpoint/2010/main" val="3423839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Mechanics for Success</a:t>
            </a:r>
            <a:endParaRPr lang="en-US" sz="7200" b="1" dirty="0"/>
          </a:p>
        </p:txBody>
      </p:sp>
      <p:sp>
        <p:nvSpPr>
          <p:cNvPr id="3" name="Content Placeholder 2"/>
          <p:cNvSpPr>
            <a:spLocks noGrp="1"/>
          </p:cNvSpPr>
          <p:nvPr>
            <p:ph idx="1"/>
          </p:nvPr>
        </p:nvSpPr>
        <p:spPr/>
        <p:txBody>
          <a:bodyPr>
            <a:normAutofit/>
          </a:bodyPr>
          <a:lstStyle/>
          <a:p>
            <a:pPr lvl="1"/>
            <a:r>
              <a:rPr lang="en-US" sz="2800" dirty="0"/>
              <a:t>What’s the Next Test?</a:t>
            </a:r>
          </a:p>
          <a:p>
            <a:pPr lvl="1"/>
            <a:r>
              <a:rPr lang="en-US" sz="2800" dirty="0"/>
              <a:t>Ten-Minute Limit</a:t>
            </a:r>
          </a:p>
          <a:p>
            <a:pPr lvl="1"/>
            <a:r>
              <a:rPr lang="en-US" sz="2800" dirty="0"/>
              <a:t>Defects</a:t>
            </a:r>
            <a:endParaRPr lang="en-US" sz="4000" dirty="0"/>
          </a:p>
          <a:p>
            <a:pPr lvl="1"/>
            <a:r>
              <a:rPr lang="en-US" sz="2800" dirty="0"/>
              <a:t>Disabling Tests</a:t>
            </a:r>
          </a:p>
        </p:txBody>
      </p:sp>
    </p:spTree>
    <p:extLst>
      <p:ext uri="{BB962C8B-B14F-4D97-AF65-F5344CB8AC3E}">
        <p14:creationId xmlns:p14="http://schemas.microsoft.com/office/powerpoint/2010/main" val="109501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a:t>
            </a:r>
          </a:p>
        </p:txBody>
      </p:sp>
      <p:sp>
        <p:nvSpPr>
          <p:cNvPr id="3" name="Content Placeholder 2"/>
          <p:cNvSpPr>
            <a:spLocks noGrp="1"/>
          </p:cNvSpPr>
          <p:nvPr>
            <p:ph idx="1"/>
          </p:nvPr>
        </p:nvSpPr>
        <p:spPr/>
        <p:txBody>
          <a:bodyPr>
            <a:normAutofit/>
          </a:bodyPr>
          <a:lstStyle/>
          <a:p>
            <a:r>
              <a:rPr lang="en-US" dirty="0"/>
              <a:t>A single unit test consists of a descriptive name and a series of code state-</a:t>
            </a:r>
            <a:r>
              <a:rPr lang="en-US" dirty="0" err="1"/>
              <a:t>ments</a:t>
            </a:r>
            <a:r>
              <a:rPr lang="en-US" dirty="0"/>
              <a:t>, conceptually divided into four (ordered) parts.</a:t>
            </a:r>
            <a:endParaRPr lang="en-US" b="1" dirty="0"/>
          </a:p>
          <a:p>
            <a:r>
              <a:rPr lang="en-US" b="1" dirty="0"/>
              <a:t>1.(Optional) statements that set up a context for execution</a:t>
            </a:r>
          </a:p>
          <a:p>
            <a:r>
              <a:rPr lang="en-US" b="1" dirty="0"/>
              <a:t>2.One or more statements to invoke the behavior you want to verify</a:t>
            </a:r>
          </a:p>
          <a:p>
            <a:r>
              <a:rPr lang="en-US" b="1" dirty="0"/>
              <a:t>3.One or more statements to verify the expected outcome</a:t>
            </a:r>
          </a:p>
          <a:p>
            <a:r>
              <a:rPr lang="en-US" b="1" dirty="0"/>
              <a:t>4.(Optional) cleanup statements (for example, to release allocated memory)</a:t>
            </a:r>
            <a:endParaRPr lang="en-US" b="1" dirty="0">
              <a:solidFill>
                <a:schemeClr val="tx1"/>
              </a:solidFill>
            </a:endParaRPr>
          </a:p>
        </p:txBody>
      </p:sp>
    </p:spTree>
    <p:extLst>
      <p:ext uri="{BB962C8B-B14F-4D97-AF65-F5344CB8AC3E}">
        <p14:creationId xmlns:p14="http://schemas.microsoft.com/office/powerpoint/2010/main" val="311471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Test-Driving Units</a:t>
            </a:r>
          </a:p>
        </p:txBody>
      </p:sp>
      <p:sp>
        <p:nvSpPr>
          <p:cNvPr id="3" name="Content Placeholder 2"/>
          <p:cNvSpPr>
            <a:spLocks noGrp="1"/>
          </p:cNvSpPr>
          <p:nvPr>
            <p:ph idx="1"/>
          </p:nvPr>
        </p:nvSpPr>
        <p:spPr/>
        <p:txBody>
          <a:bodyPr/>
          <a:lstStyle/>
          <a:p>
            <a:r>
              <a:rPr lang="en-US" dirty="0"/>
              <a:t>You use TDD to test-drive new behavior into your system in quite small increments. </a:t>
            </a:r>
          </a:p>
          <a:p>
            <a:r>
              <a:rPr lang="en-US" dirty="0"/>
              <a:t>In other words, to add a new piece of behavior to the system, you first write a test to define that behavior. </a:t>
            </a:r>
          </a:p>
          <a:p>
            <a:r>
              <a:rPr lang="en-US" dirty="0"/>
              <a:t>The existence of a test that will not pass forces (drives) you to implement the corresponding behavior.</a:t>
            </a:r>
            <a:endParaRPr lang="en-US" dirty="0">
              <a:solidFill>
                <a:schemeClr val="tx1"/>
              </a:solidFill>
            </a:endParaRPr>
          </a:p>
        </p:txBody>
      </p:sp>
    </p:spTree>
    <p:extLst>
      <p:ext uri="{BB962C8B-B14F-4D97-AF65-F5344CB8AC3E}">
        <p14:creationId xmlns:p14="http://schemas.microsoft.com/office/powerpoint/2010/main" val="391069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Quite small Unit Test</a:t>
            </a:r>
            <a:endParaRPr lang="en-US" sz="5400" b="1" dirty="0"/>
          </a:p>
        </p:txBody>
      </p:sp>
      <p:sp>
        <p:nvSpPr>
          <p:cNvPr id="3" name="Content Placeholder 2"/>
          <p:cNvSpPr>
            <a:spLocks noGrp="1"/>
          </p:cNvSpPr>
          <p:nvPr>
            <p:ph idx="1"/>
          </p:nvPr>
        </p:nvSpPr>
        <p:spPr/>
        <p:txBody>
          <a:bodyPr>
            <a:normAutofit/>
          </a:bodyPr>
          <a:lstStyle/>
          <a:p>
            <a:pPr lvl="1"/>
            <a:r>
              <a:rPr lang="en-US" sz="2400" dirty="0"/>
              <a:t>Your favorite tests contain one, two, or three lines with one assertion.</a:t>
            </a:r>
          </a:p>
          <a:p>
            <a:pPr lvl="1"/>
            <a:endParaRPr lang="en-US" sz="2400" b="1" dirty="0">
              <a:solidFill>
                <a:schemeClr val="tx1"/>
              </a:solidFill>
            </a:endParaRPr>
          </a:p>
          <a:p>
            <a:pPr lvl="1"/>
            <a:r>
              <a:rPr lang="en-US" sz="2400" dirty="0"/>
              <a:t>You don’t seek to write tests that cover a wide swath of functionality. The responsibility for such end-to-end tests lies elsewhere, perhaps in the realm of acceptance tests/customer tests or system tests.</a:t>
            </a:r>
            <a:endParaRPr lang="en-US" sz="3200" b="1" dirty="0">
              <a:solidFill>
                <a:schemeClr val="tx1"/>
              </a:solidFill>
            </a:endParaRPr>
          </a:p>
        </p:txBody>
      </p:sp>
    </p:spTree>
    <p:extLst>
      <p:ext uri="{BB962C8B-B14F-4D97-AF65-F5344CB8AC3E}">
        <p14:creationId xmlns:p14="http://schemas.microsoft.com/office/powerpoint/2010/main" val="9860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Test VS Unit Test</a:t>
            </a:r>
            <a:endParaRPr lang="en-US" sz="5400" b="1" dirty="0"/>
          </a:p>
        </p:txBody>
      </p:sp>
      <p:sp>
        <p:nvSpPr>
          <p:cNvPr id="3" name="Content Placeholder 2"/>
          <p:cNvSpPr>
            <a:spLocks noGrp="1"/>
          </p:cNvSpPr>
          <p:nvPr>
            <p:ph idx="1"/>
          </p:nvPr>
        </p:nvSpPr>
        <p:spPr/>
        <p:txBody>
          <a:bodyPr>
            <a:normAutofit/>
          </a:bodyPr>
          <a:lstStyle/>
          <a:p>
            <a:pPr lvl="1"/>
            <a:r>
              <a:rPr lang="en-US" dirty="0"/>
              <a:t>Integration tests verify code that must integrate with other code or with external entities (the file system, databases, web protocols, and other APIs). In contrast, unit tests allow you to verify units in isolation from other code.</a:t>
            </a:r>
            <a:endParaRPr lang="en-US" sz="3200" b="1" dirty="0">
              <a:solidFill>
                <a:schemeClr val="tx1"/>
              </a:solidFill>
            </a:endParaRPr>
          </a:p>
        </p:txBody>
      </p:sp>
    </p:spTree>
    <p:extLst>
      <p:ext uri="{BB962C8B-B14F-4D97-AF65-F5344CB8AC3E}">
        <p14:creationId xmlns:p14="http://schemas.microsoft.com/office/powerpoint/2010/main" val="367036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tx1"/>
                </a:solidFill>
              </a:rPr>
              <a:t>TDD Cycle</a:t>
            </a:r>
            <a:endParaRPr lang="en-US" sz="8000" dirty="0"/>
          </a:p>
        </p:txBody>
      </p:sp>
      <p:sp>
        <p:nvSpPr>
          <p:cNvPr id="3" name="Content Placeholder 2"/>
          <p:cNvSpPr>
            <a:spLocks noGrp="1"/>
          </p:cNvSpPr>
          <p:nvPr>
            <p:ph idx="1"/>
          </p:nvPr>
        </p:nvSpPr>
        <p:spPr/>
        <p:txBody>
          <a:bodyPr>
            <a:normAutofit/>
          </a:bodyPr>
          <a:lstStyle/>
          <a:p>
            <a:pPr lvl="1"/>
            <a:r>
              <a:rPr lang="en-US" sz="2400" dirty="0"/>
              <a:t>1.Write a test (“red”).</a:t>
            </a:r>
          </a:p>
          <a:p>
            <a:pPr lvl="1"/>
            <a:r>
              <a:rPr lang="en-US" sz="2400" dirty="0"/>
              <a:t>2.Get the test to pass (“green”).</a:t>
            </a:r>
          </a:p>
          <a:p>
            <a:pPr lvl="1"/>
            <a:r>
              <a:rPr lang="en-US" sz="2400" dirty="0"/>
              <a:t>3.Optimize the design (“refactor”).</a:t>
            </a:r>
            <a:endParaRPr lang="en-US" sz="2400" b="1" dirty="0">
              <a:solidFill>
                <a:srgbClr val="FF0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991"/>
          <a:stretch/>
        </p:blipFill>
        <p:spPr>
          <a:xfrm>
            <a:off x="6904965" y="1983772"/>
            <a:ext cx="4250715" cy="4035552"/>
          </a:xfrm>
          <a:prstGeom prst="rect">
            <a:avLst/>
          </a:prstGeom>
        </p:spPr>
      </p:pic>
    </p:spTree>
    <p:extLst>
      <p:ext uri="{BB962C8B-B14F-4D97-AF65-F5344CB8AC3E}">
        <p14:creationId xmlns:p14="http://schemas.microsoft.com/office/powerpoint/2010/main" val="185812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tx1"/>
                </a:solidFill>
              </a:rPr>
              <a:t>Refactoring</a:t>
            </a:r>
            <a:endParaRPr lang="en-US" sz="8000" b="1" dirty="0"/>
          </a:p>
        </p:txBody>
      </p:sp>
      <p:sp>
        <p:nvSpPr>
          <p:cNvPr id="6" name="Content Placeholder 2"/>
          <p:cNvSpPr>
            <a:spLocks noGrp="1"/>
          </p:cNvSpPr>
          <p:nvPr>
            <p:ph idx="1"/>
          </p:nvPr>
        </p:nvSpPr>
        <p:spPr>
          <a:xfrm>
            <a:off x="1097280" y="1845734"/>
            <a:ext cx="10058400" cy="4023360"/>
          </a:xfrm>
        </p:spPr>
        <p:txBody>
          <a:bodyPr>
            <a:normAutofit/>
          </a:bodyPr>
          <a:lstStyle/>
          <a:p>
            <a:pPr lvl="1"/>
            <a:r>
              <a:rPr lang="en-US" dirty="0"/>
              <a:t>You refactor (a term popularized by Martin </a:t>
            </a:r>
            <a:r>
              <a:rPr lang="en-US" dirty="0" err="1"/>
              <a:t>Fowler’sRefactoring</a:t>
            </a:r>
            <a:r>
              <a:rPr lang="en-US" dirty="0"/>
              <a:t>: Improving the Design of Existing Code) when you improve your code’s design without changing its behavior, something that having tests allows you to safely do.</a:t>
            </a:r>
            <a:endParaRPr lang="en-US" dirty="0">
              <a:solidFill>
                <a:schemeClr val="tx1"/>
              </a:solidFill>
            </a:endParaRPr>
          </a:p>
        </p:txBody>
      </p:sp>
    </p:spTree>
    <p:extLst>
      <p:ext uri="{BB962C8B-B14F-4D97-AF65-F5344CB8AC3E}">
        <p14:creationId xmlns:p14="http://schemas.microsoft.com/office/powerpoint/2010/main" val="114478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Three Rules of TDD</a:t>
            </a:r>
            <a:endParaRPr lang="en-US" sz="8000" dirty="0"/>
          </a:p>
        </p:txBody>
      </p:sp>
      <p:sp>
        <p:nvSpPr>
          <p:cNvPr id="3" name="Content Placeholder 2"/>
          <p:cNvSpPr>
            <a:spLocks noGrp="1"/>
          </p:cNvSpPr>
          <p:nvPr>
            <p:ph idx="1"/>
          </p:nvPr>
        </p:nvSpPr>
        <p:spPr>
          <a:xfrm>
            <a:off x="1097280" y="1845733"/>
            <a:ext cx="11094720" cy="4316527"/>
          </a:xfrm>
        </p:spPr>
        <p:txBody>
          <a:bodyPr>
            <a:normAutofit/>
          </a:bodyPr>
          <a:lstStyle/>
          <a:p>
            <a:pPr lvl="1"/>
            <a:r>
              <a:rPr lang="en-US" sz="2400" dirty="0"/>
              <a:t>Robert C. Martin (“Uncle Bob”) provides a concise set of rules for practicing TDD.</a:t>
            </a:r>
          </a:p>
          <a:p>
            <a:pPr lvl="1"/>
            <a:endParaRPr lang="en-US" sz="2400" dirty="0">
              <a:solidFill>
                <a:schemeClr val="tx1"/>
              </a:solidFill>
            </a:endParaRPr>
          </a:p>
          <a:p>
            <a:pPr lvl="1"/>
            <a:r>
              <a:rPr lang="en-US" sz="2400" dirty="0"/>
              <a:t>1.Write production code only to pass a failing unit test.</a:t>
            </a:r>
          </a:p>
          <a:p>
            <a:pPr lvl="1"/>
            <a:r>
              <a:rPr lang="en-US" sz="2400" dirty="0"/>
              <a:t>2.Write no more of a unit test than sufficient to fail (compilation failures are failures).</a:t>
            </a:r>
          </a:p>
          <a:p>
            <a:pPr lvl="1"/>
            <a:r>
              <a:rPr lang="en-US" sz="2400" dirty="0"/>
              <a:t>3.Write no more production code than necessary to pass the one failing unit test.</a:t>
            </a:r>
            <a:endParaRPr lang="en-US" sz="2400" dirty="0">
              <a:solidFill>
                <a:schemeClr val="tx1"/>
              </a:solidFill>
            </a:endParaRPr>
          </a:p>
        </p:txBody>
      </p:sp>
    </p:spTree>
    <p:extLst>
      <p:ext uri="{BB962C8B-B14F-4D97-AF65-F5344CB8AC3E}">
        <p14:creationId xmlns:p14="http://schemas.microsoft.com/office/powerpoint/2010/main" val="1315811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2189</TotalTime>
  <Words>483</Words>
  <Application>Microsoft Office PowerPoint</Application>
  <PresentationFormat>Widescreen</PresentationFormat>
  <Paragraphs>56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Calibri</vt:lpstr>
      <vt:lpstr>Calibri Light</vt:lpstr>
      <vt:lpstr>Retrospect</vt:lpstr>
      <vt:lpstr>TDD Foundations</vt:lpstr>
      <vt:lpstr>Outline</vt:lpstr>
      <vt:lpstr>Unit Test</vt:lpstr>
      <vt:lpstr>Test-Driving Units</vt:lpstr>
      <vt:lpstr>Quite small Unit Test</vt:lpstr>
      <vt:lpstr>Integration Test VS Unit Test</vt:lpstr>
      <vt:lpstr>TDD Cycle</vt:lpstr>
      <vt:lpstr>Refactoring</vt:lpstr>
      <vt:lpstr>The Three Rules of TDD</vt:lpstr>
      <vt:lpstr>Getting Green on 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Mind-Sets for Successful Adoption of TDD</vt:lpstr>
      <vt:lpstr>Mechanics for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dc:title>
  <dc:creator>رضا ارجمندی اصل</dc:creator>
  <cp:lastModifiedBy>arjmandi</cp:lastModifiedBy>
  <cp:revision>410</cp:revision>
  <dcterms:created xsi:type="dcterms:W3CDTF">2019-02-19T06:24:45Z</dcterms:created>
  <dcterms:modified xsi:type="dcterms:W3CDTF">2019-04-08T19:09:06Z</dcterms:modified>
</cp:coreProperties>
</file>