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79" r:id="rId6"/>
    <p:sldId id="280" r:id="rId7"/>
    <p:sldId id="281" r:id="rId8"/>
    <p:sldId id="283" r:id="rId9"/>
    <p:sldId id="282" r:id="rId10"/>
    <p:sldId id="284" r:id="rId11"/>
    <p:sldId id="285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3/1/2019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3/1/2019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Version Control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80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Bare vs. cloned repositories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pc="-50" dirty="0">
                <a:latin typeface="+mj-lt"/>
                <a:ea typeface="+mj-ea"/>
                <a:cs typeface="+mj-cs"/>
              </a:rPr>
              <a:t>If you used </a:t>
            </a:r>
            <a:r>
              <a:rPr lang="en-US" spc="-50" dirty="0" err="1">
                <a:latin typeface="+mj-lt"/>
                <a:ea typeface="+mj-ea"/>
                <a:cs typeface="+mj-cs"/>
              </a:rPr>
              <a:t>git</a:t>
            </a:r>
            <a:r>
              <a:rPr lang="en-US" spc="-50" dirty="0">
                <a:latin typeface="+mj-lt"/>
                <a:ea typeface="+mj-ea"/>
                <a:cs typeface="+mj-cs"/>
              </a:rPr>
              <a:t> clone in the previous "Initializing a new Repository" section to set up your local repository, your repository is already configured for remote collaboration. </a:t>
            </a:r>
            <a:endParaRPr lang="en-US" spc="-50" dirty="0" smtClean="0">
              <a:latin typeface="+mj-lt"/>
              <a:ea typeface="+mj-ea"/>
              <a:cs typeface="+mj-cs"/>
            </a:endParaRPr>
          </a:p>
          <a:p>
            <a:pPr lvl="1"/>
            <a:endParaRPr lang="en-US" spc="-50" dirty="0" smtClean="0">
              <a:latin typeface="+mj-lt"/>
              <a:ea typeface="+mj-ea"/>
              <a:cs typeface="+mj-cs"/>
            </a:endParaRPr>
          </a:p>
          <a:p>
            <a:pPr lvl="1"/>
            <a:r>
              <a:rPr lang="en-US" spc="-50" dirty="0" err="1" smtClean="0">
                <a:latin typeface="+mj-lt"/>
                <a:ea typeface="+mj-ea"/>
                <a:cs typeface="+mj-cs"/>
              </a:rPr>
              <a:t>git</a:t>
            </a:r>
            <a:r>
              <a:rPr lang="en-US" spc="-50" dirty="0" smtClean="0">
                <a:latin typeface="+mj-lt"/>
                <a:ea typeface="+mj-ea"/>
                <a:cs typeface="+mj-cs"/>
              </a:rPr>
              <a:t> </a:t>
            </a:r>
            <a:r>
              <a:rPr lang="en-US" spc="-50" dirty="0">
                <a:latin typeface="+mj-lt"/>
                <a:ea typeface="+mj-ea"/>
                <a:cs typeface="+mj-cs"/>
              </a:rPr>
              <a:t>clone will automatically configure your repo with a remote pointed to the </a:t>
            </a:r>
            <a:r>
              <a:rPr lang="en-US" spc="-50" dirty="0" err="1">
                <a:latin typeface="+mj-lt"/>
                <a:ea typeface="+mj-ea"/>
                <a:cs typeface="+mj-cs"/>
              </a:rPr>
              <a:t>Git</a:t>
            </a:r>
            <a:r>
              <a:rPr lang="en-US" spc="-50" dirty="0">
                <a:latin typeface="+mj-lt"/>
                <a:ea typeface="+mj-ea"/>
                <a:cs typeface="+mj-cs"/>
              </a:rPr>
              <a:t> URL you cloned it from. This means that once you make changes to a file and commit them, you can </a:t>
            </a:r>
            <a:r>
              <a:rPr lang="en-US" spc="-50" dirty="0" err="1">
                <a:latin typeface="+mj-lt"/>
                <a:ea typeface="+mj-ea"/>
                <a:cs typeface="+mj-cs"/>
              </a:rPr>
              <a:t>git</a:t>
            </a:r>
            <a:r>
              <a:rPr lang="en-US" spc="-50" dirty="0">
                <a:latin typeface="+mj-lt"/>
                <a:ea typeface="+mj-ea"/>
                <a:cs typeface="+mj-cs"/>
              </a:rPr>
              <a:t> push those changes to the remote repository.</a:t>
            </a:r>
          </a:p>
          <a:p>
            <a:pPr lvl="1"/>
            <a:endParaRPr lang="en-US" spc="-50" dirty="0" smtClean="0">
              <a:latin typeface="+mj-lt"/>
              <a:ea typeface="+mj-ea"/>
              <a:cs typeface="+mj-cs"/>
            </a:endParaRPr>
          </a:p>
          <a:p>
            <a:pPr lvl="1"/>
            <a:r>
              <a:rPr lang="en-US" spc="-50" dirty="0">
                <a:latin typeface="+mj-lt"/>
                <a:ea typeface="+mj-ea"/>
                <a:cs typeface="+mj-cs"/>
              </a:rPr>
              <a:t>If you used </a:t>
            </a:r>
            <a:r>
              <a:rPr lang="en-US" spc="-50" dirty="0" err="1">
                <a:latin typeface="+mj-lt"/>
                <a:ea typeface="+mj-ea"/>
                <a:cs typeface="+mj-cs"/>
              </a:rPr>
              <a:t>git</a:t>
            </a:r>
            <a:r>
              <a:rPr lang="en-US" spc="-50" dirty="0">
                <a:latin typeface="+mj-lt"/>
                <a:ea typeface="+mj-ea"/>
                <a:cs typeface="+mj-cs"/>
              </a:rPr>
              <a:t> </a:t>
            </a:r>
            <a:r>
              <a:rPr lang="en-US" spc="-50" dirty="0" err="1">
                <a:latin typeface="+mj-lt"/>
                <a:ea typeface="+mj-ea"/>
                <a:cs typeface="+mj-cs"/>
              </a:rPr>
              <a:t>init</a:t>
            </a:r>
            <a:r>
              <a:rPr lang="en-US" spc="-50" dirty="0">
                <a:latin typeface="+mj-lt"/>
                <a:ea typeface="+mj-ea"/>
                <a:cs typeface="+mj-cs"/>
              </a:rPr>
              <a:t> to make a fresh repo, you'll have no remote repo to push changes to. A common pattern when initializing a new repo is to go to a hosted </a:t>
            </a:r>
            <a:r>
              <a:rPr lang="en-US" spc="-50" dirty="0" err="1">
                <a:latin typeface="+mj-lt"/>
                <a:ea typeface="+mj-ea"/>
                <a:cs typeface="+mj-cs"/>
              </a:rPr>
              <a:t>Git</a:t>
            </a:r>
            <a:r>
              <a:rPr lang="en-US" spc="-50" dirty="0">
                <a:latin typeface="+mj-lt"/>
                <a:ea typeface="+mj-ea"/>
                <a:cs typeface="+mj-cs"/>
              </a:rPr>
              <a:t> service like </a:t>
            </a:r>
            <a:r>
              <a:rPr lang="en-US" spc="-50" dirty="0" smtClean="0">
                <a:latin typeface="+mj-lt"/>
                <a:ea typeface="+mj-ea"/>
                <a:cs typeface="+mj-cs"/>
              </a:rPr>
              <a:t>GitHub </a:t>
            </a:r>
            <a:r>
              <a:rPr lang="en-US" spc="-50" dirty="0">
                <a:latin typeface="+mj-lt"/>
                <a:ea typeface="+mj-ea"/>
                <a:cs typeface="+mj-cs"/>
              </a:rPr>
              <a:t>and create a repo there. The service will provide a </a:t>
            </a:r>
            <a:r>
              <a:rPr lang="en-US" spc="-50" dirty="0" err="1">
                <a:latin typeface="+mj-lt"/>
                <a:ea typeface="+mj-ea"/>
                <a:cs typeface="+mj-cs"/>
              </a:rPr>
              <a:t>Git</a:t>
            </a:r>
            <a:r>
              <a:rPr lang="en-US" spc="-50" dirty="0">
                <a:latin typeface="+mj-lt"/>
                <a:ea typeface="+mj-ea"/>
                <a:cs typeface="+mj-cs"/>
              </a:rPr>
              <a:t> URL that you can then add to your local </a:t>
            </a:r>
            <a:r>
              <a:rPr lang="en-US" spc="-50" dirty="0" err="1">
                <a:latin typeface="+mj-lt"/>
                <a:ea typeface="+mj-ea"/>
                <a:cs typeface="+mj-cs"/>
              </a:rPr>
              <a:t>Git</a:t>
            </a:r>
            <a:r>
              <a:rPr lang="en-US" spc="-50" dirty="0">
                <a:latin typeface="+mj-lt"/>
                <a:ea typeface="+mj-ea"/>
                <a:cs typeface="+mj-cs"/>
              </a:rPr>
              <a:t> repository and </a:t>
            </a:r>
            <a:r>
              <a:rPr lang="en-US" spc="-50" dirty="0" err="1">
                <a:latin typeface="+mj-lt"/>
                <a:ea typeface="+mj-ea"/>
                <a:cs typeface="+mj-cs"/>
              </a:rPr>
              <a:t>git</a:t>
            </a:r>
            <a:r>
              <a:rPr lang="en-US" spc="-50" dirty="0">
                <a:latin typeface="+mj-lt"/>
                <a:ea typeface="+mj-ea"/>
                <a:cs typeface="+mj-cs"/>
              </a:rPr>
              <a:t> push to the hosted repo. </a:t>
            </a:r>
          </a:p>
        </p:txBody>
      </p:sp>
    </p:spTree>
    <p:extLst>
      <p:ext uri="{BB962C8B-B14F-4D97-AF65-F5344CB8AC3E}">
        <p14:creationId xmlns:p14="http://schemas.microsoft.com/office/powerpoint/2010/main" val="76911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Configuration &amp; set up: </a:t>
            </a:r>
            <a:r>
              <a:rPr lang="en-US" sz="3200" b="1" dirty="0" err="1"/>
              <a:t>git</a:t>
            </a:r>
            <a:r>
              <a:rPr lang="en-US" sz="3200" b="1" dirty="0"/>
              <a:t> </a:t>
            </a:r>
            <a:r>
              <a:rPr lang="en-US" sz="3200" b="1" dirty="0" err="1"/>
              <a:t>config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pc="-50" dirty="0">
                <a:latin typeface="+mj-lt"/>
                <a:ea typeface="+mj-ea"/>
                <a:cs typeface="+mj-cs"/>
              </a:rPr>
              <a:t>Once you have a remote repo setup, you will need to add a remote repo </a:t>
            </a:r>
            <a:r>
              <a:rPr lang="en-US" spc="-50" dirty="0" err="1">
                <a:latin typeface="+mj-lt"/>
                <a:ea typeface="+mj-ea"/>
                <a:cs typeface="+mj-cs"/>
              </a:rPr>
              <a:t>url</a:t>
            </a:r>
            <a:r>
              <a:rPr lang="en-US" spc="-50" dirty="0">
                <a:latin typeface="+mj-lt"/>
                <a:ea typeface="+mj-ea"/>
                <a:cs typeface="+mj-cs"/>
              </a:rPr>
              <a:t> to your local </a:t>
            </a:r>
            <a:r>
              <a:rPr lang="en-US" spc="-50" dirty="0" err="1">
                <a:latin typeface="+mj-lt"/>
                <a:ea typeface="+mj-ea"/>
                <a:cs typeface="+mj-cs"/>
              </a:rPr>
              <a:t>git</a:t>
            </a:r>
            <a:r>
              <a:rPr lang="en-US" spc="-50" dirty="0">
                <a:latin typeface="+mj-lt"/>
                <a:ea typeface="+mj-ea"/>
                <a:cs typeface="+mj-cs"/>
              </a:rPr>
              <a:t> </a:t>
            </a:r>
            <a:r>
              <a:rPr lang="en-US" spc="-50" dirty="0" err="1">
                <a:latin typeface="+mj-lt"/>
                <a:ea typeface="+mj-ea"/>
                <a:cs typeface="+mj-cs"/>
              </a:rPr>
              <a:t>config</a:t>
            </a:r>
            <a:r>
              <a:rPr lang="en-US" spc="-50" dirty="0">
                <a:latin typeface="+mj-lt"/>
                <a:ea typeface="+mj-ea"/>
                <a:cs typeface="+mj-cs"/>
              </a:rPr>
              <a:t>, and set an upstream branch for your local branches. The </a:t>
            </a:r>
            <a:r>
              <a:rPr lang="en-US" spc="-50" dirty="0" err="1">
                <a:latin typeface="+mj-lt"/>
                <a:ea typeface="+mj-ea"/>
                <a:cs typeface="+mj-cs"/>
              </a:rPr>
              <a:t>git</a:t>
            </a:r>
            <a:r>
              <a:rPr lang="en-US" spc="-50" dirty="0">
                <a:latin typeface="+mj-lt"/>
                <a:ea typeface="+mj-ea"/>
                <a:cs typeface="+mj-cs"/>
              </a:rPr>
              <a:t> remote command offers such utility</a:t>
            </a:r>
            <a:r>
              <a:rPr lang="en-US" spc="-50" dirty="0" smtClean="0">
                <a:latin typeface="+mj-lt"/>
                <a:ea typeface="+mj-ea"/>
                <a:cs typeface="+mj-cs"/>
              </a:rPr>
              <a:t>.</a:t>
            </a:r>
          </a:p>
          <a:p>
            <a:pPr lvl="1"/>
            <a:endParaRPr lang="en-US" spc="-50" dirty="0">
              <a:latin typeface="+mj-lt"/>
              <a:ea typeface="+mj-ea"/>
              <a:cs typeface="+mj-cs"/>
            </a:endParaRPr>
          </a:p>
          <a:p>
            <a:pPr lvl="1"/>
            <a:r>
              <a:rPr lang="en-US" sz="2000" spc="-5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000" spc="-5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remote add &lt;</a:t>
            </a:r>
            <a:r>
              <a:rPr lang="en-US" sz="2000" spc="-5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remote_name</a:t>
            </a:r>
            <a:r>
              <a:rPr lang="en-US" sz="2000" spc="-5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&lt;</a:t>
            </a:r>
            <a:r>
              <a:rPr lang="en-US" sz="2000" spc="-5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remote_repo_url</a:t>
            </a:r>
            <a:r>
              <a:rPr lang="en-US" sz="2000" spc="-5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/>
            <a:endParaRPr lang="en-US" sz="2000" spc="-5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pc="-50" dirty="0">
                <a:latin typeface="+mj-lt"/>
                <a:ea typeface="+mj-ea"/>
                <a:cs typeface="+mj-cs"/>
              </a:rPr>
              <a:t>This command will map remote repository at &lt;</a:t>
            </a:r>
            <a:r>
              <a:rPr lang="en-US" spc="-50" dirty="0" err="1">
                <a:latin typeface="+mj-lt"/>
                <a:ea typeface="+mj-ea"/>
                <a:cs typeface="+mj-cs"/>
              </a:rPr>
              <a:t>remote_repo_url</a:t>
            </a:r>
            <a:r>
              <a:rPr lang="en-US" spc="-50" dirty="0">
                <a:latin typeface="+mj-lt"/>
                <a:ea typeface="+mj-ea"/>
                <a:cs typeface="+mj-cs"/>
              </a:rPr>
              <a:t>&gt; to a ref in your local repo under &lt;</a:t>
            </a:r>
            <a:r>
              <a:rPr lang="en-US" spc="-50" dirty="0" err="1">
                <a:latin typeface="+mj-lt"/>
                <a:ea typeface="+mj-ea"/>
                <a:cs typeface="+mj-cs"/>
              </a:rPr>
              <a:t>remote_name</a:t>
            </a:r>
            <a:r>
              <a:rPr lang="en-US" spc="-50" dirty="0">
                <a:latin typeface="+mj-lt"/>
                <a:ea typeface="+mj-ea"/>
                <a:cs typeface="+mj-cs"/>
              </a:rPr>
              <a:t>&gt;. </a:t>
            </a:r>
            <a:r>
              <a:rPr lang="en-US" spc="-50" dirty="0">
                <a:latin typeface="+mj-lt"/>
                <a:ea typeface="+mj-ea"/>
                <a:cs typeface="+mj-cs"/>
              </a:rPr>
              <a:t>Once you have mapped the remote repo you can push local branches to it</a:t>
            </a:r>
            <a:r>
              <a:rPr lang="en-US" spc="-50" dirty="0" smtClean="0">
                <a:latin typeface="+mj-lt"/>
                <a:ea typeface="+mj-ea"/>
                <a:cs typeface="+mj-cs"/>
              </a:rPr>
              <a:t>.</a:t>
            </a:r>
          </a:p>
          <a:p>
            <a:pPr lvl="1"/>
            <a:endParaRPr lang="en-US" spc="-50" dirty="0">
              <a:latin typeface="+mj-lt"/>
              <a:ea typeface="+mj-ea"/>
              <a:cs typeface="+mj-cs"/>
            </a:endParaRPr>
          </a:p>
          <a:p>
            <a:pPr lvl="1"/>
            <a:r>
              <a:rPr lang="en-US" sz="2000" spc="-5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000" spc="-5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push -u &lt;</a:t>
            </a:r>
            <a:r>
              <a:rPr lang="en-US" sz="2000" spc="-5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remote_name</a:t>
            </a:r>
            <a:r>
              <a:rPr lang="en-US" sz="2000" spc="-5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&lt;</a:t>
            </a:r>
            <a:r>
              <a:rPr lang="en-US" sz="2000" spc="-5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local_branch_name</a:t>
            </a:r>
            <a:r>
              <a:rPr lang="en-US" sz="2000" spc="-5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/>
            <a:endParaRPr lang="en-US" sz="2000" spc="-5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pc="-50" dirty="0">
                <a:latin typeface="+mj-lt"/>
                <a:ea typeface="+mj-ea"/>
                <a:cs typeface="+mj-cs"/>
              </a:rPr>
              <a:t>This command will push the local repo branch under &lt;</a:t>
            </a:r>
            <a:r>
              <a:rPr lang="en-US" spc="-50" dirty="0" err="1">
                <a:latin typeface="+mj-lt"/>
                <a:ea typeface="+mj-ea"/>
                <a:cs typeface="+mj-cs"/>
              </a:rPr>
              <a:t>local_branc_name</a:t>
            </a:r>
            <a:r>
              <a:rPr lang="en-US" spc="-50" dirty="0">
                <a:latin typeface="+mj-lt"/>
                <a:ea typeface="+mj-ea"/>
                <a:cs typeface="+mj-cs"/>
              </a:rPr>
              <a:t>&gt; to the remote repo at &lt;</a:t>
            </a:r>
            <a:r>
              <a:rPr lang="en-US" spc="-50" dirty="0" err="1">
                <a:latin typeface="+mj-lt"/>
                <a:ea typeface="+mj-ea"/>
                <a:cs typeface="+mj-cs"/>
              </a:rPr>
              <a:t>remote_name</a:t>
            </a:r>
            <a:r>
              <a:rPr lang="en-US" spc="-50" dirty="0">
                <a:latin typeface="+mj-lt"/>
                <a:ea typeface="+mj-ea"/>
                <a:cs typeface="+mj-cs"/>
              </a:rPr>
              <a:t>&gt;.</a:t>
            </a:r>
          </a:p>
        </p:txBody>
      </p:sp>
    </p:spTree>
    <p:extLst>
      <p:ext uri="{BB962C8B-B14F-4D97-AF65-F5344CB8AC3E}">
        <p14:creationId xmlns:p14="http://schemas.microsoft.com/office/powerpoint/2010/main" val="187391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</a:rPr>
              <a:t>Working software </a:t>
            </a:r>
            <a:r>
              <a:rPr lang="en-US" sz="3200" dirty="0">
                <a:solidFill>
                  <a:schemeClr val="tx1"/>
                </a:solidFill>
              </a:rPr>
              <a:t>over comprehensive documentation 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>
                <a:solidFill>
                  <a:schemeClr val="tx1"/>
                </a:solidFill>
              </a:rPr>
              <a:t>Huge software documents take a great deal of time to produce and </a:t>
            </a:r>
            <a:r>
              <a:rPr lang="en-US" b="1" dirty="0" smtClean="0">
                <a:solidFill>
                  <a:srgbClr val="FF0000"/>
                </a:solidFill>
              </a:rPr>
              <a:t>even more time to keep in sync with the code.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Documents need to be </a:t>
            </a:r>
            <a:r>
              <a:rPr lang="en-US" b="1" dirty="0" smtClean="0">
                <a:solidFill>
                  <a:schemeClr val="tx1"/>
                </a:solidFill>
              </a:rPr>
              <a:t>short</a:t>
            </a:r>
            <a:r>
              <a:rPr lang="en-US" dirty="0" smtClean="0">
                <a:solidFill>
                  <a:schemeClr val="tx1"/>
                </a:solidFill>
              </a:rPr>
              <a:t> and </a:t>
            </a:r>
            <a:r>
              <a:rPr lang="en-US" dirty="0">
                <a:solidFill>
                  <a:schemeClr val="tx1"/>
                </a:solidFill>
              </a:rPr>
              <a:t>pursuit.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By “salient”, I mean it should discus the overall design rational and structure document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If all we have is a short rational and structure document, </a:t>
            </a:r>
            <a:r>
              <a:rPr lang="en-US" sz="3200" b="1" dirty="0" smtClean="0">
                <a:solidFill>
                  <a:srgbClr val="FF0000"/>
                </a:solidFill>
              </a:rPr>
              <a:t>how do we train new team members to work on the system?</a:t>
            </a:r>
            <a:endParaRPr lang="en-US" b="1" dirty="0" smtClean="0">
              <a:solidFill>
                <a:srgbClr val="FF0000"/>
              </a:solidFill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06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tx1"/>
                </a:solidFill>
              </a:rPr>
              <a:t>how do we train new team members to work on the system</a:t>
            </a:r>
            <a:r>
              <a:rPr lang="en-US" sz="3200" dirty="0" smtClean="0">
                <a:solidFill>
                  <a:schemeClr val="tx1"/>
                </a:solidFill>
              </a:rPr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b="1" dirty="0" smtClean="0">
                <a:solidFill>
                  <a:schemeClr val="tx1"/>
                </a:solidFill>
              </a:rPr>
              <a:t>two documents that are the best at transferring information </a:t>
            </a:r>
            <a:r>
              <a:rPr lang="en-US" dirty="0" smtClean="0">
                <a:solidFill>
                  <a:schemeClr val="tx1"/>
                </a:solidFill>
              </a:rPr>
              <a:t>to the new team member are the </a:t>
            </a:r>
            <a:r>
              <a:rPr lang="en-US" sz="2000" b="1" dirty="0" smtClean="0">
                <a:solidFill>
                  <a:srgbClr val="FF0000"/>
                </a:solidFill>
              </a:rPr>
              <a:t>code</a:t>
            </a:r>
            <a:r>
              <a:rPr lang="en-US" dirty="0" smtClean="0">
                <a:solidFill>
                  <a:schemeClr val="tx1"/>
                </a:solidFill>
              </a:rPr>
              <a:t> an the </a:t>
            </a:r>
            <a:r>
              <a:rPr lang="en-US" sz="2000" b="1" dirty="0" smtClean="0">
                <a:solidFill>
                  <a:srgbClr val="FF0000"/>
                </a:solidFill>
              </a:rPr>
              <a:t>team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There is </a:t>
            </a:r>
            <a:r>
              <a:rPr lang="en-US" b="1" dirty="0" smtClean="0">
                <a:solidFill>
                  <a:schemeClr val="tx1"/>
                </a:solidFill>
              </a:rPr>
              <a:t>no faster </a:t>
            </a:r>
            <a:r>
              <a:rPr lang="en-US" dirty="0" smtClean="0">
                <a:solidFill>
                  <a:schemeClr val="tx1"/>
                </a:solidFill>
              </a:rPr>
              <a:t>and </a:t>
            </a:r>
            <a:r>
              <a:rPr lang="en-US" b="1" dirty="0" smtClean="0">
                <a:solidFill>
                  <a:schemeClr val="tx1"/>
                </a:solidFill>
              </a:rPr>
              <a:t>more efficient </a:t>
            </a:r>
            <a:r>
              <a:rPr lang="en-US" dirty="0" smtClean="0">
                <a:solidFill>
                  <a:schemeClr val="tx1"/>
                </a:solidFill>
              </a:rPr>
              <a:t>way to transfer that information to others than </a:t>
            </a:r>
            <a:r>
              <a:rPr lang="en-US" sz="4800" b="1" dirty="0" smtClean="0">
                <a:solidFill>
                  <a:srgbClr val="FF0000"/>
                </a:solidFill>
              </a:rPr>
              <a:t>human-to-human interaction.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12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tx1"/>
                </a:solidFill>
              </a:rPr>
              <a:t>Martin’s first law of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4400" b="1" dirty="0" smtClean="0">
                <a:solidFill>
                  <a:srgbClr val="FF0000"/>
                </a:solidFill>
              </a:rPr>
              <a:t>Produce no document unless its need immediate and significant.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780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Customer collaboration </a:t>
            </a:r>
            <a:r>
              <a:rPr lang="en-US" sz="3200" dirty="0" smtClean="0">
                <a:solidFill>
                  <a:schemeClr val="tx1"/>
                </a:solidFill>
              </a:rPr>
              <a:t>over contract negotiation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b="1" dirty="0" smtClean="0">
                <a:solidFill>
                  <a:srgbClr val="FF0000"/>
                </a:solidFill>
              </a:rPr>
              <a:t>You cannot </a:t>
            </a:r>
            <a:r>
              <a:rPr lang="en-US" dirty="0" smtClean="0">
                <a:solidFill>
                  <a:schemeClr val="tx1"/>
                </a:solidFill>
              </a:rPr>
              <a:t>write a description of the software you want and then have someone develop it on a </a:t>
            </a:r>
            <a:r>
              <a:rPr lang="en-US" b="1" dirty="0" smtClean="0">
                <a:solidFill>
                  <a:srgbClr val="FF0000"/>
                </a:solidFill>
              </a:rPr>
              <a:t>fixed schedule</a:t>
            </a:r>
            <a:r>
              <a:rPr lang="en-US" dirty="0" smtClean="0">
                <a:solidFill>
                  <a:schemeClr val="tx1"/>
                </a:solidFill>
              </a:rPr>
              <a:t> for a </a:t>
            </a:r>
            <a:r>
              <a:rPr lang="en-US" b="1" dirty="0" smtClean="0">
                <a:solidFill>
                  <a:srgbClr val="FF0000"/>
                </a:solidFill>
              </a:rPr>
              <a:t>fixed price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Successful projects </a:t>
            </a:r>
            <a:r>
              <a:rPr lang="en-US" dirty="0" smtClean="0">
                <a:solidFill>
                  <a:schemeClr val="tx1"/>
                </a:solidFill>
              </a:rPr>
              <a:t>involve </a:t>
            </a:r>
            <a:r>
              <a:rPr lang="en-US" b="1" dirty="0" smtClean="0">
                <a:solidFill>
                  <a:schemeClr val="tx1"/>
                </a:solidFill>
              </a:rPr>
              <a:t>customer feedback </a:t>
            </a:r>
            <a:r>
              <a:rPr lang="en-US" dirty="0" smtClean="0">
                <a:solidFill>
                  <a:schemeClr val="tx1"/>
                </a:solidFill>
              </a:rPr>
              <a:t>on a regular frequent basis.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sz="3200" b="1" dirty="0" smtClean="0">
                <a:solidFill>
                  <a:srgbClr val="FF0000"/>
                </a:solidFill>
              </a:rPr>
              <a:t>A contract that specifies the requirements, schedule and cost of a project is fundamentally flawed.</a:t>
            </a:r>
          </a:p>
          <a:p>
            <a:pPr lvl="1"/>
            <a:endParaRPr lang="en-US" b="1" dirty="0" smtClean="0">
              <a:solidFill>
                <a:srgbClr val="FF0000"/>
              </a:solidFill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81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Responding to change </a:t>
            </a:r>
            <a:r>
              <a:rPr lang="en-US" sz="3200" dirty="0" smtClean="0">
                <a:solidFill>
                  <a:schemeClr val="tx1"/>
                </a:solidFill>
              </a:rPr>
              <a:t>over following a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>
                <a:solidFill>
                  <a:schemeClr val="tx1"/>
                </a:solidFill>
              </a:rPr>
              <a:t>It is the </a:t>
            </a:r>
            <a:r>
              <a:rPr lang="en-US" b="1" dirty="0" smtClean="0">
                <a:solidFill>
                  <a:schemeClr val="tx1"/>
                </a:solidFill>
              </a:rPr>
              <a:t>ability to respond to change </a:t>
            </a:r>
            <a:r>
              <a:rPr lang="en-US" dirty="0" smtClean="0">
                <a:solidFill>
                  <a:schemeClr val="tx1"/>
                </a:solidFill>
              </a:rPr>
              <a:t>that often </a:t>
            </a:r>
            <a:r>
              <a:rPr lang="en-US" b="1" dirty="0" smtClean="0">
                <a:solidFill>
                  <a:schemeClr val="tx1"/>
                </a:solidFill>
              </a:rPr>
              <a:t>determines the </a:t>
            </a:r>
            <a:r>
              <a:rPr lang="en-US" b="1" dirty="0" smtClean="0">
                <a:solidFill>
                  <a:srgbClr val="FF0000"/>
                </a:solidFill>
              </a:rPr>
              <a:t>success</a:t>
            </a:r>
            <a:r>
              <a:rPr lang="en-US" b="1" dirty="0" smtClean="0">
                <a:solidFill>
                  <a:schemeClr val="tx1"/>
                </a:solidFill>
              </a:rPr>
              <a:t> or </a:t>
            </a:r>
            <a:r>
              <a:rPr lang="en-US" b="1" dirty="0" smtClean="0">
                <a:solidFill>
                  <a:srgbClr val="FF0000"/>
                </a:solidFill>
              </a:rPr>
              <a:t>failure </a:t>
            </a:r>
            <a:r>
              <a:rPr lang="en-US" b="1" dirty="0" smtClean="0">
                <a:solidFill>
                  <a:schemeClr val="tx1"/>
                </a:solidFill>
              </a:rPr>
              <a:t>of a software project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We cannot planned very far into the future, because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The Business environment is likely to change, causing the requirements to shift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Customers are likely to alter the requirements once they see the system start to function.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Even if we know the requirements, and we are sure the won’t change, we are not very good at estimating how long it will take to develop them.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b="1" dirty="0" smtClean="0">
              <a:solidFill>
                <a:srgbClr val="FF0000"/>
              </a:solidFill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653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Better </a:t>
            </a:r>
            <a:r>
              <a:rPr lang="en-US" sz="3200" dirty="0" smtClean="0">
                <a:solidFill>
                  <a:schemeClr val="tx1"/>
                </a:solidFill>
              </a:rPr>
              <a:t>planning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b="1" dirty="0" smtClean="0">
                <a:solidFill>
                  <a:schemeClr val="tx1"/>
                </a:solidFill>
              </a:rPr>
              <a:t>A better planning strategy</a:t>
            </a:r>
            <a:r>
              <a:rPr lang="en-US" dirty="0" smtClean="0">
                <a:solidFill>
                  <a:schemeClr val="tx1"/>
                </a:solidFill>
              </a:rPr>
              <a:t> is to make </a:t>
            </a:r>
            <a:r>
              <a:rPr lang="en-US" sz="2400" b="1" dirty="0" smtClean="0">
                <a:solidFill>
                  <a:srgbClr val="FF0000"/>
                </a:solidFill>
              </a:rPr>
              <a:t>detailed plans for the next two weeks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sz="2400" b="1" dirty="0" smtClean="0">
                <a:solidFill>
                  <a:srgbClr val="FF0000"/>
                </a:solidFill>
              </a:rPr>
              <a:t>very rough plans the next three month</a:t>
            </a:r>
            <a:r>
              <a:rPr lang="en-US" dirty="0" smtClean="0">
                <a:solidFill>
                  <a:schemeClr val="tx1"/>
                </a:solidFill>
              </a:rPr>
              <a:t>, and </a:t>
            </a:r>
            <a:r>
              <a:rPr lang="en-US" sz="2400" b="1" dirty="0" smtClean="0">
                <a:solidFill>
                  <a:srgbClr val="FF0000"/>
                </a:solidFill>
              </a:rPr>
              <a:t>extremely crude plans beyond that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b="1" dirty="0" smtClean="0">
              <a:solidFill>
                <a:srgbClr val="FF0000"/>
              </a:solidFill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505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Agile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b="1" dirty="0" smtClean="0">
                <a:solidFill>
                  <a:schemeClr val="tx1"/>
                </a:solidFill>
              </a:rPr>
              <a:t>1- Our highest priority is to satisfy the customer through </a:t>
            </a:r>
            <a:r>
              <a:rPr lang="en-US" sz="2400" b="1" dirty="0" smtClean="0">
                <a:solidFill>
                  <a:srgbClr val="FF0000"/>
                </a:solidFill>
              </a:rPr>
              <a:t>early</a:t>
            </a:r>
            <a:r>
              <a:rPr lang="en-US" sz="2400" b="1" dirty="0" smtClean="0">
                <a:solidFill>
                  <a:schemeClr val="tx1"/>
                </a:solidFill>
              </a:rPr>
              <a:t> and </a:t>
            </a:r>
            <a:r>
              <a:rPr lang="en-US" sz="2400" b="1" dirty="0" smtClean="0">
                <a:solidFill>
                  <a:srgbClr val="FF0000"/>
                </a:solidFill>
              </a:rPr>
              <a:t>continuous delivery of valuable software</a:t>
            </a:r>
            <a:r>
              <a:rPr lang="en-US" sz="2400" b="1" dirty="0" smtClean="0">
                <a:solidFill>
                  <a:schemeClr val="tx1"/>
                </a:solidFill>
              </a:rPr>
              <a:t>.</a:t>
            </a:r>
          </a:p>
          <a:p>
            <a:pPr lvl="1"/>
            <a:endParaRPr lang="en-US" sz="2400" b="1" dirty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We strive to deliver rudimentary system within the first few weeks of the start of the project. Then, we strive to continue to delivers systems of increasing functionality every two weeks.</a:t>
            </a:r>
          </a:p>
        </p:txBody>
      </p:sp>
    </p:spTree>
    <p:extLst>
      <p:ext uri="{BB962C8B-B14F-4D97-AF65-F5344CB8AC3E}">
        <p14:creationId xmlns:p14="http://schemas.microsoft.com/office/powerpoint/2010/main" val="4243998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Agile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b="1" dirty="0" smtClean="0">
                <a:solidFill>
                  <a:schemeClr val="tx1"/>
                </a:solidFill>
              </a:rPr>
              <a:t>2- </a:t>
            </a:r>
            <a:r>
              <a:rPr lang="en-US" sz="2400" b="1" dirty="0" smtClean="0">
                <a:solidFill>
                  <a:srgbClr val="FF0000"/>
                </a:solidFill>
              </a:rPr>
              <a:t>Welcome changing requirements, even late in development</a:t>
            </a:r>
            <a:r>
              <a:rPr lang="en-US" sz="2400" b="1" dirty="0" smtClean="0">
                <a:solidFill>
                  <a:schemeClr val="tx1"/>
                </a:solidFill>
              </a:rPr>
              <a:t>. Agile processes harness change for the customer’s competitive advantage.</a:t>
            </a:r>
          </a:p>
          <a:p>
            <a:pPr lvl="1"/>
            <a:endParaRPr lang="en-US" sz="2400" b="1" dirty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We should keep the structure of software flexible so that when requirements change, the impact to the system is minimal. We will learn the </a:t>
            </a:r>
            <a:r>
              <a:rPr lang="en-US" b="1" dirty="0" smtClean="0">
                <a:solidFill>
                  <a:schemeClr val="tx1"/>
                </a:solidFill>
              </a:rPr>
              <a:t>principles and patterns of object oriented design that help us to maintain this kind of flexibility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7838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version control?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control systems are a category of software tools that help a software team manage changes to source code over time. Version control software keeps track of every modification to the code in a special kind of database.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If </a:t>
            </a:r>
            <a:r>
              <a:rPr lang="en-US" dirty="0"/>
              <a:t>a mistake is made, developers can turn back the clock and compare earlier versions of the code to help fix the mistake while minimizing disruption to all team members.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69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Agile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b="1" dirty="0" smtClean="0">
                <a:solidFill>
                  <a:schemeClr val="tx1"/>
                </a:solidFill>
              </a:rPr>
              <a:t>3- </a:t>
            </a:r>
            <a:r>
              <a:rPr lang="en-US" sz="2400" b="1" dirty="0" smtClean="0">
                <a:solidFill>
                  <a:srgbClr val="FF0000"/>
                </a:solidFill>
              </a:rPr>
              <a:t>Deliver working software frequently</a:t>
            </a:r>
            <a:r>
              <a:rPr lang="en-US" sz="2400" b="1" dirty="0" smtClean="0">
                <a:solidFill>
                  <a:schemeClr val="tx1"/>
                </a:solidFill>
              </a:rPr>
              <a:t>, from a couple of weeks to a couple of month, with a preference to the shorter time scale.</a:t>
            </a:r>
          </a:p>
          <a:p>
            <a:pPr lvl="1"/>
            <a:endParaRPr lang="en-US" sz="2400" b="1" dirty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We are </a:t>
            </a:r>
            <a:r>
              <a:rPr lang="en-US" b="1" dirty="0" smtClean="0">
                <a:solidFill>
                  <a:schemeClr val="tx1"/>
                </a:solidFill>
              </a:rPr>
              <a:t>not</a:t>
            </a:r>
            <a:r>
              <a:rPr lang="en-US" dirty="0" smtClean="0">
                <a:solidFill>
                  <a:schemeClr val="tx1"/>
                </a:solidFill>
              </a:rPr>
              <a:t> content with delivering </a:t>
            </a:r>
            <a:r>
              <a:rPr lang="en-US" b="1" dirty="0" smtClean="0">
                <a:solidFill>
                  <a:schemeClr val="tx1"/>
                </a:solidFill>
              </a:rPr>
              <a:t>bundles of documents or plans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Our eye is on the goal of delivering software that satisfies the customers’ needs.</a:t>
            </a:r>
          </a:p>
        </p:txBody>
      </p:sp>
    </p:spTree>
    <p:extLst>
      <p:ext uri="{BB962C8B-B14F-4D97-AF65-F5344CB8AC3E}">
        <p14:creationId xmlns:p14="http://schemas.microsoft.com/office/powerpoint/2010/main" val="4159166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Agile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b="1" dirty="0" smtClean="0">
                <a:solidFill>
                  <a:schemeClr val="tx1"/>
                </a:solidFill>
              </a:rPr>
              <a:t>4- </a:t>
            </a:r>
            <a:r>
              <a:rPr lang="en-US" sz="2400" b="1" dirty="0" smtClean="0">
                <a:solidFill>
                  <a:srgbClr val="FF0000"/>
                </a:solidFill>
              </a:rPr>
              <a:t>Business people </a:t>
            </a:r>
            <a:r>
              <a:rPr lang="en-US" sz="2400" b="1" dirty="0" smtClean="0">
                <a:solidFill>
                  <a:schemeClr val="tx1"/>
                </a:solidFill>
              </a:rPr>
              <a:t>and </a:t>
            </a:r>
            <a:r>
              <a:rPr lang="en-US" sz="2400" b="1" dirty="0" smtClean="0">
                <a:solidFill>
                  <a:srgbClr val="FF0000"/>
                </a:solidFill>
              </a:rPr>
              <a:t>developers</a:t>
            </a:r>
            <a:r>
              <a:rPr lang="en-US" sz="2400" b="1" dirty="0" smtClean="0">
                <a:solidFill>
                  <a:schemeClr val="tx1"/>
                </a:solidFill>
              </a:rPr>
              <a:t> must </a:t>
            </a:r>
            <a:r>
              <a:rPr lang="en-US" sz="2400" b="1" dirty="0" smtClean="0">
                <a:solidFill>
                  <a:srgbClr val="FF0000"/>
                </a:solidFill>
              </a:rPr>
              <a:t>work together </a:t>
            </a:r>
            <a:r>
              <a:rPr lang="en-US" sz="2400" b="1" dirty="0" smtClean="0">
                <a:solidFill>
                  <a:schemeClr val="tx1"/>
                </a:solidFill>
              </a:rPr>
              <a:t>daily throughout the project.</a:t>
            </a:r>
          </a:p>
          <a:p>
            <a:pPr lvl="1"/>
            <a:endParaRPr lang="en-US" sz="2400" b="1" dirty="0">
              <a:solidFill>
                <a:schemeClr val="tx1"/>
              </a:solidFill>
            </a:endParaRP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In order for a project to be agile</a:t>
            </a:r>
            <a:r>
              <a:rPr lang="en-US" dirty="0" smtClean="0">
                <a:solidFill>
                  <a:schemeClr val="tx1"/>
                </a:solidFill>
              </a:rPr>
              <a:t>, there must be significant and </a:t>
            </a:r>
            <a:r>
              <a:rPr lang="en-US" b="1" dirty="0" smtClean="0">
                <a:solidFill>
                  <a:schemeClr val="tx1"/>
                </a:solidFill>
              </a:rPr>
              <a:t>frequent interaction between the customers, developers and stakeholders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45360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Agile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b="1" dirty="0" smtClean="0">
                <a:solidFill>
                  <a:schemeClr val="tx1"/>
                </a:solidFill>
              </a:rPr>
              <a:t>5- </a:t>
            </a:r>
            <a:r>
              <a:rPr lang="en-US" sz="2400" b="1" dirty="0" smtClean="0">
                <a:solidFill>
                  <a:srgbClr val="FF0000"/>
                </a:solidFill>
              </a:rPr>
              <a:t>Build project around motivated individuals</a:t>
            </a:r>
            <a:r>
              <a:rPr lang="en-US" sz="2400" b="1" dirty="0" smtClean="0">
                <a:solidFill>
                  <a:schemeClr val="tx1"/>
                </a:solidFill>
              </a:rPr>
              <a:t>. Give them the environment and support the need, and trust them to get the job done.</a:t>
            </a:r>
          </a:p>
          <a:p>
            <a:pPr lvl="1"/>
            <a:endParaRPr lang="en-US" sz="2400" b="1" dirty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An agile project is one in which people are considered the </a:t>
            </a:r>
            <a:r>
              <a:rPr lang="en-US" b="1" dirty="0" smtClean="0">
                <a:solidFill>
                  <a:schemeClr val="tx1"/>
                </a:solidFill>
              </a:rPr>
              <a:t>most important factor of success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4373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Agile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b="1" dirty="0" smtClean="0">
                <a:solidFill>
                  <a:schemeClr val="tx1"/>
                </a:solidFill>
              </a:rPr>
              <a:t>6- </a:t>
            </a:r>
            <a:r>
              <a:rPr lang="en-US" sz="2400" b="1" dirty="0" smtClean="0">
                <a:solidFill>
                  <a:srgbClr val="FF0000"/>
                </a:solidFill>
              </a:rPr>
              <a:t>The most efficient and effective method of conveying information </a:t>
            </a:r>
            <a:r>
              <a:rPr lang="en-US" sz="2400" b="1" dirty="0" smtClean="0">
                <a:solidFill>
                  <a:schemeClr val="tx1"/>
                </a:solidFill>
              </a:rPr>
              <a:t>to and within a development team is </a:t>
            </a:r>
            <a:r>
              <a:rPr lang="en-US" sz="2400" b="1" dirty="0" smtClean="0">
                <a:solidFill>
                  <a:srgbClr val="FF0000"/>
                </a:solidFill>
              </a:rPr>
              <a:t>face-to-face conversation</a:t>
            </a:r>
            <a:r>
              <a:rPr lang="en-US" sz="2400" b="1" dirty="0" smtClean="0">
                <a:solidFill>
                  <a:schemeClr val="tx1"/>
                </a:solidFill>
              </a:rPr>
              <a:t>.</a:t>
            </a:r>
          </a:p>
          <a:p>
            <a:pPr lvl="1"/>
            <a:endParaRPr lang="en-US" sz="2400" b="1" dirty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The primary mode of communication is conversation. Documents may be created, but </a:t>
            </a:r>
            <a:r>
              <a:rPr lang="en-US" b="1" dirty="0" smtClean="0">
                <a:solidFill>
                  <a:schemeClr val="tx1"/>
                </a:solidFill>
              </a:rPr>
              <a:t>there is no attempt to capture all project information in writing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An agile project team does not demand written specs, written plans or written designs.</a:t>
            </a:r>
          </a:p>
        </p:txBody>
      </p:sp>
    </p:spTree>
    <p:extLst>
      <p:ext uri="{BB962C8B-B14F-4D97-AF65-F5344CB8AC3E}">
        <p14:creationId xmlns:p14="http://schemas.microsoft.com/office/powerpoint/2010/main" val="33734979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Agile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b="1" dirty="0" smtClean="0">
                <a:solidFill>
                  <a:schemeClr val="tx1"/>
                </a:solidFill>
              </a:rPr>
              <a:t>7- </a:t>
            </a:r>
            <a:r>
              <a:rPr lang="en-US" sz="2400" b="1" dirty="0" smtClean="0">
                <a:solidFill>
                  <a:srgbClr val="FF0000"/>
                </a:solidFill>
              </a:rPr>
              <a:t>Working software</a:t>
            </a:r>
            <a:r>
              <a:rPr lang="en-US" sz="2400" b="1" dirty="0" smtClean="0">
                <a:solidFill>
                  <a:schemeClr val="tx1"/>
                </a:solidFill>
              </a:rPr>
              <a:t> is the </a:t>
            </a:r>
            <a:r>
              <a:rPr lang="en-US" sz="2400" b="1" dirty="0" smtClean="0">
                <a:solidFill>
                  <a:srgbClr val="FF0000"/>
                </a:solidFill>
              </a:rPr>
              <a:t>primary measure of progress</a:t>
            </a:r>
            <a:r>
              <a:rPr lang="en-US" sz="2400" b="1" dirty="0" smtClean="0">
                <a:solidFill>
                  <a:schemeClr val="tx1"/>
                </a:solidFill>
              </a:rPr>
              <a:t>.</a:t>
            </a:r>
          </a:p>
          <a:p>
            <a:pPr lvl="1"/>
            <a:endParaRPr lang="en-US" sz="2400" b="1" dirty="0">
              <a:solidFill>
                <a:schemeClr val="tx1"/>
              </a:solidFill>
            </a:endParaRP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Agile team don’t measure their progress </a:t>
            </a:r>
            <a:r>
              <a:rPr lang="en-US" dirty="0" smtClean="0">
                <a:solidFill>
                  <a:schemeClr val="tx1"/>
                </a:solidFill>
              </a:rPr>
              <a:t>in terms of phase that they are in or </a:t>
            </a:r>
            <a:r>
              <a:rPr lang="en-US" b="1" dirty="0" smtClean="0">
                <a:solidFill>
                  <a:schemeClr val="tx1"/>
                </a:solidFill>
              </a:rPr>
              <a:t>by the amount of infrastructure code they have created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They are 30% done when 30% of the necessary functionality is working.</a:t>
            </a:r>
          </a:p>
        </p:txBody>
      </p:sp>
    </p:spTree>
    <p:extLst>
      <p:ext uri="{BB962C8B-B14F-4D97-AF65-F5344CB8AC3E}">
        <p14:creationId xmlns:p14="http://schemas.microsoft.com/office/powerpoint/2010/main" val="67860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Agile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b="1" dirty="0" smtClean="0">
                <a:solidFill>
                  <a:schemeClr val="tx1"/>
                </a:solidFill>
              </a:rPr>
              <a:t>8- </a:t>
            </a:r>
            <a:r>
              <a:rPr lang="en-US" sz="2400" b="1" dirty="0" smtClean="0">
                <a:solidFill>
                  <a:srgbClr val="FF0000"/>
                </a:solidFill>
              </a:rPr>
              <a:t>Agile processes promote sustainable development</a:t>
            </a:r>
            <a:r>
              <a:rPr lang="en-US" sz="2400" b="1" dirty="0" smtClean="0">
                <a:solidFill>
                  <a:schemeClr val="tx1"/>
                </a:solidFill>
              </a:rPr>
              <a:t>. The sponsors, developers, and users should be able to maintain a constant pace indefinitely.</a:t>
            </a:r>
          </a:p>
          <a:p>
            <a:pPr lvl="1"/>
            <a:endParaRPr lang="en-US" sz="2400" b="1" dirty="0">
              <a:solidFill>
                <a:schemeClr val="tx1"/>
              </a:solidFill>
            </a:endParaRP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The agile team does not take off at full speed </a:t>
            </a:r>
            <a:r>
              <a:rPr lang="en-US" dirty="0" smtClean="0">
                <a:solidFill>
                  <a:schemeClr val="tx1"/>
                </a:solidFill>
              </a:rPr>
              <a:t>and try to maintain that speed for duration. Rather they run at a fast, but sustainable, pace.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They work at a rate that allows them to maintain the highest quality standards</a:t>
            </a:r>
            <a:r>
              <a:rPr lang="en-US" dirty="0" smtClean="0">
                <a:solidFill>
                  <a:schemeClr val="tx1"/>
                </a:solidFill>
              </a:rPr>
              <a:t> for the duration of the project.</a:t>
            </a:r>
          </a:p>
        </p:txBody>
      </p:sp>
    </p:spTree>
    <p:extLst>
      <p:ext uri="{BB962C8B-B14F-4D97-AF65-F5344CB8AC3E}">
        <p14:creationId xmlns:p14="http://schemas.microsoft.com/office/powerpoint/2010/main" val="16218457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Agile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b="1" dirty="0" smtClean="0">
                <a:solidFill>
                  <a:schemeClr val="tx1"/>
                </a:solidFill>
              </a:rPr>
              <a:t>9- </a:t>
            </a:r>
            <a:r>
              <a:rPr lang="en-US" sz="2400" b="1" dirty="0" smtClean="0">
                <a:solidFill>
                  <a:srgbClr val="FF0000"/>
                </a:solidFill>
              </a:rPr>
              <a:t>Continuous attention to technical excellence</a:t>
            </a:r>
            <a:r>
              <a:rPr lang="en-US" sz="2400" b="1" dirty="0" smtClean="0">
                <a:solidFill>
                  <a:schemeClr val="tx1"/>
                </a:solidFill>
              </a:rPr>
              <a:t> and good design enhances agility.</a:t>
            </a:r>
          </a:p>
          <a:p>
            <a:pPr lvl="1"/>
            <a:endParaRPr lang="en-US" sz="2400" b="1" dirty="0">
              <a:solidFill>
                <a:schemeClr val="tx1"/>
              </a:solidFill>
            </a:endParaRP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High quality is the key to high speed</a:t>
            </a:r>
            <a:r>
              <a:rPr lang="en-US" b="1" dirty="0" smtClean="0">
                <a:solidFill>
                  <a:schemeClr val="tx1"/>
                </a:solidFill>
              </a:rPr>
              <a:t>. </a:t>
            </a:r>
            <a:r>
              <a:rPr lang="en-US" dirty="0" smtClean="0">
                <a:solidFill>
                  <a:schemeClr val="tx1"/>
                </a:solidFill>
              </a:rPr>
              <a:t>The way to go fast is to keep the software as clean and robust as possible.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They don’t make messes and then tell themselves they'll clean it when they have more time.</a:t>
            </a:r>
          </a:p>
        </p:txBody>
      </p:sp>
    </p:spTree>
    <p:extLst>
      <p:ext uri="{BB962C8B-B14F-4D97-AF65-F5344CB8AC3E}">
        <p14:creationId xmlns:p14="http://schemas.microsoft.com/office/powerpoint/2010/main" val="17837161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Agile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b="1" dirty="0" smtClean="0">
                <a:solidFill>
                  <a:schemeClr val="tx1"/>
                </a:solidFill>
              </a:rPr>
              <a:t>10- Simplicity—the art of maximizing the amount of work not done—is essential</a:t>
            </a:r>
          </a:p>
          <a:p>
            <a:pPr lvl="1"/>
            <a:endParaRPr lang="en-US" sz="2400" b="1" dirty="0">
              <a:solidFill>
                <a:schemeClr val="tx1"/>
              </a:solidFill>
            </a:endParaRPr>
          </a:p>
          <a:p>
            <a:pPr lvl="1"/>
            <a:endParaRPr lang="en-US" sz="2400" b="1" dirty="0" smtClean="0">
              <a:solidFill>
                <a:schemeClr val="tx1"/>
              </a:solidFill>
            </a:endParaRPr>
          </a:p>
          <a:p>
            <a:pPr lvl="1"/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1317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Agile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b="1" dirty="0" smtClean="0">
                <a:solidFill>
                  <a:schemeClr val="tx1"/>
                </a:solidFill>
              </a:rPr>
              <a:t>11- </a:t>
            </a:r>
            <a:r>
              <a:rPr lang="en-US" sz="2400" b="1" dirty="0">
                <a:solidFill>
                  <a:schemeClr val="tx1"/>
                </a:solidFill>
              </a:rPr>
              <a:t>The best architectures, requirements, designs </a:t>
            </a:r>
            <a:r>
              <a:rPr lang="en-US" sz="2400" b="1" dirty="0">
                <a:solidFill>
                  <a:srgbClr val="FF0000"/>
                </a:solidFill>
              </a:rPr>
              <a:t>emerge from self-organizing </a:t>
            </a:r>
            <a:r>
              <a:rPr lang="en-US" sz="2400" b="1" dirty="0" smtClean="0">
                <a:solidFill>
                  <a:srgbClr val="FF0000"/>
                </a:solidFill>
              </a:rPr>
              <a:t>teams.</a:t>
            </a:r>
          </a:p>
          <a:p>
            <a:pPr marL="201168" lvl="1" indent="0">
              <a:buNone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lvl="1">
              <a:buClr>
                <a:srgbClr val="1CADE4"/>
              </a:buClr>
            </a:pPr>
            <a:r>
              <a:rPr lang="en-US" dirty="0" smtClean="0">
                <a:solidFill>
                  <a:prstClr val="black"/>
                </a:solidFill>
              </a:rPr>
              <a:t>An agile team is a self-organizing team. </a:t>
            </a:r>
            <a:r>
              <a:rPr lang="en-US" b="1" dirty="0" smtClean="0">
                <a:solidFill>
                  <a:prstClr val="black"/>
                </a:solidFill>
              </a:rPr>
              <a:t>Responsibilities are not handed to individuals team members from the outside.</a:t>
            </a:r>
          </a:p>
          <a:p>
            <a:pPr lvl="1">
              <a:buClr>
                <a:srgbClr val="1CADE4"/>
              </a:buClr>
            </a:pPr>
            <a:r>
              <a:rPr lang="en-US" dirty="0" smtClean="0">
                <a:solidFill>
                  <a:prstClr val="black"/>
                </a:solidFill>
              </a:rPr>
              <a:t>Responsibilities are communicated to the team as whole, and </a:t>
            </a:r>
            <a:r>
              <a:rPr lang="en-US" b="1" dirty="0" smtClean="0">
                <a:solidFill>
                  <a:prstClr val="black"/>
                </a:solidFill>
              </a:rPr>
              <a:t>the team determines the best way to fulfill them.</a:t>
            </a:r>
            <a:endParaRPr lang="en-US" sz="2400" b="1" dirty="0">
              <a:solidFill>
                <a:prstClr val="black"/>
              </a:solidFill>
            </a:endParaRPr>
          </a:p>
          <a:p>
            <a:pPr lvl="1">
              <a:buClr>
                <a:srgbClr val="1CADE4"/>
              </a:buClr>
            </a:pPr>
            <a:endParaRPr lang="en-US" sz="2400" b="1" dirty="0">
              <a:solidFill>
                <a:schemeClr val="tx1"/>
              </a:solidFill>
            </a:endParaRPr>
          </a:p>
          <a:p>
            <a:pPr lvl="1"/>
            <a:endParaRPr lang="en-US" sz="2400" b="1" dirty="0">
              <a:solidFill>
                <a:schemeClr val="tx1"/>
              </a:solidFill>
            </a:endParaRPr>
          </a:p>
          <a:p>
            <a:pPr lvl="1"/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2664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Agile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b="1" dirty="0" smtClean="0">
                <a:solidFill>
                  <a:schemeClr val="tx1"/>
                </a:solidFill>
              </a:rPr>
              <a:t>12- </a:t>
            </a:r>
            <a:r>
              <a:rPr lang="en-US" sz="2400" b="1" dirty="0" smtClean="0">
                <a:solidFill>
                  <a:srgbClr val="FF0000"/>
                </a:solidFill>
              </a:rPr>
              <a:t>At regular intervals</a:t>
            </a:r>
            <a:r>
              <a:rPr lang="en-US" sz="2400" b="1" dirty="0" smtClean="0">
                <a:solidFill>
                  <a:schemeClr val="tx1"/>
                </a:solidFill>
              </a:rPr>
              <a:t>, </a:t>
            </a:r>
            <a:r>
              <a:rPr lang="en-US" sz="2400" b="1" dirty="0" smtClean="0">
                <a:solidFill>
                  <a:srgbClr val="FF0000"/>
                </a:solidFill>
              </a:rPr>
              <a:t>the team reflects on how to become more effective</a:t>
            </a:r>
            <a:r>
              <a:rPr lang="en-US" sz="2400" b="1" dirty="0" smtClean="0">
                <a:solidFill>
                  <a:schemeClr val="tx1"/>
                </a:solidFill>
              </a:rPr>
              <a:t>, then tunes and adjusts it’s behavior accordingly.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pPr marL="201168" lvl="1" indent="0">
              <a:buNone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lvl="1">
              <a:buClr>
                <a:srgbClr val="1CADE4"/>
              </a:buClr>
            </a:pPr>
            <a:r>
              <a:rPr lang="en-US" dirty="0" smtClean="0">
                <a:solidFill>
                  <a:prstClr val="black"/>
                </a:solidFill>
              </a:rPr>
              <a:t>An agile team is a self-organizing team. </a:t>
            </a:r>
            <a:r>
              <a:rPr lang="en-US" b="1" dirty="0" smtClean="0">
                <a:solidFill>
                  <a:prstClr val="black"/>
                </a:solidFill>
              </a:rPr>
              <a:t>Responsibilities are not handed to individuals team members from the outside.</a:t>
            </a:r>
          </a:p>
          <a:p>
            <a:pPr lvl="1">
              <a:buClr>
                <a:srgbClr val="1CADE4"/>
              </a:buClr>
            </a:pPr>
            <a:r>
              <a:rPr lang="en-US" dirty="0" smtClean="0">
                <a:solidFill>
                  <a:prstClr val="black"/>
                </a:solidFill>
              </a:rPr>
              <a:t>Responsibilities are communicated to the team as whole, and </a:t>
            </a:r>
            <a:r>
              <a:rPr lang="en-US" b="1" dirty="0" smtClean="0">
                <a:solidFill>
                  <a:prstClr val="black"/>
                </a:solidFill>
              </a:rPr>
              <a:t>the team determines the best way to fulfill them.</a:t>
            </a:r>
            <a:endParaRPr lang="en-US" sz="2400" b="1" dirty="0">
              <a:solidFill>
                <a:prstClr val="black"/>
              </a:solidFill>
            </a:endParaRPr>
          </a:p>
          <a:p>
            <a:pPr lvl="1">
              <a:buClr>
                <a:srgbClr val="1CADE4"/>
              </a:buClr>
            </a:pPr>
            <a:endParaRPr lang="en-US" sz="2400" b="1" dirty="0">
              <a:solidFill>
                <a:schemeClr val="tx1"/>
              </a:solidFill>
            </a:endParaRPr>
          </a:p>
          <a:p>
            <a:pPr lvl="1"/>
            <a:endParaRPr lang="en-US" sz="2400" b="1" dirty="0">
              <a:solidFill>
                <a:schemeClr val="tx1"/>
              </a:solidFill>
            </a:endParaRPr>
          </a:p>
          <a:p>
            <a:pPr lvl="1"/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62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far, the most widely used modern version control system in the world today is </a:t>
            </a:r>
            <a:r>
              <a:rPr lang="en-US" dirty="0" err="1"/>
              <a:t>Git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is </a:t>
            </a:r>
            <a:r>
              <a:rPr lang="en-US" dirty="0"/>
              <a:t>a distributed version control system.</a:t>
            </a: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059" y="2860766"/>
            <a:ext cx="6637907" cy="338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71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Setting up a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 </a:t>
            </a:r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clone / </a:t>
            </a:r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endParaRPr lang="en-US" sz="2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0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Initializing a new repository</a:t>
            </a:r>
            <a:r>
              <a:rPr lang="en-US" sz="3200" b="1" dirty="0"/>
              <a:t>: </a:t>
            </a:r>
            <a:r>
              <a:rPr lang="en-US" sz="3200" b="1" dirty="0" err="1"/>
              <a:t>git</a:t>
            </a:r>
            <a:r>
              <a:rPr lang="en-US" sz="3200" b="1" dirty="0"/>
              <a:t> </a:t>
            </a:r>
            <a:r>
              <a:rPr lang="en-US" sz="3200" b="1" dirty="0" err="1"/>
              <a:t>init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000" spc="-5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cd /path/to/your/existing/code</a:t>
            </a:r>
          </a:p>
          <a:p>
            <a:pPr lvl="1"/>
            <a:r>
              <a:rPr lang="en-US" sz="2000" spc="-5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git</a:t>
            </a:r>
            <a:r>
              <a:rPr lang="en-US" sz="2000" spc="-5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sz="2000" spc="-5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init</a:t>
            </a:r>
            <a:endParaRPr lang="en-US" sz="2000" spc="-50" dirty="0" smtClean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pPr lvl="1"/>
            <a:endParaRPr lang="en-US" spc="-50" dirty="0">
              <a:latin typeface="+mj-lt"/>
              <a:ea typeface="+mj-ea"/>
              <a:cs typeface="+mj-cs"/>
            </a:endParaRPr>
          </a:p>
          <a:p>
            <a:pPr lvl="1"/>
            <a:r>
              <a:rPr lang="en-US" spc="-50" dirty="0" smtClean="0">
                <a:latin typeface="+mj-lt"/>
                <a:ea typeface="+mj-ea"/>
                <a:cs typeface="+mj-cs"/>
              </a:rPr>
              <a:t>To </a:t>
            </a:r>
            <a:r>
              <a:rPr lang="en-US" spc="-50" dirty="0">
                <a:latin typeface="+mj-lt"/>
                <a:ea typeface="+mj-ea"/>
                <a:cs typeface="+mj-cs"/>
              </a:rPr>
              <a:t>create a new repo, you'll use the </a:t>
            </a:r>
            <a:r>
              <a:rPr lang="en-US" spc="-50" dirty="0" err="1">
                <a:latin typeface="+mj-lt"/>
                <a:ea typeface="+mj-ea"/>
                <a:cs typeface="+mj-cs"/>
              </a:rPr>
              <a:t>git</a:t>
            </a:r>
            <a:r>
              <a:rPr lang="en-US" spc="-50" dirty="0">
                <a:latin typeface="+mj-lt"/>
                <a:ea typeface="+mj-ea"/>
                <a:cs typeface="+mj-cs"/>
              </a:rPr>
              <a:t> </a:t>
            </a:r>
            <a:r>
              <a:rPr lang="en-US" spc="-50" dirty="0" err="1">
                <a:latin typeface="+mj-lt"/>
                <a:ea typeface="+mj-ea"/>
                <a:cs typeface="+mj-cs"/>
              </a:rPr>
              <a:t>init</a:t>
            </a:r>
            <a:r>
              <a:rPr lang="en-US" spc="-50" dirty="0">
                <a:latin typeface="+mj-lt"/>
                <a:ea typeface="+mj-ea"/>
                <a:cs typeface="+mj-cs"/>
              </a:rPr>
              <a:t> command. </a:t>
            </a:r>
            <a:r>
              <a:rPr lang="en-US" spc="-50" dirty="0" err="1">
                <a:latin typeface="+mj-lt"/>
                <a:ea typeface="+mj-ea"/>
                <a:cs typeface="+mj-cs"/>
              </a:rPr>
              <a:t>git</a:t>
            </a:r>
            <a:r>
              <a:rPr lang="en-US" spc="-50" dirty="0">
                <a:latin typeface="+mj-lt"/>
                <a:ea typeface="+mj-ea"/>
                <a:cs typeface="+mj-cs"/>
              </a:rPr>
              <a:t> </a:t>
            </a:r>
            <a:r>
              <a:rPr lang="en-US" spc="-50" dirty="0" err="1">
                <a:latin typeface="+mj-lt"/>
                <a:ea typeface="+mj-ea"/>
                <a:cs typeface="+mj-cs"/>
              </a:rPr>
              <a:t>init</a:t>
            </a:r>
            <a:r>
              <a:rPr lang="en-US" spc="-50" dirty="0">
                <a:latin typeface="+mj-lt"/>
                <a:ea typeface="+mj-ea"/>
                <a:cs typeface="+mj-cs"/>
              </a:rPr>
              <a:t> is a one-time command you use during the initial setup of a new repo. </a:t>
            </a:r>
            <a:endParaRPr lang="en-US" spc="-50" dirty="0" smtClean="0">
              <a:latin typeface="+mj-lt"/>
              <a:ea typeface="+mj-ea"/>
              <a:cs typeface="+mj-cs"/>
            </a:endParaRPr>
          </a:p>
          <a:p>
            <a:pPr lvl="1"/>
            <a:endParaRPr lang="en-US" spc="-50" dirty="0">
              <a:latin typeface="+mj-lt"/>
              <a:ea typeface="+mj-ea"/>
              <a:cs typeface="+mj-cs"/>
            </a:endParaRPr>
          </a:p>
          <a:p>
            <a:pPr lvl="1"/>
            <a:r>
              <a:rPr lang="en-US" spc="-50" dirty="0" smtClean="0">
                <a:latin typeface="+mj-lt"/>
                <a:ea typeface="+mj-ea"/>
                <a:cs typeface="+mj-cs"/>
              </a:rPr>
              <a:t>Executing </a:t>
            </a:r>
            <a:r>
              <a:rPr lang="en-US" spc="-50" dirty="0">
                <a:latin typeface="+mj-lt"/>
                <a:ea typeface="+mj-ea"/>
                <a:cs typeface="+mj-cs"/>
              </a:rPr>
              <a:t>this command will create a new .</a:t>
            </a:r>
            <a:r>
              <a:rPr lang="en-US" spc="-50" dirty="0" err="1">
                <a:latin typeface="+mj-lt"/>
                <a:ea typeface="+mj-ea"/>
                <a:cs typeface="+mj-cs"/>
              </a:rPr>
              <a:t>git</a:t>
            </a:r>
            <a:r>
              <a:rPr lang="en-US" spc="-50" dirty="0">
                <a:latin typeface="+mj-lt"/>
                <a:ea typeface="+mj-ea"/>
                <a:cs typeface="+mj-cs"/>
              </a:rPr>
              <a:t> subdirectory in your current working directory. </a:t>
            </a:r>
            <a:r>
              <a:rPr lang="en-US" spc="-50" dirty="0">
                <a:latin typeface="+mj-lt"/>
                <a:ea typeface="+mj-ea"/>
                <a:cs typeface="+mj-cs"/>
              </a:rPr>
              <a:t>This will also create a new master branch. </a:t>
            </a:r>
            <a:endParaRPr lang="en-US" spc="-50" dirty="0" smtClean="0">
              <a:latin typeface="+mj-lt"/>
              <a:ea typeface="+mj-ea"/>
              <a:cs typeface="+mj-cs"/>
            </a:endParaRPr>
          </a:p>
          <a:p>
            <a:pPr lvl="1"/>
            <a:endParaRPr lang="en-US" spc="-50" dirty="0">
              <a:latin typeface="+mj-lt"/>
              <a:ea typeface="+mj-ea"/>
              <a:cs typeface="+mj-cs"/>
            </a:endParaRPr>
          </a:p>
          <a:p>
            <a:pPr lvl="1"/>
            <a:r>
              <a:rPr lang="en-US" sz="2000" spc="-5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git</a:t>
            </a:r>
            <a:r>
              <a:rPr lang="en-US" sz="2000" spc="-5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sz="2000" spc="-5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init</a:t>
            </a:r>
            <a:r>
              <a:rPr lang="en-US" sz="2000" spc="-5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&lt;project directory&gt;</a:t>
            </a:r>
          </a:p>
        </p:txBody>
      </p:sp>
    </p:spTree>
    <p:extLst>
      <p:ext uri="{BB962C8B-B14F-4D97-AF65-F5344CB8AC3E}">
        <p14:creationId xmlns:p14="http://schemas.microsoft.com/office/powerpoint/2010/main" val="235639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Cloning an existing repository</a:t>
            </a:r>
            <a:r>
              <a:rPr lang="en-US" sz="3200" b="1" dirty="0"/>
              <a:t>: </a:t>
            </a:r>
            <a:r>
              <a:rPr lang="en-US" sz="3200" b="1" dirty="0" err="1"/>
              <a:t>git</a:t>
            </a:r>
            <a:r>
              <a:rPr lang="en-US" sz="3200" b="1" dirty="0"/>
              <a:t> clone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000" spc="-5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git</a:t>
            </a:r>
            <a:r>
              <a:rPr lang="en-US" sz="2000" spc="-5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clone &lt;repo </a:t>
            </a:r>
            <a:r>
              <a:rPr lang="en-US" sz="2000" spc="-5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url</a:t>
            </a:r>
            <a:r>
              <a:rPr lang="en-US" sz="2000" spc="-5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&gt;</a:t>
            </a:r>
          </a:p>
          <a:p>
            <a:pPr lvl="1"/>
            <a:endParaRPr lang="en-US" spc="-50" dirty="0">
              <a:latin typeface="+mj-lt"/>
              <a:ea typeface="+mj-ea"/>
              <a:cs typeface="+mj-cs"/>
            </a:endParaRPr>
          </a:p>
          <a:p>
            <a:pPr lvl="1"/>
            <a:r>
              <a:rPr lang="en-US" spc="-50" dirty="0" smtClean="0">
                <a:latin typeface="+mj-lt"/>
                <a:ea typeface="+mj-ea"/>
                <a:cs typeface="+mj-cs"/>
              </a:rPr>
              <a:t>If </a:t>
            </a:r>
            <a:r>
              <a:rPr lang="en-US" spc="-50" dirty="0">
                <a:latin typeface="+mj-lt"/>
                <a:ea typeface="+mj-ea"/>
                <a:cs typeface="+mj-cs"/>
              </a:rPr>
              <a:t>a project has already been set up in a central repository, the clone command is the most common way for users to obtain a local development clone</a:t>
            </a:r>
            <a:r>
              <a:rPr lang="en-US" spc="-50" dirty="0" smtClean="0">
                <a:latin typeface="+mj-lt"/>
                <a:ea typeface="+mj-ea"/>
                <a:cs typeface="+mj-cs"/>
              </a:rPr>
              <a:t>.</a:t>
            </a:r>
          </a:p>
          <a:p>
            <a:pPr lvl="1"/>
            <a:endParaRPr lang="en-US" spc="-50" dirty="0">
              <a:latin typeface="+mj-lt"/>
              <a:ea typeface="+mj-ea"/>
              <a:cs typeface="+mj-cs"/>
            </a:endParaRPr>
          </a:p>
          <a:p>
            <a:pPr lvl="1"/>
            <a:r>
              <a:rPr lang="en-US" spc="-50" dirty="0" err="1">
                <a:latin typeface="+mj-lt"/>
                <a:ea typeface="+mj-ea"/>
                <a:cs typeface="+mj-cs"/>
              </a:rPr>
              <a:t>Git</a:t>
            </a:r>
            <a:r>
              <a:rPr lang="en-US" spc="-50" dirty="0">
                <a:latin typeface="+mj-lt"/>
                <a:ea typeface="+mj-ea"/>
                <a:cs typeface="+mj-cs"/>
              </a:rPr>
              <a:t> supports a few different network protocols and corresponding URL formats</a:t>
            </a:r>
            <a:r>
              <a:rPr lang="en-US" spc="-50" dirty="0" smtClean="0">
                <a:latin typeface="+mj-lt"/>
                <a:ea typeface="+mj-ea"/>
                <a:cs typeface="+mj-cs"/>
              </a:rPr>
              <a:t>.</a:t>
            </a:r>
          </a:p>
          <a:p>
            <a:pPr lvl="1"/>
            <a:endParaRPr lang="en-US" spc="-50" dirty="0">
              <a:latin typeface="+mj-lt"/>
              <a:ea typeface="+mj-ea"/>
              <a:cs typeface="+mj-cs"/>
            </a:endParaRPr>
          </a:p>
          <a:p>
            <a:pPr lvl="1"/>
            <a:r>
              <a:rPr lang="en-US" spc="-50" dirty="0">
                <a:latin typeface="+mj-lt"/>
                <a:ea typeface="+mj-ea"/>
                <a:cs typeface="+mj-cs"/>
              </a:rPr>
              <a:t>When executed, the latest version of the remote repo files on the master branch will be pulled down and added to a new folder.</a:t>
            </a:r>
          </a:p>
        </p:txBody>
      </p:sp>
    </p:spTree>
    <p:extLst>
      <p:ext uri="{BB962C8B-B14F-4D97-AF65-F5344CB8AC3E}">
        <p14:creationId xmlns:p14="http://schemas.microsoft.com/office/powerpoint/2010/main" val="105251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Configure </a:t>
            </a:r>
            <a:r>
              <a:rPr lang="en-US" sz="3200" dirty="0" err="1" smtClean="0"/>
              <a:t>git</a:t>
            </a:r>
            <a:r>
              <a:rPr lang="en-US" sz="3200" b="1" dirty="0" smtClean="0"/>
              <a:t>: </a:t>
            </a:r>
            <a:r>
              <a:rPr lang="en-US" sz="3200" b="1" dirty="0" err="1"/>
              <a:t>git</a:t>
            </a:r>
            <a:r>
              <a:rPr lang="en-US" sz="3200" b="1" dirty="0"/>
              <a:t> </a:t>
            </a:r>
            <a:r>
              <a:rPr lang="en-US" sz="3200" b="1" dirty="0" err="1" smtClean="0"/>
              <a:t>config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000" spc="-5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git</a:t>
            </a:r>
            <a:r>
              <a:rPr lang="en-US" sz="2000" spc="-5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sz="2000" spc="-50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config</a:t>
            </a:r>
            <a:r>
              <a:rPr lang="en-US" sz="2000" spc="-5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--global </a:t>
            </a:r>
            <a:r>
              <a:rPr lang="en-US" sz="2000" spc="-50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user.email</a:t>
            </a:r>
            <a:r>
              <a:rPr lang="en-US" sz="2000" spc="-5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”username@host.com”</a:t>
            </a:r>
          </a:p>
          <a:p>
            <a:pPr lvl="1"/>
            <a:endParaRPr lang="en-US" sz="2000" spc="-50" dirty="0" smtClean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spc="-50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000" spc="-5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spc="-5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sz="2000" spc="-5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--global </a:t>
            </a:r>
            <a:r>
              <a:rPr lang="en-US" sz="2000" spc="-5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user.name “username”</a:t>
            </a:r>
            <a:endParaRPr lang="en-US" sz="2000" spc="-5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pPr lvl="1"/>
            <a:endParaRPr lang="en-US" spc="-5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0561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Saving changes to the repository: </a:t>
            </a:r>
            <a:r>
              <a:rPr lang="en-US" sz="3200" b="1" dirty="0" err="1"/>
              <a:t>git</a:t>
            </a:r>
            <a:r>
              <a:rPr lang="en-US" sz="3200" b="1" dirty="0"/>
              <a:t> add and </a:t>
            </a:r>
            <a:r>
              <a:rPr lang="en-US" sz="3200" b="1" dirty="0" err="1"/>
              <a:t>git</a:t>
            </a:r>
            <a:r>
              <a:rPr lang="en-US" sz="3200" b="1" dirty="0"/>
              <a:t> commit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000" spc="-5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</a:t>
            </a:r>
            <a:r>
              <a:rPr lang="en-US" sz="2000" spc="-5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/path/to/project</a:t>
            </a:r>
          </a:p>
          <a:p>
            <a:pPr lvl="1"/>
            <a:r>
              <a:rPr lang="en-US" sz="2000" spc="-5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 "test content for </a:t>
            </a:r>
            <a:r>
              <a:rPr lang="en-US" sz="2000" spc="-5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000" spc="-5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tutorial" &gt;&gt; CommitTest.txt</a:t>
            </a:r>
          </a:p>
          <a:p>
            <a:pPr lvl="1"/>
            <a:r>
              <a:rPr lang="en-US" sz="2000" spc="-5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000" spc="-5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 CommitTest.txt</a:t>
            </a:r>
          </a:p>
          <a:p>
            <a:pPr lvl="1"/>
            <a:r>
              <a:rPr lang="en-US" sz="2000" spc="-5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000" spc="-5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commit -m "added CommitTest.txt to the repo</a:t>
            </a:r>
            <a:r>
              <a:rPr lang="en-US" sz="2000" spc="-5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2000" spc="-5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pPr lvl="1">
              <a:buClr>
                <a:srgbClr val="1CADE4"/>
              </a:buClr>
            </a:pPr>
            <a:endParaRPr lang="en-US" spc="-50" dirty="0" smtClean="0">
              <a:solidFill>
                <a:prstClr val="black">
                  <a:lumMod val="75000"/>
                  <a:lumOff val="25000"/>
                </a:prstClr>
              </a:solidFill>
              <a:latin typeface="Calibri Light" panose="020F0302020204030204"/>
            </a:endParaRPr>
          </a:p>
          <a:p>
            <a:pPr lvl="1">
              <a:buClr>
                <a:srgbClr val="1CADE4"/>
              </a:buClr>
            </a:pPr>
            <a:r>
              <a:rPr lang="en-US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</a:rPr>
              <a:t>After executing this example, your repo will now have CommitTest.txt added to the history and will track future updates to the file</a:t>
            </a:r>
            <a:r>
              <a:rPr lang="en-US" spc="-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</a:rPr>
              <a:t>.</a:t>
            </a:r>
          </a:p>
          <a:p>
            <a:pPr lvl="1">
              <a:buClr>
                <a:srgbClr val="1CADE4"/>
              </a:buClr>
            </a:pPr>
            <a:endParaRPr lang="en-US" spc="-50" dirty="0">
              <a:solidFill>
                <a:prstClr val="black">
                  <a:lumMod val="75000"/>
                  <a:lumOff val="25000"/>
                </a:prstClr>
              </a:solidFill>
              <a:latin typeface="Calibri Light" panose="020F0302020204030204"/>
            </a:endParaRPr>
          </a:p>
          <a:p>
            <a:pPr lvl="1">
              <a:buClr>
                <a:srgbClr val="1CADE4"/>
              </a:buClr>
            </a:pPr>
            <a:r>
              <a:rPr lang="en-US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</a:rPr>
              <a:t>Another common use case for </a:t>
            </a:r>
            <a:r>
              <a:rPr lang="en-US" spc="-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</a:rPr>
              <a:t>git</a:t>
            </a:r>
            <a:r>
              <a:rPr lang="en-US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</a:rPr>
              <a:t> add is the --all option. Executing </a:t>
            </a:r>
            <a:r>
              <a:rPr lang="en-US" spc="-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</a:rPr>
              <a:t>git</a:t>
            </a:r>
            <a:r>
              <a:rPr lang="en-US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</a:rPr>
              <a:t> add --all will take any changed and untracked files in the repo and add them to the repo and update the repo's working tree.</a:t>
            </a:r>
            <a:endParaRPr lang="en-US" spc="-50" dirty="0">
              <a:solidFill>
                <a:prstClr val="black">
                  <a:lumMod val="75000"/>
                  <a:lumOff val="25000"/>
                </a:prstClr>
              </a:solidFill>
              <a:latin typeface="Calibri Light" panose="020F0302020204030204"/>
            </a:endParaRPr>
          </a:p>
          <a:p>
            <a:pPr lvl="1"/>
            <a:endParaRPr lang="en-US" spc="-5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7743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Repo-to-repo collaboration: </a:t>
            </a:r>
            <a:r>
              <a:rPr lang="en-US" sz="3200" b="1" dirty="0" err="1"/>
              <a:t>git</a:t>
            </a:r>
            <a:r>
              <a:rPr lang="en-US" sz="3200" b="1" dirty="0"/>
              <a:t> push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spc="-5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3505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1072</TotalTime>
  <Words>1656</Words>
  <Application>Microsoft Office PowerPoint</Application>
  <PresentationFormat>Widescreen</PresentationFormat>
  <Paragraphs>139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Retrospect</vt:lpstr>
      <vt:lpstr>Version Control</vt:lpstr>
      <vt:lpstr>What is version control?</vt:lpstr>
      <vt:lpstr>What is Git?</vt:lpstr>
      <vt:lpstr>Setting up a repository</vt:lpstr>
      <vt:lpstr>Initializing a new repository: git init</vt:lpstr>
      <vt:lpstr>Cloning an existing repository: git clone</vt:lpstr>
      <vt:lpstr>Configure git: git config</vt:lpstr>
      <vt:lpstr>Saving changes to the repository: git add and git commit</vt:lpstr>
      <vt:lpstr>Repo-to-repo collaboration: git push</vt:lpstr>
      <vt:lpstr>Bare vs. cloned repositories</vt:lpstr>
      <vt:lpstr>Configuration &amp; set up: git config</vt:lpstr>
      <vt:lpstr>Working software over comprehensive documentation  </vt:lpstr>
      <vt:lpstr>how do we train new team members to work on the system?</vt:lpstr>
      <vt:lpstr>Martin’s first law of documentation</vt:lpstr>
      <vt:lpstr>Customer collaboration over contract negotiation</vt:lpstr>
      <vt:lpstr>Responding to change over following a plan</vt:lpstr>
      <vt:lpstr>Better planning strategy</vt:lpstr>
      <vt:lpstr>Agile principles</vt:lpstr>
      <vt:lpstr>Agile principles</vt:lpstr>
      <vt:lpstr>Agile principles</vt:lpstr>
      <vt:lpstr>Agile principles</vt:lpstr>
      <vt:lpstr>Agile principles</vt:lpstr>
      <vt:lpstr>Agile principles</vt:lpstr>
      <vt:lpstr>Agile principles</vt:lpstr>
      <vt:lpstr>Agile principles</vt:lpstr>
      <vt:lpstr>Agile principles</vt:lpstr>
      <vt:lpstr>Agile principles</vt:lpstr>
      <vt:lpstr>Agile principles</vt:lpstr>
      <vt:lpstr>Agile principles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Development</dc:title>
  <dc:creator>رضا ارجمندی اصل</dc:creator>
  <cp:lastModifiedBy>arjmandi</cp:lastModifiedBy>
  <cp:revision>313</cp:revision>
  <dcterms:created xsi:type="dcterms:W3CDTF">2019-02-19T06:24:45Z</dcterms:created>
  <dcterms:modified xsi:type="dcterms:W3CDTF">2019-03-01T14:55:00Z</dcterms:modified>
</cp:coreProperties>
</file>