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0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Responding to change </a:t>
            </a:r>
            <a:r>
              <a:rPr lang="en-US" sz="3200" dirty="0" smtClean="0">
                <a:solidFill>
                  <a:schemeClr val="tx1"/>
                </a:solidFill>
              </a:rPr>
              <a:t>over following a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It is the </a:t>
            </a:r>
            <a:r>
              <a:rPr lang="en-US" b="1" dirty="0" smtClean="0">
                <a:solidFill>
                  <a:schemeClr val="tx1"/>
                </a:solidFill>
              </a:rPr>
              <a:t>ability to respond to change </a:t>
            </a:r>
            <a:r>
              <a:rPr lang="en-US" dirty="0" smtClean="0">
                <a:solidFill>
                  <a:schemeClr val="tx1"/>
                </a:solidFill>
              </a:rPr>
              <a:t>that often </a:t>
            </a:r>
            <a:r>
              <a:rPr lang="en-US" b="1" dirty="0" smtClean="0">
                <a:solidFill>
                  <a:schemeClr val="tx1"/>
                </a:solidFill>
              </a:rPr>
              <a:t>determines the </a:t>
            </a:r>
            <a:r>
              <a:rPr lang="en-US" b="1" dirty="0" smtClean="0">
                <a:solidFill>
                  <a:srgbClr val="FF0000"/>
                </a:solidFill>
              </a:rPr>
              <a:t>success</a:t>
            </a:r>
            <a:r>
              <a:rPr lang="en-US" b="1" dirty="0" smtClean="0">
                <a:solidFill>
                  <a:schemeClr val="tx1"/>
                </a:solidFill>
              </a:rPr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failure </a:t>
            </a:r>
            <a:r>
              <a:rPr lang="en-US" b="1" dirty="0" smtClean="0">
                <a:solidFill>
                  <a:schemeClr val="tx1"/>
                </a:solidFill>
              </a:rPr>
              <a:t>of a software project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We cannot planned very far into the future, because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Business environment is likely to change, causing the requirements to shift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Customers are likely to alter the requirements once they see the system start to function.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Even if we know the requirements, and we are sure the won’t change, we are not very good at estimating how long it will take to develop them.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65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Better </a:t>
            </a:r>
            <a:r>
              <a:rPr lang="en-US" sz="3200" dirty="0" smtClean="0">
                <a:solidFill>
                  <a:schemeClr val="tx1"/>
                </a:solidFill>
              </a:rPr>
              <a:t>planning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>
                <a:solidFill>
                  <a:schemeClr val="tx1"/>
                </a:solidFill>
              </a:rPr>
              <a:t>A better planning strategy</a:t>
            </a:r>
            <a:r>
              <a:rPr lang="en-US" dirty="0" smtClean="0">
                <a:solidFill>
                  <a:schemeClr val="tx1"/>
                </a:solidFill>
              </a:rPr>
              <a:t> is to make </a:t>
            </a:r>
            <a:r>
              <a:rPr lang="en-US" sz="2400" b="1" dirty="0" smtClean="0">
                <a:solidFill>
                  <a:srgbClr val="FF0000"/>
                </a:solidFill>
              </a:rPr>
              <a:t>detailed plans for the next two weeks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very rough plans the next three month</a:t>
            </a:r>
            <a:r>
              <a:rPr lang="en-US" dirty="0" smtClean="0">
                <a:solidFill>
                  <a:schemeClr val="tx1"/>
                </a:solidFill>
              </a:rPr>
              <a:t>, and </a:t>
            </a:r>
            <a:r>
              <a:rPr lang="en-US" sz="2400" b="1" dirty="0" smtClean="0">
                <a:solidFill>
                  <a:srgbClr val="FF0000"/>
                </a:solidFill>
              </a:rPr>
              <a:t>extremely crude plans beyond that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0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1- Our highest priority is to satisfy the custome</a:t>
            </a:r>
            <a:r>
              <a:rPr lang="en-US" sz="2400" b="1" dirty="0" smtClean="0">
                <a:solidFill>
                  <a:schemeClr val="tx1"/>
                </a:solidFill>
              </a:rPr>
              <a:t>r through </a:t>
            </a:r>
            <a:r>
              <a:rPr lang="en-US" sz="2400" b="1" dirty="0" smtClean="0">
                <a:solidFill>
                  <a:srgbClr val="FF0000"/>
                </a:solidFill>
              </a:rPr>
              <a:t>early</a:t>
            </a:r>
            <a:r>
              <a:rPr lang="en-US" sz="2400" b="1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</a:rPr>
              <a:t>continuous delivery of valuable software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strive to deliver rudimentary system within the first few weeks of the start of the project. Then, we strive to continue to delivers systems of increasing functionality every two weeks.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9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2- </a:t>
            </a:r>
            <a:r>
              <a:rPr lang="en-US" sz="2400" b="1" dirty="0" smtClean="0">
                <a:solidFill>
                  <a:srgbClr val="FF0000"/>
                </a:solidFill>
              </a:rPr>
              <a:t>Welcome changing requirements, even late in development</a:t>
            </a:r>
            <a:r>
              <a:rPr lang="en-US" sz="2400" b="1" dirty="0" smtClean="0">
                <a:solidFill>
                  <a:schemeClr val="tx1"/>
                </a:solidFill>
              </a:rPr>
              <a:t>. Agile processes harness change for the customer’s competitive advantage.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should keep the structure of software flexible so that when requirements change, the impact to the system is minimal. We will learn the </a:t>
            </a:r>
            <a:r>
              <a:rPr lang="en-US" b="1" dirty="0" smtClean="0">
                <a:solidFill>
                  <a:schemeClr val="tx1"/>
                </a:solidFill>
              </a:rPr>
              <a:t>principles and patterns of object oriented design that help us to maintain this kind of flexibility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3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3- </a:t>
            </a:r>
            <a:r>
              <a:rPr lang="en-US" sz="2400" b="1" dirty="0" smtClean="0">
                <a:solidFill>
                  <a:srgbClr val="FF0000"/>
                </a:solidFill>
              </a:rPr>
              <a:t>Deliver working software frequently</a:t>
            </a:r>
            <a:r>
              <a:rPr lang="en-US" sz="2400" b="1" dirty="0" smtClean="0">
                <a:solidFill>
                  <a:schemeClr val="tx1"/>
                </a:solidFill>
              </a:rPr>
              <a:t>, from a couple of weeks to a couple of month, with a preference to the shorter time scale.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are </a:t>
            </a:r>
            <a:r>
              <a:rPr lang="en-US" b="1" dirty="0" smtClean="0">
                <a:solidFill>
                  <a:schemeClr val="tx1"/>
                </a:solidFill>
              </a:rPr>
              <a:t>not</a:t>
            </a:r>
            <a:r>
              <a:rPr lang="en-US" dirty="0" smtClean="0">
                <a:solidFill>
                  <a:schemeClr val="tx1"/>
                </a:solidFill>
              </a:rPr>
              <a:t> content with delivering </a:t>
            </a:r>
            <a:r>
              <a:rPr lang="en-US" b="1" dirty="0" smtClean="0">
                <a:solidFill>
                  <a:schemeClr val="tx1"/>
                </a:solidFill>
              </a:rPr>
              <a:t>bundles of documents or plans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Our eye is on the goal of delivering software that satisfies the customers’ needs.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6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4- </a:t>
            </a:r>
            <a:r>
              <a:rPr lang="en-US" sz="2400" b="1" dirty="0" smtClean="0">
                <a:solidFill>
                  <a:srgbClr val="FF0000"/>
                </a:solidFill>
              </a:rPr>
              <a:t>Business people </a:t>
            </a:r>
            <a:r>
              <a:rPr lang="en-US" sz="2400" b="1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developers</a:t>
            </a:r>
            <a:r>
              <a:rPr lang="en-US" sz="2400" b="1" dirty="0" smtClean="0">
                <a:solidFill>
                  <a:schemeClr val="tx1"/>
                </a:solidFill>
              </a:rPr>
              <a:t> must </a:t>
            </a:r>
            <a:r>
              <a:rPr lang="en-US" sz="2400" b="1" dirty="0" smtClean="0">
                <a:solidFill>
                  <a:srgbClr val="FF0000"/>
                </a:solidFill>
              </a:rPr>
              <a:t>work together </a:t>
            </a:r>
            <a:r>
              <a:rPr lang="en-US" sz="2400" b="1" dirty="0" smtClean="0">
                <a:solidFill>
                  <a:schemeClr val="tx1"/>
                </a:solidFill>
              </a:rPr>
              <a:t>daily throughout the project.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In order for a project to be agile</a:t>
            </a:r>
            <a:r>
              <a:rPr lang="en-US" dirty="0" smtClean="0">
                <a:solidFill>
                  <a:schemeClr val="tx1"/>
                </a:solidFill>
              </a:rPr>
              <a:t>, there must be significant and </a:t>
            </a:r>
            <a:r>
              <a:rPr lang="en-US" b="1" dirty="0" smtClean="0">
                <a:solidFill>
                  <a:schemeClr val="tx1"/>
                </a:solidFill>
              </a:rPr>
              <a:t>frequent interaction between the customers, developers and stakeholders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3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5- </a:t>
            </a:r>
            <a:r>
              <a:rPr lang="en-US" sz="2400" b="1" dirty="0" smtClean="0">
                <a:solidFill>
                  <a:srgbClr val="FF0000"/>
                </a:solidFill>
              </a:rPr>
              <a:t>Build project around motivated individuals</a:t>
            </a:r>
            <a:r>
              <a:rPr lang="en-US" sz="2400" b="1" dirty="0" smtClean="0">
                <a:solidFill>
                  <a:schemeClr val="tx1"/>
                </a:solidFill>
              </a:rPr>
              <a:t>. Give them the environment and support the need, and trust them to get the job done.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 agile project is one in which people are considered the </a:t>
            </a:r>
            <a:r>
              <a:rPr lang="en-US" b="1" dirty="0" smtClean="0">
                <a:solidFill>
                  <a:schemeClr val="tx1"/>
                </a:solidFill>
              </a:rPr>
              <a:t>most important factor of success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6- </a:t>
            </a:r>
            <a:r>
              <a:rPr lang="en-US" sz="2400" b="1" dirty="0" smtClean="0">
                <a:solidFill>
                  <a:srgbClr val="FF0000"/>
                </a:solidFill>
              </a:rPr>
              <a:t>The most efficient and effective method of conveying information </a:t>
            </a:r>
            <a:r>
              <a:rPr lang="en-US" sz="2400" b="1" dirty="0" smtClean="0">
                <a:solidFill>
                  <a:schemeClr val="tx1"/>
                </a:solidFill>
              </a:rPr>
              <a:t>to and within a development team is </a:t>
            </a:r>
            <a:r>
              <a:rPr lang="en-US" sz="2400" b="1" dirty="0" smtClean="0">
                <a:solidFill>
                  <a:srgbClr val="FF0000"/>
                </a:solidFill>
              </a:rPr>
              <a:t>face-to-face conversation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primary mode of communication is conversation. Documents may be created, but </a:t>
            </a:r>
            <a:r>
              <a:rPr lang="en-US" b="1" dirty="0" smtClean="0">
                <a:solidFill>
                  <a:schemeClr val="tx1"/>
                </a:solidFill>
              </a:rPr>
              <a:t>there is no attempt to capture all project information in writing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 agile project team does not demand written specs, written plans or written designs.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497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7- </a:t>
            </a:r>
            <a:r>
              <a:rPr lang="en-US" sz="2400" b="1" dirty="0" smtClean="0">
                <a:solidFill>
                  <a:srgbClr val="FF0000"/>
                </a:solidFill>
              </a:rPr>
              <a:t>Working software</a:t>
            </a:r>
            <a:r>
              <a:rPr lang="en-US" sz="2400" b="1" dirty="0" smtClean="0">
                <a:solidFill>
                  <a:schemeClr val="tx1"/>
                </a:solidFill>
              </a:rPr>
              <a:t> is the </a:t>
            </a:r>
            <a:r>
              <a:rPr lang="en-US" sz="2400" b="1" dirty="0" smtClean="0">
                <a:solidFill>
                  <a:srgbClr val="FF0000"/>
                </a:solidFill>
              </a:rPr>
              <a:t>primary measure </a:t>
            </a:r>
            <a:r>
              <a:rPr lang="en-US" sz="2400" b="1" dirty="0" smtClean="0">
                <a:solidFill>
                  <a:srgbClr val="FF0000"/>
                </a:solidFill>
              </a:rPr>
              <a:t>of progress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Agile team don’t measure their progress </a:t>
            </a:r>
            <a:r>
              <a:rPr lang="en-US" dirty="0" smtClean="0">
                <a:solidFill>
                  <a:schemeClr val="tx1"/>
                </a:solidFill>
              </a:rPr>
              <a:t>in terms of phase that they are in or </a:t>
            </a:r>
            <a:r>
              <a:rPr lang="en-US" b="1" dirty="0" smtClean="0">
                <a:solidFill>
                  <a:schemeClr val="tx1"/>
                </a:solidFill>
              </a:rPr>
              <a:t>by the amount of infrastructure code they have created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They are 30% done when 30% of the necessary functionality is working.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8- </a:t>
            </a:r>
            <a:r>
              <a:rPr lang="en-US" sz="2400" b="1" dirty="0" smtClean="0">
                <a:solidFill>
                  <a:srgbClr val="FF0000"/>
                </a:solidFill>
              </a:rPr>
              <a:t>Agile processes promote sustainable development</a:t>
            </a:r>
            <a:r>
              <a:rPr lang="en-US" sz="2400" b="1" dirty="0" smtClean="0">
                <a:solidFill>
                  <a:schemeClr val="tx1"/>
                </a:solidFill>
              </a:rPr>
              <a:t>. The sponsors</a:t>
            </a:r>
            <a:r>
              <a:rPr lang="en-US" sz="2400" b="1" dirty="0" smtClean="0">
                <a:solidFill>
                  <a:schemeClr val="tx1"/>
                </a:solidFill>
              </a:rPr>
              <a:t>, developers, and users should be able to maintain a constant pace indefinitely.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 agile team does not take off at full speed </a:t>
            </a:r>
            <a:r>
              <a:rPr lang="en-US" dirty="0" smtClean="0">
                <a:solidFill>
                  <a:schemeClr val="tx1"/>
                </a:solidFill>
              </a:rPr>
              <a:t>and try to maintain that speed for duration. Rather they run at a fast, but sustainable, pace.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They work at a rate that allows them to maintain the highest quality standards</a:t>
            </a:r>
            <a:r>
              <a:rPr lang="en-US" dirty="0" smtClean="0">
                <a:solidFill>
                  <a:schemeClr val="tx1"/>
                </a:solidFill>
              </a:rPr>
              <a:t> for the duration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62184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Principles, patterns and practices are important, </a:t>
            </a:r>
            <a:r>
              <a:rPr lang="en-US" b="1" dirty="0" smtClean="0">
                <a:solidFill>
                  <a:srgbClr val="FF0000"/>
                </a:solidFill>
              </a:rPr>
              <a:t>but it’s people that make them work.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Many of us have lived through the nightmare of a project </a:t>
            </a:r>
            <a:r>
              <a:rPr lang="en-US" b="1" dirty="0" smtClean="0">
                <a:solidFill>
                  <a:srgbClr val="FF0000"/>
                </a:solidFill>
              </a:rPr>
              <a:t>that no process to guide it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lack of effective process lead to unpredictability, repeated error and wasted effort.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On the other hand a huge cumbersome process can impedes our ability to get anything done.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434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9- </a:t>
            </a:r>
            <a:r>
              <a:rPr lang="en-US" sz="2400" b="1" dirty="0" smtClean="0">
                <a:solidFill>
                  <a:srgbClr val="FF0000"/>
                </a:solidFill>
              </a:rPr>
              <a:t>Continuous attention to technical excellence</a:t>
            </a:r>
            <a:r>
              <a:rPr lang="en-US" sz="2400" b="1" dirty="0" smtClean="0">
                <a:solidFill>
                  <a:schemeClr val="tx1"/>
                </a:solidFill>
              </a:rPr>
              <a:t> and good design enhances agility.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High quality is the key to high speed</a:t>
            </a:r>
            <a:r>
              <a:rPr lang="en-US" b="1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The way to go fast is to keep the software as clean and robust as possible.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They don’t make messes and then tell themselves they'll clean it when they have more time.</a:t>
            </a:r>
          </a:p>
        </p:txBody>
      </p:sp>
    </p:spTree>
    <p:extLst>
      <p:ext uri="{BB962C8B-B14F-4D97-AF65-F5344CB8AC3E}">
        <p14:creationId xmlns:p14="http://schemas.microsoft.com/office/powerpoint/2010/main" val="1783716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10- Simplicity—the art of maximizing the amount of work not done—is essential</a:t>
            </a: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 smtClean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31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11- </a:t>
            </a:r>
            <a:r>
              <a:rPr lang="en-US" sz="2400" b="1" dirty="0">
                <a:solidFill>
                  <a:schemeClr val="tx1"/>
                </a:solidFill>
              </a:rPr>
              <a:t>The best architectures, requirements, designs </a:t>
            </a:r>
            <a:r>
              <a:rPr lang="en-US" sz="2400" b="1" dirty="0">
                <a:solidFill>
                  <a:srgbClr val="FF0000"/>
                </a:solidFill>
              </a:rPr>
              <a:t>emerge from self-organizing </a:t>
            </a:r>
            <a:r>
              <a:rPr lang="en-US" sz="2400" b="1" dirty="0" smtClean="0">
                <a:solidFill>
                  <a:srgbClr val="FF0000"/>
                </a:solidFill>
              </a:rPr>
              <a:t>teams.</a:t>
            </a:r>
          </a:p>
          <a:p>
            <a:pPr marL="201168" lvl="1" indent="0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lvl="1">
              <a:buClr>
                <a:srgbClr val="1CADE4"/>
              </a:buClr>
            </a:pPr>
            <a:r>
              <a:rPr lang="en-US" dirty="0" smtClean="0">
                <a:solidFill>
                  <a:prstClr val="black"/>
                </a:solidFill>
              </a:rPr>
              <a:t>An agile team is a self-organizing team. </a:t>
            </a:r>
            <a:r>
              <a:rPr lang="en-US" b="1" dirty="0" smtClean="0">
                <a:solidFill>
                  <a:prstClr val="black"/>
                </a:solidFill>
              </a:rPr>
              <a:t>Responsibilities are not handed to individuals team members from the outside.</a:t>
            </a:r>
          </a:p>
          <a:p>
            <a:pPr lvl="1">
              <a:buClr>
                <a:srgbClr val="1CADE4"/>
              </a:buClr>
            </a:pPr>
            <a:r>
              <a:rPr lang="en-US" dirty="0" smtClean="0">
                <a:solidFill>
                  <a:prstClr val="black"/>
                </a:solidFill>
              </a:rPr>
              <a:t>Responsibilities are communicated to the team as whole, and </a:t>
            </a:r>
            <a:r>
              <a:rPr lang="en-US" b="1" dirty="0" smtClean="0">
                <a:solidFill>
                  <a:prstClr val="black"/>
                </a:solidFill>
              </a:rPr>
              <a:t>the team determines the best way to fulfill them.</a:t>
            </a:r>
            <a:endParaRPr lang="en-US" sz="2400" b="1" dirty="0">
              <a:solidFill>
                <a:prstClr val="black"/>
              </a:solidFill>
            </a:endParaRPr>
          </a:p>
          <a:p>
            <a:pPr lvl="1">
              <a:buClr>
                <a:srgbClr val="1CADE4"/>
              </a:buClr>
            </a:pPr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66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12- </a:t>
            </a:r>
            <a:r>
              <a:rPr lang="en-US" sz="2400" b="1" dirty="0" smtClean="0">
                <a:solidFill>
                  <a:srgbClr val="FF0000"/>
                </a:solidFill>
              </a:rPr>
              <a:t>At regular intervals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the team reflects on how to become more effective</a:t>
            </a:r>
            <a:r>
              <a:rPr lang="en-US" sz="2400" b="1" dirty="0" smtClean="0">
                <a:solidFill>
                  <a:schemeClr val="tx1"/>
                </a:solidFill>
              </a:rPr>
              <a:t>, then tunes and adjusts it’s behavior accordingly.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lvl="1">
              <a:buClr>
                <a:srgbClr val="1CADE4"/>
              </a:buClr>
            </a:pPr>
            <a:r>
              <a:rPr lang="en-US" dirty="0" smtClean="0">
                <a:solidFill>
                  <a:prstClr val="black"/>
                </a:solidFill>
              </a:rPr>
              <a:t>An agile team is a self-organizing team. </a:t>
            </a:r>
            <a:r>
              <a:rPr lang="en-US" b="1" dirty="0" smtClean="0">
                <a:solidFill>
                  <a:prstClr val="black"/>
                </a:solidFill>
              </a:rPr>
              <a:t>Responsibilities are not handed to individuals team members from the outside.</a:t>
            </a:r>
          </a:p>
          <a:p>
            <a:pPr lvl="1">
              <a:buClr>
                <a:srgbClr val="1CADE4"/>
              </a:buClr>
            </a:pPr>
            <a:r>
              <a:rPr lang="en-US" dirty="0" smtClean="0">
                <a:solidFill>
                  <a:prstClr val="black"/>
                </a:solidFill>
              </a:rPr>
              <a:t>Responsibilities are communicated to the team as whole, and </a:t>
            </a:r>
            <a:r>
              <a:rPr lang="en-US" b="1" dirty="0" smtClean="0">
                <a:solidFill>
                  <a:prstClr val="black"/>
                </a:solidFill>
              </a:rPr>
              <a:t>the team determines the best way to fulfill them.</a:t>
            </a:r>
            <a:endParaRPr lang="en-US" sz="2400" b="1" dirty="0">
              <a:solidFill>
                <a:prstClr val="black"/>
              </a:solidFill>
            </a:endParaRPr>
          </a:p>
          <a:p>
            <a:pPr lvl="1">
              <a:buClr>
                <a:srgbClr val="1CADE4"/>
              </a:buClr>
            </a:pPr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Agile Alliance.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 early 2001, motivated by the observation that software teams in many corporations were stuck in a quagmire of ever-increasing process, a group of industry experts met to outline the values and principles that would allow software team </a:t>
            </a:r>
            <a:r>
              <a:rPr lang="en-US" b="1" dirty="0" smtClean="0">
                <a:solidFill>
                  <a:srgbClr val="FF0000"/>
                </a:solidFill>
              </a:rPr>
              <a:t>work quickly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respond to change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9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Manifesto of the </a:t>
            </a:r>
            <a:r>
              <a:rPr lang="en-US" b="1" dirty="0" smtClean="0"/>
              <a:t>Agile Alliance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 are uncovering better ways of developing software by doing it and helping others do it. Through this work we have come to value.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Individuals and interactions</a:t>
            </a:r>
            <a:r>
              <a:rPr lang="en-US" dirty="0" smtClean="0">
                <a:solidFill>
                  <a:schemeClr val="tx1"/>
                </a:solidFill>
              </a:rPr>
              <a:t> over processes and tools.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Working software</a:t>
            </a:r>
            <a:r>
              <a:rPr lang="en-US" dirty="0" smtClean="0">
                <a:solidFill>
                  <a:schemeClr val="tx1"/>
                </a:solidFill>
              </a:rPr>
              <a:t> over comprehensive documentation.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Customer collaboration</a:t>
            </a:r>
            <a:r>
              <a:rPr lang="en-US" dirty="0" smtClean="0">
                <a:solidFill>
                  <a:schemeClr val="tx1"/>
                </a:solidFill>
              </a:rPr>
              <a:t> over contract negotiation.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Responding to change</a:t>
            </a:r>
            <a:r>
              <a:rPr lang="en-US" dirty="0" smtClean="0">
                <a:solidFill>
                  <a:schemeClr val="tx1"/>
                </a:solidFill>
              </a:rPr>
              <a:t> over following a plan.</a:t>
            </a:r>
          </a:p>
          <a:p>
            <a:pPr marL="201168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That is, while there is value in the items on the right, We value the items in the left more.</a:t>
            </a:r>
          </a:p>
        </p:txBody>
      </p:sp>
    </p:spTree>
    <p:extLst>
      <p:ext uri="{BB962C8B-B14F-4D97-AF65-F5344CB8AC3E}">
        <p14:creationId xmlns:p14="http://schemas.microsoft.com/office/powerpoint/2010/main" val="311471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Individuals and interactions </a:t>
            </a:r>
            <a:r>
              <a:rPr lang="en-US" sz="3200" dirty="0" smtClean="0"/>
              <a:t>over processes and tools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>
                <a:solidFill>
                  <a:schemeClr val="tx1"/>
                </a:solidFill>
              </a:rPr>
              <a:t>People are the most important ingredient of the success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stronger player may be an </a:t>
            </a:r>
            <a:r>
              <a:rPr lang="en-US" b="1" dirty="0">
                <a:solidFill>
                  <a:schemeClr val="tx1"/>
                </a:solidFill>
              </a:rPr>
              <a:t>average programmer</a:t>
            </a:r>
            <a:r>
              <a:rPr lang="en-US" dirty="0">
                <a:solidFill>
                  <a:schemeClr val="tx1"/>
                </a:solidFill>
              </a:rPr>
              <a:t>, but someone </a:t>
            </a:r>
            <a:r>
              <a:rPr lang="en-US" b="1" dirty="0">
                <a:solidFill>
                  <a:schemeClr val="tx1"/>
                </a:solidFill>
              </a:rPr>
              <a:t>who well work with others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good process will not save the project from failure </a:t>
            </a:r>
            <a:r>
              <a:rPr lang="en-US" b="1" dirty="0" smtClean="0">
                <a:solidFill>
                  <a:schemeClr val="tx1"/>
                </a:solidFill>
              </a:rPr>
              <a:t>if the team doesn’t have strong players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 right tools</a:t>
            </a:r>
            <a:r>
              <a:rPr lang="en-US" dirty="0" smtClean="0">
                <a:solidFill>
                  <a:schemeClr val="tx1"/>
                </a:solidFill>
              </a:rPr>
              <a:t> can be very important to success.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Compilers, IDEs, source code control system, etc. all </a:t>
            </a:r>
            <a:r>
              <a:rPr lang="en-US" b="1" dirty="0" smtClean="0">
                <a:solidFill>
                  <a:schemeClr val="tx1"/>
                </a:solidFill>
              </a:rPr>
              <a:t>are vital to proper functioning</a:t>
            </a:r>
            <a:r>
              <a:rPr lang="en-US" dirty="0" smtClean="0">
                <a:solidFill>
                  <a:schemeClr val="tx1"/>
                </a:solidFill>
              </a:rPr>
              <a:t> of a team of developers.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Choose simple tools</a:t>
            </a:r>
            <a:r>
              <a:rPr lang="en-US" dirty="0" smtClean="0">
                <a:solidFill>
                  <a:schemeClr val="tx1"/>
                </a:solidFill>
              </a:rPr>
              <a:t>, Instead of choosing the top-of-the-line, complex tools, find a simple one and use it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Remember, </a:t>
            </a:r>
            <a:r>
              <a:rPr lang="en-US" b="1" dirty="0" smtClean="0">
                <a:solidFill>
                  <a:srgbClr val="FF0000"/>
                </a:solidFill>
              </a:rPr>
              <a:t>building the team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is more important than building the environment</a:t>
            </a:r>
            <a:r>
              <a:rPr lang="en-US" dirty="0" smtClean="0">
                <a:solidFill>
                  <a:schemeClr val="tx1"/>
                </a:solidFill>
              </a:rPr>
              <a:t>. Try to create the team and let the team configure the environment on the basis of the need.</a:t>
            </a:r>
          </a:p>
        </p:txBody>
      </p:sp>
    </p:spTree>
    <p:extLst>
      <p:ext uri="{BB962C8B-B14F-4D97-AF65-F5344CB8AC3E}">
        <p14:creationId xmlns:p14="http://schemas.microsoft.com/office/powerpoint/2010/main" val="9860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Working software </a:t>
            </a:r>
            <a:r>
              <a:rPr lang="en-US" sz="3200" dirty="0">
                <a:solidFill>
                  <a:schemeClr val="tx1"/>
                </a:solidFill>
              </a:rPr>
              <a:t>over comprehensive documentation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Huge software documents take a great deal of time to produce and </a:t>
            </a:r>
            <a:r>
              <a:rPr lang="en-US" b="1" dirty="0" smtClean="0">
                <a:solidFill>
                  <a:srgbClr val="FF0000"/>
                </a:solidFill>
              </a:rPr>
              <a:t>even more time to keep in sync with the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Documents need to be </a:t>
            </a:r>
            <a:r>
              <a:rPr lang="en-US" b="1" dirty="0" smtClean="0">
                <a:solidFill>
                  <a:schemeClr val="tx1"/>
                </a:solidFill>
              </a:rPr>
              <a:t>short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tx1"/>
                </a:solidFill>
              </a:rPr>
              <a:t>pursuit.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By “salient”, I mean it should discus the overall design rational and structure document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all we have is a short rational and structure document, </a:t>
            </a:r>
            <a:r>
              <a:rPr lang="en-US" sz="3200" b="1" dirty="0" smtClean="0">
                <a:solidFill>
                  <a:srgbClr val="FF0000"/>
                </a:solidFill>
              </a:rPr>
              <a:t>how do we train new team members to work on the system?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6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how do we train new team members to work on the system</a:t>
            </a:r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</a:rPr>
              <a:t>two documents that are the best at transferring information </a:t>
            </a:r>
            <a:r>
              <a:rPr lang="en-US" dirty="0" smtClean="0">
                <a:solidFill>
                  <a:schemeClr val="tx1"/>
                </a:solidFill>
              </a:rPr>
              <a:t>to the new team member are the </a:t>
            </a:r>
            <a:r>
              <a:rPr lang="en-US" sz="2000" b="1" dirty="0" smtClean="0">
                <a:solidFill>
                  <a:srgbClr val="FF0000"/>
                </a:solidFill>
              </a:rPr>
              <a:t>code</a:t>
            </a:r>
            <a:r>
              <a:rPr lang="en-US" dirty="0" smtClean="0">
                <a:solidFill>
                  <a:schemeClr val="tx1"/>
                </a:solidFill>
              </a:rPr>
              <a:t> an the </a:t>
            </a:r>
            <a:r>
              <a:rPr lang="en-US" sz="2000" b="1" dirty="0" smtClean="0">
                <a:solidFill>
                  <a:srgbClr val="FF0000"/>
                </a:solidFill>
              </a:rPr>
              <a:t>team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There is </a:t>
            </a:r>
            <a:r>
              <a:rPr lang="en-US" b="1" dirty="0" smtClean="0">
                <a:solidFill>
                  <a:schemeClr val="tx1"/>
                </a:solidFill>
              </a:rPr>
              <a:t>no faster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</a:rPr>
              <a:t>more efficient </a:t>
            </a:r>
            <a:r>
              <a:rPr lang="en-US" dirty="0" smtClean="0">
                <a:solidFill>
                  <a:schemeClr val="tx1"/>
                </a:solidFill>
              </a:rPr>
              <a:t>way to transfer that information to others than </a:t>
            </a:r>
            <a:r>
              <a:rPr lang="en-US" sz="4800" b="1" dirty="0" smtClean="0">
                <a:solidFill>
                  <a:srgbClr val="FF0000"/>
                </a:solidFill>
              </a:rPr>
              <a:t>human-to-human interaction.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2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Martin’s first law of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b="1" dirty="0" smtClean="0">
                <a:solidFill>
                  <a:srgbClr val="FF0000"/>
                </a:solidFill>
              </a:rPr>
              <a:t>Produce no document unless its need immediate and significant.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8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Customer collaboration </a:t>
            </a:r>
            <a:r>
              <a:rPr lang="en-US" sz="3200" dirty="0" smtClean="0">
                <a:solidFill>
                  <a:schemeClr val="tx1"/>
                </a:solidFill>
              </a:rPr>
              <a:t>over contract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>
                <a:solidFill>
                  <a:srgbClr val="FF0000"/>
                </a:solidFill>
              </a:rPr>
              <a:t>You cannot </a:t>
            </a:r>
            <a:r>
              <a:rPr lang="en-US" dirty="0" smtClean="0">
                <a:solidFill>
                  <a:schemeClr val="tx1"/>
                </a:solidFill>
              </a:rPr>
              <a:t>write a description of the software you want and then have someone develop it on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 smtClean="0">
                <a:solidFill>
                  <a:srgbClr val="FF0000"/>
                </a:solidFill>
              </a:rPr>
              <a:t>fixed schedule</a:t>
            </a:r>
            <a:r>
              <a:rPr lang="en-US" dirty="0" smtClean="0">
                <a:solidFill>
                  <a:schemeClr val="tx1"/>
                </a:solidFill>
              </a:rPr>
              <a:t> for a </a:t>
            </a:r>
            <a:r>
              <a:rPr lang="en-US" b="1" dirty="0" smtClean="0">
                <a:solidFill>
                  <a:srgbClr val="FF0000"/>
                </a:solidFill>
              </a:rPr>
              <a:t>fixed price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Successful projects </a:t>
            </a:r>
            <a:r>
              <a:rPr lang="en-US" dirty="0" smtClean="0">
                <a:solidFill>
                  <a:schemeClr val="tx1"/>
                </a:solidFill>
              </a:rPr>
              <a:t>involve </a:t>
            </a:r>
            <a:r>
              <a:rPr lang="en-US" b="1" dirty="0" smtClean="0">
                <a:solidFill>
                  <a:schemeClr val="tx1"/>
                </a:solidFill>
              </a:rPr>
              <a:t>customer feedback </a:t>
            </a:r>
            <a:r>
              <a:rPr lang="en-US" dirty="0" smtClean="0">
                <a:solidFill>
                  <a:schemeClr val="tx1"/>
                </a:solidFill>
              </a:rPr>
              <a:t>on a regular frequent basis.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3200" b="1" dirty="0" smtClean="0">
                <a:solidFill>
                  <a:srgbClr val="FF0000"/>
                </a:solidFill>
              </a:rPr>
              <a:t>A contract that specifies the requirements, schedule and cost of a project is fundamentally flawed.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11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912</TotalTime>
  <Words>1317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Calibri Light</vt:lpstr>
      <vt:lpstr>Retrospect</vt:lpstr>
      <vt:lpstr>Agile Development</vt:lpstr>
      <vt:lpstr>PowerPoint Presentation</vt:lpstr>
      <vt:lpstr>The Agile Alliance.</vt:lpstr>
      <vt:lpstr>The Manifesto of the Agile Alliance </vt:lpstr>
      <vt:lpstr>Individuals and interactions over processes and tools </vt:lpstr>
      <vt:lpstr>Working software over comprehensive documentation  </vt:lpstr>
      <vt:lpstr>how do we train new team members to work on the system?</vt:lpstr>
      <vt:lpstr>Martin’s first law of documentation</vt:lpstr>
      <vt:lpstr>Customer collaboration over contract negotiation</vt:lpstr>
      <vt:lpstr>Responding to change over following a plan</vt:lpstr>
      <vt:lpstr>Better planning strategy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  <vt:lpstr>Agile 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</dc:title>
  <dc:creator>رضا ارجمندی اصل</dc:creator>
  <cp:lastModifiedBy>arjmandi</cp:lastModifiedBy>
  <cp:revision>234</cp:revision>
  <dcterms:created xsi:type="dcterms:W3CDTF">2019-02-19T06:24:45Z</dcterms:created>
  <dcterms:modified xsi:type="dcterms:W3CDTF">2019-03-01T10:35:40Z</dcterms:modified>
</cp:coreProperties>
</file>