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8" r:id="rId6"/>
    <p:sldId id="279" r:id="rId7"/>
    <p:sldId id="280" r:id="rId8"/>
    <p:sldId id="283" r:id="rId9"/>
    <p:sldId id="284" r:id="rId10"/>
    <p:sldId id="282" r:id="rId11"/>
    <p:sldId id="285" r:id="rId12"/>
    <p:sldId id="287" r:id="rId13"/>
    <p:sldId id="286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Repo-to-repo collaboration: </a:t>
            </a:r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6172" y="186750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config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remote command offers such utility.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 Once you have mapped the remote repo you can push local branches to it.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 smtClean="0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&gt;.</a:t>
            </a:r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0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In addition to configuring a remote repo URL, you may also need to set global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configuration options such as username, or email.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command lets you configure your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installation (or an individual repository) from the command line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stores configuration options in three separate files, which lets you scope options to individual repositories (local), user (Global), or the entire system (system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):</a:t>
            </a:r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Local: &lt;repo&gt;/.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Repository-specific settings.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Global: /.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User-specific settings. This is where options set with the --global flag are stored.</a:t>
            </a: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    System: $(prefix)/</a:t>
            </a:r>
            <a:r>
              <a:rPr lang="en-US" spc="-50" dirty="0" err="1">
                <a:latin typeface="+mj-lt"/>
                <a:ea typeface="+mj-ea"/>
                <a:cs typeface="+mj-cs"/>
              </a:rPr>
              <a:t>etc</a:t>
            </a:r>
            <a:r>
              <a:rPr lang="en-US" spc="-50" dirty="0">
                <a:latin typeface="+mj-lt"/>
                <a:ea typeface="+mj-ea"/>
                <a:cs typeface="+mj-cs"/>
              </a:rPr>
              <a:t>/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gitconfig</a:t>
            </a:r>
            <a:r>
              <a:rPr lang="en-US" spc="-50" dirty="0">
                <a:latin typeface="+mj-lt"/>
                <a:ea typeface="+mj-ea"/>
                <a:cs typeface="+mj-cs"/>
              </a:rPr>
              <a:t> – System-wide settings.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Define the author name to be used for all commits in the current repository. Typically, you’ll want to use the --global flag to set configuration options for the current user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user.name &lt;name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Adding the --local option or not passing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 level option at all, will set the user.name for the current local </a:t>
            </a:r>
            <a:r>
              <a:rPr lang="en-US" spc="-50">
                <a:latin typeface="+mj-lt"/>
                <a:ea typeface="+mj-ea"/>
                <a:cs typeface="+mj-cs"/>
              </a:rPr>
              <a:t>repository</a:t>
            </a:r>
            <a:r>
              <a:rPr lang="en-US" spc="-5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--local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&lt;email&gt;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 &amp; set up: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Once you have a remote repo setup, you will need to add a remote repo </a:t>
            </a:r>
            <a:r>
              <a:rPr lang="en-US" spc="-50" dirty="0" err="1">
                <a:latin typeface="+mj-lt"/>
                <a:ea typeface="+mj-ea"/>
                <a:cs typeface="+mj-cs"/>
              </a:rPr>
              <a:t>url</a:t>
            </a:r>
            <a:r>
              <a:rPr lang="en-US" spc="-50" dirty="0">
                <a:latin typeface="+mj-lt"/>
                <a:ea typeface="+mj-ea"/>
                <a:cs typeface="+mj-cs"/>
              </a:rPr>
              <a:t>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config</a:t>
            </a:r>
            <a:r>
              <a:rPr lang="en-US" spc="-50" dirty="0">
                <a:latin typeface="+mj-lt"/>
                <a:ea typeface="+mj-ea"/>
                <a:cs typeface="+mj-cs"/>
              </a:rPr>
              <a:t>, and set an upstream branch for your local branches.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remote command offers such utility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map remote repository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remote_repo_url</a:t>
            </a:r>
            <a:r>
              <a:rPr lang="en-US" spc="-50" dirty="0">
                <a:latin typeface="+mj-lt"/>
                <a:ea typeface="+mj-ea"/>
                <a:cs typeface="+mj-cs"/>
              </a:rPr>
              <a:t>&gt; to a ref in your local repo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 Once you have mapped the remote repo you can push local branches to 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remote_name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local_branch_name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This command will push the local repo branch under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local_branc_name</a:t>
            </a:r>
            <a:r>
              <a:rPr lang="en-US" spc="-50" dirty="0">
                <a:latin typeface="+mj-lt"/>
                <a:ea typeface="+mj-ea"/>
                <a:cs typeface="+mj-cs"/>
              </a:rPr>
              <a:t>&gt; to the remote repo at &lt;</a:t>
            </a:r>
            <a:r>
              <a:rPr lang="en-US" spc="-50" dirty="0" err="1">
                <a:latin typeface="+mj-lt"/>
                <a:ea typeface="+mj-ea"/>
                <a:cs typeface="+mj-cs"/>
              </a:rPr>
              <a:t>remote_name</a:t>
            </a:r>
            <a:r>
              <a:rPr lang="en-US" spc="-50" dirty="0">
                <a:latin typeface="+mj-lt"/>
                <a:ea typeface="+mj-ea"/>
                <a:cs typeface="+mj-cs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042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Working software </a:t>
            </a:r>
            <a:r>
              <a:rPr lang="en-US" sz="3200" dirty="0">
                <a:solidFill>
                  <a:schemeClr val="tx1"/>
                </a:solidFill>
              </a:rPr>
              <a:t>over comprehensive documentation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Huge software documents take a great deal of time to produce and </a:t>
            </a:r>
            <a:r>
              <a:rPr lang="en-US" b="1" dirty="0" smtClean="0">
                <a:solidFill>
                  <a:srgbClr val="FF0000"/>
                </a:solidFill>
              </a:rPr>
              <a:t>even more time to keep in sync with the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need to be </a:t>
            </a:r>
            <a:r>
              <a:rPr lang="en-US" b="1" dirty="0" smtClean="0">
                <a:solidFill>
                  <a:schemeClr val="tx1"/>
                </a:solidFill>
              </a:rPr>
              <a:t>short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pursuit.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By “salient”, I mean it should discus the overall design rational and structure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all we have is a short rational and structure document, </a:t>
            </a:r>
            <a:r>
              <a:rPr lang="en-US" sz="3200" b="1" dirty="0" smtClean="0">
                <a:solidFill>
                  <a:srgbClr val="FF0000"/>
                </a:solidFill>
              </a:rPr>
              <a:t>how do we train new team members to work on the system?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do we train new team members to work on the system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two documents that are the best at transferring information </a:t>
            </a:r>
            <a:r>
              <a:rPr lang="en-US" dirty="0" smtClean="0">
                <a:solidFill>
                  <a:schemeClr val="tx1"/>
                </a:solidFill>
              </a:rPr>
              <a:t>to the new team member are the </a:t>
            </a:r>
            <a:r>
              <a:rPr lang="en-US" sz="2000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 an the </a:t>
            </a:r>
            <a:r>
              <a:rPr lang="en-US" sz="2000" b="1" dirty="0" smtClean="0">
                <a:solidFill>
                  <a:srgbClr val="FF0000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is </a:t>
            </a:r>
            <a:r>
              <a:rPr lang="en-US" b="1" dirty="0" smtClean="0">
                <a:solidFill>
                  <a:schemeClr val="tx1"/>
                </a:solidFill>
              </a:rPr>
              <a:t>no faster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more efficient </a:t>
            </a:r>
            <a:r>
              <a:rPr lang="en-US" dirty="0" smtClean="0">
                <a:solidFill>
                  <a:schemeClr val="tx1"/>
                </a:solidFill>
              </a:rPr>
              <a:t>way to transfer that information to others than </a:t>
            </a:r>
            <a:r>
              <a:rPr lang="en-US" sz="4800" b="1" dirty="0" smtClean="0">
                <a:solidFill>
                  <a:srgbClr val="FF0000"/>
                </a:solidFill>
              </a:rPr>
              <a:t>human-to-human interaction.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Martin’s first law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smtClean="0">
                <a:solidFill>
                  <a:srgbClr val="FF0000"/>
                </a:solidFill>
              </a:rPr>
              <a:t>Produce no document unless its need immediate and significant.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Customer collaboration </a:t>
            </a:r>
            <a:r>
              <a:rPr lang="en-US" sz="3200" dirty="0" smtClean="0">
                <a:solidFill>
                  <a:schemeClr val="tx1"/>
                </a:solidFill>
              </a:rPr>
              <a:t>over contract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You cannot </a:t>
            </a:r>
            <a:r>
              <a:rPr lang="en-US" dirty="0" smtClean="0">
                <a:solidFill>
                  <a:schemeClr val="tx1"/>
                </a:solidFill>
              </a:rPr>
              <a:t>write a description of the software you want and then have someone develop it on a </a:t>
            </a:r>
            <a:r>
              <a:rPr lang="en-US" b="1" dirty="0" smtClean="0">
                <a:solidFill>
                  <a:srgbClr val="FF0000"/>
                </a:solidFill>
              </a:rPr>
              <a:t>fixed schedule</a:t>
            </a:r>
            <a:r>
              <a:rPr lang="en-US" dirty="0" smtClean="0">
                <a:solidFill>
                  <a:schemeClr val="tx1"/>
                </a:solidFill>
              </a:rPr>
              <a:t> for a </a:t>
            </a:r>
            <a:r>
              <a:rPr lang="en-US" b="1" dirty="0" smtClean="0">
                <a:solidFill>
                  <a:srgbClr val="FF0000"/>
                </a:solidFill>
              </a:rPr>
              <a:t>fixed price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Successful projects </a:t>
            </a:r>
            <a:r>
              <a:rPr lang="en-US" dirty="0" smtClean="0">
                <a:solidFill>
                  <a:schemeClr val="tx1"/>
                </a:solidFill>
              </a:rPr>
              <a:t>involve </a:t>
            </a:r>
            <a:r>
              <a:rPr lang="en-US" b="1" dirty="0" smtClean="0">
                <a:solidFill>
                  <a:schemeClr val="tx1"/>
                </a:solidFill>
              </a:rPr>
              <a:t>customer feedback </a:t>
            </a:r>
            <a:r>
              <a:rPr lang="en-US" dirty="0" smtClean="0">
                <a:solidFill>
                  <a:schemeClr val="tx1"/>
                </a:solidFill>
              </a:rPr>
              <a:t>on a regular frequent basis.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A contract that specifies the requirements, schedule and cost of a project is fundamentally flawed.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Responding to change </a:t>
            </a:r>
            <a:r>
              <a:rPr lang="en-US" sz="3200" dirty="0" smtClean="0">
                <a:solidFill>
                  <a:schemeClr val="tx1"/>
                </a:solidFill>
              </a:rPr>
              <a:t>over following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It is the </a:t>
            </a:r>
            <a:r>
              <a:rPr lang="en-US" b="1" dirty="0" smtClean="0">
                <a:solidFill>
                  <a:schemeClr val="tx1"/>
                </a:solidFill>
              </a:rPr>
              <a:t>ability to respond to change </a:t>
            </a:r>
            <a:r>
              <a:rPr lang="en-US" dirty="0" smtClean="0">
                <a:solidFill>
                  <a:schemeClr val="tx1"/>
                </a:solidFill>
              </a:rPr>
              <a:t>that often </a:t>
            </a:r>
            <a:r>
              <a:rPr lang="en-US" b="1" dirty="0" smtClean="0">
                <a:solidFill>
                  <a:schemeClr val="tx1"/>
                </a:solidFill>
              </a:rPr>
              <a:t>determines the </a:t>
            </a:r>
            <a:r>
              <a:rPr lang="en-US" b="1" dirty="0" smtClean="0">
                <a:solidFill>
                  <a:srgbClr val="FF0000"/>
                </a:solidFill>
              </a:rPr>
              <a:t>success</a:t>
            </a:r>
            <a:r>
              <a:rPr lang="en-US" b="1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failure </a:t>
            </a:r>
            <a:r>
              <a:rPr lang="en-US" b="1" dirty="0" smtClean="0">
                <a:solidFill>
                  <a:schemeClr val="tx1"/>
                </a:solidFill>
              </a:rPr>
              <a:t>of a software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We cannot planned very far into the future, because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Business environment is likely to change, causing the requirements to shift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Customers are likely to alter the requirements once they see the system start to function.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Even if we know the requirements, and we are sure the won’t change, we are not very good at estimating how long it will take to develop them.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Better </a:t>
            </a:r>
            <a:r>
              <a:rPr lang="en-US" sz="3200" dirty="0" smtClean="0">
                <a:solidFill>
                  <a:schemeClr val="tx1"/>
                </a:solidFill>
              </a:rPr>
              <a:t>planning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A better planning strategy</a:t>
            </a:r>
            <a:r>
              <a:rPr lang="en-US" dirty="0" smtClean="0">
                <a:solidFill>
                  <a:schemeClr val="tx1"/>
                </a:solidFill>
              </a:rPr>
              <a:t> is to make </a:t>
            </a:r>
            <a:r>
              <a:rPr lang="en-US" sz="2400" b="1" dirty="0" smtClean="0">
                <a:solidFill>
                  <a:srgbClr val="FF0000"/>
                </a:solidFill>
              </a:rPr>
              <a:t>detailed plans for the next two weeks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very rough plans the next three month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sz="2400" b="1" dirty="0" smtClean="0">
                <a:solidFill>
                  <a:srgbClr val="FF0000"/>
                </a:solidFill>
              </a:rPr>
              <a:t>extremely crude plans beyond that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 Version control software keeps track of every modification to the code in a special kind of database.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mistake is made, developers can turn back the clock and compare earlier versions of the code to help fix the mistake while minimizing disruption to all team members.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1- Our highest priority is to satisfy the customer through </a:t>
            </a:r>
            <a:r>
              <a:rPr lang="en-US" sz="2400" b="1" dirty="0" smtClean="0">
                <a:solidFill>
                  <a:srgbClr val="FF0000"/>
                </a:solidFill>
              </a:rPr>
              <a:t>early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continuous delivery of valuable software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strive to deliver rudimentary system within the first few weeks of the start of the project. Then, we strive to continue to delivers systems of increasing functionality every two weeks.</a:t>
            </a:r>
          </a:p>
        </p:txBody>
      </p:sp>
    </p:spTree>
    <p:extLst>
      <p:ext uri="{BB962C8B-B14F-4D97-AF65-F5344CB8AC3E}">
        <p14:creationId xmlns:p14="http://schemas.microsoft.com/office/powerpoint/2010/main" val="424399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2- </a:t>
            </a:r>
            <a:r>
              <a:rPr lang="en-US" sz="2400" b="1" dirty="0" smtClean="0">
                <a:solidFill>
                  <a:srgbClr val="FF0000"/>
                </a:solidFill>
              </a:rPr>
              <a:t>Welcome changing requirements, even late in development</a:t>
            </a:r>
            <a:r>
              <a:rPr lang="en-US" sz="2400" b="1" dirty="0" smtClean="0">
                <a:solidFill>
                  <a:schemeClr val="tx1"/>
                </a:solidFill>
              </a:rPr>
              <a:t>. Agile processes harness change for the customer’s competitive advantage.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should keep the structure of software flexible so that when requirements change, the impact to the system is minimal. We will learn the </a:t>
            </a:r>
            <a:r>
              <a:rPr lang="en-US" b="1" dirty="0" smtClean="0">
                <a:solidFill>
                  <a:schemeClr val="tx1"/>
                </a:solidFill>
              </a:rPr>
              <a:t>principles and patterns of object oriented design that help us to maintain this kind of flexibility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83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3- </a:t>
            </a:r>
            <a:r>
              <a:rPr lang="en-US" sz="2400" b="1" dirty="0" smtClean="0">
                <a:solidFill>
                  <a:srgbClr val="FF0000"/>
                </a:solidFill>
              </a:rPr>
              <a:t>Deliver working software frequently</a:t>
            </a:r>
            <a:r>
              <a:rPr lang="en-US" sz="2400" b="1" dirty="0" smtClean="0">
                <a:solidFill>
                  <a:schemeClr val="tx1"/>
                </a:solidFill>
              </a:rPr>
              <a:t>, from a couple of weeks to a couple of month, with a preference to the shorter time scale.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are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content with delivering </a:t>
            </a:r>
            <a:r>
              <a:rPr lang="en-US" b="1" dirty="0" smtClean="0">
                <a:solidFill>
                  <a:schemeClr val="tx1"/>
                </a:solidFill>
              </a:rPr>
              <a:t>bundles of documents or plans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Our eye is on the goal of delivering software that satisfies the customers’ needs.</a:t>
            </a:r>
          </a:p>
        </p:txBody>
      </p:sp>
    </p:spTree>
    <p:extLst>
      <p:ext uri="{BB962C8B-B14F-4D97-AF65-F5344CB8AC3E}">
        <p14:creationId xmlns:p14="http://schemas.microsoft.com/office/powerpoint/2010/main" val="415916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4- </a:t>
            </a:r>
            <a:r>
              <a:rPr lang="en-US" sz="2400" b="1" dirty="0" smtClean="0">
                <a:solidFill>
                  <a:srgbClr val="FF0000"/>
                </a:solidFill>
              </a:rPr>
              <a:t>Business people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developers</a:t>
            </a:r>
            <a:r>
              <a:rPr lang="en-US" sz="2400" b="1" dirty="0" smtClean="0">
                <a:solidFill>
                  <a:schemeClr val="tx1"/>
                </a:solidFill>
              </a:rPr>
              <a:t> must </a:t>
            </a:r>
            <a:r>
              <a:rPr lang="en-US" sz="2400" b="1" dirty="0" smtClean="0">
                <a:solidFill>
                  <a:srgbClr val="FF0000"/>
                </a:solidFill>
              </a:rPr>
              <a:t>work together </a:t>
            </a:r>
            <a:r>
              <a:rPr lang="en-US" sz="2400" b="1" dirty="0" smtClean="0">
                <a:solidFill>
                  <a:schemeClr val="tx1"/>
                </a:solidFill>
              </a:rPr>
              <a:t>daily throughout the project.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 order for a project to be agile</a:t>
            </a:r>
            <a:r>
              <a:rPr lang="en-US" dirty="0" smtClean="0">
                <a:solidFill>
                  <a:schemeClr val="tx1"/>
                </a:solidFill>
              </a:rPr>
              <a:t>, there must be significant and </a:t>
            </a:r>
            <a:r>
              <a:rPr lang="en-US" b="1" dirty="0" smtClean="0">
                <a:solidFill>
                  <a:schemeClr val="tx1"/>
                </a:solidFill>
              </a:rPr>
              <a:t>frequent interaction between the customers, developers and stakeholders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53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5- </a:t>
            </a:r>
            <a:r>
              <a:rPr lang="en-US" sz="2400" b="1" dirty="0" smtClean="0">
                <a:solidFill>
                  <a:srgbClr val="FF0000"/>
                </a:solidFill>
              </a:rPr>
              <a:t>Build project around motivated individuals</a:t>
            </a:r>
            <a:r>
              <a:rPr lang="en-US" sz="2400" b="1" dirty="0" smtClean="0">
                <a:solidFill>
                  <a:schemeClr val="tx1"/>
                </a:solidFill>
              </a:rPr>
              <a:t>. Give them the environment and support the need, and trust them to get the job done.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is one in which people are considered the </a:t>
            </a:r>
            <a:r>
              <a:rPr lang="en-US" b="1" dirty="0" smtClean="0">
                <a:solidFill>
                  <a:schemeClr val="tx1"/>
                </a:solidFill>
              </a:rPr>
              <a:t>most important factor of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3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6- </a:t>
            </a:r>
            <a:r>
              <a:rPr lang="en-US" sz="2400" b="1" dirty="0" smtClean="0">
                <a:solidFill>
                  <a:srgbClr val="FF0000"/>
                </a:solidFill>
              </a:rPr>
              <a:t>The most efficient and effective method of conveying information </a:t>
            </a:r>
            <a:r>
              <a:rPr lang="en-US" sz="2400" b="1" dirty="0" smtClean="0">
                <a:solidFill>
                  <a:schemeClr val="tx1"/>
                </a:solidFill>
              </a:rPr>
              <a:t>to and within a development team is </a:t>
            </a:r>
            <a:r>
              <a:rPr lang="en-US" sz="2400" b="1" dirty="0" smtClean="0">
                <a:solidFill>
                  <a:srgbClr val="FF0000"/>
                </a:solidFill>
              </a:rPr>
              <a:t>face-to-face conversation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primary mode of communication is conversation. Documents may be created, but </a:t>
            </a:r>
            <a:r>
              <a:rPr lang="en-US" b="1" dirty="0" smtClean="0">
                <a:solidFill>
                  <a:schemeClr val="tx1"/>
                </a:solidFill>
              </a:rPr>
              <a:t>there is no attempt to capture all project information in writing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team does not demand written specs, written plans or written designs.</a:t>
            </a:r>
          </a:p>
        </p:txBody>
      </p:sp>
    </p:spTree>
    <p:extLst>
      <p:ext uri="{BB962C8B-B14F-4D97-AF65-F5344CB8AC3E}">
        <p14:creationId xmlns:p14="http://schemas.microsoft.com/office/powerpoint/2010/main" val="3373497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7- </a:t>
            </a:r>
            <a:r>
              <a:rPr lang="en-US" sz="2400" b="1" dirty="0" smtClean="0">
                <a:solidFill>
                  <a:srgbClr val="FF0000"/>
                </a:solidFill>
              </a:rPr>
              <a:t>Working software</a:t>
            </a:r>
            <a:r>
              <a:rPr lang="en-US" sz="2400" b="1" dirty="0" smtClean="0">
                <a:solidFill>
                  <a:schemeClr val="tx1"/>
                </a:solidFill>
              </a:rPr>
              <a:t> is the </a:t>
            </a:r>
            <a:r>
              <a:rPr lang="en-US" sz="2400" b="1" dirty="0" smtClean="0">
                <a:solidFill>
                  <a:srgbClr val="FF0000"/>
                </a:solidFill>
              </a:rPr>
              <a:t>primary measure of progress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Agile team don’t measure their progress </a:t>
            </a:r>
            <a:r>
              <a:rPr lang="en-US" dirty="0" smtClean="0">
                <a:solidFill>
                  <a:schemeClr val="tx1"/>
                </a:solidFill>
              </a:rPr>
              <a:t>in terms of phase that they are in or </a:t>
            </a:r>
            <a:r>
              <a:rPr lang="en-US" b="1" dirty="0" smtClean="0">
                <a:solidFill>
                  <a:schemeClr val="tx1"/>
                </a:solidFill>
              </a:rPr>
              <a:t>by the amount of infrastructure code they have created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are 30% done when 30% of the necessary functionality is working.</a:t>
            </a:r>
          </a:p>
        </p:txBody>
      </p:sp>
    </p:spTree>
    <p:extLst>
      <p:ext uri="{BB962C8B-B14F-4D97-AF65-F5344CB8AC3E}">
        <p14:creationId xmlns:p14="http://schemas.microsoft.com/office/powerpoint/2010/main" val="678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8- </a:t>
            </a:r>
            <a:r>
              <a:rPr lang="en-US" sz="2400" b="1" dirty="0" smtClean="0">
                <a:solidFill>
                  <a:srgbClr val="FF0000"/>
                </a:solidFill>
              </a:rPr>
              <a:t>Agile processes promote sustainable development</a:t>
            </a:r>
            <a:r>
              <a:rPr lang="en-US" sz="2400" b="1" dirty="0" smtClean="0">
                <a:solidFill>
                  <a:schemeClr val="tx1"/>
                </a:solidFill>
              </a:rPr>
              <a:t>. The sponsors, developers, and users should be able to maintain a constant pace indefinitely.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agile team does not take off at full speed </a:t>
            </a:r>
            <a:r>
              <a:rPr lang="en-US" dirty="0" smtClean="0">
                <a:solidFill>
                  <a:schemeClr val="tx1"/>
                </a:solidFill>
              </a:rPr>
              <a:t>and try to maintain that speed for duration. Rather they run at a fast, but sustainable, pace.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They work at a rate that allows them to maintain the highest quality standards</a:t>
            </a:r>
            <a:r>
              <a:rPr lang="en-US" dirty="0" smtClean="0">
                <a:solidFill>
                  <a:schemeClr val="tx1"/>
                </a:solidFill>
              </a:rPr>
              <a:t> for the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84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9- </a:t>
            </a:r>
            <a:r>
              <a:rPr lang="en-US" sz="2400" b="1" dirty="0" smtClean="0">
                <a:solidFill>
                  <a:srgbClr val="FF0000"/>
                </a:solidFill>
              </a:rPr>
              <a:t>Continuous attention to technical excellence</a:t>
            </a:r>
            <a:r>
              <a:rPr lang="en-US" sz="2400" b="1" dirty="0" smtClean="0">
                <a:solidFill>
                  <a:schemeClr val="tx1"/>
                </a:solidFill>
              </a:rPr>
              <a:t> and good design enhances agility.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High quality is the key to high speed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 way to go fast is to keep the software as clean and robust as possible.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don’t make messes and then tell themselves they'll clean it when they have more time.</a:t>
            </a:r>
          </a:p>
        </p:txBody>
      </p:sp>
    </p:spTree>
    <p:extLst>
      <p:ext uri="{BB962C8B-B14F-4D97-AF65-F5344CB8AC3E}">
        <p14:creationId xmlns:p14="http://schemas.microsoft.com/office/powerpoint/2010/main" val="178371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10- Simplicity—the art of maximizing the amount of work not done—is essential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widely used modern version control system in the world today is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version control system.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9" y="2860766"/>
            <a:ext cx="6637907" cy="3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11- </a:t>
            </a:r>
            <a:r>
              <a:rPr lang="en-US" sz="2400" b="1" dirty="0">
                <a:solidFill>
                  <a:schemeClr val="tx1"/>
                </a:solidFill>
              </a:rPr>
              <a:t>The best architectures, requirements, designs </a:t>
            </a:r>
            <a:r>
              <a:rPr lang="en-US" sz="2400" b="1" dirty="0">
                <a:solidFill>
                  <a:srgbClr val="FF0000"/>
                </a:solidFill>
              </a:rPr>
              <a:t>emerge from self-organizing </a:t>
            </a:r>
            <a:r>
              <a:rPr lang="en-US" sz="2400" b="1" dirty="0" smtClean="0">
                <a:solidFill>
                  <a:srgbClr val="FF0000"/>
                </a:solidFill>
              </a:rPr>
              <a:t>teams.</a:t>
            </a: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12- </a:t>
            </a:r>
            <a:r>
              <a:rPr lang="en-US" sz="2400" b="1" dirty="0" smtClean="0">
                <a:solidFill>
                  <a:srgbClr val="FF0000"/>
                </a:solidFill>
              </a:rPr>
              <a:t>At regular intervals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the team reflects on how to become more effective</a:t>
            </a:r>
            <a:r>
              <a:rPr lang="en-US" sz="2400" b="1" dirty="0" smtClean="0">
                <a:solidFill>
                  <a:schemeClr val="tx1"/>
                </a:solidFill>
              </a:rPr>
              <a:t>, then tunes and adjusts it’s behavior accordingly.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Setting up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/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Configure </a:t>
            </a:r>
            <a:r>
              <a:rPr lang="en-US" sz="3200" dirty="0" err="1" smtClean="0"/>
              <a:t>git</a:t>
            </a:r>
            <a:r>
              <a:rPr lang="en-US" sz="3200" b="1" dirty="0" smtClean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 smtClean="0"/>
              <a:t>config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config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--global </a:t>
            </a:r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user.email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”username@host.com”</a:t>
            </a:r>
          </a:p>
          <a:p>
            <a:pPr lvl="1"/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spc="-5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 “username”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Initializing a new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  <a:r>
              <a:rPr lang="en-US" sz="3200" b="1" dirty="0" err="1"/>
              <a:t>init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cd /path/to/your/existing/code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endParaRPr lang="en-US" sz="2000" spc="-5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To </a:t>
            </a:r>
            <a:r>
              <a:rPr lang="en-US" spc="-50" dirty="0">
                <a:latin typeface="+mj-lt"/>
                <a:ea typeface="+mj-ea"/>
                <a:cs typeface="+mj-cs"/>
              </a:rPr>
              <a:t>create a new repo, you'll use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command.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is a one-time command you use during the initial setup of a new repo.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Executing </a:t>
            </a:r>
            <a:r>
              <a:rPr lang="en-US" spc="-50" dirty="0">
                <a:latin typeface="+mj-lt"/>
                <a:ea typeface="+mj-ea"/>
                <a:cs typeface="+mj-cs"/>
              </a:rPr>
              <a:t>this command will create a new .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subdirectory in your current working directory. This will also create a new master branch.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&lt;project directory&gt;</a:t>
            </a:r>
          </a:p>
        </p:txBody>
      </p:sp>
    </p:spTree>
    <p:extLst>
      <p:ext uri="{BB962C8B-B14F-4D97-AF65-F5344CB8AC3E}">
        <p14:creationId xmlns:p14="http://schemas.microsoft.com/office/powerpoint/2010/main" val="2356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Cloning an existing repository</a:t>
            </a:r>
            <a:r>
              <a:rPr lang="en-US" sz="3200" b="1" dirty="0"/>
              <a:t>: </a:t>
            </a:r>
            <a:r>
              <a:rPr lang="en-US" sz="3200" b="1" dirty="0" err="1"/>
              <a:t>git</a:t>
            </a:r>
            <a:r>
              <a:rPr lang="en-US" sz="3200" b="1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clone &lt;repo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url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smtClean="0">
                <a:latin typeface="+mj-lt"/>
                <a:ea typeface="+mj-ea"/>
                <a:cs typeface="+mj-cs"/>
              </a:rPr>
              <a:t>If </a:t>
            </a:r>
            <a:r>
              <a:rPr lang="en-US" spc="-50" dirty="0">
                <a:latin typeface="+mj-lt"/>
                <a:ea typeface="+mj-ea"/>
                <a:cs typeface="+mj-cs"/>
              </a:rPr>
              <a:t>a project has already been set up in a central repository, the clone command is the most common way for users to obtain a local development clone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supports a few different network protocols and corresponding URL formats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When executed, the latest version of the remote repo files on the master branch will be pulled down and added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1052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changes to the repository: </a:t>
            </a:r>
            <a:r>
              <a:rPr lang="en-US" sz="3200" b="1" dirty="0" err="1"/>
              <a:t>git</a:t>
            </a:r>
            <a:r>
              <a:rPr lang="en-US" sz="3200" b="1" dirty="0"/>
              <a:t> add and </a:t>
            </a:r>
            <a:r>
              <a:rPr lang="en-US" sz="3200" b="1" dirty="0" err="1"/>
              <a:t>git</a:t>
            </a:r>
            <a:r>
              <a:rPr lang="en-US" sz="3200" b="1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/path/to/project</a:t>
            </a:r>
          </a:p>
          <a:p>
            <a:pPr lvl="1"/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"test content for </a:t>
            </a:r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tutorial" &gt;&gt;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CommitTest.txt</a:t>
            </a:r>
          </a:p>
          <a:p>
            <a:pPr lvl="1"/>
            <a:r>
              <a:rPr lang="en-US" sz="2000" spc="-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spc="-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"added CommitTest.txt to the repo</a:t>
            </a:r>
            <a:r>
              <a:rPr lang="en-US" sz="2000" spc="-5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000" spc="-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endParaRPr lang="en-US" spc="-50" dirty="0" smtClean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After executing this example, your repo will now have CommitTest.txt added to the history and will track future updates to the file</a:t>
            </a:r>
            <a:r>
              <a:rPr lang="en-US" spc="-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.</a:t>
            </a:r>
          </a:p>
          <a:p>
            <a:pPr lvl="1">
              <a:buClr>
                <a:srgbClr val="1CADE4"/>
              </a:buClr>
            </a:pPr>
            <a:endParaRPr lang="en-US" spc="-50" dirty="0">
              <a:solidFill>
                <a:prstClr val="black">
                  <a:lumMod val="75000"/>
                  <a:lumOff val="25000"/>
                </a:prstClr>
              </a:solidFill>
              <a:latin typeface="Calibri Light" panose="020F0302020204030204"/>
            </a:endParaRPr>
          </a:p>
          <a:p>
            <a:pPr lvl="1">
              <a:buClr>
                <a:srgbClr val="1CADE4"/>
              </a:buClr>
            </a:pP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Another common use case for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is the --all option. Executing </a:t>
            </a:r>
            <a:r>
              <a:rPr lang="en-US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git</a:t>
            </a:r>
            <a:r>
              <a:rPr lang="en-US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 add --all will take any changed and untracked files in the repo and add them to the repo and update the repo's working tree.</a:t>
            </a:r>
          </a:p>
          <a:p>
            <a:pPr lvl="1"/>
            <a:endParaRPr lang="en-US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Bare vs. cloned repositories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clone in the previous "Initializing a new Repository" section to set up your local repository, your repository is already configured for remote collaboration. </a:t>
            </a:r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 err="1" smtClean="0">
                <a:latin typeface="+mj-lt"/>
                <a:ea typeface="+mj-ea"/>
                <a:cs typeface="+mj-cs"/>
              </a:rPr>
              <a:t>git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pc="-50" dirty="0">
                <a:latin typeface="+mj-lt"/>
                <a:ea typeface="+mj-ea"/>
                <a:cs typeface="+mj-cs"/>
              </a:rPr>
              <a:t>clone will automatically configure your repo with a remote pointed to the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you cloned it from. This means that once you make changes to a file and commit them, you can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those changes to the remote repository.</a:t>
            </a:r>
          </a:p>
          <a:p>
            <a:pPr lvl="1"/>
            <a:endParaRPr lang="en-US" spc="-50" dirty="0" smtClean="0">
              <a:latin typeface="+mj-lt"/>
              <a:ea typeface="+mj-ea"/>
              <a:cs typeface="+mj-cs"/>
            </a:endParaRPr>
          </a:p>
          <a:p>
            <a:pPr lvl="1"/>
            <a:r>
              <a:rPr lang="en-US" spc="-50" dirty="0">
                <a:latin typeface="+mj-lt"/>
                <a:ea typeface="+mj-ea"/>
                <a:cs typeface="+mj-cs"/>
              </a:rPr>
              <a:t>If you used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</a:t>
            </a:r>
            <a:r>
              <a:rPr lang="en-US" spc="-50" dirty="0" err="1">
                <a:latin typeface="+mj-lt"/>
                <a:ea typeface="+mj-ea"/>
                <a:cs typeface="+mj-cs"/>
              </a:rPr>
              <a:t>init</a:t>
            </a:r>
            <a:r>
              <a:rPr lang="en-US" spc="-50" dirty="0">
                <a:latin typeface="+mj-lt"/>
                <a:ea typeface="+mj-ea"/>
                <a:cs typeface="+mj-cs"/>
              </a:rPr>
              <a:t> to make a fresh repo, you'll have no remote repo to push changes to. A common pattern when initializing a new repo is to go to a hosted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service like </a:t>
            </a:r>
            <a:r>
              <a:rPr lang="en-US" spc="-50" dirty="0" smtClean="0">
                <a:latin typeface="+mj-lt"/>
                <a:ea typeface="+mj-ea"/>
                <a:cs typeface="+mj-cs"/>
              </a:rPr>
              <a:t>GitHub </a:t>
            </a:r>
            <a:r>
              <a:rPr lang="en-US" spc="-50" dirty="0">
                <a:latin typeface="+mj-lt"/>
                <a:ea typeface="+mj-ea"/>
                <a:cs typeface="+mj-cs"/>
              </a:rPr>
              <a:t>and create a repo there. The service will provide a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URL that you can then add to your local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repository and </a:t>
            </a:r>
            <a:r>
              <a:rPr lang="en-US" spc="-50" dirty="0" err="1">
                <a:latin typeface="+mj-lt"/>
                <a:ea typeface="+mj-ea"/>
                <a:cs typeface="+mj-cs"/>
              </a:rPr>
              <a:t>git</a:t>
            </a:r>
            <a:r>
              <a:rPr lang="en-US" spc="-50" dirty="0">
                <a:latin typeface="+mj-lt"/>
                <a:ea typeface="+mj-ea"/>
                <a:cs typeface="+mj-cs"/>
              </a:rPr>
              <a:t> push to the hosted repo. </a:t>
            </a:r>
          </a:p>
        </p:txBody>
      </p:sp>
    </p:spTree>
    <p:extLst>
      <p:ext uri="{BB962C8B-B14F-4D97-AF65-F5344CB8AC3E}">
        <p14:creationId xmlns:p14="http://schemas.microsoft.com/office/powerpoint/2010/main" val="769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1700</TotalTime>
  <Words>1983</Words>
  <Application>Microsoft Office PowerPoint</Application>
  <PresentationFormat>Widescreen</PresentationFormat>
  <Paragraphs>164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Consolas</vt:lpstr>
      <vt:lpstr>Retrospect</vt:lpstr>
      <vt:lpstr>Version Control</vt:lpstr>
      <vt:lpstr>What is version control?</vt:lpstr>
      <vt:lpstr>What is Git?</vt:lpstr>
      <vt:lpstr>Setting up a repository</vt:lpstr>
      <vt:lpstr>Configure git: git config</vt:lpstr>
      <vt:lpstr>Initializing a new repository: git init</vt:lpstr>
      <vt:lpstr>Cloning an existing repository: git clone</vt:lpstr>
      <vt:lpstr>Saving changes to the repository: git add and git commit</vt:lpstr>
      <vt:lpstr>Bare vs. cloned repositories</vt:lpstr>
      <vt:lpstr>Repo-to-repo collaboration: git push</vt:lpstr>
      <vt:lpstr>Configuration &amp; set up: git config</vt:lpstr>
      <vt:lpstr>Configuration &amp; set up: git config</vt:lpstr>
      <vt:lpstr>Configuration &amp; set up: git config</vt:lpstr>
      <vt:lpstr>Working software over comprehensive documentation  </vt:lpstr>
      <vt:lpstr>how do we train new team members to work on the system?</vt:lpstr>
      <vt:lpstr>Martin’s first law of documentation</vt:lpstr>
      <vt:lpstr>Customer collaboration over contract negotiation</vt:lpstr>
      <vt:lpstr>Responding to change over following a plan</vt:lpstr>
      <vt:lpstr>Better planning strategy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329</cp:revision>
  <dcterms:created xsi:type="dcterms:W3CDTF">2019-02-19T06:24:45Z</dcterms:created>
  <dcterms:modified xsi:type="dcterms:W3CDTF">2019-03-04T03:30:09Z</dcterms:modified>
</cp:coreProperties>
</file>