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41" r:id="rId6"/>
    <p:sldId id="442" r:id="rId7"/>
    <p:sldId id="335" r:id="rId8"/>
    <p:sldId id="440" r:id="rId9"/>
    <p:sldId id="443" r:id="rId10"/>
    <p:sldId id="444" r:id="rId11"/>
    <p:sldId id="372" r:id="rId12"/>
    <p:sldId id="445" r:id="rId13"/>
    <p:sldId id="447" r:id="rId14"/>
    <p:sldId id="446" r:id="rId15"/>
    <p:sldId id="373" r:id="rId16"/>
    <p:sldId id="448" r:id="rId17"/>
    <p:sldId id="334" r:id="rId18"/>
    <p:sldId id="449" r:id="rId19"/>
    <p:sldId id="336" r:id="rId20"/>
    <p:sldId id="450" r:id="rId21"/>
    <p:sldId id="451" r:id="rId22"/>
    <p:sldId id="367" r:id="rId23"/>
    <p:sldId id="452" r:id="rId24"/>
    <p:sldId id="453" r:id="rId25"/>
    <p:sldId id="454" r:id="rId26"/>
    <p:sldId id="376" r:id="rId27"/>
    <p:sldId id="377" r:id="rId28"/>
    <p:sldId id="455" r:id="rId29"/>
    <p:sldId id="456" r:id="rId30"/>
    <p:sldId id="457" r:id="rId31"/>
    <p:sldId id="378" r:id="rId32"/>
    <p:sldId id="458" r:id="rId33"/>
    <p:sldId id="459" r:id="rId34"/>
    <p:sldId id="379" r:id="rId35"/>
    <p:sldId id="460" r:id="rId36"/>
    <p:sldId id="461" r:id="rId37"/>
    <p:sldId id="462" r:id="rId38"/>
    <p:sldId id="337" r:id="rId39"/>
    <p:sldId id="383" r:id="rId40"/>
    <p:sldId id="384"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385" r:id="rId54"/>
    <p:sldId id="475" r:id="rId55"/>
    <p:sldId id="26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10/5/2018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Regular</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Expressions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a:t>Summer </a:t>
            </a:r>
            <a:r>
              <a:rPr lang="en-US" smtClean="0"/>
              <a:t>2018</a:t>
            </a:r>
            <a:endParaRPr lang="en-US" dirty="0"/>
          </a:p>
          <a:p>
            <a:endParaRPr lang="en-US" dirty="0"/>
          </a:p>
        </p:txBody>
      </p:sp>
      <p:sp>
        <p:nvSpPr>
          <p:cNvPr id="4" name="TextBox 3"/>
          <p:cNvSpPr txBox="1"/>
          <p:nvPr/>
        </p:nvSpPr>
        <p:spPr>
          <a:xfrm>
            <a:off x="-3" y="5308020"/>
            <a:ext cx="6897191"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a:t>
            </a:r>
            <a:r>
              <a:rPr lang="en-US" dirty="0" smtClean="0"/>
              <a:t>you‘re going to learn about Regular Expressions, </a:t>
            </a:r>
            <a:r>
              <a:rPr lang="en-US" dirty="0"/>
              <a:t>Regular expressions are powerful and (mostly) standardized way of searching, replacing, and parsing text with complex patterns of </a:t>
            </a:r>
            <a:r>
              <a:rPr lang="en-US" dirty="0" smtClean="0"/>
              <a:t>characters.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83012"/>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*sigh* Unfortunately, I soon found more cases that contradicted my logic. In this case, the street address contained the word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as a whole word by itself, but it wasn’t at the end, because the address had an apartment number after the street designation. Because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isn’t at the very end of the string, it doesn’t match, so the entire call to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ends up replacing nothing at all, and you get the original string back, which is not what you want.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To solve this problem, I removed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character and added another </a:t>
            </a:r>
            <a:r>
              <a:rPr lang="en-US" sz="2000" b="1" i="1" dirty="0">
                <a:solidFill>
                  <a:srgbClr val="0070C0"/>
                </a:solidFill>
                <a:latin typeface="Consolas" panose="020B0609020204030204" pitchFamily="49" charset="0"/>
                <a:cs typeface="Consolas" panose="020B0609020204030204" pitchFamily="49" charset="0"/>
              </a:rPr>
              <a:t>\b</a:t>
            </a:r>
            <a:r>
              <a:rPr lang="en-US" sz="2000" dirty="0"/>
              <a:t>. Now the regular expression reads </a:t>
            </a:r>
            <a:r>
              <a:rPr lang="en-US" sz="2000" b="1" dirty="0" smtClean="0"/>
              <a:t>“match </a:t>
            </a:r>
            <a:r>
              <a:rPr lang="en-US" sz="2000" b="1" i="1" dirty="0">
                <a:solidFill>
                  <a:srgbClr val="0070C0"/>
                </a:solidFill>
                <a:latin typeface="Consolas" panose="020B0609020204030204" pitchFamily="49" charset="0"/>
                <a:cs typeface="Consolas" panose="020B0609020204030204" pitchFamily="49" charset="0"/>
              </a:rPr>
              <a:t>'ROAD'</a:t>
            </a:r>
            <a:r>
              <a:rPr lang="en-US" sz="2000" b="1" dirty="0"/>
              <a:t> when it’s a whole word by itself anywhere in the string,” </a:t>
            </a:r>
            <a:r>
              <a:rPr lang="en-US" sz="2000" dirty="0"/>
              <a:t>whether at the end, the beginning, or somewhere in the middle.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8772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291547" y="884069"/>
            <a:ext cx="11357113"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You’ve most likely seen Roman numerals, even if you didn’t recognize them. </a:t>
            </a:r>
            <a:r>
              <a:rPr lang="en-US" sz="2000" dirty="0"/>
              <a:t>You may have seen them in copyrights of old movies and television shows(“Copyright MCMXLVI” instead of “Copyright 1946</a:t>
            </a:r>
            <a:r>
              <a:rPr lang="en-US" sz="2000" dirty="0" smtClean="0"/>
              <a:t>”), or on the dedication walls of libraries </a:t>
            </a:r>
            <a:r>
              <a:rPr lang="en-US" sz="2000" dirty="0"/>
              <a:t>or universities(“established MDCCCLXXXVIII” instead of “established 1888</a:t>
            </a:r>
            <a:r>
              <a:rPr lang="en-US" sz="2000" dirty="0" smtClean="0"/>
              <a:t>”). You may also have seen them in outlines and bibliographical references. It’s a system of representing numbers, that realy does date back to the ancient Roman empire.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Roman numerals, there are seven characters that are repeated and combined in various ways to represent numbers:</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dirty="0"/>
              <a:t>    I = </a:t>
            </a:r>
            <a:r>
              <a:rPr lang="en-US" sz="2000" b="1" dirty="0" smtClean="0"/>
              <a:t>1</a:t>
            </a:r>
            <a:endParaRPr lang="en-US" sz="2000" b="1" dirty="0"/>
          </a:p>
          <a:p>
            <a:pPr marL="342900" indent="-342900">
              <a:lnSpc>
                <a:spcPct val="150000"/>
              </a:lnSpc>
              <a:buFont typeface="Arial" panose="020B0604020202020204" pitchFamily="34" charset="0"/>
              <a:buChar char="•"/>
            </a:pPr>
            <a:r>
              <a:rPr lang="en-US" sz="2000" b="1" dirty="0"/>
              <a:t>    V = 5</a:t>
            </a:r>
          </a:p>
          <a:p>
            <a:pPr marL="342900" indent="-342900">
              <a:lnSpc>
                <a:spcPct val="150000"/>
              </a:lnSpc>
              <a:buFont typeface="Arial" panose="020B0604020202020204" pitchFamily="34" charset="0"/>
              <a:buChar char="•"/>
            </a:pPr>
            <a:r>
              <a:rPr lang="en-US" sz="2000" b="1" dirty="0"/>
              <a:t>    X = 10</a:t>
            </a:r>
          </a:p>
          <a:p>
            <a:pPr marL="342900" indent="-342900">
              <a:lnSpc>
                <a:spcPct val="150000"/>
              </a:lnSpc>
              <a:buFont typeface="Arial" panose="020B0604020202020204" pitchFamily="34" charset="0"/>
              <a:buChar char="•"/>
            </a:pPr>
            <a:r>
              <a:rPr lang="en-US" sz="2000" b="1" dirty="0"/>
              <a:t>    L = 50</a:t>
            </a:r>
          </a:p>
          <a:p>
            <a:pPr marL="342900" indent="-342900">
              <a:lnSpc>
                <a:spcPct val="150000"/>
              </a:lnSpc>
              <a:buFont typeface="Arial" panose="020B0604020202020204" pitchFamily="34" charset="0"/>
              <a:buChar char="•"/>
            </a:pPr>
            <a:r>
              <a:rPr lang="en-US" sz="2000" b="1" dirty="0"/>
              <a:t>    C = 100</a:t>
            </a:r>
          </a:p>
          <a:p>
            <a:pPr marL="342900" indent="-342900">
              <a:lnSpc>
                <a:spcPct val="150000"/>
              </a:lnSpc>
              <a:buFont typeface="Arial" panose="020B0604020202020204" pitchFamily="34" charset="0"/>
              <a:buChar char="•"/>
            </a:pPr>
            <a:r>
              <a:rPr lang="en-US" sz="2000" b="1" dirty="0"/>
              <a:t>    D = 500</a:t>
            </a:r>
          </a:p>
          <a:p>
            <a:pPr marL="342900" indent="-342900">
              <a:lnSpc>
                <a:spcPct val="150000"/>
              </a:lnSpc>
              <a:buFont typeface="Arial" panose="020B0604020202020204" pitchFamily="34" charset="0"/>
              <a:buChar char="•"/>
            </a:pPr>
            <a:r>
              <a:rPr lang="en-US" sz="2000" b="1" dirty="0"/>
              <a:t>    M = 1000 </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0" y="851847"/>
            <a:ext cx="12192000"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The following are </a:t>
            </a:r>
            <a:r>
              <a:rPr lang="en-US" sz="2000" b="1" dirty="0" smtClean="0">
                <a:solidFill>
                  <a:srgbClr val="FF0000"/>
                </a:solidFill>
              </a:rPr>
              <a:t>some general rules </a:t>
            </a:r>
            <a:r>
              <a:rPr lang="en-US" sz="2000" b="1" dirty="0" smtClean="0"/>
              <a:t>for constructing Roman numerals: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1- sometimes characters are additive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i="1" dirty="0">
                <a:solidFill>
                  <a:srgbClr val="0070C0"/>
                </a:solidFill>
                <a:latin typeface="Consolas" panose="020B0609020204030204" pitchFamily="49" charset="0"/>
                <a:cs typeface="Consolas" panose="020B0609020204030204" pitchFamily="49" charset="0"/>
              </a:rPr>
              <a:t>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i="1" dirty="0">
                <a:solidFill>
                  <a:srgbClr val="0070C0"/>
                </a:solidFill>
                <a:latin typeface="Consolas" panose="020B0609020204030204" pitchFamily="49" charset="0"/>
                <a:cs typeface="Consolas" panose="020B0609020204030204" pitchFamily="49" charset="0"/>
              </a:rPr>
              <a:t>VI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6</a:t>
            </a:r>
            <a:r>
              <a:rPr lang="en-US" sz="2000" dirty="0"/>
              <a:t> (literally, “5 and 1”), </a:t>
            </a:r>
            <a:r>
              <a:rPr lang="en-US" sz="2000" b="1" i="1" dirty="0">
                <a:solidFill>
                  <a:srgbClr val="0070C0"/>
                </a:solidFill>
                <a:latin typeface="Consolas" panose="020B0609020204030204" pitchFamily="49" charset="0"/>
                <a:cs typeface="Consolas" panose="020B0609020204030204" pitchFamily="49" charset="0"/>
              </a:rPr>
              <a:t>VII </a:t>
            </a:r>
            <a:r>
              <a:rPr lang="en-US" sz="2000" dirty="0"/>
              <a:t>is </a:t>
            </a:r>
            <a:r>
              <a:rPr lang="en-US" sz="2000" b="1" i="1" dirty="0">
                <a:solidFill>
                  <a:srgbClr val="0070C0"/>
                </a:solidFill>
                <a:latin typeface="Consolas" panose="020B0609020204030204" pitchFamily="49" charset="0"/>
                <a:cs typeface="Consolas" panose="020B0609020204030204" pitchFamily="49" charset="0"/>
              </a:rPr>
              <a:t>7</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VIII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8</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2- The </a:t>
            </a:r>
            <a:r>
              <a:rPr lang="en-US" sz="2000" b="1" dirty="0"/>
              <a:t>tens </a:t>
            </a:r>
            <a:r>
              <a:rPr lang="en-US" sz="2000" b="1" dirty="0" smtClean="0"/>
              <a:t>characters (</a:t>
            </a:r>
            <a:r>
              <a:rPr lang="en-US" sz="2000" b="1" i="1" dirty="0">
                <a:solidFill>
                  <a:srgbClr val="0070C0"/>
                </a:solidFill>
                <a:latin typeface="Consolas" panose="020B0609020204030204" pitchFamily="49" charset="0"/>
                <a:cs typeface="Consolas" panose="020B0609020204030204" pitchFamily="49" charset="0"/>
              </a:rPr>
              <a:t>I</a:t>
            </a: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a:t>
            </a:r>
            <a:r>
              <a:rPr lang="en-US" sz="2000" b="1" dirty="0" smtClean="0"/>
              <a:t>can be repeated up to three times</a:t>
            </a:r>
            <a:r>
              <a:rPr lang="en-US" sz="2000" dirty="0" smtClean="0"/>
              <a:t>. </a:t>
            </a:r>
            <a:r>
              <a:rPr lang="en-US" sz="2000" b="1" dirty="0"/>
              <a:t>At 4 you need to subtract from next highest fives charecter.</a:t>
            </a:r>
            <a:r>
              <a:rPr lang="en-US" sz="2000" dirty="0"/>
              <a:t> You can't represent </a:t>
            </a:r>
            <a:r>
              <a:rPr lang="en-US" sz="2000" b="1" i="1" dirty="0">
                <a:solidFill>
                  <a:srgbClr val="0070C0"/>
                </a:solidFill>
                <a:latin typeface="Consolas" panose="020B0609020204030204" pitchFamily="49" charset="0"/>
                <a:cs typeface="Consolas" panose="020B0609020204030204" pitchFamily="49" charset="0"/>
              </a:rPr>
              <a:t>4</a:t>
            </a:r>
            <a:r>
              <a:rPr lang="en-US" sz="2000" dirty="0"/>
              <a:t> as </a:t>
            </a:r>
            <a:r>
              <a:rPr lang="en-US" sz="2000" b="1" i="1" dirty="0">
                <a:solidFill>
                  <a:srgbClr val="0070C0"/>
                </a:solidFill>
                <a:latin typeface="Consolas" panose="020B0609020204030204" pitchFamily="49" charset="0"/>
                <a:cs typeface="Consolas" panose="020B0609020204030204" pitchFamily="49" charset="0"/>
              </a:rPr>
              <a:t>IIII</a:t>
            </a:r>
            <a:r>
              <a:rPr lang="en-US" sz="2000" dirty="0"/>
              <a:t>; instead, it is represented as </a:t>
            </a:r>
            <a:r>
              <a:rPr lang="en-US" sz="2000" b="1" i="1" dirty="0">
                <a:solidFill>
                  <a:srgbClr val="0070C0"/>
                </a:solidFill>
                <a:latin typeface="Consolas" panose="020B0609020204030204" pitchFamily="49" charset="0"/>
                <a:cs typeface="Consolas" panose="020B0609020204030204" pitchFamily="49" charset="0"/>
              </a:rPr>
              <a:t>IV</a:t>
            </a:r>
            <a:r>
              <a:rPr lang="en-US" sz="2000" dirty="0"/>
              <a:t> (“1 less than 5”). </a:t>
            </a:r>
            <a:r>
              <a:rPr lang="en-US" sz="2000" b="1" i="1" dirty="0">
                <a:solidFill>
                  <a:srgbClr val="0070C0"/>
                </a:solidFill>
                <a:latin typeface="Consolas" panose="020B0609020204030204" pitchFamily="49" charset="0"/>
                <a:cs typeface="Consolas" panose="020B0609020204030204" pitchFamily="49" charset="0"/>
              </a:rPr>
              <a:t>40</a:t>
            </a:r>
            <a:r>
              <a:rPr lang="en-US" sz="2000" dirty="0"/>
              <a:t> is written as </a:t>
            </a:r>
            <a:r>
              <a:rPr lang="en-US" sz="2000" b="1" i="1" dirty="0">
                <a:solidFill>
                  <a:srgbClr val="0070C0"/>
                </a:solidFill>
                <a:latin typeface="Consolas" panose="020B0609020204030204" pitchFamily="49" charset="0"/>
                <a:cs typeface="Consolas" panose="020B0609020204030204" pitchFamily="49" charset="0"/>
              </a:rPr>
              <a:t>XL</a:t>
            </a:r>
            <a:r>
              <a:rPr lang="en-US" sz="2000" dirty="0"/>
              <a:t> (“10 less than 50”), </a:t>
            </a:r>
            <a:r>
              <a:rPr lang="en-US" sz="2000" b="1" i="1" dirty="0">
                <a:solidFill>
                  <a:srgbClr val="0070C0"/>
                </a:solidFill>
                <a:latin typeface="Consolas" panose="020B0609020204030204" pitchFamily="49" charset="0"/>
                <a:cs typeface="Consolas" panose="020B0609020204030204" pitchFamily="49" charset="0"/>
              </a:rPr>
              <a:t>41</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a:t>
            </a:r>
            <a:r>
              <a:rPr lang="en-US" sz="2000" dirty="0"/>
              <a:t>, </a:t>
            </a:r>
            <a:r>
              <a:rPr lang="en-US" sz="2000" b="1" i="1" dirty="0">
                <a:solidFill>
                  <a:srgbClr val="0070C0"/>
                </a:solidFill>
                <a:latin typeface="Consolas" panose="020B0609020204030204" pitchFamily="49" charset="0"/>
                <a:cs typeface="Consolas" panose="020B0609020204030204" pitchFamily="49" charset="0"/>
              </a:rPr>
              <a:t>42</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XLII</a:t>
            </a:r>
            <a:r>
              <a:rPr lang="en-US" sz="2000" dirty="0"/>
              <a:t>, </a:t>
            </a:r>
            <a:r>
              <a:rPr lang="en-US" sz="2000" b="1" i="1" dirty="0">
                <a:solidFill>
                  <a:srgbClr val="0070C0"/>
                </a:solidFill>
                <a:latin typeface="Consolas" panose="020B0609020204030204" pitchFamily="49" charset="0"/>
                <a:cs typeface="Consolas" panose="020B0609020204030204" pitchFamily="49" charset="0"/>
              </a:rPr>
              <a:t>43</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XLIII</a:t>
            </a:r>
            <a:r>
              <a:rPr lang="en-US" sz="2000" dirty="0"/>
              <a:t>, and then </a:t>
            </a:r>
            <a:r>
              <a:rPr lang="en-US" sz="2000" b="1" i="1" dirty="0">
                <a:solidFill>
                  <a:srgbClr val="0070C0"/>
                </a:solidFill>
                <a:latin typeface="Consolas" panose="020B0609020204030204" pitchFamily="49" charset="0"/>
                <a:cs typeface="Consolas" panose="020B0609020204030204" pitchFamily="49" charset="0"/>
              </a:rPr>
              <a:t>44</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XLIV</a:t>
            </a:r>
            <a:r>
              <a:rPr lang="en-US" sz="2000" dirty="0"/>
              <a:t> (“10 less than 50, then 1 less than 5”).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3- Sometimes characters are...the opposite of additive. By putting some characters </a:t>
            </a:r>
            <a:r>
              <a:rPr lang="en-US" sz="2000" b="1" dirty="0" smtClean="0">
                <a:solidFill>
                  <a:srgbClr val="FF0000"/>
                </a:solidFill>
              </a:rPr>
              <a:t>before</a:t>
            </a:r>
            <a:r>
              <a:rPr lang="en-US" sz="2000" b="1" dirty="0" smtClean="0"/>
              <a:t> others, you </a:t>
            </a:r>
            <a:r>
              <a:rPr lang="en-US" sz="2000" b="1" dirty="0" smtClean="0">
                <a:solidFill>
                  <a:srgbClr val="FF0000"/>
                </a:solidFill>
              </a:rPr>
              <a:t>subtract</a:t>
            </a:r>
            <a:r>
              <a:rPr lang="en-US" sz="2000" b="1" dirty="0" smtClean="0"/>
              <a:t> from the final value. </a:t>
            </a:r>
            <a:r>
              <a:rPr lang="en-US" sz="2000" dirty="0"/>
              <a:t>For example at </a:t>
            </a:r>
            <a:r>
              <a:rPr lang="en-US" sz="2000" b="1" i="1" dirty="0">
                <a:solidFill>
                  <a:srgbClr val="0070C0"/>
                </a:solidFill>
                <a:latin typeface="Consolas" panose="020B0609020204030204" pitchFamily="49" charset="0"/>
                <a:cs typeface="Consolas" panose="020B0609020204030204" pitchFamily="49" charset="0"/>
              </a:rPr>
              <a:t>9</a:t>
            </a:r>
            <a:r>
              <a:rPr lang="en-US" sz="2000" dirty="0"/>
              <a:t>, you need to subtract from the next highest tens character: </a:t>
            </a:r>
            <a:r>
              <a:rPr lang="en-US" sz="2000" b="1" i="1" dirty="0">
                <a:solidFill>
                  <a:srgbClr val="0070C0"/>
                </a:solidFill>
                <a:latin typeface="Consolas" panose="020B0609020204030204" pitchFamily="49" charset="0"/>
                <a:cs typeface="Consolas" panose="020B0609020204030204" pitchFamily="49" charset="0"/>
              </a:rPr>
              <a:t>8</a:t>
            </a:r>
            <a:r>
              <a:rPr lang="en-US" sz="2000" dirty="0"/>
              <a:t> is </a:t>
            </a:r>
            <a:r>
              <a:rPr lang="en-US" sz="2000" b="1" i="1" dirty="0">
                <a:solidFill>
                  <a:srgbClr val="0070C0"/>
                </a:solidFill>
                <a:latin typeface="Consolas" panose="020B0609020204030204" pitchFamily="49" charset="0"/>
                <a:cs typeface="Consolas" panose="020B0609020204030204" pitchFamily="49" charset="0"/>
              </a:rPr>
              <a:t>VIII</a:t>
            </a:r>
            <a:r>
              <a:rPr lang="en-US" sz="2000" dirty="0"/>
              <a:t>, but </a:t>
            </a:r>
            <a:r>
              <a:rPr lang="en-US" sz="2000" b="1" i="1" dirty="0">
                <a:solidFill>
                  <a:srgbClr val="0070C0"/>
                </a:solidFill>
                <a:latin typeface="Consolas" panose="020B0609020204030204" pitchFamily="49" charset="0"/>
                <a:cs typeface="Consolas" panose="020B0609020204030204" pitchFamily="49" charset="0"/>
              </a:rPr>
              <a:t>9</a:t>
            </a:r>
            <a:r>
              <a:rPr lang="en-US" sz="2000" dirty="0"/>
              <a:t> is </a:t>
            </a:r>
            <a:r>
              <a:rPr lang="en-US" sz="2000" b="1" i="1" dirty="0">
                <a:solidFill>
                  <a:srgbClr val="0070C0"/>
                </a:solidFill>
                <a:latin typeface="Consolas" panose="020B0609020204030204" pitchFamily="49" charset="0"/>
                <a:cs typeface="Consolas" panose="020B0609020204030204" pitchFamily="49" charset="0"/>
              </a:rPr>
              <a:t>IX</a:t>
            </a:r>
            <a:r>
              <a:rPr lang="en-US" sz="2000" dirty="0"/>
              <a:t> (“1 less than 10”), not </a:t>
            </a:r>
            <a:r>
              <a:rPr lang="en-US" sz="2000" b="1" i="1" dirty="0">
                <a:solidFill>
                  <a:srgbClr val="0070C0"/>
                </a:solidFill>
                <a:latin typeface="Consolas" panose="020B0609020204030204" pitchFamily="49" charset="0"/>
                <a:cs typeface="Consolas" panose="020B0609020204030204" pitchFamily="49" charset="0"/>
              </a:rPr>
              <a:t>VIIII</a:t>
            </a:r>
            <a:r>
              <a:rPr lang="en-US" sz="2000" dirty="0"/>
              <a:t> (since the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 can not be repeated four times). </a:t>
            </a:r>
            <a:r>
              <a:rPr lang="en-US" sz="2000" b="1" i="1" dirty="0">
                <a:solidFill>
                  <a:srgbClr val="0070C0"/>
                </a:solidFill>
                <a:latin typeface="Consolas" panose="020B0609020204030204" pitchFamily="49" charset="0"/>
                <a:cs typeface="Consolas" panose="020B0609020204030204" pitchFamily="49" charset="0"/>
              </a:rPr>
              <a:t>90</a:t>
            </a:r>
            <a:r>
              <a:rPr lang="en-US" sz="2000" dirty="0"/>
              <a:t> is </a:t>
            </a:r>
            <a:r>
              <a:rPr lang="en-US" sz="2000" b="1" i="1" dirty="0">
                <a:solidFill>
                  <a:srgbClr val="0070C0"/>
                </a:solidFill>
                <a:latin typeface="Consolas" panose="020B0609020204030204" pitchFamily="49" charset="0"/>
                <a:cs typeface="Consolas" panose="020B0609020204030204" pitchFamily="49" charset="0"/>
              </a:rPr>
              <a:t>XC</a:t>
            </a:r>
            <a:r>
              <a:rPr lang="en-US" sz="2000" dirty="0"/>
              <a:t>, </a:t>
            </a:r>
            <a:r>
              <a:rPr lang="en-US" sz="2000" b="1" i="1" dirty="0">
                <a:solidFill>
                  <a:srgbClr val="0070C0"/>
                </a:solidFill>
                <a:latin typeface="Consolas" panose="020B0609020204030204" pitchFamily="49" charset="0"/>
                <a:cs typeface="Consolas" panose="020B0609020204030204" pitchFamily="49" charset="0"/>
              </a:rPr>
              <a:t>900</a:t>
            </a:r>
            <a:r>
              <a:rPr lang="en-US" sz="2000" dirty="0"/>
              <a:t> is </a:t>
            </a:r>
            <a:r>
              <a:rPr lang="en-US" sz="2000" b="1" i="1" dirty="0">
                <a:solidFill>
                  <a:srgbClr val="0070C0"/>
                </a:solidFill>
                <a:latin typeface="Consolas" panose="020B0609020204030204" pitchFamily="49" charset="0"/>
                <a:cs typeface="Consolas" panose="020B0609020204030204" pitchFamily="49" charset="0"/>
              </a:rPr>
              <a:t>CM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4- The </a:t>
            </a:r>
            <a:r>
              <a:rPr lang="en-US" sz="2000" b="1" dirty="0"/>
              <a:t>fives characters can not be repeated. </a:t>
            </a:r>
            <a:r>
              <a:rPr lang="en-US" sz="2000" b="1" i="1" dirty="0">
                <a:solidFill>
                  <a:srgbClr val="0070C0"/>
                </a:solidFill>
                <a:latin typeface="Consolas" panose="020B0609020204030204" pitchFamily="49" charset="0"/>
                <a:cs typeface="Consolas" panose="020B0609020204030204" pitchFamily="49" charset="0"/>
              </a:rPr>
              <a:t>10</a:t>
            </a:r>
            <a:r>
              <a:rPr lang="en-US" sz="2000" dirty="0"/>
              <a:t> is always represented as </a:t>
            </a:r>
            <a:r>
              <a:rPr lang="en-US" sz="2000" b="1" i="1" dirty="0">
                <a:solidFill>
                  <a:srgbClr val="0070C0"/>
                </a:solidFill>
                <a:latin typeface="Consolas" panose="020B0609020204030204" pitchFamily="49" charset="0"/>
                <a:cs typeface="Consolas" panose="020B0609020204030204" pitchFamily="49" charset="0"/>
              </a:rPr>
              <a:t>X</a:t>
            </a:r>
            <a:r>
              <a:rPr lang="en-US" sz="2000" dirty="0"/>
              <a:t>, never as </a:t>
            </a:r>
            <a:r>
              <a:rPr lang="en-US" sz="2000" b="1" i="1" dirty="0">
                <a:solidFill>
                  <a:srgbClr val="0070C0"/>
                </a:solidFill>
                <a:latin typeface="Consolas" panose="020B0609020204030204" pitchFamily="49" charset="0"/>
                <a:cs typeface="Consolas" panose="020B0609020204030204" pitchFamily="49" charset="0"/>
              </a:rPr>
              <a:t>VV</a:t>
            </a:r>
            <a:r>
              <a:rPr lang="en-US" sz="2000" dirty="0"/>
              <a:t>. </a:t>
            </a:r>
            <a:r>
              <a:rPr lang="en-US" sz="2000" b="1" i="1" dirty="0">
                <a:solidFill>
                  <a:srgbClr val="0070C0"/>
                </a:solidFill>
                <a:latin typeface="Consolas" panose="020B0609020204030204" pitchFamily="49" charset="0"/>
                <a:cs typeface="Consolas" panose="020B0609020204030204" pitchFamily="49" charset="0"/>
              </a:rPr>
              <a:t>100</a:t>
            </a:r>
            <a:r>
              <a:rPr lang="en-US" sz="2000" dirty="0"/>
              <a:t> is always </a:t>
            </a:r>
            <a:r>
              <a:rPr lang="en-US" sz="2000" b="1" i="1" dirty="0">
                <a:solidFill>
                  <a:srgbClr val="0070C0"/>
                </a:solidFill>
                <a:latin typeface="Consolas" panose="020B0609020204030204" pitchFamily="49" charset="0"/>
                <a:cs typeface="Consolas" panose="020B0609020204030204" pitchFamily="49" charset="0"/>
              </a:rPr>
              <a:t>C</a:t>
            </a:r>
            <a:r>
              <a:rPr lang="en-US" sz="2000" dirty="0"/>
              <a:t>, never </a:t>
            </a:r>
            <a:r>
              <a:rPr lang="en-US" sz="2000" b="1" i="1" dirty="0">
                <a:solidFill>
                  <a:srgbClr val="0070C0"/>
                </a:solidFill>
                <a:latin typeface="Consolas" panose="020B0609020204030204" pitchFamily="49" charset="0"/>
                <a:cs typeface="Consolas" panose="020B0609020204030204" pitchFamily="49" charset="0"/>
              </a:rPr>
              <a:t>LL</a:t>
            </a:r>
            <a:r>
              <a:rPr lang="en-US" sz="2000" dirty="0"/>
              <a:t>. </a:t>
            </a:r>
            <a:endParaRPr lang="en-US" sz="2000" dirty="0" smtClean="0"/>
          </a:p>
        </p:txBody>
      </p:sp>
    </p:spTree>
    <p:extLst>
      <p:ext uri="{BB962C8B-B14F-4D97-AF65-F5344CB8AC3E}">
        <p14:creationId xmlns:p14="http://schemas.microsoft.com/office/powerpoint/2010/main" val="118130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0" y="786532"/>
            <a:ext cx="12192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5- Roman numerals are read left to right, so the order of characters matters very </a:t>
            </a:r>
            <a:r>
              <a:rPr lang="en-US" sz="2000" b="1" dirty="0"/>
              <a:t>much. </a:t>
            </a:r>
            <a:r>
              <a:rPr lang="en-US" sz="2000" b="1" i="1" dirty="0">
                <a:solidFill>
                  <a:srgbClr val="0070C0"/>
                </a:solidFill>
                <a:latin typeface="Consolas" panose="020B0609020204030204" pitchFamily="49" charset="0"/>
                <a:cs typeface="Consolas" panose="020B0609020204030204" pitchFamily="49" charset="0"/>
              </a:rPr>
              <a:t>DC</a:t>
            </a:r>
            <a:r>
              <a:rPr lang="en-US" sz="2000" dirty="0"/>
              <a:t> is </a:t>
            </a:r>
            <a:r>
              <a:rPr lang="en-US" sz="2000" b="1" i="1" dirty="0">
                <a:solidFill>
                  <a:srgbClr val="0070C0"/>
                </a:solidFill>
                <a:latin typeface="Consolas" panose="020B0609020204030204" pitchFamily="49" charset="0"/>
                <a:cs typeface="Consolas" panose="020B0609020204030204" pitchFamily="49" charset="0"/>
              </a:rPr>
              <a:t>600</a:t>
            </a:r>
            <a:r>
              <a:rPr lang="en-US" sz="2000" dirty="0"/>
              <a:t>; </a:t>
            </a:r>
            <a:r>
              <a:rPr lang="en-US" sz="2000" b="1" i="1" dirty="0">
                <a:solidFill>
                  <a:srgbClr val="0070C0"/>
                </a:solidFill>
                <a:latin typeface="Consolas" panose="020B0609020204030204" pitchFamily="49" charset="0"/>
                <a:cs typeface="Consolas" panose="020B0609020204030204" pitchFamily="49" charset="0"/>
              </a:rPr>
              <a:t>CD</a:t>
            </a:r>
            <a:r>
              <a:rPr lang="en-US" sz="2000" dirty="0"/>
              <a:t> is a completely different number (400, “100 less than 500”). </a:t>
            </a:r>
            <a:r>
              <a:rPr lang="en-US" sz="2000" b="1" i="1" dirty="0">
                <a:solidFill>
                  <a:srgbClr val="0070C0"/>
                </a:solidFill>
                <a:latin typeface="Consolas" panose="020B0609020204030204" pitchFamily="49" charset="0"/>
                <a:cs typeface="Consolas" panose="020B0609020204030204" pitchFamily="49" charset="0"/>
              </a:rPr>
              <a:t>CI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101</a:t>
            </a:r>
            <a:r>
              <a:rPr lang="en-US" sz="2000" dirty="0"/>
              <a:t>; </a:t>
            </a:r>
            <a:r>
              <a:rPr lang="en-US" sz="2000" b="1" i="1" dirty="0">
                <a:solidFill>
                  <a:srgbClr val="0070C0"/>
                </a:solidFill>
                <a:latin typeface="Consolas" panose="020B0609020204030204" pitchFamily="49" charset="0"/>
                <a:cs typeface="Consolas" panose="020B0609020204030204" pitchFamily="49" charset="0"/>
              </a:rPr>
              <a:t>IC</a:t>
            </a:r>
            <a:r>
              <a:rPr lang="en-US" sz="2000" dirty="0"/>
              <a:t> is not even a valid Roman numeral (because you can't subtract 1 directly from 100; you would need to write it as </a:t>
            </a:r>
            <a:r>
              <a:rPr lang="en-US" sz="2000" b="1" i="1" dirty="0">
                <a:solidFill>
                  <a:srgbClr val="0070C0"/>
                </a:solidFill>
                <a:latin typeface="Consolas" panose="020B0609020204030204" pitchFamily="49" charset="0"/>
                <a:cs typeface="Consolas" panose="020B0609020204030204" pitchFamily="49" charset="0"/>
              </a:rPr>
              <a:t>XCIX</a:t>
            </a:r>
            <a:r>
              <a:rPr lang="en-US" sz="2000" dirty="0"/>
              <a:t>, “10 less than 100, then 1 less than 10”).</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Thousands</a:t>
            </a:r>
          </a:p>
        </p:txBody>
      </p:sp>
      <p:sp>
        <p:nvSpPr>
          <p:cNvPr id="6" name="TextBox 5"/>
          <p:cNvSpPr txBox="1"/>
          <p:nvPr/>
        </p:nvSpPr>
        <p:spPr>
          <a:xfrm>
            <a:off x="0" y="72121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What would it take to validate that an arbitrary string is a valid Roman numeral?  Let’s take it one digit at a time.</a:t>
            </a:r>
            <a:r>
              <a:rPr lang="en-US" sz="2000" dirty="0"/>
              <a:t> </a:t>
            </a:r>
            <a:r>
              <a:rPr lang="en-US" sz="2000" dirty="0" smtClean="0"/>
              <a:t>since Roman numerals are always written left to right, let’s start with the highest: the thousands place. For numbers </a:t>
            </a:r>
            <a:r>
              <a:rPr lang="en-US" sz="2000" b="1" i="1" dirty="0">
                <a:solidFill>
                  <a:srgbClr val="0070C0"/>
                </a:solidFill>
                <a:latin typeface="Consolas" panose="020B0609020204030204" pitchFamily="49" charset="0"/>
                <a:cs typeface="Consolas" panose="020B0609020204030204" pitchFamily="49" charset="0"/>
              </a:rPr>
              <a:t>1000</a:t>
            </a:r>
            <a:r>
              <a:rPr lang="en-US" sz="2000" dirty="0" smtClean="0"/>
              <a:t> and higher, the thousands are represented by series of </a:t>
            </a:r>
            <a:r>
              <a:rPr lang="en-US" sz="2000" b="1" i="1" dirty="0">
                <a:solidFill>
                  <a:srgbClr val="0070C0"/>
                </a:solidFill>
                <a:latin typeface="Consolas" panose="020B0609020204030204" pitchFamily="49" charset="0"/>
                <a:cs typeface="Consolas" panose="020B0609020204030204" pitchFamily="49" charset="0"/>
              </a:rPr>
              <a:t>M</a:t>
            </a:r>
            <a:r>
              <a:rPr lang="en-US" sz="2000" dirty="0" smtClean="0"/>
              <a:t> characters.</a:t>
            </a:r>
            <a:endParaRPr lang="en-US" sz="2000" dirty="0"/>
          </a:p>
        </p:txBody>
      </p:sp>
      <p:pic>
        <p:nvPicPr>
          <p:cNvPr id="2" name="Picture 1"/>
          <p:cNvPicPr>
            <a:picLocks noChangeAspect="1"/>
          </p:cNvPicPr>
          <p:nvPr/>
        </p:nvPicPr>
        <p:blipFill>
          <a:blip r:embed="rId2"/>
          <a:stretch>
            <a:fillRect/>
          </a:stretch>
        </p:blipFill>
        <p:spPr>
          <a:xfrm>
            <a:off x="601707" y="1871662"/>
            <a:ext cx="4009481" cy="4845744"/>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2" name="TextBox 1"/>
          <p:cNvSpPr txBox="1"/>
          <p:nvPr/>
        </p:nvSpPr>
        <p:spPr>
          <a:xfrm>
            <a:off x="0" y="884069"/>
            <a:ext cx="1219199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pattern has three parts.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what follows only at the beginning of the string</a:t>
            </a:r>
            <a:r>
              <a:rPr lang="en-US" sz="2000" dirty="0"/>
              <a:t>. If this were not specified, the pattern would match no matter where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were, which is not what you want. You want to make sure that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t>
            </a:r>
            <a:r>
              <a:rPr lang="en-US" sz="2000" b="1" dirty="0"/>
              <a:t>if they’re there, are at the </a:t>
            </a:r>
            <a:r>
              <a:rPr lang="en-US" sz="2000" b="1" dirty="0">
                <a:solidFill>
                  <a:srgbClr val="FF0000"/>
                </a:solidFill>
              </a:rPr>
              <a:t>beginning</a:t>
            </a:r>
            <a:r>
              <a:rPr lang="en-US" sz="2000" b="1" dirty="0"/>
              <a:t> of the string. </a:t>
            </a:r>
            <a:endParaRPr lang="en-US" sz="2000" b="1"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M</a:t>
            </a:r>
            <a:r>
              <a:rPr lang="en-US" sz="2000" b="1" i="1" dirty="0">
                <a:solidFill>
                  <a:srgbClr val="0070C0"/>
                </a:solidFill>
                <a:latin typeface="Consolas" panose="020B0609020204030204" pitchFamily="49" charset="0"/>
                <a:cs typeface="Consolas" panose="020B0609020204030204" pitchFamily="49" charset="0"/>
              </a:rPr>
              <a:t>?</a:t>
            </a:r>
            <a:r>
              <a:rPr lang="en-US" sz="2000" dirty="0"/>
              <a:t> optionally matches a single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 </a:t>
            </a:r>
            <a:r>
              <a:rPr lang="en-US" sz="2000" b="1" dirty="0"/>
              <a:t>Since this is repeated three times, you’re matching anywhere from zero to three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 in a row.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matches the end of the string. </a:t>
            </a:r>
            <a:r>
              <a:rPr lang="en-US" sz="2000" b="1" dirty="0"/>
              <a:t>When combined with the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character at the beginning, this </a:t>
            </a:r>
            <a:r>
              <a:rPr lang="en-US" sz="2000" b="1" dirty="0">
                <a:solidFill>
                  <a:srgbClr val="FF0000"/>
                </a:solidFill>
              </a:rPr>
              <a:t>means that the pattern must match the entire string</a:t>
            </a:r>
            <a:r>
              <a:rPr lang="en-US" sz="2000" dirty="0"/>
              <a:t>, </a:t>
            </a:r>
            <a:r>
              <a:rPr lang="en-US" sz="2000" b="1" dirty="0"/>
              <a:t>with no other characters before or after the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solidFill>
                  <a:srgbClr val="FF0000"/>
                </a:solidFill>
              </a:rPr>
              <a:t>The essence of the </a:t>
            </a:r>
            <a:r>
              <a:rPr lang="en-US" sz="2000" b="1" i="1" dirty="0">
                <a:solidFill>
                  <a:srgbClr val="0070C0"/>
                </a:solidFill>
                <a:latin typeface="Consolas" panose="020B0609020204030204" pitchFamily="49" charset="0"/>
                <a:cs typeface="Consolas" panose="020B0609020204030204" pitchFamily="49" charset="0"/>
              </a:rPr>
              <a:t>re</a:t>
            </a:r>
            <a:r>
              <a:rPr lang="en-US" sz="2000" b="1" dirty="0">
                <a:solidFill>
                  <a:srgbClr val="FF0000"/>
                </a:solidFill>
              </a:rPr>
              <a:t> module is the </a:t>
            </a:r>
            <a:r>
              <a:rPr lang="en-US" sz="2000" b="1" i="1" dirty="0">
                <a:solidFill>
                  <a:srgbClr val="0070C0"/>
                </a:solidFill>
                <a:latin typeface="Consolas" panose="020B0609020204030204" pitchFamily="49" charset="0"/>
                <a:cs typeface="Consolas" panose="020B0609020204030204" pitchFamily="49" charset="0"/>
              </a:rPr>
              <a:t>search() </a:t>
            </a:r>
            <a:r>
              <a:rPr lang="en-US" sz="2000" b="1" dirty="0">
                <a:solidFill>
                  <a:srgbClr val="FF0000"/>
                </a:solidFill>
              </a:rPr>
              <a:t>function</a:t>
            </a:r>
            <a:r>
              <a:rPr lang="en-US" sz="2000" dirty="0"/>
              <a:t>, </a:t>
            </a:r>
            <a:r>
              <a:rPr lang="en-US" sz="2000" b="1" dirty="0"/>
              <a:t>that takes a regular expression (pattern) and a string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to try to match against the regular expression. </a:t>
            </a:r>
            <a:r>
              <a:rPr lang="en-US" sz="2000" b="1" dirty="0">
                <a:solidFill>
                  <a:srgbClr val="FF0000"/>
                </a:solidFill>
              </a:rPr>
              <a:t>If a match is found</a:t>
            </a:r>
            <a:r>
              <a:rPr lang="en-US" sz="2000" b="1" dirty="0"/>
              <a:t>, </a:t>
            </a:r>
            <a:r>
              <a:rPr lang="en-US" sz="2000" b="1" i="1" dirty="0">
                <a:solidFill>
                  <a:srgbClr val="0070C0"/>
                </a:solidFill>
                <a:latin typeface="Consolas" panose="020B0609020204030204" pitchFamily="49" charset="0"/>
                <a:cs typeface="Consolas" panose="020B0609020204030204" pitchFamily="49" charset="0"/>
              </a:rPr>
              <a:t>search() </a:t>
            </a:r>
            <a:r>
              <a:rPr lang="en-US" sz="2000" b="1" dirty="0"/>
              <a:t>returns an object which has various methods to describe the match</a:t>
            </a:r>
            <a:r>
              <a:rPr lang="en-US" sz="2000" b="1" dirty="0">
                <a:solidFill>
                  <a:srgbClr val="FF0000"/>
                </a:solidFill>
              </a:rPr>
              <a:t>; if no match is found</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 </a:t>
            </a:r>
            <a:r>
              <a:rPr lang="en-US" sz="2000" dirty="0"/>
              <a:t>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the Python null value.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All </a:t>
            </a:r>
            <a:r>
              <a:rPr lang="en-US" sz="2000" dirty="0"/>
              <a:t>you care about at the moment is whether the pattern matches, which you can tell by just looking at the return value of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this regular expression, because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and the second and third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a:t>
            </a:r>
            <a:r>
              <a:rPr lang="en-US" sz="2000" dirty="0" smtClean="0"/>
              <a:t>.</a:t>
            </a:r>
          </a:p>
        </p:txBody>
      </p:sp>
    </p:spTree>
    <p:extLst>
      <p:ext uri="{BB962C8B-B14F-4D97-AF65-F5344CB8AC3E}">
        <p14:creationId xmlns:p14="http://schemas.microsoft.com/office/powerpoint/2010/main" val="243105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2" name="TextBox 1"/>
          <p:cNvSpPr txBox="1"/>
          <p:nvPr/>
        </p:nvSpPr>
        <p:spPr>
          <a:xfrm>
            <a:off x="0" y="884069"/>
            <a:ext cx="1219199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'MM'</a:t>
            </a:r>
            <a:r>
              <a:rPr lang="en-US" sz="2000" dirty="0"/>
              <a:t> matches because the first and second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and the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is ignored.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i="1" dirty="0">
                <a:solidFill>
                  <a:srgbClr val="0070C0"/>
                </a:solidFill>
                <a:latin typeface="Consolas" panose="020B0609020204030204" pitchFamily="49" charset="0"/>
                <a:cs typeface="Consolas" panose="020B0609020204030204" pitchFamily="49" charset="0"/>
              </a:rPr>
              <a:t>'MMM'</a:t>
            </a:r>
            <a:r>
              <a:rPr lang="en-US" sz="2000" dirty="0"/>
              <a:t> matches because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'MMMM'</a:t>
            </a:r>
            <a:r>
              <a:rPr lang="en-US" sz="2000" dirty="0"/>
              <a:t> does not match.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but then the regular expression insists on the string ending (because of the $ character), and the string doesn’t end yet (because of the fourth </a:t>
            </a:r>
            <a:r>
              <a:rPr lang="en-US" sz="2000" b="1" i="1" dirty="0">
                <a:solidFill>
                  <a:srgbClr val="0070C0"/>
                </a:solidFill>
                <a:latin typeface="Consolas" panose="020B0609020204030204" pitchFamily="49" charset="0"/>
                <a:cs typeface="Consolas" panose="020B0609020204030204" pitchFamily="49" charset="0"/>
              </a:rPr>
              <a:t>M</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search() </a:t>
            </a:r>
            <a:r>
              <a:rPr lang="en-US" sz="2000" dirty="0"/>
              <a:t>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⑥</a:t>
            </a:r>
            <a:r>
              <a:rPr lang="en-US" sz="2000" dirty="0"/>
              <a:t>	Interestingly, an empty string also matches this regular expression, since all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optional.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423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0" y="857743"/>
            <a:ext cx="11993517" cy="517064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hundreds place is more difficult than the thousands. Because there are several mutually exclusive ways it colud be expressed, depending on its value.</a:t>
            </a:r>
          </a:p>
          <a:p>
            <a:endParaRPr lang="en-US" sz="2000" dirty="0"/>
          </a:p>
          <a:p>
            <a:pPr marL="342900" indent="-342900">
              <a:lnSpc>
                <a:spcPct val="150000"/>
              </a:lnSpc>
              <a:buFont typeface="Arial" panose="020B0604020202020204" pitchFamily="34" charset="0"/>
              <a:buChar char="•"/>
            </a:pPr>
            <a:r>
              <a:rPr lang="en-US" sz="2000" b="1" dirty="0"/>
              <a:t>    100 = C</a:t>
            </a:r>
          </a:p>
          <a:p>
            <a:pPr marL="342900" indent="-342900">
              <a:lnSpc>
                <a:spcPct val="150000"/>
              </a:lnSpc>
              <a:buFont typeface="Arial" panose="020B0604020202020204" pitchFamily="34" charset="0"/>
              <a:buChar char="•"/>
            </a:pPr>
            <a:r>
              <a:rPr lang="en-US" sz="2000" b="1" dirty="0" smtClean="0"/>
              <a:t>    </a:t>
            </a:r>
            <a:r>
              <a:rPr lang="en-US" sz="2000" b="1" dirty="0"/>
              <a:t>200 = CC</a:t>
            </a:r>
          </a:p>
          <a:p>
            <a:pPr marL="342900" indent="-342900">
              <a:lnSpc>
                <a:spcPct val="150000"/>
              </a:lnSpc>
              <a:buFont typeface="Arial" panose="020B0604020202020204" pitchFamily="34" charset="0"/>
              <a:buChar char="•"/>
            </a:pPr>
            <a:r>
              <a:rPr lang="en-US" sz="2000" b="1" dirty="0" smtClean="0"/>
              <a:t>    </a:t>
            </a:r>
            <a:r>
              <a:rPr lang="en-US" sz="2000" b="1" dirty="0"/>
              <a:t>300 = CCC</a:t>
            </a:r>
          </a:p>
          <a:p>
            <a:pPr marL="342900" indent="-342900">
              <a:lnSpc>
                <a:spcPct val="150000"/>
              </a:lnSpc>
              <a:buFont typeface="Arial" panose="020B0604020202020204" pitchFamily="34" charset="0"/>
              <a:buChar char="•"/>
            </a:pPr>
            <a:r>
              <a:rPr lang="en-US" sz="2000" b="1" dirty="0" smtClean="0"/>
              <a:t>    </a:t>
            </a:r>
            <a:r>
              <a:rPr lang="en-US" sz="2000" b="1" dirty="0"/>
              <a:t>400 = CD</a:t>
            </a:r>
          </a:p>
          <a:p>
            <a:pPr marL="342900" indent="-342900">
              <a:lnSpc>
                <a:spcPct val="150000"/>
              </a:lnSpc>
              <a:buFont typeface="Arial" panose="020B0604020202020204" pitchFamily="34" charset="0"/>
              <a:buChar char="•"/>
            </a:pPr>
            <a:r>
              <a:rPr lang="en-US" sz="2000" b="1" dirty="0"/>
              <a:t>    500 = D</a:t>
            </a:r>
          </a:p>
          <a:p>
            <a:pPr marL="342900" indent="-342900">
              <a:lnSpc>
                <a:spcPct val="150000"/>
              </a:lnSpc>
              <a:buFont typeface="Arial" panose="020B0604020202020204" pitchFamily="34" charset="0"/>
              <a:buChar char="•"/>
            </a:pPr>
            <a:r>
              <a:rPr lang="en-US" sz="2000" b="1" dirty="0"/>
              <a:t>    600 = DC</a:t>
            </a:r>
          </a:p>
          <a:p>
            <a:pPr marL="342900" indent="-342900">
              <a:lnSpc>
                <a:spcPct val="150000"/>
              </a:lnSpc>
              <a:buFont typeface="Arial" panose="020B0604020202020204" pitchFamily="34" charset="0"/>
              <a:buChar char="•"/>
            </a:pPr>
            <a:r>
              <a:rPr lang="en-US" sz="2000" b="1" dirty="0"/>
              <a:t>    700 = DCC</a:t>
            </a:r>
          </a:p>
          <a:p>
            <a:pPr marL="342900" indent="-342900">
              <a:lnSpc>
                <a:spcPct val="150000"/>
              </a:lnSpc>
              <a:buFont typeface="Arial" panose="020B0604020202020204" pitchFamily="34" charset="0"/>
              <a:buChar char="•"/>
            </a:pPr>
            <a:r>
              <a:rPr lang="en-US" sz="2000" b="1" dirty="0"/>
              <a:t>    800 = DCCC</a:t>
            </a:r>
          </a:p>
          <a:p>
            <a:pPr marL="342900" indent="-342900">
              <a:lnSpc>
                <a:spcPct val="150000"/>
              </a:lnSpc>
              <a:buFont typeface="Arial" panose="020B0604020202020204" pitchFamily="34" charset="0"/>
              <a:buChar char="•"/>
            </a:pPr>
            <a:r>
              <a:rPr lang="en-US" sz="2000" b="1" dirty="0"/>
              <a:t>    900 = CM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0" y="857743"/>
            <a:ext cx="11993517" cy="3939540"/>
          </a:xfrm>
          <a:prstGeom prst="rect">
            <a:avLst/>
          </a:prstGeom>
          <a:noFill/>
        </p:spPr>
        <p:txBody>
          <a:bodyPr wrap="square" rtlCol="0">
            <a:spAutoFit/>
          </a:bodyPr>
          <a:lstStyle/>
          <a:p>
            <a:pPr marL="342900" indent="-342900">
              <a:buFont typeface="Arial" panose="020B0604020202020204" pitchFamily="34" charset="0"/>
              <a:buChar char="•"/>
            </a:pPr>
            <a:r>
              <a:rPr lang="en-US" sz="2000" dirty="0"/>
              <a:t>So there are four possible patterns: </a:t>
            </a:r>
            <a:endParaRPr lang="en-US" sz="2000" dirty="0" smtClean="0"/>
          </a:p>
          <a:p>
            <a:endParaRPr lang="en-US" sz="2000" b="1" dirty="0"/>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CM</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CD</a:t>
            </a:r>
          </a:p>
          <a:p>
            <a:pPr marL="342900" indent="-342900">
              <a:lnSpc>
                <a:spcPct val="150000"/>
              </a:lnSpc>
              <a:buFont typeface="Arial" panose="020B0604020202020204" pitchFamily="34" charset="0"/>
              <a:buChar char="•"/>
            </a:pPr>
            <a:r>
              <a:rPr lang="en-US" sz="2000" b="1" dirty="0"/>
              <a:t>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(zero if the hundreds place is </a:t>
            </a:r>
            <a:r>
              <a:rPr lang="en-US" sz="2000" b="1" i="1" dirty="0">
                <a:solidFill>
                  <a:srgbClr val="0070C0"/>
                </a:solidFill>
                <a:latin typeface="Consolas" panose="020B0609020204030204" pitchFamily="49" charset="0"/>
                <a:cs typeface="Consolas" panose="020B0609020204030204" pitchFamily="49" charset="0"/>
              </a:rPr>
              <a:t>0</a:t>
            </a:r>
            <a:r>
              <a:rPr lang="en-US" sz="2000" b="1" dirty="0"/>
              <a: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followed by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a:t>
            </a:r>
            <a:endParaRPr lang="en-US" sz="2000" b="1" dirty="0" smtClean="0"/>
          </a:p>
          <a:p>
            <a:pPr marL="342900" indent="-342900">
              <a:lnSpc>
                <a:spcPct val="150000"/>
              </a:lnSpc>
              <a:buFont typeface="Arial" panose="020B0604020202020204" pitchFamily="34" charset="0"/>
              <a:buChar char="•"/>
            </a:pPr>
            <a:endParaRPr lang="en-US" sz="2000" b="1" dirty="0"/>
          </a:p>
          <a:p>
            <a:pPr marL="342900" indent="-342900">
              <a:lnSpc>
                <a:spcPct val="150000"/>
              </a:lnSpc>
              <a:buFont typeface="Arial" panose="020B0604020202020204" pitchFamily="34" charset="0"/>
              <a:buChar char="•"/>
            </a:pPr>
            <a:r>
              <a:rPr lang="en-US" sz="2000" dirty="0"/>
              <a:t>The last two patterns can be combined: </a:t>
            </a:r>
            <a:endParaRPr lang="en-US" sz="2000" dirty="0" smtClean="0"/>
          </a:p>
          <a:p>
            <a:pPr marL="342900" indent="-342900">
              <a:lnSpc>
                <a:spcPct val="150000"/>
              </a:lnSpc>
              <a:buFont typeface="Arial" panose="020B0604020202020204" pitchFamily="34" charset="0"/>
              <a:buChar char="•"/>
            </a:pPr>
            <a:r>
              <a:rPr lang="en-US" sz="2000" b="1" dirty="0"/>
              <a:t>an optional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followed by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803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example shows how to validate the hundreds place of a Roman numeral.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965291" y="1394379"/>
            <a:ext cx="5513886" cy="5360010"/>
          </a:xfrm>
          <a:prstGeom prst="rect">
            <a:avLst/>
          </a:prstGeom>
        </p:spPr>
      </p:pic>
    </p:spTree>
    <p:extLst>
      <p:ext uri="{BB962C8B-B14F-4D97-AF65-F5344CB8AC3E}">
        <p14:creationId xmlns:p14="http://schemas.microsoft.com/office/powerpoint/2010/main" val="340616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Getting a small bit of text out of a large block of text is a challenge. In Python, </a:t>
            </a:r>
            <a:r>
              <a:rPr lang="en-US" sz="2000" b="1" dirty="0" smtClean="0"/>
              <a:t>strings have methods for seaching and replacing</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index()</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find()</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split()</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count()</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replace</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these methods </a:t>
            </a:r>
            <a:r>
              <a:rPr lang="en-US" sz="2000" b="1" dirty="0" smtClean="0">
                <a:solidFill>
                  <a:srgbClr val="FF0000"/>
                </a:solidFill>
              </a:rPr>
              <a:t>are limited to the simplest of cases</a:t>
            </a:r>
            <a:r>
              <a:rPr lang="en-US" sz="2000" dirty="0" smtClean="0"/>
              <a:t>. For example, the </a:t>
            </a:r>
            <a:r>
              <a:rPr lang="en-US" sz="2000" b="1" i="1" dirty="0">
                <a:solidFill>
                  <a:srgbClr val="0070C0"/>
                </a:solidFill>
                <a:latin typeface="Consolas" panose="020B0609020204030204" pitchFamily="49" charset="0"/>
                <a:cs typeface="Consolas" panose="020B0609020204030204" pitchFamily="49" charset="0"/>
              </a:rPr>
              <a:t>index() </a:t>
            </a:r>
            <a:r>
              <a:rPr lang="en-US" sz="2000" dirty="0" smtClean="0"/>
              <a:t>method, looks for a single, hard-coded substring, and the search is always case-sensitive. To do case-insensitive searches of a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smtClean="0"/>
              <a:t>, you must call </a:t>
            </a:r>
            <a:r>
              <a:rPr lang="en-US" sz="2000" b="1" i="1" dirty="0">
                <a:solidFill>
                  <a:srgbClr val="0070C0"/>
                </a:solidFill>
                <a:latin typeface="Consolas" panose="020B0609020204030204" pitchFamily="49" charset="0"/>
                <a:cs typeface="Consolas" panose="020B0609020204030204" pitchFamily="49" charset="0"/>
              </a:rPr>
              <a:t>s.lower() </a:t>
            </a:r>
            <a:r>
              <a:rPr lang="en-US" sz="2000" dirty="0" smtClean="0"/>
              <a:t>or </a:t>
            </a:r>
            <a:r>
              <a:rPr lang="en-US" sz="2000" b="1" i="1" dirty="0">
                <a:solidFill>
                  <a:srgbClr val="0070C0"/>
                </a:solidFill>
                <a:latin typeface="Consolas" panose="020B0609020204030204" pitchFamily="49" charset="0"/>
                <a:cs typeface="Consolas" panose="020B0609020204030204" pitchFamily="49" charset="0"/>
              </a:rPr>
              <a:t>s.upper() </a:t>
            </a:r>
            <a:r>
              <a:rPr lang="en-US" sz="2000" dirty="0" smtClean="0"/>
              <a:t>and make sure your search strings are appropriate case to match.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split()</a:t>
            </a:r>
            <a:r>
              <a:rPr lang="en-US" sz="2000" dirty="0" smtClean="0"/>
              <a:t> methods have the same limitations.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If your goal can be accomplished whith string methods, </a:t>
            </a:r>
            <a:r>
              <a:rPr lang="en-US" sz="2000" b="1" dirty="0" smtClean="0">
                <a:solidFill>
                  <a:srgbClr val="FF0000"/>
                </a:solidFill>
              </a:rPr>
              <a:t>you should use them</a:t>
            </a:r>
            <a:r>
              <a:rPr lang="en-US" sz="2000" b="1" dirty="0" smtClean="0"/>
              <a:t>. They’re </a:t>
            </a:r>
            <a:r>
              <a:rPr lang="en-US" sz="2000" b="1" dirty="0" smtClean="0">
                <a:solidFill>
                  <a:srgbClr val="FF0000"/>
                </a:solidFill>
              </a:rPr>
              <a:t>fast</a:t>
            </a:r>
            <a:r>
              <a:rPr lang="en-US" sz="2000" b="1" dirty="0" smtClean="0"/>
              <a:t> and </a:t>
            </a:r>
            <a:r>
              <a:rPr lang="en-US" sz="2000" b="1" dirty="0" smtClean="0">
                <a:solidFill>
                  <a:srgbClr val="FF0000"/>
                </a:solidFill>
              </a:rPr>
              <a:t>simple</a:t>
            </a:r>
            <a:r>
              <a:rPr lang="en-US" sz="2000" b="1" dirty="0" smtClean="0"/>
              <a:t> and </a:t>
            </a:r>
            <a:r>
              <a:rPr lang="en-US" sz="2000" b="1" dirty="0" smtClean="0">
                <a:solidFill>
                  <a:srgbClr val="FF0000"/>
                </a:solidFill>
              </a:rPr>
              <a:t>easy to read</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if you find your self using a lot of different string functions with </a:t>
            </a:r>
            <a:r>
              <a:rPr lang="en-US" sz="2000" b="1" i="1" dirty="0">
                <a:solidFill>
                  <a:srgbClr val="0070C0"/>
                </a:solidFill>
                <a:latin typeface="Consolas" panose="020B0609020204030204" pitchFamily="49" charset="0"/>
                <a:cs typeface="Consolas" panose="020B0609020204030204" pitchFamily="49" charset="0"/>
              </a:rPr>
              <a:t>if</a:t>
            </a:r>
            <a:r>
              <a:rPr lang="en-US" sz="2000" dirty="0" smtClean="0"/>
              <a:t> statement to handle special cases, or if you’re chaining calls to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smtClean="0"/>
              <a:t>and </a:t>
            </a:r>
            <a:r>
              <a:rPr lang="en-US" sz="2000" b="1" i="1" dirty="0">
                <a:solidFill>
                  <a:srgbClr val="0070C0"/>
                </a:solidFill>
                <a:latin typeface="Consolas" panose="020B0609020204030204" pitchFamily="49" charset="0"/>
                <a:cs typeface="Consolas" panose="020B0609020204030204" pitchFamily="49" charset="0"/>
              </a:rPr>
              <a:t>join()</a:t>
            </a:r>
            <a:r>
              <a:rPr lang="en-US" sz="2000" dirty="0" smtClean="0"/>
              <a:t> to slice-and-dice your strings, you may need to move up to regular expressions.</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0" y="857743"/>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pattern starts out the same as the previous one, checking for the beginning of the string (</a:t>
            </a:r>
            <a:r>
              <a:rPr lang="en-US" sz="2000" b="1" i="1" dirty="0">
                <a:solidFill>
                  <a:srgbClr val="0070C0"/>
                </a:solidFill>
                <a:latin typeface="Consolas" panose="020B0609020204030204" pitchFamily="49" charset="0"/>
                <a:cs typeface="Consolas" panose="020B0609020204030204" pitchFamily="49" charset="0"/>
              </a:rPr>
              <a:t>^</a:t>
            </a:r>
            <a:r>
              <a:rPr lang="en-US" sz="2000" dirty="0"/>
              <a:t>), then the thousands place (</a:t>
            </a:r>
            <a:r>
              <a:rPr lang="en-US" sz="2000" b="1" i="1" dirty="0">
                <a:solidFill>
                  <a:srgbClr val="0070C0"/>
                </a:solidFill>
                <a:latin typeface="Consolas" panose="020B0609020204030204" pitchFamily="49" charset="0"/>
                <a:cs typeface="Consolas" panose="020B0609020204030204" pitchFamily="49" charset="0"/>
              </a:rPr>
              <a:t>M?M?M?</a:t>
            </a:r>
            <a:r>
              <a:rPr lang="en-US" sz="2000" dirty="0"/>
              <a:t>). Then it has the new part, in parentheses, which defines a set of three mutually exclusive patterns, separated by vertical bars: </a:t>
            </a:r>
            <a:r>
              <a:rPr lang="en-US" sz="2000" b="1" i="1" dirty="0">
                <a:solidFill>
                  <a:srgbClr val="0070C0"/>
                </a:solidFill>
                <a:latin typeface="Consolas" panose="020B0609020204030204" pitchFamily="49" charset="0"/>
                <a:cs typeface="Consolas" panose="020B0609020204030204" pitchFamily="49" charset="0"/>
              </a:rPr>
              <a:t>CM</a:t>
            </a:r>
            <a:r>
              <a:rPr lang="en-US" sz="2000" dirty="0"/>
              <a:t>, </a:t>
            </a:r>
            <a:r>
              <a:rPr lang="en-US" sz="2000" b="1" i="1" dirty="0">
                <a:solidFill>
                  <a:srgbClr val="0070C0"/>
                </a:solidFill>
                <a:latin typeface="Consolas" panose="020B0609020204030204" pitchFamily="49" charset="0"/>
                <a:cs typeface="Consolas" panose="020B0609020204030204" pitchFamily="49" charset="0"/>
              </a:rPr>
              <a:t>CD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(which is an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followed by zero to three optional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a:t>
            </a:r>
            <a:r>
              <a:rPr lang="en-US" sz="2000" b="1" dirty="0"/>
              <a:t>The regular expression parser checks for each of these patterns </a:t>
            </a:r>
            <a:r>
              <a:rPr lang="en-US" sz="2000" b="1" dirty="0">
                <a:solidFill>
                  <a:srgbClr val="FF0000"/>
                </a:solidFill>
              </a:rPr>
              <a:t>in order </a:t>
            </a:r>
            <a:r>
              <a:rPr lang="en-US" sz="2000" b="1" dirty="0"/>
              <a:t>(from left to right), </a:t>
            </a:r>
            <a:r>
              <a:rPr lang="en-US" sz="2000" b="1" dirty="0">
                <a:solidFill>
                  <a:srgbClr val="FF0000"/>
                </a:solidFill>
              </a:rPr>
              <a:t>takes the first one that matches</a:t>
            </a:r>
            <a:r>
              <a:rPr lang="en-US" sz="2000" b="1" dirty="0"/>
              <a:t>, and </a:t>
            </a:r>
            <a:r>
              <a:rPr lang="en-US" sz="2000" b="1" dirty="0">
                <a:solidFill>
                  <a:srgbClr val="FF0000"/>
                </a:solidFill>
              </a:rPr>
              <a:t>ignores the rest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'MCM'</a:t>
            </a:r>
            <a:r>
              <a:rPr lang="en-US" sz="2000" dirty="0"/>
              <a:t> matches because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matches (so the </a:t>
            </a:r>
            <a:r>
              <a:rPr lang="en-US" sz="2000" b="1" i="1" dirty="0">
                <a:solidFill>
                  <a:srgbClr val="0070C0"/>
                </a:solidFill>
                <a:latin typeface="Consolas" panose="020B0609020204030204" pitchFamily="49" charset="0"/>
                <a:cs typeface="Consolas" panose="020B0609020204030204" pitchFamily="49" charset="0"/>
              </a:rPr>
              <a:t>CD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patterns are never even considered). </a:t>
            </a:r>
            <a:r>
              <a:rPr lang="en-US" sz="2000" b="1" i="1" dirty="0">
                <a:solidFill>
                  <a:srgbClr val="0070C0"/>
                </a:solidFill>
                <a:latin typeface="Consolas" panose="020B0609020204030204" pitchFamily="49" charset="0"/>
                <a:cs typeface="Consolas" panose="020B0609020204030204" pitchFamily="49" charset="0"/>
              </a:rPr>
              <a:t>MCM</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1900</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a:t>
            </a:r>
            <a:r>
              <a:rPr lang="en-US" sz="2000" b="1" i="1" dirty="0">
                <a:solidFill>
                  <a:srgbClr val="0070C0"/>
                </a:solidFill>
                <a:latin typeface="Consolas" panose="020B0609020204030204" pitchFamily="49" charset="0"/>
                <a:cs typeface="Consolas" panose="020B0609020204030204" pitchFamily="49" charset="0"/>
              </a:rPr>
              <a:t>'MD'</a:t>
            </a:r>
            <a:r>
              <a:rPr lang="en-US" sz="2000" dirty="0"/>
              <a:t> matches because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matches </a:t>
            </a:r>
            <a:r>
              <a:rPr lang="en-US" sz="2000" b="1" i="1" dirty="0">
                <a:solidFill>
                  <a:srgbClr val="0070C0"/>
                </a:solidFill>
                <a:latin typeface="Consolas" panose="020B0609020204030204" pitchFamily="49" charset="0"/>
                <a:cs typeface="Consolas" panose="020B0609020204030204" pitchFamily="49" charset="0"/>
              </a:rPr>
              <a:t>D </a:t>
            </a:r>
            <a:r>
              <a:rPr lang="en-US" sz="2000" dirty="0"/>
              <a:t>(each of the three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are optional and are ignored). </a:t>
            </a:r>
            <a:r>
              <a:rPr lang="en-US" sz="2000" b="1" i="1" dirty="0">
                <a:solidFill>
                  <a:srgbClr val="0070C0"/>
                </a:solidFill>
                <a:latin typeface="Consolas" panose="020B0609020204030204" pitchFamily="49" charset="0"/>
                <a:cs typeface="Consolas" panose="020B0609020204030204" pitchFamily="49" charset="0"/>
              </a:rPr>
              <a:t>MD</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1500</a:t>
            </a:r>
            <a:r>
              <a:rPr lang="en-US" sz="2000" dirty="0"/>
              <a:t>.</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378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0" y="857743"/>
            <a:ext cx="12191999"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④</a:t>
            </a:r>
            <a:r>
              <a:rPr lang="en-US" sz="2000" dirty="0"/>
              <a:t>	</a:t>
            </a:r>
            <a:r>
              <a:rPr lang="en-US" sz="2000" b="1" i="1" dirty="0">
                <a:solidFill>
                  <a:srgbClr val="0070C0"/>
                </a:solidFill>
                <a:latin typeface="Consolas" panose="020B0609020204030204" pitchFamily="49" charset="0"/>
                <a:cs typeface="Consolas" panose="020B0609020204030204" pitchFamily="49" charset="0"/>
              </a:rPr>
              <a:t>'MMMCCC'</a:t>
            </a:r>
            <a:r>
              <a:rPr lang="en-US" sz="2000" dirty="0"/>
              <a:t> matches because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and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matches </a:t>
            </a:r>
            <a:r>
              <a:rPr lang="en-US" sz="2000" b="1" i="1" dirty="0">
                <a:solidFill>
                  <a:srgbClr val="0070C0"/>
                </a:solidFill>
                <a:latin typeface="Consolas" panose="020B0609020204030204" pitchFamily="49" charset="0"/>
                <a:cs typeface="Consolas" panose="020B0609020204030204" pitchFamily="49" charset="0"/>
              </a:rPr>
              <a:t>CCC</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D</a:t>
            </a:r>
            <a:r>
              <a:rPr lang="en-US" sz="2000" dirty="0"/>
              <a:t> is optional and is ignored). </a:t>
            </a:r>
            <a:r>
              <a:rPr lang="en-US" sz="2000" b="1" i="1" dirty="0">
                <a:solidFill>
                  <a:srgbClr val="0070C0"/>
                </a:solidFill>
                <a:latin typeface="Consolas" panose="020B0609020204030204" pitchFamily="49" charset="0"/>
                <a:cs typeface="Consolas" panose="020B0609020204030204" pitchFamily="49" charset="0"/>
              </a:rPr>
              <a:t>MMMCCC</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3300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'MCMC'</a:t>
            </a:r>
            <a:r>
              <a:rPr lang="en-US" sz="2000" dirty="0"/>
              <a:t> does not match.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matches, but then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does not match because you’re not at the end of the string yet (you still have an unmatched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does not match as part of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because the mutually exclusive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pattern has already matched.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⑥</a:t>
            </a:r>
            <a:r>
              <a:rPr lang="en-US" sz="2000" dirty="0"/>
              <a:t>	Interestingly, an empty string still matches this pattern, because all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optional and ignored, and the empty string matches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where all the characters are optional and ignored.</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772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the previous section, you were dealing with a pattern, where the same character could be repeated up to three times.  There is another way to express them in regular expressions, which some people find more readable. First look at the method, we already used in the previous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22274" y="2037807"/>
            <a:ext cx="4599257" cy="4725264"/>
          </a:xfrm>
          <a:prstGeom prst="rect">
            <a:avLst/>
          </a:prstGeom>
        </p:spPr>
      </p:pic>
    </p:spTree>
    <p:extLst>
      <p:ext uri="{BB962C8B-B14F-4D97-AF65-F5344CB8AC3E}">
        <p14:creationId xmlns:p14="http://schemas.microsoft.com/office/powerpoint/2010/main" val="963081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p>
        </p:txBody>
      </p:sp>
      <p:sp>
        <p:nvSpPr>
          <p:cNvPr id="2" name="TextBox 1"/>
          <p:cNvSpPr txBox="1"/>
          <p:nvPr/>
        </p:nvSpPr>
        <p:spPr>
          <a:xfrm>
            <a:off x="0" y="857743"/>
            <a:ext cx="12191999"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and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not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that’s okay because they’re optional),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This matches the start of the string, and then the first and second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not the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that’s okay because it’s optional),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This matches the start of the string, and then all three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This matches the start of the string, and then all three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then does not match the end of the string (because there is still one unmatched </a:t>
            </a:r>
            <a:r>
              <a:rPr lang="en-US" sz="2000" b="1" i="1" dirty="0">
                <a:solidFill>
                  <a:srgbClr val="0070C0"/>
                </a:solidFill>
                <a:latin typeface="Consolas" panose="020B0609020204030204" pitchFamily="49" charset="0"/>
                <a:cs typeface="Consolas" panose="020B0609020204030204" pitchFamily="49" charset="0"/>
              </a:rPr>
              <a:t>M</a:t>
            </a:r>
            <a:r>
              <a:rPr lang="en-US" sz="2000" dirty="0"/>
              <a:t>), so the pattern does not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243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95063" y="1388422"/>
            <a:ext cx="5400937" cy="4955229"/>
          </a:xfrm>
          <a:prstGeom prst="rect">
            <a:avLst/>
          </a:prstGeom>
        </p:spPr>
      </p:pic>
    </p:spTree>
    <p:extLst>
      <p:ext uri="{BB962C8B-B14F-4D97-AF65-F5344CB8AC3E}">
        <p14:creationId xmlns:p14="http://schemas.microsoft.com/office/powerpoint/2010/main" val="278436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p>
        </p:txBody>
      </p:sp>
      <p:sp>
        <p:nvSpPr>
          <p:cNvPr id="2" name="TextBox 1"/>
          <p:cNvSpPr txBox="1"/>
          <p:nvPr/>
        </p:nvSpPr>
        <p:spPr>
          <a:xfrm>
            <a:off x="0" y="857743"/>
            <a:ext cx="1219199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This pattern says: “Match the start of the string, then anywhere </a:t>
            </a:r>
            <a:r>
              <a:rPr lang="en-US" sz="2000" b="1" dirty="0">
                <a:solidFill>
                  <a:srgbClr val="FF0000"/>
                </a:solidFill>
              </a:rPr>
              <a:t>from zero to three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 then the end of the string.” </a:t>
            </a:r>
            <a:r>
              <a:rPr lang="en-US" sz="2000" dirty="0"/>
              <a:t>The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can be any numbers; if you want to match at least one but no more than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you could say </a:t>
            </a:r>
            <a:r>
              <a:rPr lang="en-US" sz="2000" b="1" i="1" dirty="0">
                <a:solidFill>
                  <a:srgbClr val="0070C0"/>
                </a:solidFill>
                <a:latin typeface="Consolas" panose="020B0609020204030204" pitchFamily="49" charset="0"/>
                <a:cs typeface="Consolas" panose="020B0609020204030204" pitchFamily="49" charset="0"/>
              </a:rPr>
              <a:t>M{1,3}</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This matches the start of the string, then one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This matches the start of the string, then two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This matches the start of the string, then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This matches the start of the string, then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but then does not match the end of the string. The regular expression allows for up to only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before the end of the string, but you have four, so the pattern does not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493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Now let’s expand Roman numeral regular expression to cover the tens and ones place. This example shows the check for tens.</a:t>
            </a:r>
          </a:p>
        </p:txBody>
      </p:sp>
      <p:pic>
        <p:nvPicPr>
          <p:cNvPr id="2" name="Picture 1"/>
          <p:cNvPicPr>
            <a:picLocks noChangeAspect="1"/>
          </p:cNvPicPr>
          <p:nvPr/>
        </p:nvPicPr>
        <p:blipFill>
          <a:blip r:embed="rId2"/>
          <a:stretch>
            <a:fillRect/>
          </a:stretch>
        </p:blipFill>
        <p:spPr>
          <a:xfrm>
            <a:off x="790710" y="1702155"/>
            <a:ext cx="6655119" cy="4988669"/>
          </a:xfrm>
          <a:prstGeom prst="rect">
            <a:avLst/>
          </a:prstGeom>
        </p:spPr>
      </p:pic>
    </p:spTree>
    <p:extLst>
      <p:ext uri="{BB962C8B-B14F-4D97-AF65-F5344CB8AC3E}">
        <p14:creationId xmlns:p14="http://schemas.microsoft.com/office/powerpoint/2010/main" val="3732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XL</a:t>
            </a:r>
            <a:r>
              <a:rPr lang="en-US" sz="2000" dirty="0"/>
              <a:t>, then the end of the string. Remember, the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syntax means </a:t>
            </a:r>
            <a:r>
              <a:rPr lang="en-US" sz="2000" b="1" dirty="0">
                <a:solidFill>
                  <a:srgbClr val="FF0000"/>
                </a:solidFill>
              </a:rPr>
              <a:t>“match exactly one of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You match </a:t>
            </a:r>
            <a:r>
              <a:rPr lang="en-US" sz="2000" b="1" i="1" dirty="0">
                <a:solidFill>
                  <a:srgbClr val="0070C0"/>
                </a:solidFill>
                <a:latin typeface="Consolas" panose="020B0609020204030204" pitchFamily="49" charset="0"/>
                <a:cs typeface="Consolas" panose="020B0609020204030204" pitchFamily="49" charset="0"/>
              </a:rPr>
              <a:t>XL</a:t>
            </a:r>
            <a:r>
              <a:rPr lang="en-US" sz="2000" dirty="0"/>
              <a:t>, so you ignore the </a:t>
            </a:r>
            <a:r>
              <a:rPr lang="en-US" sz="2000" b="1" i="1" dirty="0">
                <a:solidFill>
                  <a:srgbClr val="0070C0"/>
                </a:solidFill>
                <a:latin typeface="Consolas" panose="020B0609020204030204" pitchFamily="49" charset="0"/>
                <a:cs typeface="Consolas" panose="020B0609020204030204" pitchFamily="49" charset="0"/>
              </a:rPr>
              <a:t>XC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choices, and then move on to the end of the string. </a:t>
            </a:r>
            <a:r>
              <a:rPr lang="en-US" sz="2000" b="1" i="1" dirty="0">
                <a:solidFill>
                  <a:srgbClr val="0070C0"/>
                </a:solidFill>
                <a:latin typeface="Consolas" panose="020B0609020204030204" pitchFamily="49" charset="0"/>
                <a:cs typeface="Consolas" panose="020B0609020204030204" pitchFamily="49" charset="0"/>
              </a:rPr>
              <a:t>MCMXL</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1940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Of the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it matches the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skips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you move to the end of the string. </a:t>
            </a:r>
            <a:r>
              <a:rPr lang="en-US" sz="2000" b="1" i="1" dirty="0">
                <a:solidFill>
                  <a:srgbClr val="0070C0"/>
                </a:solidFill>
                <a:latin typeface="Consolas" panose="020B0609020204030204" pitchFamily="49" charset="0"/>
                <a:cs typeface="Consolas" panose="020B0609020204030204" pitchFamily="49" charset="0"/>
              </a:rPr>
              <a:t>MCML</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1950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the first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skips the second and third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then the end of the string. </a:t>
            </a:r>
            <a:r>
              <a:rPr lang="en-US" sz="2000" b="1" i="1" dirty="0">
                <a:solidFill>
                  <a:srgbClr val="0070C0"/>
                </a:solidFill>
                <a:latin typeface="Consolas" panose="020B0609020204030204" pitchFamily="49" charset="0"/>
                <a:cs typeface="Consolas" panose="020B0609020204030204" pitchFamily="49" charset="0"/>
              </a:rPr>
              <a:t>MCMLX</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1960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MCMLXXX</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1980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fails to match the end of the string because there is still one more </a:t>
            </a:r>
            <a:r>
              <a:rPr lang="en-US" sz="2000" b="1" i="1" dirty="0">
                <a:solidFill>
                  <a:srgbClr val="0070C0"/>
                </a:solidFill>
                <a:latin typeface="Consolas" panose="020B0609020204030204" pitchFamily="49" charset="0"/>
                <a:cs typeface="Consolas" panose="020B0609020204030204" pitchFamily="49" charset="0"/>
              </a:rPr>
              <a:t>X</a:t>
            </a:r>
            <a:r>
              <a:rPr lang="en-US" sz="2000" dirty="0"/>
              <a:t> unaccounted for. So the entire pattern fails to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r>
              <a:rPr lang="en-US" sz="2000" b="1" i="1" dirty="0">
                <a:solidFill>
                  <a:srgbClr val="0070C0"/>
                </a:solidFill>
                <a:latin typeface="Consolas" panose="020B0609020204030204" pitchFamily="49" charset="0"/>
                <a:cs typeface="Consolas" panose="020B0609020204030204" pitchFamily="49" charset="0"/>
              </a:rPr>
              <a:t>MCMLXXXX</a:t>
            </a:r>
            <a:r>
              <a:rPr lang="en-US" sz="2000" dirty="0"/>
              <a:t> </a:t>
            </a:r>
            <a:r>
              <a:rPr lang="en-US" sz="2000" b="1" dirty="0" smtClean="0"/>
              <a:t>is not a valid Roman numeral</a:t>
            </a:r>
            <a:r>
              <a:rPr lang="en-US" sz="2000" dirty="0" smtClean="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400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expression for ones place follows the same pattern. I’ll spare you the details and show you the end result.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So, what does that look like using this alternate {n, m} syntax? This example shows the new syntax.</a:t>
            </a:r>
          </a:p>
          <a:p>
            <a:pPr marL="342900" indent="-342900">
              <a:buFont typeface="Arial" panose="020B0604020202020204" pitchFamily="34" charset="0"/>
              <a:buChar char="•"/>
            </a:pPr>
            <a:endParaRPr lang="en-US" sz="2000" dirty="0" smtClean="0"/>
          </a:p>
        </p:txBody>
      </p:sp>
      <p:pic>
        <p:nvPicPr>
          <p:cNvPr id="3" name="Picture 2"/>
          <p:cNvPicPr>
            <a:picLocks noChangeAspect="1"/>
          </p:cNvPicPr>
          <p:nvPr/>
        </p:nvPicPr>
        <p:blipFill>
          <a:blip r:embed="rId2"/>
          <a:stretch>
            <a:fillRect/>
          </a:stretch>
        </p:blipFill>
        <p:spPr>
          <a:xfrm>
            <a:off x="770733" y="1511945"/>
            <a:ext cx="10243342" cy="565050"/>
          </a:xfrm>
          <a:prstGeom prst="rect">
            <a:avLst/>
          </a:prstGeom>
        </p:spPr>
      </p:pic>
      <p:pic>
        <p:nvPicPr>
          <p:cNvPr id="7" name="Picture 6"/>
          <p:cNvPicPr>
            <a:picLocks noChangeAspect="1"/>
          </p:cNvPicPr>
          <p:nvPr/>
        </p:nvPicPr>
        <p:blipFill>
          <a:blip r:embed="rId3"/>
          <a:stretch>
            <a:fillRect/>
          </a:stretch>
        </p:blipFill>
        <p:spPr>
          <a:xfrm>
            <a:off x="870585" y="2987674"/>
            <a:ext cx="7624906" cy="3713571"/>
          </a:xfrm>
          <a:prstGeom prst="rect">
            <a:avLst/>
          </a:prstGeom>
        </p:spPr>
      </p:pic>
    </p:spTree>
    <p:extLst>
      <p:ext uri="{BB962C8B-B14F-4D97-AF65-F5344CB8AC3E}">
        <p14:creationId xmlns:p14="http://schemas.microsoft.com/office/powerpoint/2010/main" val="3452834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then one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Of that, it matches the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Moving on, it matches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by matching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it matches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by matching the optional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and finally the end of the string. </a:t>
            </a:r>
            <a:r>
              <a:rPr lang="en-US" sz="2000" b="1" i="1" dirty="0">
                <a:solidFill>
                  <a:srgbClr val="0070C0"/>
                </a:solidFill>
                <a:latin typeface="Consolas" panose="020B0609020204030204" pitchFamily="49" charset="0"/>
                <a:cs typeface="Consolas" panose="020B0609020204030204" pitchFamily="49" charset="0"/>
              </a:rPr>
              <a:t>MDLV</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1555</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matches the start of the string, then two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the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one of three possible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with an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one of three possible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V </a:t>
            </a:r>
            <a:r>
              <a:rPr lang="en-US" sz="2000" dirty="0"/>
              <a:t>and one of three possible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MMDCLXVI</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2666</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This matches the start of the string, then three out of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C </a:t>
            </a:r>
            <a:r>
              <a:rPr lang="en-US" sz="2000" dirty="0"/>
              <a:t>characters; then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with an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MMMDCCCLXXXVIII</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3888</a:t>
            </a:r>
            <a:r>
              <a:rPr lang="en-US" sz="2000" dirty="0"/>
              <a:t>, and it’s the longest Roman numeral you can write without extended syntax</a:t>
            </a:r>
            <a:r>
              <a:rPr lang="en-US" sz="2000" dirty="0" smtClean="0"/>
              <a:t>.</a:t>
            </a:r>
            <a:endParaRPr lang="en-US" sz="2000" dirty="0"/>
          </a:p>
        </p:txBody>
      </p:sp>
    </p:spTree>
    <p:extLst>
      <p:ext uri="{BB962C8B-B14F-4D97-AF65-F5344CB8AC3E}">
        <p14:creationId xmlns:p14="http://schemas.microsoft.com/office/powerpoint/2010/main" val="82091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Regular expressions are powerful and (mostly) standardized way of </a:t>
            </a:r>
            <a:r>
              <a:rPr lang="en-US" sz="2000" b="1" dirty="0" smtClean="0">
                <a:solidFill>
                  <a:srgbClr val="FF0000"/>
                </a:solidFill>
              </a:rPr>
              <a:t>searching</a:t>
            </a:r>
            <a:r>
              <a:rPr lang="en-US" sz="2000" b="1" dirty="0" smtClean="0"/>
              <a:t>, </a:t>
            </a:r>
            <a:r>
              <a:rPr lang="en-US" sz="2000" b="1" dirty="0" smtClean="0">
                <a:solidFill>
                  <a:srgbClr val="FF0000"/>
                </a:solidFill>
              </a:rPr>
              <a:t>replacing</a:t>
            </a:r>
            <a:r>
              <a:rPr lang="en-US" sz="2000" b="1" dirty="0" smtClean="0"/>
              <a:t>, and </a:t>
            </a:r>
            <a:r>
              <a:rPr lang="en-US" sz="2000" b="1" dirty="0" smtClean="0">
                <a:solidFill>
                  <a:srgbClr val="FF0000"/>
                </a:solidFill>
              </a:rPr>
              <a:t>parsing text </a:t>
            </a:r>
            <a:r>
              <a:rPr lang="en-US" sz="2000" b="1" dirty="0" smtClean="0"/>
              <a:t>with complex patterns of characters.</a:t>
            </a:r>
            <a:r>
              <a:rPr lang="en-US" sz="2000" dirty="0" smtClean="0"/>
              <a:t> Although the regular expressions syntax is tight and unlike normal code, the result can end up being more readable than hand-rolled solution that uses a long chain of string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There are even ways of embedding comments within regular expressions</a:t>
            </a:r>
            <a:r>
              <a:rPr lang="en-US" sz="2000" dirty="0" smtClean="0"/>
              <a:t>, so you can include fine-grained documentation within them.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series of example was inspired by a real-life problem I had in my day job several years a go, when I needed to scrub and standardize street addresses exported from a legacy system before importing into a newer system. This example shows how I approached the problem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Watch closely. (I feel like a magician. “Watch closely, kids, I’m going to pull a rabbit out of my hat.”) This matches the start of the string, then zero out of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matching zero out of three </a:t>
            </a:r>
            <a:r>
              <a:rPr lang="en-US" sz="2000" b="1" i="1" dirty="0">
                <a:solidFill>
                  <a:srgbClr val="0070C0"/>
                </a:solidFill>
                <a:latin typeface="Consolas" panose="020B0609020204030204" pitchFamily="49" charset="0"/>
                <a:cs typeface="Consolas" panose="020B0609020204030204" pitchFamily="49" charset="0"/>
              </a:rPr>
              <a:t>C</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matching zero out of three </a:t>
            </a:r>
            <a:r>
              <a:rPr lang="en-US" sz="2000" b="1" i="1" dirty="0">
                <a:solidFill>
                  <a:srgbClr val="0070C0"/>
                </a:solidFill>
                <a:latin typeface="Consolas" panose="020B0609020204030204" pitchFamily="49" charset="0"/>
                <a:cs typeface="Consolas" panose="020B0609020204030204" pitchFamily="49" charset="0"/>
              </a:rPr>
              <a:t>X</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matching one out of three </a:t>
            </a:r>
            <a:r>
              <a:rPr lang="en-US" sz="2000" b="1" i="1" dirty="0">
                <a:solidFill>
                  <a:srgbClr val="0070C0"/>
                </a:solidFill>
                <a:latin typeface="Consolas" panose="020B0609020204030204" pitchFamily="49" charset="0"/>
                <a:cs typeface="Consolas" panose="020B0609020204030204" pitchFamily="49" charset="0"/>
              </a:rPr>
              <a:t>I</a:t>
            </a:r>
            <a:r>
              <a:rPr lang="en-US" sz="2000" dirty="0"/>
              <a:t>. Then the end of the string. Whoa. </a:t>
            </a:r>
            <a:endParaRPr lang="en-US" sz="2000" dirty="0" smtClean="0"/>
          </a:p>
          <a:p>
            <a:pPr marL="342900" indent="-342900">
              <a:buFont typeface="Arial" panose="020B0604020202020204" pitchFamily="34" charset="0"/>
              <a:buChar char="•"/>
            </a:pP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endParaRPr lang="en-US" sz="2000" dirty="0" smtClean="0"/>
          </a:p>
          <a:p>
            <a:pPr marL="342900" indent="-342900">
              <a:buFont typeface="Arial" panose="020B0604020202020204" pitchFamily="34" charset="0"/>
              <a:buChar char="•"/>
            </a:pPr>
            <a:r>
              <a:rPr lang="en-US" sz="2000" dirty="0" smtClean="0"/>
              <a:t>If </a:t>
            </a:r>
            <a:r>
              <a:rPr lang="en-US" sz="2000" dirty="0"/>
              <a:t>you followed all that and understood it on the first try, you’re doing better than I did. Now imagine trying to understand someone else’s regular expressions, in the middle of a critical function of a large program. Or even imagine coming back to your own regular expressions a few months later. I’ve done it, and it’s not a pretty sight. </a:t>
            </a:r>
          </a:p>
          <a:p>
            <a:endParaRPr lang="en-US" sz="2000" dirty="0" smtClean="0"/>
          </a:p>
          <a:p>
            <a:pPr marL="342900" indent="-342900">
              <a:buFont typeface="Arial" panose="020B0604020202020204" pitchFamily="34" charset="0"/>
              <a:buChar char="•"/>
            </a:pPr>
            <a:r>
              <a:rPr lang="en-US" sz="2000" dirty="0" smtClean="0"/>
              <a:t>Now </a:t>
            </a:r>
            <a:r>
              <a:rPr lang="en-US" sz="2000" dirty="0"/>
              <a:t>let’s explore an alternate syntax that can help keep your expressions maintainable.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79209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501506"/>
          </a:xfrm>
          <a:prstGeom prst="rect">
            <a:avLst/>
          </a:prstGeom>
          <a:noFill/>
        </p:spPr>
        <p:txBody>
          <a:bodyPr wrap="square" rtlCol="0">
            <a:spAutoFit/>
          </a:bodyPr>
          <a:lstStyle/>
          <a:p>
            <a:pPr marL="342900" indent="-342900">
              <a:buFont typeface="Arial" panose="020B0604020202020204" pitchFamily="34" charset="0"/>
              <a:buChar char="•"/>
            </a:pPr>
            <a:r>
              <a:rPr lang="en-US" sz="1950" dirty="0"/>
              <a:t>So far you’ve just been dealing with what I’ll call </a:t>
            </a:r>
            <a:r>
              <a:rPr lang="en-US" sz="1950" b="1" dirty="0">
                <a:solidFill>
                  <a:srgbClr val="FF0000"/>
                </a:solidFill>
              </a:rPr>
              <a:t>“compact” regular expressions.</a:t>
            </a:r>
            <a:r>
              <a:rPr lang="en-US" sz="1950" dirty="0"/>
              <a:t> As you’ve seen, they are </a:t>
            </a:r>
            <a:r>
              <a:rPr lang="en-US" sz="1950" b="1" dirty="0"/>
              <a:t>difficult to read</a:t>
            </a:r>
            <a:r>
              <a:rPr lang="en-US" sz="1950" dirty="0"/>
              <a:t>, and even if you figure out what one does, that’s no guarantee that you’ll be able to understand it six months later. What you really need is </a:t>
            </a:r>
            <a:r>
              <a:rPr lang="en-US" sz="1950" b="1" dirty="0"/>
              <a:t>inline documentation</a:t>
            </a:r>
            <a:r>
              <a:rPr lang="en-US" sz="1950" dirty="0"/>
              <a:t>.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a:t>Python allows you to do this with something called </a:t>
            </a:r>
            <a:r>
              <a:rPr lang="en-US" sz="1950" b="1" dirty="0" smtClean="0">
                <a:solidFill>
                  <a:srgbClr val="FF0000"/>
                </a:solidFill>
              </a:rPr>
              <a:t>verbose regular expressions</a:t>
            </a:r>
            <a:r>
              <a:rPr lang="en-US" sz="1950" dirty="0" smtClean="0"/>
              <a:t>. </a:t>
            </a:r>
            <a:r>
              <a:rPr lang="en-US" sz="1950" dirty="0"/>
              <a:t>A </a:t>
            </a:r>
            <a:r>
              <a:rPr lang="en-US" sz="1950" b="1" dirty="0"/>
              <a:t>verbose regular expression</a:t>
            </a:r>
            <a:r>
              <a:rPr lang="en-US" sz="1950" dirty="0"/>
              <a:t> is different from a </a:t>
            </a:r>
            <a:r>
              <a:rPr lang="en-US" sz="1950" b="1" dirty="0"/>
              <a:t>compact regular expression </a:t>
            </a:r>
            <a:r>
              <a:rPr lang="en-US" sz="1950" dirty="0"/>
              <a:t>in two ways: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smtClean="0"/>
              <a:t>1- </a:t>
            </a:r>
            <a:r>
              <a:rPr lang="en-US" sz="1950" b="1" dirty="0" smtClean="0">
                <a:solidFill>
                  <a:srgbClr val="FF0000"/>
                </a:solidFill>
              </a:rPr>
              <a:t>Whitespace </a:t>
            </a:r>
            <a:r>
              <a:rPr lang="en-US" sz="1950" b="1" dirty="0">
                <a:solidFill>
                  <a:srgbClr val="FF0000"/>
                </a:solidFill>
              </a:rPr>
              <a:t>is ignored. </a:t>
            </a:r>
            <a:r>
              <a:rPr lang="en-US" sz="1950" b="1" dirty="0"/>
              <a:t>Spaces</a:t>
            </a:r>
            <a:r>
              <a:rPr lang="en-US" sz="1950" dirty="0"/>
              <a:t>, </a:t>
            </a:r>
            <a:r>
              <a:rPr lang="en-US" sz="1950" b="1" dirty="0"/>
              <a:t>tabs</a:t>
            </a:r>
            <a:r>
              <a:rPr lang="en-US" sz="1950" dirty="0"/>
              <a:t>, and </a:t>
            </a:r>
            <a:r>
              <a:rPr lang="en-US" sz="1950" b="1" dirty="0"/>
              <a:t>carriage returns</a:t>
            </a:r>
            <a:r>
              <a:rPr lang="en-US" sz="1950" dirty="0"/>
              <a:t> are not matched as </a:t>
            </a:r>
            <a:r>
              <a:rPr lang="en-US" sz="1950" b="1" dirty="0"/>
              <a:t>spaces</a:t>
            </a:r>
            <a:r>
              <a:rPr lang="en-US" sz="1950" dirty="0"/>
              <a:t>, </a:t>
            </a:r>
            <a:r>
              <a:rPr lang="en-US" sz="1950" b="1" dirty="0"/>
              <a:t>tabs</a:t>
            </a:r>
            <a:r>
              <a:rPr lang="en-US" sz="1950" dirty="0"/>
              <a:t>, and </a:t>
            </a:r>
            <a:r>
              <a:rPr lang="en-US" sz="1950" b="1" dirty="0"/>
              <a:t>carriage returns</a:t>
            </a:r>
            <a:r>
              <a:rPr lang="en-US" sz="1950" dirty="0"/>
              <a:t>. They’re not matched at all. (If you want to match a </a:t>
            </a:r>
            <a:r>
              <a:rPr lang="en-US" sz="1950" b="1" dirty="0"/>
              <a:t>space</a:t>
            </a:r>
            <a:r>
              <a:rPr lang="en-US" sz="1950" dirty="0"/>
              <a:t> in a verbose regular expression, </a:t>
            </a:r>
            <a:r>
              <a:rPr lang="en-US" sz="1950" b="1" dirty="0"/>
              <a:t>you’ll need to </a:t>
            </a:r>
            <a:r>
              <a:rPr lang="en-US" sz="1950" b="1" dirty="0">
                <a:solidFill>
                  <a:srgbClr val="FF0000"/>
                </a:solidFill>
              </a:rPr>
              <a:t>escape it </a:t>
            </a:r>
            <a:r>
              <a:rPr lang="en-US" sz="1950" b="1" dirty="0"/>
              <a:t>by putting a backslash in front of it</a:t>
            </a:r>
            <a:r>
              <a:rPr lang="en-US" sz="1950" b="1" dirty="0" smtClean="0"/>
              <a:t>.)</a:t>
            </a:r>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smtClean="0"/>
              <a:t>2- </a:t>
            </a:r>
            <a:r>
              <a:rPr lang="en-US" sz="1950" b="1" dirty="0" smtClean="0">
                <a:solidFill>
                  <a:srgbClr val="FF0000"/>
                </a:solidFill>
              </a:rPr>
              <a:t>Comments </a:t>
            </a:r>
            <a:r>
              <a:rPr lang="en-US" sz="1950" b="1" dirty="0">
                <a:solidFill>
                  <a:srgbClr val="FF0000"/>
                </a:solidFill>
              </a:rPr>
              <a:t>are ignored</a:t>
            </a:r>
            <a:r>
              <a:rPr lang="en-US" sz="1950" dirty="0"/>
              <a:t>. </a:t>
            </a:r>
            <a:r>
              <a:rPr lang="en-US" sz="1950" b="1" dirty="0"/>
              <a:t>A comment in a verbose regular expression is just like a comment in Python code</a:t>
            </a:r>
            <a:r>
              <a:rPr lang="en-US" sz="1950" dirty="0"/>
              <a:t>: it starts with a </a:t>
            </a:r>
            <a:r>
              <a:rPr lang="en-US" sz="2000" b="1" i="1" dirty="0">
                <a:solidFill>
                  <a:srgbClr val="0070C0"/>
                </a:solidFill>
                <a:latin typeface="Consolas" panose="020B0609020204030204" pitchFamily="49" charset="0"/>
                <a:cs typeface="Consolas" panose="020B0609020204030204" pitchFamily="49" charset="0"/>
              </a:rPr>
              <a:t>#</a:t>
            </a:r>
            <a:r>
              <a:rPr lang="en-US" sz="1950" dirty="0"/>
              <a:t> character and goes until the end of the line. </a:t>
            </a:r>
            <a:r>
              <a:rPr lang="en-US" sz="1950" b="1" dirty="0"/>
              <a:t>In this case it’s a comment within a multi-line string instead of within your source code, but it works the same way. </a:t>
            </a:r>
            <a:endParaRPr lang="en-US" sz="1950" b="1" dirty="0" smtClean="0"/>
          </a:p>
          <a:p>
            <a:pPr marL="342900" indent="-342900">
              <a:buFont typeface="Arial" panose="020B0604020202020204" pitchFamily="34" charset="0"/>
              <a:buChar char="•"/>
            </a:pPr>
            <a:endParaRPr lang="en-US" sz="1950" b="1" dirty="0"/>
          </a:p>
          <a:p>
            <a:pPr marL="342900" indent="-342900">
              <a:buFont typeface="Arial" panose="020B0604020202020204" pitchFamily="34" charset="0"/>
              <a:buChar char="•"/>
            </a:pPr>
            <a:r>
              <a:rPr lang="en-US" sz="1950" dirty="0"/>
              <a:t>This will be more clear with an example. Let’s revisit the compact regular expression you’ve been working with, and make it a verbose regular expression. This example shows how</a:t>
            </a:r>
            <a:r>
              <a:rPr lang="en-US" sz="1950" dirty="0" smtClean="0"/>
              <a:t>.</a:t>
            </a:r>
            <a:endParaRPr lang="en-US" sz="195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6254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09005" y="857743"/>
            <a:ext cx="6340385" cy="5893057"/>
          </a:xfrm>
          <a:prstGeom prst="rect">
            <a:avLst/>
          </a:prstGeom>
        </p:spPr>
      </p:pic>
    </p:spTree>
    <p:extLst>
      <p:ext uri="{BB962C8B-B14F-4D97-AF65-F5344CB8AC3E}">
        <p14:creationId xmlns:p14="http://schemas.microsoft.com/office/powerpoint/2010/main" val="144830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193729"/>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t>
            </a:r>
            <a:r>
              <a:rPr lang="en-US" sz="1950" b="1" dirty="0"/>
              <a:t>The most important thing to remember when using verbose regular expressions is that you </a:t>
            </a:r>
            <a:r>
              <a:rPr lang="en-US" sz="1950" b="1" dirty="0">
                <a:solidFill>
                  <a:srgbClr val="FF0000"/>
                </a:solidFill>
              </a:rPr>
              <a:t>need to pass an extra argument</a:t>
            </a:r>
            <a:r>
              <a:rPr lang="en-US" sz="1950" b="1" dirty="0"/>
              <a:t> when working with them: </a:t>
            </a:r>
            <a:r>
              <a:rPr lang="en-US" sz="2000" b="1" i="1" dirty="0">
                <a:solidFill>
                  <a:srgbClr val="0070C0"/>
                </a:solidFill>
                <a:latin typeface="Consolas" panose="020B0609020204030204" pitchFamily="49" charset="0"/>
                <a:cs typeface="Consolas" panose="020B0609020204030204" pitchFamily="49" charset="0"/>
              </a:rPr>
              <a:t>re.VERBOSE</a:t>
            </a:r>
            <a:r>
              <a:rPr lang="en-US" sz="1950" dirty="0"/>
              <a:t> </a:t>
            </a:r>
            <a:r>
              <a:rPr lang="en-US" sz="1950" b="1" dirty="0"/>
              <a:t>is a constant defined in the </a:t>
            </a:r>
            <a:r>
              <a:rPr lang="en-US" sz="2000" b="1" i="1" dirty="0">
                <a:solidFill>
                  <a:srgbClr val="0070C0"/>
                </a:solidFill>
                <a:latin typeface="Consolas" panose="020B0609020204030204" pitchFamily="49" charset="0"/>
                <a:cs typeface="Consolas" panose="020B0609020204030204" pitchFamily="49" charset="0"/>
              </a:rPr>
              <a:t>re</a:t>
            </a:r>
            <a:r>
              <a:rPr lang="en-US" sz="1950" dirty="0"/>
              <a:t> </a:t>
            </a:r>
            <a:r>
              <a:rPr lang="en-US" sz="1950" b="1" dirty="0"/>
              <a:t>module that signals that the pattern should be treated as a verbose regular expression</a:t>
            </a:r>
            <a:r>
              <a:rPr lang="en-US" sz="1950" dirty="0"/>
              <a:t>. As you can see, this pattern has quite a bit of </a:t>
            </a:r>
            <a:r>
              <a:rPr lang="en-US" sz="1950" b="1" dirty="0"/>
              <a:t>whitespace</a:t>
            </a:r>
            <a:r>
              <a:rPr lang="en-US" sz="1950" dirty="0"/>
              <a:t> (all of which is ignored), and </a:t>
            </a:r>
            <a:r>
              <a:rPr lang="en-US" sz="1950" b="1" dirty="0"/>
              <a:t>several comments </a:t>
            </a:r>
            <a:r>
              <a:rPr lang="en-US" sz="1950" dirty="0"/>
              <a:t>(all of which are ignored). Once you ignore the whitespace and the comments, this is exactly the same regular expression as you saw in the previous section, but it’s a lot more readable.</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This matches the start of the string, then one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L</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X</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IX</a:t>
            </a:r>
            <a:r>
              <a:rPr lang="en-US" sz="1950" dirty="0"/>
              <a:t>, then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This matches the start of the string, then three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D</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C</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L</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X</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V</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I</a:t>
            </a:r>
            <a:r>
              <a:rPr lang="en-US" sz="1950" dirty="0"/>
              <a:t>, then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This does not match. Why? Because it doesn’t have the </a:t>
            </a:r>
            <a:r>
              <a:rPr lang="en-US" sz="2000" b="1" i="1" dirty="0">
                <a:solidFill>
                  <a:srgbClr val="0070C0"/>
                </a:solidFill>
                <a:latin typeface="Consolas" panose="020B0609020204030204" pitchFamily="49" charset="0"/>
                <a:cs typeface="Consolas" panose="020B0609020204030204" pitchFamily="49" charset="0"/>
              </a:rPr>
              <a:t>re.VERBOSE</a:t>
            </a:r>
            <a:r>
              <a:rPr lang="en-US" sz="1950" dirty="0"/>
              <a:t> flag, so the </a:t>
            </a:r>
            <a:r>
              <a:rPr lang="en-US" sz="2000" b="1" i="1" dirty="0">
                <a:solidFill>
                  <a:srgbClr val="0070C0"/>
                </a:solidFill>
                <a:latin typeface="Consolas" panose="020B0609020204030204" pitchFamily="49" charset="0"/>
                <a:cs typeface="Consolas" panose="020B0609020204030204" pitchFamily="49" charset="0"/>
              </a:rPr>
              <a:t>re.search</a:t>
            </a:r>
            <a:r>
              <a:rPr lang="en-US" sz="1950" dirty="0"/>
              <a:t> function is treating the pattern as a compact regular expression, with significant whitespace and literal hash marks. </a:t>
            </a:r>
            <a:r>
              <a:rPr lang="en-US" sz="1950" b="1" dirty="0"/>
              <a:t>Python can’t auto-detect whether a regular expression is verbose or not</a:t>
            </a:r>
            <a:r>
              <a:rPr lang="en-US" sz="1950" dirty="0"/>
              <a:t>. Python assumes </a:t>
            </a:r>
            <a:r>
              <a:rPr lang="en-US" sz="1950" b="1" dirty="0"/>
              <a:t>every regular expression is </a:t>
            </a:r>
            <a:r>
              <a:rPr lang="en-US" sz="1950" b="1" dirty="0">
                <a:solidFill>
                  <a:srgbClr val="FF0000"/>
                </a:solidFill>
              </a:rPr>
              <a:t>compact</a:t>
            </a:r>
            <a:r>
              <a:rPr lang="en-US" sz="1950" dirty="0"/>
              <a:t> unless you explicitly state that it is verbose.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773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1592744"/>
          </a:xfrm>
          <a:prstGeom prst="rect">
            <a:avLst/>
          </a:prstGeom>
          <a:noFill/>
        </p:spPr>
        <p:txBody>
          <a:bodyPr wrap="square" rtlCol="0">
            <a:spAutoFit/>
          </a:bodyPr>
          <a:lstStyle/>
          <a:p>
            <a:pPr marL="342900" indent="-342900">
              <a:buFont typeface="Arial" panose="020B0604020202020204" pitchFamily="34" charset="0"/>
              <a:buChar char="•"/>
            </a:pPr>
            <a:r>
              <a:rPr lang="en-US" sz="1950" b="1" dirty="0"/>
              <a:t>So far you’ve concentrated on matching whole patterns</a:t>
            </a:r>
            <a:r>
              <a:rPr lang="en-US" sz="1950" dirty="0"/>
              <a:t>. Either the pattern matches, or it doesn’t. But regular expressions are much </a:t>
            </a:r>
            <a:r>
              <a:rPr lang="en-US" sz="1950" b="1" dirty="0">
                <a:solidFill>
                  <a:srgbClr val="FF0000"/>
                </a:solidFill>
              </a:rPr>
              <a:t>more powerful </a:t>
            </a:r>
            <a:r>
              <a:rPr lang="en-US" sz="1950" dirty="0"/>
              <a:t>than that.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b="1" dirty="0" smtClean="0"/>
              <a:t>When </a:t>
            </a:r>
            <a:r>
              <a:rPr lang="en-US" sz="1950" b="1" dirty="0"/>
              <a:t>a regular expression does match</a:t>
            </a:r>
            <a:r>
              <a:rPr lang="en-US" sz="1950" dirty="0"/>
              <a:t>, </a:t>
            </a:r>
            <a:r>
              <a:rPr lang="en-US" sz="1950" b="1" dirty="0">
                <a:solidFill>
                  <a:srgbClr val="FF0000"/>
                </a:solidFill>
              </a:rPr>
              <a:t>you can pick out specific pieces of it</a:t>
            </a:r>
            <a:r>
              <a:rPr lang="en-US" sz="1950" dirty="0"/>
              <a:t>. </a:t>
            </a:r>
            <a:r>
              <a:rPr lang="en-US" sz="1950" b="1" dirty="0"/>
              <a:t>You can find out what matched where</a:t>
            </a:r>
            <a:r>
              <a:rPr lang="en-US" sz="1950" b="1"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8197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901616"/>
          </a:xfrm>
          <a:prstGeom prst="rect">
            <a:avLst/>
          </a:prstGeom>
          <a:noFill/>
        </p:spPr>
        <p:txBody>
          <a:bodyPr wrap="square" rtlCol="0">
            <a:spAutoFit/>
          </a:bodyPr>
          <a:lstStyle/>
          <a:p>
            <a:pPr marL="342900" indent="-342900">
              <a:buFont typeface="Arial" panose="020B0604020202020204" pitchFamily="34" charset="0"/>
              <a:buChar char="•"/>
            </a:pPr>
            <a:r>
              <a:rPr lang="en-US" sz="1950" dirty="0" smtClean="0"/>
              <a:t>The </a:t>
            </a:r>
            <a:r>
              <a:rPr lang="en-US" sz="1950" dirty="0"/>
              <a:t>problem: </a:t>
            </a:r>
            <a:r>
              <a:rPr lang="en-US" sz="1950" b="1" dirty="0"/>
              <a:t>parsing an American phone number</a:t>
            </a:r>
            <a:r>
              <a:rPr lang="en-US" sz="1950" dirty="0"/>
              <a:t>. </a:t>
            </a:r>
            <a:r>
              <a:rPr lang="en-US" sz="1950" dirty="0" smtClean="0"/>
              <a:t>The </a:t>
            </a:r>
            <a:r>
              <a:rPr lang="en-US" sz="1950" dirty="0"/>
              <a:t>client wanted to be able to enter the number free-form (in a single field), but then wanted to store the area code, trunk, number, and optionally an extension separately in the company’s database. I scoured the Web and found many examples of regular expressions that purported to do this, but none of them were permissive enough.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2000" dirty="0"/>
              <a:t>Here are the phone numbers I needed to be able to accept: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800 555 1212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 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1-800-555-1212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800-555-1212x1234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 ext. 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work 1-(800) 555.1212 #1234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Quite a variety! In each of these cases, I need to know that the area code was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 trunk was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and the rest of the phone number was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For those with an extension, I need to know that the extension was </a:t>
            </a:r>
            <a:r>
              <a:rPr lang="en-US" sz="2000" b="1" i="1" dirty="0">
                <a:solidFill>
                  <a:srgbClr val="0070C0"/>
                </a:solidFill>
                <a:latin typeface="Consolas" panose="020B0609020204030204" pitchFamily="49" charset="0"/>
                <a:cs typeface="Consolas" panose="020B0609020204030204" pitchFamily="49" charset="0"/>
              </a:rPr>
              <a:t>1234</a:t>
            </a: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9432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392415"/>
          </a:xfrm>
          <a:prstGeom prst="rect">
            <a:avLst/>
          </a:prstGeom>
          <a:noFill/>
        </p:spPr>
        <p:txBody>
          <a:bodyPr wrap="square" rtlCol="0">
            <a:spAutoFit/>
          </a:bodyPr>
          <a:lstStyle/>
          <a:p>
            <a:pPr marL="342900" indent="-342900">
              <a:buFont typeface="Arial" panose="020B0604020202020204" pitchFamily="34" charset="0"/>
              <a:buChar char="•"/>
            </a:pPr>
            <a:r>
              <a:rPr lang="en-US" sz="1950" dirty="0"/>
              <a:t>Let’s work through developing a solution for phone number parsing. This example shows the first step.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3957" y="1569564"/>
            <a:ext cx="7998328" cy="3851522"/>
          </a:xfrm>
          <a:prstGeom prst="rect">
            <a:avLst/>
          </a:prstGeom>
        </p:spPr>
      </p:pic>
    </p:spTree>
    <p:extLst>
      <p:ext uri="{BB962C8B-B14F-4D97-AF65-F5344CB8AC3E}">
        <p14:creationId xmlns:p14="http://schemas.microsoft.com/office/powerpoint/2010/main" val="377179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793894"/>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Always read regular expressions from left to right. This one matches the beginning of the string, and then </a:t>
            </a:r>
            <a:r>
              <a:rPr lang="en-US" sz="2000" b="1" i="1" dirty="0">
                <a:solidFill>
                  <a:srgbClr val="0070C0"/>
                </a:solidFill>
                <a:latin typeface="Consolas" panose="020B0609020204030204" pitchFamily="49" charset="0"/>
                <a:cs typeface="Consolas" panose="020B0609020204030204" pitchFamily="49" charset="0"/>
              </a:rPr>
              <a:t>(\d{3})</a:t>
            </a:r>
            <a:r>
              <a:rPr lang="en-US" sz="1950" dirty="0"/>
              <a:t>. What’s </a:t>
            </a:r>
            <a:r>
              <a:rPr lang="en-US" sz="2000" b="1" i="1" dirty="0">
                <a:solidFill>
                  <a:srgbClr val="0070C0"/>
                </a:solidFill>
                <a:latin typeface="Consolas" panose="020B0609020204030204" pitchFamily="49" charset="0"/>
                <a:cs typeface="Consolas" panose="020B0609020204030204" pitchFamily="49" charset="0"/>
              </a:rPr>
              <a:t>\d{3}?</a:t>
            </a:r>
            <a:r>
              <a:rPr lang="en-US" sz="1950" dirty="0"/>
              <a:t> Well, </a:t>
            </a:r>
            <a:r>
              <a:rPr lang="en-US" sz="2000" b="1" i="1" dirty="0">
                <a:solidFill>
                  <a:srgbClr val="0070C0"/>
                </a:solidFill>
                <a:latin typeface="Consolas" panose="020B0609020204030204" pitchFamily="49" charset="0"/>
                <a:cs typeface="Consolas" panose="020B0609020204030204" pitchFamily="49" charset="0"/>
              </a:rPr>
              <a:t>\d</a:t>
            </a:r>
            <a:r>
              <a:rPr lang="en-US" sz="1950" dirty="0"/>
              <a:t> </a:t>
            </a:r>
            <a:r>
              <a:rPr lang="en-US" sz="1950" b="1" dirty="0"/>
              <a:t>means</a:t>
            </a:r>
            <a:r>
              <a:rPr lang="en-US" sz="1950" dirty="0"/>
              <a:t> </a:t>
            </a:r>
            <a:r>
              <a:rPr lang="en-US" sz="1950" b="1" dirty="0">
                <a:solidFill>
                  <a:srgbClr val="FF0000"/>
                </a:solidFill>
              </a:rPr>
              <a:t>“any numeric digit” (0 through 9). </a:t>
            </a:r>
            <a:r>
              <a:rPr lang="en-US" sz="1950" dirty="0"/>
              <a:t>The </a:t>
            </a:r>
            <a:r>
              <a:rPr lang="en-US" sz="2000" b="1" i="1" dirty="0">
                <a:solidFill>
                  <a:srgbClr val="0070C0"/>
                </a:solidFill>
                <a:latin typeface="Consolas" panose="020B0609020204030204" pitchFamily="49" charset="0"/>
                <a:cs typeface="Consolas" panose="020B0609020204030204" pitchFamily="49" charset="0"/>
              </a:rPr>
              <a:t>{3}</a:t>
            </a:r>
            <a:r>
              <a:rPr lang="en-US" sz="1950" dirty="0"/>
              <a:t> </a:t>
            </a:r>
            <a:r>
              <a:rPr lang="en-US" sz="1950" b="1" dirty="0"/>
              <a:t>means</a:t>
            </a:r>
            <a:r>
              <a:rPr lang="en-US" sz="1950" dirty="0"/>
              <a:t> </a:t>
            </a:r>
            <a:r>
              <a:rPr lang="en-US" sz="1950" b="1" dirty="0">
                <a:solidFill>
                  <a:srgbClr val="FF0000"/>
                </a:solidFill>
              </a:rPr>
              <a:t>“match exactly three numeric digits”</a:t>
            </a:r>
            <a:r>
              <a:rPr lang="en-US" sz="1950" dirty="0"/>
              <a:t>; it’s a variation on the </a:t>
            </a:r>
            <a:r>
              <a:rPr lang="en-US" sz="2000" b="1" i="1" dirty="0">
                <a:solidFill>
                  <a:srgbClr val="0070C0"/>
                </a:solidFill>
                <a:latin typeface="Consolas" panose="020B0609020204030204" pitchFamily="49" charset="0"/>
                <a:cs typeface="Consolas" panose="020B0609020204030204" pitchFamily="49" charset="0"/>
              </a:rPr>
              <a:t>{n,m} </a:t>
            </a:r>
            <a:r>
              <a:rPr lang="en-US" sz="1950" dirty="0"/>
              <a:t>syntax you saw earlier. </a:t>
            </a:r>
            <a:r>
              <a:rPr lang="en-US" sz="1950" b="1" dirty="0">
                <a:solidFill>
                  <a:srgbClr val="FF0000"/>
                </a:solidFill>
              </a:rPr>
              <a:t>Putting it all in parentheses </a:t>
            </a:r>
            <a:r>
              <a:rPr lang="en-US" sz="1950" b="1" dirty="0"/>
              <a:t>means</a:t>
            </a:r>
            <a:r>
              <a:rPr lang="en-US" sz="1950" dirty="0"/>
              <a:t> </a:t>
            </a:r>
            <a:r>
              <a:rPr lang="en-US" sz="1950" b="1" dirty="0">
                <a:solidFill>
                  <a:srgbClr val="FF0000"/>
                </a:solidFill>
              </a:rPr>
              <a:t>“match exactly three numeric digits, and then remember them as a group that I can ask for later”. </a:t>
            </a:r>
            <a:r>
              <a:rPr lang="en-US" sz="1950" dirty="0"/>
              <a:t>Then match a literal hyphen. Then match another group of exactly three digits. Then another literal hyphen. Then another group of exactly four digits. Then match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To get access to the groups that the regular expression parser remembered along the way, use the </a:t>
            </a:r>
            <a:r>
              <a:rPr lang="en-US" sz="2000" b="1" i="1" dirty="0">
                <a:solidFill>
                  <a:srgbClr val="0070C0"/>
                </a:solidFill>
                <a:latin typeface="Consolas" panose="020B0609020204030204" pitchFamily="49" charset="0"/>
                <a:cs typeface="Consolas" panose="020B0609020204030204" pitchFamily="49" charset="0"/>
              </a:rPr>
              <a:t>groups() </a:t>
            </a:r>
            <a:r>
              <a:rPr lang="en-US" sz="1950" dirty="0"/>
              <a:t>method on the object that the </a:t>
            </a:r>
            <a:r>
              <a:rPr lang="en-US" sz="2000" b="1" i="1" dirty="0">
                <a:solidFill>
                  <a:srgbClr val="0070C0"/>
                </a:solidFill>
                <a:latin typeface="Consolas" panose="020B0609020204030204" pitchFamily="49" charset="0"/>
                <a:cs typeface="Consolas" panose="020B0609020204030204" pitchFamily="49" charset="0"/>
              </a:rPr>
              <a:t>search() </a:t>
            </a:r>
            <a:r>
              <a:rPr lang="en-US" sz="1950" dirty="0"/>
              <a:t>method returns. It will return a tuple of however many groups were defined in the regular expression. In this case, you defined three groups, one with three digits, one with three digits, and one with four digits.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This regular expression is not the final answer, because it doesn’t handle a phone number with an extension on the end. For that, you’ll need to expand the regular expression.</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a:t>
            </a:r>
            <a:r>
              <a:rPr lang="en-US" sz="1950" b="1" dirty="0"/>
              <a:t>And this is why you should never “chain” the </a:t>
            </a:r>
            <a:r>
              <a:rPr lang="en-US" sz="2000" b="1" i="1" dirty="0">
                <a:solidFill>
                  <a:srgbClr val="0070C0"/>
                </a:solidFill>
                <a:latin typeface="Consolas" panose="020B0609020204030204" pitchFamily="49" charset="0"/>
                <a:cs typeface="Consolas" panose="020B0609020204030204" pitchFamily="49" charset="0"/>
              </a:rPr>
              <a:t>search()</a:t>
            </a:r>
            <a:r>
              <a:rPr lang="en-US" sz="1950" b="1" dirty="0"/>
              <a:t> and </a:t>
            </a:r>
            <a:r>
              <a:rPr lang="en-US" sz="2000" b="1" i="1" dirty="0">
                <a:solidFill>
                  <a:srgbClr val="0070C0"/>
                </a:solidFill>
                <a:latin typeface="Consolas" panose="020B0609020204030204" pitchFamily="49" charset="0"/>
                <a:cs typeface="Consolas" panose="020B0609020204030204" pitchFamily="49" charset="0"/>
              </a:rPr>
              <a:t>groups() </a:t>
            </a:r>
            <a:r>
              <a:rPr lang="en-US" sz="1950" b="1" dirty="0"/>
              <a:t>methods in production code</a:t>
            </a:r>
            <a:r>
              <a:rPr lang="en-US" sz="1950" dirty="0"/>
              <a:t>. If the </a:t>
            </a:r>
            <a:r>
              <a:rPr lang="en-US" sz="2000" b="1" i="1" dirty="0">
                <a:solidFill>
                  <a:srgbClr val="0070C0"/>
                </a:solidFill>
                <a:latin typeface="Consolas" panose="020B0609020204030204" pitchFamily="49" charset="0"/>
                <a:cs typeface="Consolas" panose="020B0609020204030204" pitchFamily="49" charset="0"/>
              </a:rPr>
              <a:t>search() </a:t>
            </a:r>
            <a:r>
              <a:rPr lang="en-US" sz="1950" dirty="0"/>
              <a:t>method returns no matches, it returns </a:t>
            </a:r>
            <a:r>
              <a:rPr lang="en-US" sz="2000" b="1" i="1" dirty="0">
                <a:solidFill>
                  <a:srgbClr val="0070C0"/>
                </a:solidFill>
                <a:latin typeface="Consolas" panose="020B0609020204030204" pitchFamily="49" charset="0"/>
                <a:cs typeface="Consolas" panose="020B0609020204030204" pitchFamily="49" charset="0"/>
              </a:rPr>
              <a:t>None</a:t>
            </a:r>
            <a:r>
              <a:rPr lang="en-US" sz="1950" dirty="0"/>
              <a:t>, not a regular expression match object. Calling </a:t>
            </a:r>
            <a:r>
              <a:rPr lang="en-US" sz="2000" b="1" i="1" dirty="0">
                <a:solidFill>
                  <a:srgbClr val="0070C0"/>
                </a:solidFill>
                <a:latin typeface="Consolas" panose="020B0609020204030204" pitchFamily="49" charset="0"/>
                <a:cs typeface="Consolas" panose="020B0609020204030204" pitchFamily="49" charset="0"/>
              </a:rPr>
              <a:t>None.groups() </a:t>
            </a:r>
            <a:r>
              <a:rPr lang="en-US" sz="1950" dirty="0"/>
              <a:t>raises a perfectly obvious exception: </a:t>
            </a:r>
            <a:r>
              <a:rPr lang="en-US" sz="2000" b="1" i="1" dirty="0">
                <a:solidFill>
                  <a:srgbClr val="0070C0"/>
                </a:solidFill>
                <a:latin typeface="Consolas" panose="020B0609020204030204" pitchFamily="49" charset="0"/>
                <a:cs typeface="Consolas" panose="020B0609020204030204" pitchFamily="49" charset="0"/>
              </a:rPr>
              <a:t>None</a:t>
            </a:r>
            <a:r>
              <a:rPr lang="en-US" sz="1950" dirty="0"/>
              <a:t> doesn’t have a </a:t>
            </a:r>
            <a:r>
              <a:rPr lang="en-US" sz="2000" b="1" i="1" dirty="0">
                <a:solidFill>
                  <a:srgbClr val="0070C0"/>
                </a:solidFill>
                <a:latin typeface="Consolas" panose="020B0609020204030204" pitchFamily="49" charset="0"/>
                <a:cs typeface="Consolas" panose="020B0609020204030204" pitchFamily="49" charset="0"/>
              </a:rPr>
              <a:t>groups()</a:t>
            </a:r>
            <a:r>
              <a:rPr lang="en-US" sz="1950" dirty="0"/>
              <a:t> method. (Of course, it’s slightly less obvious when you get this exception from deep within your code. Yes, I speak from experience here.)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241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74468" y="998194"/>
            <a:ext cx="8220892" cy="3119535"/>
          </a:xfrm>
          <a:prstGeom prst="rect">
            <a:avLst/>
          </a:prstGeom>
        </p:spPr>
      </p:pic>
    </p:spTree>
    <p:extLst>
      <p:ext uri="{BB962C8B-B14F-4D97-AF65-F5344CB8AC3E}">
        <p14:creationId xmlns:p14="http://schemas.microsoft.com/office/powerpoint/2010/main" val="346287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is almost identical to the previous one. Just as before, you match the beginning of the string, then a remembered group of three digits, then a hyphen, then a remembered group of three digits, then a hyphen, then a remembered group of four digits. What’s new is that you then match another hyphen, and a remembered group of one or more digits,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groups() </a:t>
            </a:r>
            <a:r>
              <a:rPr lang="en-US" sz="2000" b="1" dirty="0"/>
              <a:t>method now returns a tuple of four elements, since the regular expression now defines four groups to remember.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Unfortunately, this regular expression is not the final answer either, because it assumes that the different parts of the phone number are separated by hyphens. </a:t>
            </a:r>
            <a:r>
              <a:rPr lang="en-US" sz="2000" b="1" dirty="0"/>
              <a:t>What if they’re separated by spaces, or commas, or dots? You need a more general solution to match several different types of separators.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Oops! Not only does this regular expression not do everything you want, it’s actually a step backwards, because now you can’t parse phone numbers without an extension. That’s not what you wanted at all; if the extension is there, you want to know what it is, but if it’s not there, you still want to know what the different parts of the main number are.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87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pic>
        <p:nvPicPr>
          <p:cNvPr id="2" name="Picture 1"/>
          <p:cNvPicPr>
            <a:picLocks noChangeAspect="1"/>
          </p:cNvPicPr>
          <p:nvPr/>
        </p:nvPicPr>
        <p:blipFill>
          <a:blip r:embed="rId2"/>
          <a:stretch>
            <a:fillRect/>
          </a:stretch>
        </p:blipFill>
        <p:spPr>
          <a:xfrm>
            <a:off x="256493" y="833164"/>
            <a:ext cx="6362893" cy="5841955"/>
          </a:xfrm>
          <a:prstGeom prst="rect">
            <a:avLst/>
          </a:prstGeom>
        </p:spPr>
      </p:pic>
    </p:spTree>
    <p:extLst>
      <p:ext uri="{BB962C8B-B14F-4D97-AF65-F5344CB8AC3E}">
        <p14:creationId xmlns:p14="http://schemas.microsoft.com/office/powerpoint/2010/main" val="786273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the regular expression to handle separators between the different parts of the phone number.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21722" y="1702155"/>
            <a:ext cx="8330837" cy="3890775"/>
          </a:xfrm>
          <a:prstGeom prst="rect">
            <a:avLst/>
          </a:prstGeom>
        </p:spPr>
      </p:pic>
    </p:spTree>
    <p:extLst>
      <p:ext uri="{BB962C8B-B14F-4D97-AF65-F5344CB8AC3E}">
        <p14:creationId xmlns:p14="http://schemas.microsoft.com/office/powerpoint/2010/main" val="3431288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Hang on to your hat. You’re matching the beginning of the string, then a group of three digits, then </a:t>
            </a:r>
            <a:r>
              <a:rPr lang="en-US" sz="2000" b="1" i="1" dirty="0">
                <a:solidFill>
                  <a:srgbClr val="0070C0"/>
                </a:solidFill>
                <a:latin typeface="Consolas" panose="020B0609020204030204" pitchFamily="49" charset="0"/>
                <a:cs typeface="Consolas" panose="020B0609020204030204" pitchFamily="49" charset="0"/>
              </a:rPr>
              <a:t>\D+</a:t>
            </a:r>
            <a:r>
              <a:rPr lang="en-US" sz="2000" dirty="0"/>
              <a:t>. What the heck is that? Well,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dirty="0"/>
              <a:t>matches </a:t>
            </a:r>
            <a:r>
              <a:rPr lang="en-US" sz="2000" b="1" dirty="0">
                <a:solidFill>
                  <a:srgbClr val="FF0000"/>
                </a:solidFill>
              </a:rPr>
              <a:t>any character except a numeric digit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“1 or more”</a:t>
            </a:r>
            <a:r>
              <a:rPr lang="en-US" sz="2000" dirty="0"/>
              <a:t>. </a:t>
            </a:r>
            <a:endParaRPr lang="en-US" sz="2000" dirty="0" smtClean="0"/>
          </a:p>
          <a:p>
            <a:pPr marL="342900" indent="-342900">
              <a:buFont typeface="Arial" panose="020B0604020202020204" pitchFamily="34" charset="0"/>
              <a:buChar char="•"/>
            </a:pPr>
            <a:r>
              <a:rPr lang="en-US" sz="2000" dirty="0" smtClean="0"/>
              <a:t>So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dirty="0"/>
              <a:t>matches one or more characters that are not digits</a:t>
            </a:r>
            <a:r>
              <a:rPr lang="en-US" sz="2000" dirty="0"/>
              <a:t>. This is what you’re using instead of a literal hyphen, to try to match different separators.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Using </a:t>
            </a:r>
            <a:r>
              <a:rPr lang="en-US" sz="2000" b="1" i="1" dirty="0">
                <a:solidFill>
                  <a:srgbClr val="0070C0"/>
                </a:solidFill>
                <a:latin typeface="Consolas" panose="020B0609020204030204" pitchFamily="49" charset="0"/>
                <a:cs typeface="Consolas" panose="020B0609020204030204" pitchFamily="49" charset="0"/>
              </a:rPr>
              <a:t>\D+</a:t>
            </a:r>
            <a:r>
              <a:rPr lang="en-US" sz="2000" dirty="0"/>
              <a:t> instead of </a:t>
            </a:r>
            <a:r>
              <a:rPr lang="en-US" sz="2000" b="1" i="1" dirty="0">
                <a:solidFill>
                  <a:srgbClr val="0070C0"/>
                </a:solidFill>
                <a:latin typeface="Consolas" panose="020B0609020204030204" pitchFamily="49" charset="0"/>
                <a:cs typeface="Consolas" panose="020B0609020204030204" pitchFamily="49" charset="0"/>
              </a:rPr>
              <a:t>-</a:t>
            </a:r>
            <a:r>
              <a:rPr lang="en-US" sz="2000" dirty="0"/>
              <a:t> means you can now match phone numbers where the parts are separated by spaces instead of hyphens.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Of course, phone numbers separated by hyphens still work too.</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Unfortunately, this is still not the final answer, because it assumes that there is a separator at all. What if the phone number is entered without any spaces or hyphens at all?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Oops! This still hasn’t fixed the problem of requiring extensions. Now you have two problems, but you can solve both of them with the same technique.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3594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the regular expression for handling phone numbers without separators.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03897" y="1581365"/>
            <a:ext cx="8531543" cy="3967343"/>
          </a:xfrm>
          <a:prstGeom prst="rect">
            <a:avLst/>
          </a:prstGeom>
        </p:spPr>
      </p:pic>
    </p:spTree>
    <p:extLst>
      <p:ext uri="{BB962C8B-B14F-4D97-AF65-F5344CB8AC3E}">
        <p14:creationId xmlns:p14="http://schemas.microsoft.com/office/powerpoint/2010/main" val="3675475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only change you’ve made since that last step is changing all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to </a:t>
            </a:r>
            <a:r>
              <a:rPr lang="en-US" sz="2000" b="1" i="1" dirty="0">
                <a:solidFill>
                  <a:srgbClr val="0070C0"/>
                </a:solidFill>
                <a:latin typeface="Consolas" panose="020B0609020204030204" pitchFamily="49" charset="0"/>
                <a:cs typeface="Consolas" panose="020B0609020204030204" pitchFamily="49" charset="0"/>
              </a:rPr>
              <a:t>*</a:t>
            </a:r>
            <a:r>
              <a:rPr lang="en-US" sz="2000" dirty="0"/>
              <a:t>. Instead of </a:t>
            </a:r>
            <a:r>
              <a:rPr lang="en-US" sz="2000" b="1" i="1" dirty="0">
                <a:solidFill>
                  <a:srgbClr val="0070C0"/>
                </a:solidFill>
                <a:latin typeface="Consolas" panose="020B0609020204030204" pitchFamily="49" charset="0"/>
                <a:cs typeface="Consolas" panose="020B0609020204030204" pitchFamily="49" charset="0"/>
              </a:rPr>
              <a:t>\D+</a:t>
            </a:r>
            <a:r>
              <a:rPr lang="en-US" sz="2000" dirty="0"/>
              <a:t> between the parts of the phone number, you now match on </a:t>
            </a:r>
            <a:r>
              <a:rPr lang="en-US" sz="2000" b="1" i="1" dirty="0">
                <a:solidFill>
                  <a:srgbClr val="0070C0"/>
                </a:solidFill>
                <a:latin typeface="Consolas" panose="020B0609020204030204" pitchFamily="49" charset="0"/>
                <a:cs typeface="Consolas" panose="020B0609020204030204" pitchFamily="49" charset="0"/>
              </a:rPr>
              <a:t>\D*</a:t>
            </a:r>
            <a:r>
              <a:rPr lang="en-US" sz="2000" dirty="0"/>
              <a:t>. Remember that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 “1 or more”</a:t>
            </a:r>
            <a:r>
              <a:rPr lang="en-US" sz="2000" dirty="0"/>
              <a:t>? </a:t>
            </a:r>
            <a:endParaRPr lang="en-US" sz="2000" dirty="0" smtClean="0"/>
          </a:p>
          <a:p>
            <a:pPr marL="342900" indent="-342900">
              <a:buFont typeface="Arial" panose="020B0604020202020204" pitchFamily="34" charset="0"/>
              <a:buChar char="•"/>
            </a:pPr>
            <a:r>
              <a:rPr lang="en-US" sz="2000" dirty="0" smtClean="0"/>
              <a:t>Well</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“zero or more”</a:t>
            </a:r>
            <a:r>
              <a:rPr lang="en-US" sz="2000" dirty="0"/>
              <a:t>. So now you should be able to parse phone numbers even when there is no separator character at all.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Lo and behold, it actually works. Why? You matched the beginning of the string, then a remembered group of three digits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then zero non-numeric characters, then a remembered group of three digits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then zero non-numeric characters, then a remembered group of four digits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then zero non-numeric characters, then a remembered group of an arbitrary number of digits </a:t>
            </a:r>
            <a:r>
              <a:rPr lang="en-US" sz="2000" b="1" i="1" dirty="0">
                <a:solidFill>
                  <a:srgbClr val="0070C0"/>
                </a:solidFill>
                <a:latin typeface="Consolas" panose="020B0609020204030204" pitchFamily="49" charset="0"/>
                <a:cs typeface="Consolas" panose="020B0609020204030204" pitchFamily="49" charset="0"/>
              </a:rPr>
              <a:t>(1234</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a:t>
            </a:r>
            <a:r>
              <a:rPr lang="en-US" sz="2000" b="1" i="1" dirty="0">
                <a:solidFill>
                  <a:srgbClr val="0070C0"/>
                </a:solidFill>
                <a:latin typeface="Consolas" panose="020B0609020204030204" pitchFamily="49" charset="0"/>
                <a:cs typeface="Consolas" panose="020B0609020204030204" pitchFamily="49" charset="0"/>
              </a:rPr>
              <a:t> </a:t>
            </a:r>
            <a:r>
              <a:rPr lang="en-US" sz="2000" dirty="0" smtClean="0"/>
              <a:t>then </a:t>
            </a:r>
            <a:r>
              <a:rPr lang="en-US" sz="2000" dirty="0"/>
              <a:t>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Other variations work now too: dots instead of hyphens, and both a space and an </a:t>
            </a:r>
            <a:r>
              <a:rPr lang="en-US" sz="2000" b="1" i="1" dirty="0">
                <a:solidFill>
                  <a:srgbClr val="0070C0"/>
                </a:solidFill>
                <a:latin typeface="Consolas" panose="020B0609020204030204" pitchFamily="49" charset="0"/>
                <a:cs typeface="Consolas" panose="020B0609020204030204" pitchFamily="49" charset="0"/>
              </a:rPr>
              <a:t>x</a:t>
            </a:r>
            <a:r>
              <a:rPr lang="en-US" sz="2000" dirty="0"/>
              <a:t> before the extension.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Finally, you’ve solved the other long-standing problem: extensions are optional again. If no extension is found, the </a:t>
            </a:r>
            <a:r>
              <a:rPr lang="en-US" sz="2000" b="1" i="1" dirty="0">
                <a:solidFill>
                  <a:srgbClr val="0070C0"/>
                </a:solidFill>
                <a:latin typeface="Consolas" panose="020B0609020204030204" pitchFamily="49" charset="0"/>
                <a:cs typeface="Consolas" panose="020B0609020204030204" pitchFamily="49" charset="0"/>
              </a:rPr>
              <a:t>groups() </a:t>
            </a:r>
            <a:r>
              <a:rPr lang="en-US" sz="2000" dirty="0"/>
              <a:t>method still returns a tuple of four elements, but the fourth element is just an empty string</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17954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1631216"/>
          </a:xfrm>
          <a:prstGeom prst="rect">
            <a:avLst/>
          </a:prstGeom>
          <a:noFill/>
        </p:spPr>
        <p:txBody>
          <a:bodyPr wrap="square" rtlCol="0">
            <a:spAutoFit/>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I hate to be the bearer of bad news, but you’re not finished yet. What’s the problem here? There’s an extra character before the area code, but the regular expression assumes that the area code is the first thing at the beginning of the string. No problem, you can use the same technique of “zero or more non-numeric characters” to skip over the leading characters before the area code.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728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how to handle leading characters in phone numbers.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2952" y="1551893"/>
            <a:ext cx="9073198" cy="3088493"/>
          </a:xfrm>
          <a:prstGeom prst="rect">
            <a:avLst/>
          </a:prstGeom>
        </p:spPr>
      </p:pic>
    </p:spTree>
    <p:extLst>
      <p:ext uri="{BB962C8B-B14F-4D97-AF65-F5344CB8AC3E}">
        <p14:creationId xmlns:p14="http://schemas.microsoft.com/office/powerpoint/2010/main" val="572451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the same as in the previous example, except now you’re matching </a:t>
            </a:r>
            <a:r>
              <a:rPr lang="en-US" sz="2000" b="1" i="1" dirty="0">
                <a:solidFill>
                  <a:srgbClr val="0070C0"/>
                </a:solidFill>
                <a:latin typeface="Consolas" panose="020B0609020204030204" pitchFamily="49" charset="0"/>
                <a:cs typeface="Consolas" panose="020B0609020204030204" pitchFamily="49" charset="0"/>
              </a:rPr>
              <a:t>\D*</a:t>
            </a:r>
            <a:r>
              <a:rPr lang="en-US" sz="2000" dirty="0"/>
              <a:t>, zero or more non-numeric characters, before the first remembered group (the area code). Notice that you’re not remembering these non-numeric characters (they’re not in parentheses). If you find them, you’ll just skip over them and then start remembering the area code whenever you get to it.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You can successfully parse the phone number, even with the leading left parenthesis before the area code. (The right parenthesis after the area code is already handled; it’s treated as a non-numeric separator and matched by the </a:t>
            </a:r>
            <a:r>
              <a:rPr lang="en-US" sz="2000" b="1" i="1" dirty="0">
                <a:solidFill>
                  <a:srgbClr val="0070C0"/>
                </a:solidFill>
                <a:latin typeface="Consolas" panose="020B0609020204030204" pitchFamily="49" charset="0"/>
                <a:cs typeface="Consolas" panose="020B0609020204030204" pitchFamily="49" charset="0"/>
              </a:rPr>
              <a:t>\D*</a:t>
            </a:r>
            <a:r>
              <a:rPr lang="en-US" sz="2000" dirty="0"/>
              <a:t> after the first remembered group.)</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Just a sanity check to make sure you haven’t broken anything that used to work. Since the leading characters are entirely optional, this matches the beginning of the string, then zero non-numeric characters, then a remembered group of three digits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then one non-numeric character (the hyphen), then a remembered group of three digits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then one non-numeric character (the hyphen), then a remembered group of four digits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then zero non-numeric characters, then a remembered group of zero digits,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is where regular expressions make me want to gouge my eyes out with a blunt object. Why doesn’t this phone number match? Because there’s a </a:t>
            </a:r>
            <a:r>
              <a:rPr lang="en-US" sz="2000" b="1" i="1" dirty="0">
                <a:solidFill>
                  <a:srgbClr val="0070C0"/>
                </a:solidFill>
                <a:latin typeface="Consolas" panose="020B0609020204030204" pitchFamily="49" charset="0"/>
                <a:cs typeface="Consolas" panose="020B0609020204030204" pitchFamily="49" charset="0"/>
              </a:rPr>
              <a:t>1</a:t>
            </a:r>
            <a:r>
              <a:rPr lang="en-US" sz="2000" dirty="0"/>
              <a:t> before the area code, but you assumed that all the leading characters before the area code were non-numeric characters </a:t>
            </a:r>
            <a:r>
              <a:rPr lang="en-US" sz="2000" b="1" i="1" dirty="0">
                <a:solidFill>
                  <a:srgbClr val="0070C0"/>
                </a:solidFill>
                <a:latin typeface="Consolas" panose="020B0609020204030204" pitchFamily="49" charset="0"/>
                <a:cs typeface="Consolas" panose="020B0609020204030204" pitchFamily="49" charset="0"/>
              </a:rPr>
              <a:t>(\D*)</a:t>
            </a:r>
            <a:r>
              <a:rPr lang="en-US" sz="2000" dirty="0"/>
              <a:t>. Aargh.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8972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back up for a second. So far the regular expressions have all matched from the beginning of the string. But now you see that there may be an indeterminate amount of stuff at the beginning of the string that you want to ignore. Rather than trying to match it all just so you can skip over it, let’s take a different approach: don’t explicitly match the beginning of the string at all. This approach is shown in the next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90450" y="2474913"/>
            <a:ext cx="8253549" cy="3049228"/>
          </a:xfrm>
          <a:prstGeom prst="rect">
            <a:avLst/>
          </a:prstGeom>
        </p:spPr>
      </p:pic>
    </p:spTree>
    <p:extLst>
      <p:ext uri="{BB962C8B-B14F-4D97-AF65-F5344CB8AC3E}">
        <p14:creationId xmlns:p14="http://schemas.microsoft.com/office/powerpoint/2010/main" val="2636079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Note the lack of </a:t>
            </a:r>
            <a:r>
              <a:rPr lang="en-US" sz="2000" b="1" i="1" dirty="0">
                <a:solidFill>
                  <a:srgbClr val="0070C0"/>
                </a:solidFill>
                <a:latin typeface="Consolas" panose="020B0609020204030204" pitchFamily="49" charset="0"/>
                <a:cs typeface="Consolas" panose="020B0609020204030204" pitchFamily="49" charset="0"/>
              </a:rPr>
              <a:t>^</a:t>
            </a:r>
            <a:r>
              <a:rPr lang="en-US" sz="2000" dirty="0"/>
              <a:t> in this regular expression. You are not matching the beginning of the string anymore. There’s nothing that says you need to match the entire input with your regular expression. The regular expression engine will do the hard work of figuring out where the input string starts to match, and go from there.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Now you can successfully parse a phone number that includes leading characters and a leading digit, plus any number of any kind of separators around each part of the phone number.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Sanity check. This still works.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That still works too.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53314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back up for a second. So far the regular expressions have all matched from the beginning of the string. But now you see that there may be an indeterminate amount of stuff at the beginning of the string that you want to ignore. Rather than trying to match it all just so you can skip over it, let’s take a different approach: don’t explicitly match the beginning of the string at all. This approach is shown in the next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90450" y="2474913"/>
            <a:ext cx="8253549" cy="3049228"/>
          </a:xfrm>
          <a:prstGeom prst="rect">
            <a:avLst/>
          </a:prstGeom>
        </p:spPr>
      </p:pic>
    </p:spTree>
    <p:extLst>
      <p:ext uri="{BB962C8B-B14F-4D97-AF65-F5344CB8AC3E}">
        <p14:creationId xmlns:p14="http://schemas.microsoft.com/office/powerpoint/2010/main" val="253606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My goal is to standardize a street address so that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is always abbreviated as </a:t>
            </a:r>
            <a:r>
              <a:rPr lang="en-US" sz="2000" b="1" i="1" dirty="0">
                <a:solidFill>
                  <a:srgbClr val="0070C0"/>
                </a:solidFill>
                <a:latin typeface="Consolas" panose="020B0609020204030204" pitchFamily="49" charset="0"/>
                <a:cs typeface="Consolas" panose="020B0609020204030204" pitchFamily="49" charset="0"/>
              </a:rPr>
              <a:t>'RD.'</a:t>
            </a:r>
            <a:r>
              <a:rPr lang="en-US" sz="2000" dirty="0"/>
              <a:t>. At first glance, I thought this was simple enough that I could just use the string method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After all, all the data was already uppercase, so case mismatches would not be a problem. And the search string,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was a constant. And in this deceptively simple example, </a:t>
            </a:r>
            <a:r>
              <a:rPr lang="en-US" sz="2000" b="1" i="1" dirty="0">
                <a:solidFill>
                  <a:srgbClr val="0070C0"/>
                </a:solidFill>
                <a:latin typeface="Consolas" panose="020B0609020204030204" pitchFamily="49" charset="0"/>
                <a:cs typeface="Consolas" panose="020B0609020204030204" pitchFamily="49" charset="0"/>
              </a:rPr>
              <a:t>s.replace() </a:t>
            </a:r>
            <a:r>
              <a:rPr lang="en-US" sz="2000" dirty="0"/>
              <a:t>does indeed work.</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Life, unfortunately, is full of counterexamples, and I quickly discovered this one. The problem here is that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appears twice in the address, once as part of the street name </a:t>
            </a:r>
            <a:r>
              <a:rPr lang="en-US" sz="2000" b="1" i="1" dirty="0">
                <a:solidFill>
                  <a:srgbClr val="0070C0"/>
                </a:solidFill>
                <a:latin typeface="Consolas" panose="020B0609020204030204" pitchFamily="49" charset="0"/>
                <a:cs typeface="Consolas" panose="020B0609020204030204" pitchFamily="49" charset="0"/>
              </a:rPr>
              <a:t>'BROAD'</a:t>
            </a:r>
            <a:r>
              <a:rPr lang="en-US" sz="2000" dirty="0"/>
              <a:t> and once as its own word. The </a:t>
            </a:r>
            <a:r>
              <a:rPr lang="en-US" sz="2000" b="1" i="1" dirty="0">
                <a:solidFill>
                  <a:srgbClr val="0070C0"/>
                </a:solidFill>
                <a:latin typeface="Consolas" panose="020B0609020204030204" pitchFamily="49" charset="0"/>
                <a:cs typeface="Consolas" panose="020B0609020204030204" pitchFamily="49" charset="0"/>
              </a:rPr>
              <a:t>replace() </a:t>
            </a:r>
            <a:r>
              <a:rPr lang="en-US" sz="2000" dirty="0"/>
              <a:t>method sees these two occurrences and blindly replaces both of them; meanwhile, I see my addresses getting destroyed.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To solve the problem of addresses with more than one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substring, you could resort to something like this: only search and replace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in the last four characters of the address (</a:t>
            </a:r>
            <a:r>
              <a:rPr lang="en-US" sz="2000" b="1" i="1" dirty="0">
                <a:solidFill>
                  <a:srgbClr val="0070C0"/>
                </a:solidFill>
                <a:latin typeface="Consolas" panose="020B0609020204030204" pitchFamily="49" charset="0"/>
                <a:cs typeface="Consolas" panose="020B0609020204030204" pitchFamily="49" charset="0"/>
              </a:rPr>
              <a:t>s[-</a:t>
            </a:r>
            <a:r>
              <a:rPr lang="en-US" sz="2000" b="1" i="1" dirty="0" smtClean="0">
                <a:solidFill>
                  <a:srgbClr val="0070C0"/>
                </a:solidFill>
                <a:latin typeface="Consolas" panose="020B0609020204030204" pitchFamily="49" charset="0"/>
                <a:cs typeface="Consolas" panose="020B0609020204030204" pitchFamily="49" charset="0"/>
              </a:rPr>
              <a:t>4</a:t>
            </a:r>
            <a:r>
              <a:rPr lang="en-US" sz="2000" b="1" i="1" dirty="0">
                <a:solidFill>
                  <a:srgbClr val="0070C0"/>
                </a:solidFill>
                <a:latin typeface="Consolas" panose="020B0609020204030204" pitchFamily="49" charset="0"/>
                <a:cs typeface="Consolas" panose="020B0609020204030204" pitchFamily="49" charset="0"/>
              </a:rPr>
              <a:t>:</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a:t>
            </a:r>
            <a:r>
              <a:rPr lang="en-US" sz="2000" dirty="0"/>
              <a:t>and leave the string alone (</a:t>
            </a:r>
            <a:r>
              <a:rPr lang="en-US" sz="2000" b="1" i="1" dirty="0">
                <a:solidFill>
                  <a:srgbClr val="0070C0"/>
                </a:solidFill>
                <a:latin typeface="Consolas" panose="020B0609020204030204" pitchFamily="49" charset="0"/>
                <a:cs typeface="Consolas" panose="020B0609020204030204" pitchFamily="49" charset="0"/>
              </a:rPr>
              <a:t>s[:-4]</a:t>
            </a:r>
            <a:r>
              <a:rPr lang="en-US" sz="2000" dirty="0"/>
              <a:t>). But you can see that this is already getting unwieldy. For example, the pattern is dependent on the length of the string you’re replacing. (If you were replacing </a:t>
            </a:r>
            <a:r>
              <a:rPr lang="en-US" sz="2000" b="1" i="1" dirty="0">
                <a:solidFill>
                  <a:srgbClr val="0070C0"/>
                </a:solidFill>
                <a:latin typeface="Consolas" panose="020B0609020204030204" pitchFamily="49" charset="0"/>
                <a:cs typeface="Consolas" panose="020B0609020204030204" pitchFamily="49" charset="0"/>
              </a:rPr>
              <a:t>'STREET'</a:t>
            </a:r>
            <a:r>
              <a:rPr lang="en-US" sz="2000" dirty="0"/>
              <a:t> with </a:t>
            </a:r>
            <a:r>
              <a:rPr lang="en-US" sz="2000" b="1" i="1" dirty="0">
                <a:solidFill>
                  <a:srgbClr val="0070C0"/>
                </a:solidFill>
                <a:latin typeface="Consolas" panose="020B0609020204030204" pitchFamily="49" charset="0"/>
                <a:cs typeface="Consolas" panose="020B0609020204030204" pitchFamily="49" charset="0"/>
              </a:rPr>
              <a:t>'ST.'</a:t>
            </a:r>
            <a:r>
              <a:rPr lang="en-US" sz="2000" dirty="0"/>
              <a:t>, you would need to use </a:t>
            </a:r>
            <a:r>
              <a:rPr lang="en-US" sz="2000" b="1" i="1" dirty="0">
                <a:solidFill>
                  <a:srgbClr val="0070C0"/>
                </a:solidFill>
                <a:latin typeface="Consolas" panose="020B0609020204030204" pitchFamily="49" charset="0"/>
                <a:cs typeface="Consolas" panose="020B0609020204030204" pitchFamily="49" charset="0"/>
              </a:rPr>
              <a:t>s[:-6]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s[-6:]</a:t>
            </a:r>
            <a:r>
              <a:rPr lang="en-US" sz="2000" dirty="0"/>
              <a:t>.</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Would you like to come back in six months and debug this? I know I wouldn’t</a:t>
            </a:r>
            <a:r>
              <a:rPr lang="en-US" sz="2000" dirty="0" smtClean="0"/>
              <a:t>.</a:t>
            </a:r>
            <a:endParaRPr lang="en-US" sz="2000" dirty="0"/>
          </a:p>
        </p:txBody>
      </p:sp>
    </p:spTree>
    <p:extLst>
      <p:ext uri="{BB962C8B-B14F-4D97-AF65-F5344CB8AC3E}">
        <p14:creationId xmlns:p14="http://schemas.microsoft.com/office/powerpoint/2010/main" val="1396182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See how quickly a regular expression can get out of control? Take a quick glance at any of the previous iterations. Can you tell the difference between one and the next?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While you still understand the final answer (and it is the final answer; if you’ve discovered a case it doesn’t handle, I don’t want to know about it), let’s write it out as a verbose regular expression, before you forget why you made the choices you made.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9708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86974" y="831226"/>
            <a:ext cx="7903438" cy="6026774"/>
          </a:xfrm>
          <a:prstGeom prst="rect">
            <a:avLst/>
          </a:prstGeom>
        </p:spPr>
      </p:pic>
    </p:spTree>
    <p:extLst>
      <p:ext uri="{BB962C8B-B14F-4D97-AF65-F5344CB8AC3E}">
        <p14:creationId xmlns:p14="http://schemas.microsoft.com/office/powerpoint/2010/main" val="395752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Other than being spread out over multiple lines, this is exactly the same regular expression as the last step, so it’s no surprise that it parses the same inputs.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Final sanity check. Yes, this still works. You’re done.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0296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Summary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is just the tiniest tip of the iceberg of what regular expressions can do. In other words, even though you’re completely overwhelmed by them now, believe me, you ain’t seen nothing yet. </a:t>
            </a:r>
            <a:endParaRPr lang="en-US" sz="2000" dirty="0" smtClean="0"/>
          </a:p>
          <a:p>
            <a:pPr marL="342900" indent="-342900">
              <a:buFont typeface="Arial" panose="020B0604020202020204" pitchFamily="34" charset="0"/>
              <a:buChar char="•"/>
            </a:pPr>
            <a:r>
              <a:rPr lang="en-US" sz="2000" b="1" dirty="0">
                <a:solidFill>
                  <a:srgbClr val="FF0000"/>
                </a:solidFill>
              </a:rPr>
              <a:t>You should now be familiar with the following techniques</a:t>
            </a:r>
            <a:r>
              <a:rPr lang="en-US" sz="2000" b="1" dirty="0"/>
              <a:t>: </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the beginning of a string.</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the end of a string.</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matches a word boundary.</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matches any numeric digit.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matches any non-numeric character.</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an optional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character (in other words, it matches an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zero or one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x zero or more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one or more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x{n,m}</a:t>
            </a:r>
            <a:r>
              <a:rPr lang="en-US" sz="2000" b="1" dirty="0"/>
              <a:t> matches an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character at least </a:t>
            </a:r>
            <a:r>
              <a:rPr lang="en-US" sz="2000" b="1" i="1" dirty="0">
                <a:solidFill>
                  <a:srgbClr val="0070C0"/>
                </a:solidFill>
                <a:latin typeface="Consolas" panose="020B0609020204030204" pitchFamily="49" charset="0"/>
                <a:cs typeface="Consolas" panose="020B0609020204030204" pitchFamily="49" charset="0"/>
              </a:rPr>
              <a:t>n</a:t>
            </a:r>
            <a:r>
              <a:rPr lang="en-US" sz="2000" b="1" dirty="0"/>
              <a:t> times, but not more than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matches exactly one of </a:t>
            </a:r>
            <a:r>
              <a:rPr lang="en-US" sz="2000" b="1" i="1" dirty="0">
                <a:solidFill>
                  <a:srgbClr val="0070C0"/>
                </a:solidFill>
                <a:latin typeface="Consolas" panose="020B0609020204030204" pitchFamily="49" charset="0"/>
                <a:cs typeface="Consolas" panose="020B0609020204030204" pitchFamily="49" charset="0"/>
              </a:rPr>
              <a:t>a</a:t>
            </a:r>
            <a:r>
              <a:rPr lang="en-US" sz="2000" b="1" dirty="0"/>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in general is a remembered group. You can get the value of what matched by using the </a:t>
            </a:r>
            <a:r>
              <a:rPr lang="en-US" sz="2000" b="1" i="1" dirty="0">
                <a:solidFill>
                  <a:srgbClr val="0070C0"/>
                </a:solidFill>
                <a:latin typeface="Consolas" panose="020B0609020204030204" pitchFamily="49" charset="0"/>
                <a:cs typeface="Consolas" panose="020B0609020204030204" pitchFamily="49" charset="0"/>
              </a:rPr>
              <a:t>groups() </a:t>
            </a:r>
            <a:r>
              <a:rPr lang="en-US" sz="2000" b="1" dirty="0"/>
              <a:t>method of the object returned by re.search.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5079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Summary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Regular expressions are extremely powerful, but they are not the correct solution for every problem.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smtClean="0"/>
              <a:t>You </a:t>
            </a:r>
            <a:r>
              <a:rPr lang="en-US" sz="2000" b="1" dirty="0"/>
              <a:t>should learn enough about them to know when they are appropriate, when they will solve your problems, and when they will cause more problems than they solve.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5092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④</a:t>
            </a:r>
            <a:r>
              <a:rPr lang="en-US" sz="2000" dirty="0"/>
              <a:t>	It’s time to move up to regular expressions. </a:t>
            </a:r>
            <a:r>
              <a:rPr lang="en-US" sz="2000" b="1" dirty="0"/>
              <a:t>In Python, all functionality related to regular expressions is contained in the </a:t>
            </a:r>
            <a:r>
              <a:rPr lang="en-US" sz="2000" b="1" i="1" dirty="0">
                <a:solidFill>
                  <a:srgbClr val="0070C0"/>
                </a:solidFill>
                <a:latin typeface="Consolas" panose="020B0609020204030204" pitchFamily="49" charset="0"/>
                <a:cs typeface="Consolas" panose="020B0609020204030204" pitchFamily="49" charset="0"/>
              </a:rPr>
              <a:t>re</a:t>
            </a:r>
            <a:r>
              <a:rPr lang="en-US" sz="2000" b="1" dirty="0"/>
              <a:t> module.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Take a look at the first parameter: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This is a simple regular expression that matches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t>
            </a:r>
            <a:r>
              <a:rPr lang="en-US" sz="2000" b="1" dirty="0"/>
              <a:t>only when it occurs at the end of a string.</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“end of the string.” </a:t>
            </a:r>
            <a:r>
              <a:rPr lang="en-US" sz="2000" dirty="0"/>
              <a:t>(</a:t>
            </a:r>
            <a:r>
              <a:rPr lang="en-US" sz="2000" b="1" dirty="0"/>
              <a:t>There is a corresponding character, the caret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which means </a:t>
            </a:r>
            <a:r>
              <a:rPr lang="en-US" sz="2000" b="1" dirty="0">
                <a:solidFill>
                  <a:srgbClr val="FF0000"/>
                </a:solidFill>
              </a:rPr>
              <a:t>“beginning of the string.”</a:t>
            </a:r>
            <a:r>
              <a:rPr lang="en-US" sz="2000" dirty="0"/>
              <a:t>) Using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you search the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a:t> for the regular expression </a:t>
            </a:r>
            <a:r>
              <a:rPr lang="en-US" sz="2000" b="1" i="1" dirty="0">
                <a:solidFill>
                  <a:srgbClr val="0070C0"/>
                </a:solidFill>
                <a:latin typeface="Consolas" panose="020B0609020204030204" pitchFamily="49" charset="0"/>
                <a:cs typeface="Consolas" panose="020B0609020204030204" pitchFamily="49" charset="0"/>
              </a:rPr>
              <a:t>'ROAD$' </a:t>
            </a:r>
            <a:r>
              <a:rPr lang="en-US" sz="2000" dirty="0"/>
              <a:t>and replace it with </a:t>
            </a:r>
            <a:r>
              <a:rPr lang="en-US" sz="2000" b="1" i="1" dirty="0">
                <a:solidFill>
                  <a:srgbClr val="0070C0"/>
                </a:solidFill>
                <a:latin typeface="Consolas" panose="020B0609020204030204" pitchFamily="49" charset="0"/>
                <a:cs typeface="Consolas" panose="020B0609020204030204" pitchFamily="49" charset="0"/>
              </a:rPr>
              <a:t>'RD.'</a:t>
            </a:r>
            <a:r>
              <a:rPr lang="en-US" sz="2000" dirty="0"/>
              <a:t>. This matches the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at the end of the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a:t>, but does not match the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that’s part of the word </a:t>
            </a:r>
            <a:r>
              <a:rPr lang="en-US" sz="2000" b="1" i="1" dirty="0">
                <a:solidFill>
                  <a:srgbClr val="0070C0"/>
                </a:solidFill>
                <a:latin typeface="Consolas" panose="020B0609020204030204" pitchFamily="49" charset="0"/>
                <a:cs typeface="Consolas" panose="020B0609020204030204" pitchFamily="49" charset="0"/>
              </a:rPr>
              <a:t>BROAD</a:t>
            </a:r>
            <a:r>
              <a:rPr lang="en-US" sz="2000" dirty="0"/>
              <a:t>, because that’s in the middle of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endParaRPr lang="en-US" sz="2000" dirty="0" smtClean="0"/>
          </a:p>
        </p:txBody>
      </p:sp>
    </p:spTree>
    <p:extLst>
      <p:ext uri="{BB962C8B-B14F-4D97-AF65-F5344CB8AC3E}">
        <p14:creationId xmlns:p14="http://schemas.microsoft.com/office/powerpoint/2010/main" val="246462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Continuing with my story of scrubbing addresses, I soon  discovered that the previous example, matching </a:t>
            </a:r>
            <a:r>
              <a:rPr lang="en-US" sz="2000" b="1" i="1" dirty="0">
                <a:solidFill>
                  <a:srgbClr val="0070C0"/>
                </a:solidFill>
                <a:latin typeface="Consolas" panose="020B0609020204030204" pitchFamily="49" charset="0"/>
                <a:cs typeface="Consolas" panose="020B0609020204030204" pitchFamily="49" charset="0"/>
              </a:rPr>
              <a:t>‘ROAD’ </a:t>
            </a:r>
            <a:r>
              <a:rPr lang="en-US" sz="2000" dirty="0" smtClean="0"/>
              <a:t>at the end of the address, was not good enough, because not all addresses include street designation at all.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Some addresses simply ended with street name. I got away with it most of the time, but if the street name was </a:t>
            </a:r>
            <a:r>
              <a:rPr lang="en-US" sz="2000" b="1" i="1" dirty="0">
                <a:solidFill>
                  <a:srgbClr val="0070C0"/>
                </a:solidFill>
                <a:latin typeface="Consolas" panose="020B0609020204030204" pitchFamily="49" charset="0"/>
                <a:cs typeface="Consolas" panose="020B0609020204030204" pitchFamily="49" charset="0"/>
              </a:rPr>
              <a:t>“BROAD”</a:t>
            </a:r>
            <a:r>
              <a:rPr lang="en-US" sz="2000" dirty="0" smtClean="0"/>
              <a:t>, then the the regular expression match </a:t>
            </a:r>
            <a:r>
              <a:rPr lang="en-US" sz="2000" b="1" i="1" dirty="0">
                <a:solidFill>
                  <a:srgbClr val="0070C0"/>
                </a:solidFill>
                <a:latin typeface="Consolas" panose="020B0609020204030204" pitchFamily="49" charset="0"/>
                <a:cs typeface="Consolas" panose="020B0609020204030204" pitchFamily="49" charset="0"/>
              </a:rPr>
              <a:t>“ROAD” </a:t>
            </a:r>
            <a:r>
              <a:rPr lang="en-US" sz="2000" dirty="0" smtClean="0"/>
              <a:t>at the end of the string as part of the word </a:t>
            </a:r>
            <a:r>
              <a:rPr lang="en-US" sz="2000" b="1" i="1" dirty="0">
                <a:solidFill>
                  <a:srgbClr val="0070C0"/>
                </a:solidFill>
                <a:latin typeface="Consolas" panose="020B0609020204030204" pitchFamily="49" charset="0"/>
                <a:cs typeface="Consolas" panose="020B0609020204030204" pitchFamily="49" charset="0"/>
              </a:rPr>
              <a:t>“BROAD”</a:t>
            </a:r>
            <a:r>
              <a:rPr lang="en-US" sz="2000" dirty="0" smtClean="0"/>
              <a:t>, which is not what I wanted.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pic>
        <p:nvPicPr>
          <p:cNvPr id="3" name="Picture 2"/>
          <p:cNvPicPr>
            <a:picLocks noChangeAspect="1"/>
          </p:cNvPicPr>
          <p:nvPr/>
        </p:nvPicPr>
        <p:blipFill>
          <a:blip r:embed="rId2"/>
          <a:stretch>
            <a:fillRect/>
          </a:stretch>
        </p:blipFill>
        <p:spPr>
          <a:xfrm>
            <a:off x="286702" y="890316"/>
            <a:ext cx="4768624" cy="5836796"/>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What I really wanted was to match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when it was at the end of the string and it was its own word (and not a part of </a:t>
            </a:r>
            <a:r>
              <a:rPr lang="en-US" sz="2000" dirty="0" smtClean="0"/>
              <a:t>some </a:t>
            </a:r>
            <a:r>
              <a:rPr lang="en-US" sz="2000" dirty="0"/>
              <a:t>larger word). To express this in a regular expression, </a:t>
            </a:r>
            <a:r>
              <a:rPr lang="en-US" sz="2000" b="1" dirty="0"/>
              <a:t>you use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which </a:t>
            </a:r>
            <a:r>
              <a:rPr lang="en-US" sz="2000" b="1" dirty="0" smtClean="0"/>
              <a:t>means</a:t>
            </a:r>
            <a:r>
              <a:rPr lang="en-US" sz="2000" dirty="0" smtClean="0"/>
              <a:t> </a:t>
            </a:r>
            <a:r>
              <a:rPr lang="en-US" sz="2000" b="1" dirty="0" smtClean="0">
                <a:solidFill>
                  <a:srgbClr val="FF0000"/>
                </a:solidFill>
              </a:rPr>
              <a:t>“a word boundary must occur right here.” </a:t>
            </a:r>
            <a:r>
              <a:rPr lang="en-US" sz="2000" dirty="0" smtClean="0"/>
              <a:t>In </a:t>
            </a:r>
            <a:r>
              <a:rPr lang="en-US" sz="2000" dirty="0"/>
              <a:t>Python, this is complicated by the fact that the </a:t>
            </a:r>
            <a:r>
              <a:rPr lang="en-US" sz="2000" b="1" i="1" dirty="0">
                <a:solidFill>
                  <a:srgbClr val="0070C0"/>
                </a:solidFill>
                <a:latin typeface="Consolas" panose="020B0609020204030204" pitchFamily="49" charset="0"/>
                <a:cs typeface="Consolas" panose="020B0609020204030204" pitchFamily="49" charset="0"/>
              </a:rPr>
              <a:t>'\' </a:t>
            </a:r>
            <a:r>
              <a:rPr lang="en-US" sz="2000" dirty="0"/>
              <a:t>character in a string must itself be escaped.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a:t>
            </a:r>
            <a:r>
              <a:rPr lang="en-US" sz="2000" b="1" dirty="0"/>
              <a:t>To work around the backslash plague, you can use what is called a </a:t>
            </a:r>
            <a:r>
              <a:rPr lang="en-US" sz="2000" b="1" dirty="0">
                <a:solidFill>
                  <a:srgbClr val="FF0000"/>
                </a:solidFill>
              </a:rPr>
              <a:t>raw string</a:t>
            </a:r>
            <a:r>
              <a:rPr lang="en-US" sz="2000" dirty="0"/>
              <a:t>, </a:t>
            </a:r>
            <a:r>
              <a:rPr lang="en-US" sz="2000" b="1" dirty="0"/>
              <a:t>by prefixing the string with the letter </a:t>
            </a:r>
            <a:r>
              <a:rPr lang="en-US" sz="2000" b="1" i="1" dirty="0">
                <a:solidFill>
                  <a:srgbClr val="0070C0"/>
                </a:solidFill>
                <a:latin typeface="Consolas" panose="020B0609020204030204" pitchFamily="49" charset="0"/>
                <a:cs typeface="Consolas" panose="020B0609020204030204" pitchFamily="49" charset="0"/>
              </a:rPr>
              <a:t>r</a:t>
            </a:r>
            <a:r>
              <a:rPr lang="en-US" sz="2000" dirty="0"/>
              <a:t>. </a:t>
            </a:r>
            <a:r>
              <a:rPr lang="en-US" sz="2000" b="1" dirty="0"/>
              <a:t>This tells Python that nothing in this string should be escaped</a:t>
            </a:r>
            <a:r>
              <a:rPr lang="en-US" sz="2000" dirty="0"/>
              <a: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a:t>
            </a:r>
            <a:r>
              <a:rPr lang="en-US" sz="2000" dirty="0"/>
              <a:t> is a tab character, but </a:t>
            </a:r>
            <a:r>
              <a:rPr lang="en-US" sz="2000" b="1" i="1" dirty="0">
                <a:solidFill>
                  <a:srgbClr val="0070C0"/>
                </a:solidFill>
                <a:latin typeface="Consolas" panose="020B0609020204030204" pitchFamily="49" charset="0"/>
                <a:cs typeface="Consolas" panose="020B0609020204030204" pitchFamily="49" charset="0"/>
              </a:rPr>
              <a:t>r'\t' </a:t>
            </a:r>
            <a:r>
              <a:rPr lang="en-US" sz="2000" dirty="0"/>
              <a:t>is really the backslash character </a:t>
            </a:r>
            <a:r>
              <a:rPr lang="en-US" sz="2000" b="1" i="1" dirty="0">
                <a:solidFill>
                  <a:srgbClr val="0070C0"/>
                </a:solidFill>
                <a:latin typeface="Consolas" panose="020B0609020204030204" pitchFamily="49" charset="0"/>
                <a:cs typeface="Consolas" panose="020B0609020204030204" pitchFamily="49" charset="0"/>
              </a:rPr>
              <a:t>\ </a:t>
            </a:r>
            <a:r>
              <a:rPr lang="en-US" sz="2000" dirty="0"/>
              <a:t>followed by the letter </a:t>
            </a:r>
            <a:r>
              <a:rPr lang="en-US" sz="2000" b="1" i="1" dirty="0">
                <a:solidFill>
                  <a:srgbClr val="0070C0"/>
                </a:solidFill>
                <a:latin typeface="Consolas" panose="020B0609020204030204" pitchFamily="49" charset="0"/>
                <a:cs typeface="Consolas" panose="020B0609020204030204" pitchFamily="49" charset="0"/>
              </a:rPr>
              <a:t>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 </a:t>
            </a:r>
            <a:r>
              <a:rPr lang="en-US" sz="2000" b="1" dirty="0"/>
              <a:t>recommend always using </a:t>
            </a:r>
            <a:r>
              <a:rPr lang="en-US" sz="2000" b="1" dirty="0">
                <a:solidFill>
                  <a:srgbClr val="FF0000"/>
                </a:solidFill>
              </a:rPr>
              <a:t>raw strings </a:t>
            </a:r>
            <a:r>
              <a:rPr lang="en-US" sz="2000" b="1" dirty="0"/>
              <a:t>when dealing with </a:t>
            </a:r>
            <a:r>
              <a:rPr lang="en-US" sz="2000" b="1" dirty="0">
                <a:solidFill>
                  <a:srgbClr val="FF0000"/>
                </a:solidFill>
              </a:rPr>
              <a:t>regular expressions</a:t>
            </a:r>
            <a:r>
              <a:rPr lang="en-US" sz="2000" dirty="0"/>
              <a:t>; otherwise, things get too confusing too quickly (and regular expressions are confusing enough already</a:t>
            </a:r>
            <a:r>
              <a:rPr lang="en-US" sz="2000" dirty="0" smtClean="0"/>
              <a:t>).</a:t>
            </a:r>
            <a:endParaRPr lang="en-US" sz="2000" dirty="0"/>
          </a:p>
        </p:txBody>
      </p:sp>
    </p:spTree>
    <p:extLst>
      <p:ext uri="{BB962C8B-B14F-4D97-AF65-F5344CB8AC3E}">
        <p14:creationId xmlns:p14="http://schemas.microsoft.com/office/powerpoint/2010/main" val="3697917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5446</TotalTime>
  <Words>2456</Words>
  <Application>Microsoft Office PowerPoint</Application>
  <PresentationFormat>Widescreen</PresentationFormat>
  <Paragraphs>333</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Consolas</vt:lpstr>
      <vt:lpstr>Office Theme</vt:lpstr>
      <vt:lpstr>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1830</cp:revision>
  <dcterms:created xsi:type="dcterms:W3CDTF">2015-08-06T11:05:05Z</dcterms:created>
  <dcterms:modified xsi:type="dcterms:W3CDTF">2018-10-05T03:04:20Z</dcterms:modified>
  <cp:contentStatus/>
</cp:coreProperties>
</file>