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98" r:id="rId4"/>
    <p:sldId id="335" r:id="rId5"/>
    <p:sldId id="386" r:id="rId6"/>
    <p:sldId id="334" r:id="rId7"/>
    <p:sldId id="337" r:id="rId8"/>
    <p:sldId id="368" r:id="rId9"/>
    <p:sldId id="338" r:id="rId10"/>
    <p:sldId id="339" r:id="rId11"/>
    <p:sldId id="340" r:id="rId12"/>
    <p:sldId id="341" r:id="rId13"/>
    <p:sldId id="342" r:id="rId14"/>
    <p:sldId id="343" r:id="rId15"/>
    <p:sldId id="344" r:id="rId16"/>
    <p:sldId id="345" r:id="rId17"/>
    <p:sldId id="346" r:id="rId18"/>
    <p:sldId id="348" r:id="rId19"/>
    <p:sldId id="349" r:id="rId20"/>
    <p:sldId id="347" r:id="rId21"/>
    <p:sldId id="350" r:id="rId22"/>
    <p:sldId id="351" r:id="rId23"/>
    <p:sldId id="352" r:id="rId24"/>
    <p:sldId id="353" r:id="rId25"/>
    <p:sldId id="354" r:id="rId26"/>
    <p:sldId id="355" r:id="rId27"/>
    <p:sldId id="357" r:id="rId28"/>
    <p:sldId id="356" r:id="rId29"/>
    <p:sldId id="358" r:id="rId30"/>
    <p:sldId id="359" r:id="rId31"/>
    <p:sldId id="360" r:id="rId32"/>
    <p:sldId id="361" r:id="rId33"/>
    <p:sldId id="363" r:id="rId34"/>
    <p:sldId id="364" r:id="rId35"/>
    <p:sldId id="365" r:id="rId36"/>
    <p:sldId id="369" r:id="rId37"/>
    <p:sldId id="370" r:id="rId38"/>
    <p:sldId id="371" r:id="rId39"/>
    <p:sldId id="372" r:id="rId40"/>
    <p:sldId id="366" r:id="rId41"/>
    <p:sldId id="367"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99" r:id="rId55"/>
    <p:sldId id="400" r:id="rId56"/>
    <p:sldId id="387" r:id="rId57"/>
    <p:sldId id="388" r:id="rId58"/>
    <p:sldId id="389" r:id="rId59"/>
    <p:sldId id="390" r:id="rId60"/>
    <p:sldId id="391" r:id="rId61"/>
    <p:sldId id="392" r:id="rId62"/>
    <p:sldId id="393" r:id="rId63"/>
    <p:sldId id="394" r:id="rId64"/>
    <p:sldId id="397" r:id="rId65"/>
    <p:sldId id="395" r:id="rId66"/>
    <p:sldId id="396" r:id="rId67"/>
    <p:sldId id="401" r:id="rId68"/>
    <p:sldId id="402" r:id="rId69"/>
    <p:sldId id="403" r:id="rId70"/>
    <p:sldId id="404" r:id="rId71"/>
    <p:sldId id="405" r:id="rId72"/>
    <p:sldId id="406" r:id="rId73"/>
    <p:sldId id="407" r:id="rId74"/>
    <p:sldId id="408" r:id="rId75"/>
    <p:sldId id="409" r:id="rId76"/>
    <p:sldId id="410" r:id="rId77"/>
    <p:sldId id="411" r:id="rId78"/>
    <p:sldId id="412" r:id="rId79"/>
    <p:sldId id="413" r:id="rId80"/>
    <p:sldId id="414" r:id="rId81"/>
    <p:sldId id="415" r:id="rId82"/>
    <p:sldId id="416" r:id="rId83"/>
    <p:sldId id="417" r:id="rId84"/>
    <p:sldId id="418" r:id="rId85"/>
    <p:sldId id="267"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Python</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Basic’s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a:t>Summer </a:t>
            </a:r>
            <a:r>
              <a:rPr lang="en-US" smtClean="0"/>
              <a:t>2018</a:t>
            </a:r>
            <a:endParaRPr lang="en-US" dirty="0"/>
          </a:p>
          <a:p>
            <a:endParaRPr lang="en-US" dirty="0"/>
          </a:p>
        </p:txBody>
      </p:sp>
      <p:sp>
        <p:nvSpPr>
          <p:cNvPr id="4" name="TextBox 3"/>
          <p:cNvSpPr txBox="1"/>
          <p:nvPr/>
        </p:nvSpPr>
        <p:spPr>
          <a:xfrm>
            <a:off x="0" y="5308020"/>
            <a:ext cx="5484253"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find a host of recipes to help you get programming with Raspberry Pi.</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8" y="122200"/>
            <a:ext cx="1524003" cy="1524003"/>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Reading User Input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86287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(Python 3) or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(Python 2) command. You can try the following example in the Python 3 console :</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input("Enter Value:")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Value:23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2 also has an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function, but this validates the input and attempts to convert it into a Python value of the appropriate type, whereas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does the same thing as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in Python 3 and just returns a string.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Arithmetic</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6171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most common operators for arithmetic are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which are, respectively, </a:t>
            </a:r>
            <a:r>
              <a:rPr lang="en-US" sz="2000" b="1" dirty="0"/>
              <a:t>add</a:t>
            </a:r>
            <a:r>
              <a:rPr lang="en-US" sz="2000" dirty="0"/>
              <a:t>, </a:t>
            </a:r>
            <a:r>
              <a:rPr lang="en-US" sz="2000" b="1" dirty="0"/>
              <a:t>subtract</a:t>
            </a:r>
            <a:r>
              <a:rPr lang="en-US" sz="2000" dirty="0"/>
              <a:t>, </a:t>
            </a:r>
            <a:r>
              <a:rPr lang="en-US" sz="2000" b="1" dirty="0"/>
              <a:t>multiply</a:t>
            </a:r>
            <a:r>
              <a:rPr lang="en-US" sz="2000" dirty="0"/>
              <a:t>, and </a:t>
            </a:r>
            <a:r>
              <a:rPr lang="en-US" sz="2000" b="1" dirty="0"/>
              <a:t>divide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group parts of the expression together with parentheses, as shown in the following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input("Enter temp in C: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temp in C: 20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Other arithmetic operators include </a:t>
            </a:r>
            <a:r>
              <a:rPr lang="en-US" sz="2400" b="1" i="1" dirty="0">
                <a:solidFill>
                  <a:srgbClr val="0070C0"/>
                </a:solidFill>
                <a:latin typeface="Consolas" panose="020B0609020204030204" pitchFamily="49" charset="0"/>
                <a:cs typeface="Consolas" panose="020B0609020204030204" pitchFamily="49" charset="0"/>
              </a:rPr>
              <a:t>%</a:t>
            </a:r>
            <a:r>
              <a:rPr lang="en-US" sz="2000" dirty="0"/>
              <a:t> (modulo remainder) and </a:t>
            </a:r>
            <a:r>
              <a:rPr lang="en-US" sz="2400" b="1" i="1" dirty="0">
                <a:solidFill>
                  <a:srgbClr val="0070C0"/>
                </a:solidFill>
                <a:latin typeface="Consolas" panose="020B0609020204030204" pitchFamily="49" charset="0"/>
                <a:cs typeface="Consolas" panose="020B0609020204030204" pitchFamily="49" charset="0"/>
              </a:rPr>
              <a:t>**</a:t>
            </a:r>
            <a:r>
              <a:rPr lang="en-US" sz="2000" dirty="0"/>
              <a:t> (raise to the power of). For 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2 ** 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256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000" b="1" i="1" dirty="0">
                <a:effectLst>
                  <a:outerShdw blurRad="38100" dist="38100" dir="2700000" algn="tl">
                    <a:srgbClr val="000000">
                      <a:alpha val="43137"/>
                    </a:srgbClr>
                  </a:outerShdw>
                </a:effectLst>
              </a:rPr>
              <a:t>Math </a:t>
            </a:r>
            <a:r>
              <a:rPr lang="en-US" sz="2000" dirty="0"/>
              <a:t>library has many useful math functions that you can use.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Creating Strings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assignment operator and a string constant to create a new string. You can use either double or single quotation marks around the string, but they must match.</a:t>
            </a:r>
          </a:p>
          <a:p>
            <a:pPr marL="342900" indent="-342900">
              <a:buFont typeface="Arial" panose="020B0604020202020204" pitchFamily="34" charset="0"/>
              <a:buChar char="•"/>
            </a:pPr>
            <a:r>
              <a:rPr lang="en-US" sz="2000" b="1" dirty="0">
                <a:solidFill>
                  <a:srgbClr val="FF0000"/>
                </a:solidFill>
              </a:rPr>
              <a:t>Example:</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need to include double or single quotes inside a string, then pick the type of quotes that you don’t want to use inside the string as the beginning and end markers of the string.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Creating Strings </a:t>
            </a:r>
          </a:p>
        </p:txBody>
      </p:sp>
      <p:sp>
        <p:nvSpPr>
          <p:cNvPr id="2" name="TextBox 1"/>
          <p:cNvSpPr txBox="1"/>
          <p:nvPr/>
        </p:nvSpPr>
        <p:spPr>
          <a:xfrm>
            <a:off x="417443" y="857743"/>
            <a:ext cx="11357113"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Sometimes you’ll need to include </a:t>
            </a:r>
            <a:r>
              <a:rPr lang="en-US" sz="2000" b="1" dirty="0">
                <a:solidFill>
                  <a:srgbClr val="FF0000"/>
                </a:solidFill>
              </a:rPr>
              <a:t>special characters </a:t>
            </a:r>
            <a:r>
              <a:rPr lang="en-US" sz="2000" dirty="0"/>
              <a:t>such as </a:t>
            </a:r>
            <a:r>
              <a:rPr lang="en-US" sz="2000" b="1" dirty="0"/>
              <a:t>tab</a:t>
            </a:r>
            <a:r>
              <a:rPr lang="en-US" sz="2000" dirty="0"/>
              <a:t> or </a:t>
            </a:r>
            <a:r>
              <a:rPr lang="en-US" sz="2000" b="1" dirty="0"/>
              <a:t>newline</a:t>
            </a:r>
            <a:r>
              <a:rPr lang="en-US" sz="2000" dirty="0"/>
              <a:t> inside your string. This requires the use of what are called </a:t>
            </a:r>
            <a:r>
              <a:rPr lang="en-US" sz="2000" b="1" i="1" dirty="0">
                <a:effectLst>
                  <a:outerShdw blurRad="38100" dist="38100" dir="2700000" algn="tl">
                    <a:srgbClr val="000000">
                      <a:alpha val="43137"/>
                    </a:srgbClr>
                  </a:outerShdw>
                </a:effectLst>
              </a:rPr>
              <a:t>escape characters</a:t>
            </a:r>
            <a:r>
              <a:rPr lang="en-US" sz="2000" dirty="0"/>
              <a:t>. To include a tab, use </a:t>
            </a:r>
            <a:r>
              <a:rPr lang="en-US" sz="2400" b="1" i="1" dirty="0">
                <a:solidFill>
                  <a:srgbClr val="0070C0"/>
                </a:solidFill>
                <a:latin typeface="Consolas" panose="020B0609020204030204" pitchFamily="49" charset="0"/>
                <a:cs typeface="Consolas" panose="020B0609020204030204" pitchFamily="49" charset="0"/>
              </a:rPr>
              <a:t>\t</a:t>
            </a:r>
            <a:r>
              <a:rPr lang="en-US" sz="2000" dirty="0"/>
              <a:t>, and for a newline, use </a:t>
            </a:r>
            <a:r>
              <a:rPr lang="en-US" sz="2400" b="1" i="1" dirty="0">
                <a:solidFill>
                  <a:srgbClr val="0070C0"/>
                </a:solidFill>
                <a:latin typeface="Consolas" panose="020B0609020204030204" pitchFamily="49" charset="0"/>
                <a:cs typeface="Consolas" panose="020B0609020204030204" pitchFamily="49" charset="0"/>
              </a:rPr>
              <a:t>\n</a:t>
            </a:r>
            <a:r>
              <a:rPr lang="en-US" sz="2000" dirty="0"/>
              <a:t>.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"name\</a:t>
            </a:r>
            <a:r>
              <a:rPr lang="en-US" sz="2000" b="1" i="1" dirty="0" err="1">
                <a:solidFill>
                  <a:srgbClr val="0070C0"/>
                </a:solidFill>
                <a:latin typeface="Consolas" panose="020B0609020204030204" pitchFamily="49" charset="0"/>
                <a:cs typeface="Consolas" panose="020B0609020204030204" pitchFamily="49" charset="0"/>
              </a:rPr>
              <a:t>tage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nMatt</a:t>
            </a:r>
            <a:r>
              <a:rPr lang="en-US" sz="2000" b="1" i="1" dirty="0">
                <a:solidFill>
                  <a:srgbClr val="0070C0"/>
                </a:solidFill>
                <a:latin typeface="Consolas" panose="020B0609020204030204" pitchFamily="49" charset="0"/>
                <a:cs typeface="Consolas" panose="020B0609020204030204" pitchFamily="49" charset="0"/>
              </a:rPr>
              <a:t>\t14"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    age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Matt    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Concatenating (Joining) Strings </a:t>
            </a:r>
          </a:p>
        </p:txBody>
      </p:sp>
      <p:sp>
        <p:nvSpPr>
          <p:cNvPr id="2" name="TextBox 1"/>
          <p:cNvSpPr txBox="1"/>
          <p:nvPr/>
        </p:nvSpPr>
        <p:spPr>
          <a:xfrm>
            <a:off x="417443" y="857743"/>
            <a:ext cx="11357113"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(concatenate) operator. </a:t>
            </a:r>
          </a:p>
          <a:p>
            <a:pPr marL="342900" indent="-342900">
              <a:buFont typeface="Arial" panose="020B0604020202020204" pitchFamily="34" charset="0"/>
              <a:buChar char="•"/>
            </a:pPr>
            <a:r>
              <a:rPr lang="en-US" sz="2000" b="1" dirty="0">
                <a:solidFill>
                  <a:srgbClr val="FF0000"/>
                </a:solidFill>
              </a:rPr>
              <a:t>Example: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s2 =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s1 + s2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many languages, you can have a chain of values to concatenate, some of which are strings and some of which are other types such as numbers; numbers will automatically be converted into strings during the concatenation. This is not the case in Python, and if you try the following command, you will get an error: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+ 23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Traceback</a:t>
            </a:r>
            <a:r>
              <a:rPr lang="en-US" sz="2000" b="1" i="1" dirty="0">
                <a:solidFill>
                  <a:srgbClr val="FF0000"/>
                </a:solidFill>
                <a:latin typeface="Consolas" panose="020B0609020204030204" pitchFamily="49" charset="0"/>
                <a:cs typeface="Consolas" panose="020B0609020204030204" pitchFamily="49" charset="0"/>
              </a:rPr>
              <a:t> (most recent call last):  File "&lt;</a:t>
            </a:r>
            <a:r>
              <a:rPr lang="en-US" sz="2000" b="1" i="1" dirty="0" err="1">
                <a:solidFill>
                  <a:srgbClr val="FF0000"/>
                </a:solidFill>
                <a:latin typeface="Consolas" panose="020B0609020204030204" pitchFamily="49" charset="0"/>
                <a:cs typeface="Consolas" panose="020B0609020204030204" pitchFamily="49" charset="0"/>
              </a:rPr>
              <a:t>stdin</a:t>
            </a:r>
            <a:r>
              <a:rPr lang="en-US" sz="2000" b="1" i="1" dirty="0">
                <a:solidFill>
                  <a:srgbClr val="FF0000"/>
                </a:solidFill>
                <a:latin typeface="Consolas" panose="020B0609020204030204" pitchFamily="49" charset="0"/>
                <a:cs typeface="Consolas" panose="020B0609020204030204" pitchFamily="49" charset="0"/>
              </a:rPr>
              <a:t>&gt;", line 1, in &lt;module&gt;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TypeError</a:t>
            </a:r>
            <a:r>
              <a:rPr lang="en-US" sz="2000" b="1" i="1" dirty="0">
                <a:solidFill>
                  <a:srgbClr val="FF0000"/>
                </a:solidFill>
                <a:latin typeface="Consolas" panose="020B0609020204030204" pitchFamily="49" charset="0"/>
                <a:cs typeface="Consolas" panose="020B0609020204030204" pitchFamily="49" charset="0"/>
              </a:rPr>
              <a:t>: Can't convert '</a:t>
            </a:r>
            <a:r>
              <a:rPr lang="en-US" sz="2000" b="1" i="1" dirty="0" err="1">
                <a:solidFill>
                  <a:srgbClr val="FF0000"/>
                </a:solidFill>
                <a:latin typeface="Consolas" panose="020B0609020204030204" pitchFamily="49" charset="0"/>
                <a:cs typeface="Consolas" panose="020B0609020204030204" pitchFamily="49" charset="0"/>
              </a:rPr>
              <a:t>int</a:t>
            </a:r>
            <a:r>
              <a:rPr lang="en-US" sz="2000" b="1" i="1" dirty="0">
                <a:solidFill>
                  <a:srgbClr val="FF0000"/>
                </a:solidFill>
                <a:latin typeface="Consolas" panose="020B0609020204030204" pitchFamily="49" charset="0"/>
                <a:cs typeface="Consolas" panose="020B0609020204030204" pitchFamily="49" charset="0"/>
              </a:rPr>
              <a:t>' object to </a:t>
            </a:r>
            <a:r>
              <a:rPr lang="en-US" sz="2000" b="1" i="1" dirty="0" err="1">
                <a:solidFill>
                  <a:srgbClr val="FF0000"/>
                </a:solidFill>
                <a:latin typeface="Consolas" panose="020B0609020204030204" pitchFamily="49" charset="0"/>
                <a:cs typeface="Consolas" panose="020B0609020204030204" pitchFamily="49" charset="0"/>
              </a:rPr>
              <a:t>str</a:t>
            </a:r>
            <a:r>
              <a:rPr lang="en-US" sz="2000" b="1" i="1" dirty="0">
                <a:solidFill>
                  <a:srgbClr val="FF0000"/>
                </a:solidFill>
                <a:latin typeface="Consolas" panose="020B0609020204030204" pitchFamily="49" charset="0"/>
                <a:cs typeface="Consolas" panose="020B0609020204030204" pitchFamily="49" charset="0"/>
              </a:rPr>
              <a:t> implicitly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Concatenating (Joining) Strings </a:t>
            </a:r>
          </a:p>
        </p:txBody>
      </p:sp>
      <p:sp>
        <p:nvSpPr>
          <p:cNvPr id="2" name="TextBox 1"/>
          <p:cNvSpPr txBox="1"/>
          <p:nvPr/>
        </p:nvSpPr>
        <p:spPr>
          <a:xfrm>
            <a:off x="417443" y="857743"/>
            <a:ext cx="11357113" cy="240065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convert each component that you want to concatenate to a string before concatenating, as shown in this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Numbers to Strings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69331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str</a:t>
            </a:r>
            <a:r>
              <a:rPr lang="en-US" sz="2000" dirty="0"/>
              <a:t> Python function.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Strings to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Python function.</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convert a floating-point number, use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instead of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float("123.45")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Strings to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err="1">
                <a:solidFill>
                  <a:srgbClr val="0070C0"/>
                </a:solidFill>
                <a:latin typeface="Consolas" panose="020B0609020204030204" pitchFamily="49" charset="0"/>
                <a:cs typeface="Consolas" panose="020B0609020204030204" pitchFamily="49" charset="0"/>
              </a:rPr>
              <a:t>int</a:t>
            </a:r>
            <a:r>
              <a:rPr lang="en-US" sz="2000" dirty="0"/>
              <a:t> to convert a string representing a number in a number base other than the default of 10 by supplying the number base as the second argument. The following example converts the string representation of binary 1001 into a number: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("1001", 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second example converts the hexadecimal number AFF0 to an integer: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("AFF0", 16)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45040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Find the Length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5487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length of the string </a:t>
            </a:r>
            <a:r>
              <a:rPr lang="en-US" sz="2000" dirty="0" err="1"/>
              <a:t>abcdef</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arrays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Editing Python Programs with IDLE </a:t>
            </a:r>
          </a:p>
        </p:txBody>
      </p:sp>
      <p:sp>
        <p:nvSpPr>
          <p:cNvPr id="2" name="TextBox 1"/>
          <p:cNvSpPr txBox="1"/>
          <p:nvPr/>
        </p:nvSpPr>
        <p:spPr>
          <a:xfrm>
            <a:off x="291547" y="884069"/>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common Raspberry Pi distributions come with the IDLE Python development tool in both the Python 2 and Python 3 versions. If you are using </a:t>
            </a:r>
            <a:r>
              <a:rPr lang="en-US" sz="2000" dirty="0" err="1"/>
              <a:t>Raspbian</a:t>
            </a:r>
            <a:r>
              <a:rPr lang="en-US" sz="2000" dirty="0"/>
              <a:t> , you will find shortcuts to both versions of IDLE on your Raspberry Pi desktop.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This is an interactive area where you can type Python and see the results immediately.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1681361" y="2610678"/>
            <a:ext cx="8577483" cy="4247322"/>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Find </a:t>
            </a:r>
            <a:r>
              <a:rPr lang="en-US" b="1" dirty="0">
                <a:effectLst>
                  <a:outerShdw blurRad="38100" dist="38100" dir="2700000" algn="tl">
                    <a:srgbClr val="000000">
                      <a:alpha val="43137"/>
                    </a:srgbClr>
                  </a:outerShdw>
                </a:effectLst>
              </a:rPr>
              <a:t>the Position of One String Inside Another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0876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starting position of the string </a:t>
            </a:r>
            <a:r>
              <a:rPr lang="en-US" sz="2000" i="1" dirty="0" err="1">
                <a:effectLst>
                  <a:outerShdw blurRad="38100" dist="38100" dir="2700000" algn="tl">
                    <a:srgbClr val="000000">
                      <a:alpha val="43137"/>
                    </a:srgbClr>
                  </a:outerShdw>
                </a:effectLst>
              </a:rPr>
              <a:t>def</a:t>
            </a:r>
            <a:r>
              <a:rPr lang="en-US" sz="2000" dirty="0">
                <a:effectLst>
                  <a:outerShdw blurRad="38100" dist="38100" dir="2700000" algn="tl">
                    <a:srgbClr val="000000">
                      <a:alpha val="43137"/>
                    </a:srgbClr>
                  </a:outerShdw>
                </a:effectLst>
              </a:rPr>
              <a:t> </a:t>
            </a:r>
            <a:r>
              <a:rPr lang="en-US" sz="2000" dirty="0"/>
              <a:t>within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s.find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the string you’re looking for doesn’t exist in the string being searched, then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returns the value -1.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27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Extracting Part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cut out a section from the second character to the fifth character of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Note that the character positions start at 0, so a position of 1 means the second character in the string and 5 means the sixth, but the character range is exclusive at the high end, so the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is not included in this example.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781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Extracting Part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string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s[:5]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abcde</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r>
              <a:rPr lang="en-US" sz="2000" dirty="0"/>
              <a:t>and</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s[3:]</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use negative indices to count back from the end of the string. This can be useful in situations such as when you want to find the three-letter extension of a file, as in the following example:</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"myfile.txt"[-3:]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'txt'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782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Replacing One String of Characters with Another Inside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replace</a:t>
            </a:r>
            <a:r>
              <a:rPr lang="en-US" sz="2000" dirty="0"/>
              <a:t>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replace all occurrences of </a:t>
            </a:r>
            <a:r>
              <a:rPr lang="en-US" sz="2400" b="1" i="1" dirty="0">
                <a:solidFill>
                  <a:srgbClr val="0070C0"/>
                </a:solidFill>
                <a:latin typeface="Consolas" panose="020B0609020204030204" pitchFamily="49" charset="0"/>
                <a:cs typeface="Consolas" panose="020B0609020204030204" pitchFamily="49" charset="0"/>
              </a:rPr>
              <a:t>X</a:t>
            </a:r>
            <a:r>
              <a:rPr lang="en-US" sz="2000" dirty="0"/>
              <a:t> with </a:t>
            </a:r>
            <a:r>
              <a:rPr lang="en-US" sz="2400" b="1" i="1" dirty="0">
                <a:solidFill>
                  <a:srgbClr val="0070C0"/>
                </a:solidFill>
                <a:latin typeface="Consolas" panose="020B0609020204030204" pitchFamily="49" charset="0"/>
                <a:cs typeface="Consolas" panose="020B0609020204030204" pitchFamily="49" charset="0"/>
              </a:rPr>
              <a:t>times</a:t>
            </a:r>
            <a:r>
              <a:rPr lang="en-US" sz="2000" dirty="0"/>
              <a:t>, you would use: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 </a:t>
            </a:r>
            <a:r>
              <a:rPr lang="en-US" sz="2000" b="1" i="1" dirty="0">
                <a:solidFill>
                  <a:srgbClr val="0070C0"/>
                </a:solidFill>
                <a:latin typeface="Consolas" panose="020B0609020204030204" pitchFamily="49" charset="0"/>
                <a:cs typeface="Consolas" panose="020B0609020204030204" pitchFamily="49" charset="0"/>
              </a:rPr>
              <a:t>&gt;&gt;&gt; s = "It was the best of X. It was the worst of X“</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&gt;&gt;&gt; </a:t>
            </a:r>
            <a:r>
              <a:rPr lang="en-US" sz="2000" b="1" i="1" dirty="0" err="1">
                <a:solidFill>
                  <a:srgbClr val="0070C0"/>
                </a:solidFill>
                <a:latin typeface="Consolas" panose="020B0609020204030204" pitchFamily="49" charset="0"/>
                <a:cs typeface="Consolas" panose="020B0609020204030204" pitchFamily="49" charset="0"/>
              </a:rPr>
              <a:t>s.replace</a:t>
            </a:r>
            <a:r>
              <a:rPr lang="en-US" sz="2000" b="1" i="1" dirty="0">
                <a:solidFill>
                  <a:srgbClr val="0070C0"/>
                </a:solidFill>
                <a:latin typeface="Consolas" panose="020B0609020204030204" pitchFamily="49" charset="0"/>
                <a:cs typeface="Consolas" panose="020B0609020204030204" pitchFamily="49" charset="0"/>
              </a:rPr>
              <a:t>("X",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'It was the best of times. It was the worst of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 being searched for must match exactly; that is, the search is case-sensitive and will include spaces.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21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Converting </a:t>
            </a:r>
            <a:r>
              <a:rPr lang="en-US" b="1" dirty="0">
                <a:effectLst>
                  <a:outerShdw blurRad="38100" dist="38100" dir="2700000" algn="tl">
                    <a:srgbClr val="000000">
                      <a:alpha val="43137"/>
                    </a:srgbClr>
                  </a:outerShdw>
                </a:effectLst>
              </a:rPr>
              <a:t>a String to Upper- or Lowercase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or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function as appropriate.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convert </a:t>
            </a:r>
            <a:r>
              <a:rPr lang="en-US" sz="2000" b="1" i="1" dirty="0" err="1">
                <a:solidFill>
                  <a:srgbClr val="0070C0"/>
                </a:solidFill>
                <a:latin typeface="Consolas" panose="020B0609020204030204" pitchFamily="49" charset="0"/>
                <a:cs typeface="Consolas" panose="020B0609020204030204" pitchFamily="49" charset="0"/>
              </a:rPr>
              <a:t>aBcDe</a:t>
            </a:r>
            <a:r>
              <a:rPr lang="en-US" sz="2000" dirty="0"/>
              <a:t> to uppercase,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".upper()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To convert it to lowercase,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".lower()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15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Converting </a:t>
            </a:r>
            <a:r>
              <a:rPr lang="en-US" b="1" dirty="0">
                <a:effectLst>
                  <a:outerShdw blurRad="38100" dist="38100" dir="2700000" algn="tl">
                    <a:srgbClr val="000000">
                      <a:alpha val="43137"/>
                    </a:srgbClr>
                  </a:outerShdw>
                </a:effectLst>
              </a:rPr>
              <a:t>a String to Upper- or Lowercase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common with most functions that manipulate a string in some way,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do not actually modify the string, but rather return a modified copy of the string.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the following code returns a copy of the string s, but note how the original string is unchanged.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change the value of s to be all uppercase, then you need to do the following:</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907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Running </a:t>
            </a:r>
            <a:r>
              <a:rPr lang="en-US" b="1" dirty="0">
                <a:effectLst>
                  <a:outerShdw blurRad="38100" dist="38100" dir="2700000" algn="tl">
                    <a:srgbClr val="000000">
                      <a:alpha val="43137"/>
                    </a:srgbClr>
                  </a:outerShdw>
                </a:effectLst>
              </a:rPr>
              <a:t>Commands Conditionally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0909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will print the message </a:t>
            </a:r>
            <a:r>
              <a:rPr lang="en-US" sz="2400" b="1" i="1" dirty="0">
                <a:solidFill>
                  <a:srgbClr val="0070C0"/>
                </a:solidFill>
                <a:latin typeface="Consolas" panose="020B0609020204030204" pitchFamily="49" charset="0"/>
                <a:cs typeface="Consolas" panose="020B0609020204030204" pitchFamily="49" charset="0"/>
              </a:rPr>
              <a:t>x is big </a:t>
            </a:r>
            <a:r>
              <a:rPr lang="en-US" sz="2000" dirty="0"/>
              <a:t>only if </a:t>
            </a:r>
            <a:r>
              <a:rPr lang="en-US" sz="2400" b="1" i="1" dirty="0">
                <a:solidFill>
                  <a:srgbClr val="0070C0"/>
                </a:solidFill>
                <a:latin typeface="Consolas" panose="020B0609020204030204" pitchFamily="49" charset="0"/>
                <a:cs typeface="Consolas" panose="020B0609020204030204" pitchFamily="49" charset="0"/>
              </a:rPr>
              <a:t>x</a:t>
            </a:r>
            <a:r>
              <a:rPr lang="en-US" sz="2000" dirty="0"/>
              <a:t> has a value greater than </a:t>
            </a:r>
            <a:r>
              <a:rPr lang="en-US" sz="2400" b="1" i="1" dirty="0">
                <a:solidFill>
                  <a:srgbClr val="0070C0"/>
                </a:solidFill>
                <a:latin typeface="Consolas" panose="020B0609020204030204" pitchFamily="49" charset="0"/>
                <a:cs typeface="Consolas" panose="020B0609020204030204" pitchFamily="49" charset="0"/>
              </a:rPr>
              <a:t>100</a:t>
            </a:r>
            <a:r>
              <a:rPr lang="en-US" sz="2000" dirty="0"/>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101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big")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big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if</a:t>
            </a:r>
            <a:r>
              <a:rPr lang="en-US" sz="2000" dirty="0"/>
              <a:t> keyword, there is a condition. This condition often, but not always, compares two values and gives an answer that is either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If it is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then the subsequent indented lines will all be executed.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0498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Running </a:t>
            </a:r>
            <a:r>
              <a:rPr lang="en-US" b="1" dirty="0">
                <a:effectLst>
                  <a:outerShdw blurRad="38100" dist="38100" dir="2700000" algn="tl">
                    <a:srgbClr val="000000">
                      <a:alpha val="43137"/>
                    </a:srgbClr>
                  </a:outerShdw>
                </a:effectLst>
              </a:rPr>
              <a:t>Commands Conditionally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7086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is quite common to want to do one thing if a condition is </a:t>
            </a:r>
            <a:r>
              <a:rPr lang="en-US" sz="2400" b="1" i="1" dirty="0">
                <a:solidFill>
                  <a:srgbClr val="0070C0"/>
                </a:solidFill>
                <a:latin typeface="Consolas" panose="020B0609020204030204" pitchFamily="49" charset="0"/>
                <a:cs typeface="Consolas" panose="020B0609020204030204" pitchFamily="49" charset="0"/>
              </a:rPr>
              <a:t>True</a:t>
            </a:r>
            <a:r>
              <a:rPr lang="en-US" sz="2000" dirty="0"/>
              <a:t> and something different if the answer is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In this case, 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command is used with </a:t>
            </a:r>
            <a:r>
              <a:rPr lang="en-US" sz="2400" b="1" i="1" dirty="0">
                <a:solidFill>
                  <a:srgbClr val="0070C0"/>
                </a:solidFill>
                <a:latin typeface="Consolas" panose="020B0609020204030204" pitchFamily="49" charset="0"/>
                <a:cs typeface="Consolas" panose="020B0609020204030204" pitchFamily="49" charset="0"/>
              </a:rPr>
              <a:t>if</a:t>
            </a:r>
            <a:r>
              <a:rPr lang="en-US" sz="2000" dirty="0"/>
              <a:t>, as shown in this example:</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101 </a:t>
            </a:r>
          </a:p>
          <a:p>
            <a:pPr lvl="1"/>
            <a:r>
              <a:rPr lang="en-US" b="1" i="1" dirty="0">
                <a:solidFill>
                  <a:srgbClr val="0070C0"/>
                </a:solidFill>
                <a:latin typeface="Consolas" panose="020B0609020204030204" pitchFamily="49" charset="0"/>
                <a:cs typeface="Consolas" panose="020B0609020204030204" pitchFamily="49" charset="0"/>
              </a:rPr>
              <a:t>if x &gt; 100:    </a:t>
            </a:r>
          </a:p>
          <a:p>
            <a:pPr lvl="2"/>
            <a:r>
              <a:rPr lang="en-US" b="1" i="1" dirty="0">
                <a:solidFill>
                  <a:srgbClr val="0070C0"/>
                </a:solidFill>
                <a:latin typeface="Consolas" panose="020B0609020204030204" pitchFamily="49" charset="0"/>
                <a:cs typeface="Consolas" panose="020B0609020204030204" pitchFamily="49" charset="0"/>
              </a:rPr>
              <a:t>print("x is big") </a:t>
            </a:r>
          </a:p>
          <a:p>
            <a:pPr lvl="1"/>
            <a:r>
              <a:rPr lang="en-US" b="1" i="1" dirty="0">
                <a:solidFill>
                  <a:srgbClr val="0070C0"/>
                </a:solidFill>
                <a:latin typeface="Consolas" panose="020B0609020204030204" pitchFamily="49" charset="0"/>
                <a:cs typeface="Consolas" panose="020B0609020204030204" pitchFamily="49" charset="0"/>
              </a:rPr>
              <a:t>else:    </a:t>
            </a:r>
          </a:p>
          <a:p>
            <a:pPr lvl="2"/>
            <a:r>
              <a:rPr lang="en-US" b="1" i="1" dirty="0">
                <a:solidFill>
                  <a:srgbClr val="0070C0"/>
                </a:solidFill>
                <a:latin typeface="Consolas" panose="020B0609020204030204" pitchFamily="49" charset="0"/>
                <a:cs typeface="Consolas" panose="020B0609020204030204" pitchFamily="49" charset="0"/>
              </a:rPr>
              <a:t>print("x is small")</a:t>
            </a:r>
          </a:p>
          <a:p>
            <a:pPr lvl="1"/>
            <a:r>
              <a:rPr lang="en-US" b="1" i="1" dirty="0">
                <a:solidFill>
                  <a:srgbClr val="0070C0"/>
                </a:solidFill>
                <a:latin typeface="Consolas" panose="020B0609020204030204" pitchFamily="49" charset="0"/>
                <a:cs typeface="Consolas" panose="020B0609020204030204" pitchFamily="49" charset="0"/>
              </a:rPr>
              <a:t>print("This will always print")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chain together a long series of </a:t>
            </a:r>
            <a:r>
              <a:rPr lang="en-US" sz="2400" b="1" i="1" dirty="0" err="1">
                <a:solidFill>
                  <a:srgbClr val="0070C0"/>
                </a:solidFill>
                <a:latin typeface="Consolas" panose="020B0609020204030204" pitchFamily="49" charset="0"/>
                <a:cs typeface="Consolas" panose="020B0609020204030204" pitchFamily="49" charset="0"/>
              </a:rPr>
              <a:t>elif</a:t>
            </a:r>
            <a:r>
              <a:rPr lang="en-US" sz="2400" b="1" i="1" dirty="0">
                <a:solidFill>
                  <a:srgbClr val="0070C0"/>
                </a:solidFill>
                <a:latin typeface="Consolas" panose="020B0609020204030204" pitchFamily="49" charset="0"/>
                <a:cs typeface="Consolas" panose="020B0609020204030204" pitchFamily="49" charset="0"/>
              </a:rPr>
              <a:t> </a:t>
            </a:r>
            <a:r>
              <a:rPr lang="en-US" sz="2000" dirty="0"/>
              <a:t>conditions. If any one of the conditions succeeds, then that block of code is executed, but none of the other conditions are tried. For example: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90 </a:t>
            </a:r>
          </a:p>
          <a:p>
            <a:pPr lvl="1"/>
            <a:r>
              <a:rPr lang="en-US" b="1" i="1" dirty="0">
                <a:solidFill>
                  <a:srgbClr val="0070C0"/>
                </a:solidFill>
                <a:latin typeface="Consolas" panose="020B0609020204030204" pitchFamily="49" charset="0"/>
                <a:cs typeface="Consolas" panose="020B0609020204030204" pitchFamily="49" charset="0"/>
              </a:rPr>
              <a:t>if x &gt; 100:    </a:t>
            </a:r>
          </a:p>
          <a:p>
            <a:pPr lvl="1"/>
            <a:r>
              <a:rPr lang="en-US" b="1" i="1" dirty="0">
                <a:solidFill>
                  <a:srgbClr val="0070C0"/>
                </a:solidFill>
                <a:latin typeface="Consolas" panose="020B0609020204030204" pitchFamily="49" charset="0"/>
                <a:cs typeface="Consolas" panose="020B0609020204030204" pitchFamily="49" charset="0"/>
              </a:rPr>
              <a:t>	print("x is big") </a:t>
            </a:r>
          </a:p>
          <a:p>
            <a:pPr lvl="1"/>
            <a:r>
              <a:rPr lang="en-US" b="1" i="1" dirty="0" err="1">
                <a:solidFill>
                  <a:srgbClr val="0070C0"/>
                </a:solidFill>
                <a:latin typeface="Consolas" panose="020B0609020204030204" pitchFamily="49" charset="0"/>
                <a:cs typeface="Consolas" panose="020B0609020204030204" pitchFamily="49" charset="0"/>
              </a:rPr>
              <a:t>elif</a:t>
            </a:r>
            <a:r>
              <a:rPr lang="en-US" b="1" i="1" dirty="0">
                <a:solidFill>
                  <a:srgbClr val="0070C0"/>
                </a:solidFill>
                <a:latin typeface="Consolas" panose="020B0609020204030204" pitchFamily="49" charset="0"/>
                <a:cs typeface="Consolas" panose="020B0609020204030204" pitchFamily="49" charset="0"/>
              </a:rPr>
              <a:t> x &lt; 10:    </a:t>
            </a:r>
          </a:p>
          <a:p>
            <a:pPr lvl="1"/>
            <a:r>
              <a:rPr lang="en-US" b="1" i="1" dirty="0">
                <a:solidFill>
                  <a:srgbClr val="0070C0"/>
                </a:solidFill>
                <a:latin typeface="Consolas" panose="020B0609020204030204" pitchFamily="49" charset="0"/>
                <a:cs typeface="Consolas" panose="020B0609020204030204" pitchFamily="49" charset="0"/>
              </a:rPr>
              <a:t>	print("x is small") </a:t>
            </a:r>
          </a:p>
          <a:p>
            <a:pPr lvl="1"/>
            <a:r>
              <a:rPr lang="en-US" b="1" i="1" dirty="0">
                <a:solidFill>
                  <a:srgbClr val="0070C0"/>
                </a:solidFill>
                <a:latin typeface="Consolas" panose="020B0609020204030204" pitchFamily="49" charset="0"/>
                <a:cs typeface="Consolas" panose="020B0609020204030204" pitchFamily="49" charset="0"/>
              </a:rPr>
              <a:t>else:    </a:t>
            </a:r>
          </a:p>
          <a:p>
            <a:pPr lvl="1"/>
            <a:r>
              <a:rPr lang="en-US" b="1" i="1" dirty="0">
                <a:solidFill>
                  <a:srgbClr val="0070C0"/>
                </a:solidFill>
                <a:latin typeface="Consolas" panose="020B0609020204030204" pitchFamily="49" charset="0"/>
                <a:cs typeface="Consolas" panose="020B0609020204030204" pitchFamily="49" charset="0"/>
              </a:rPr>
              <a:t>	print("x is medium")</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864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Comparing </a:t>
            </a:r>
            <a:r>
              <a:rPr lang="en-US" b="1" dirty="0">
                <a:effectLst>
                  <a:outerShdw blurRad="38100" dist="38100" dir="2700000" algn="tl">
                    <a:srgbClr val="000000">
                      <a:alpha val="43137"/>
                    </a:srgbClr>
                  </a:outerShdw>
                </a:effectLst>
              </a:rPr>
              <a:t>Values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one of the comparison operators: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a:t>
            </a:r>
            <a:r>
              <a:rPr lang="en-US" sz="2000" dirty="0"/>
              <a:t>, or </a:t>
            </a:r>
            <a:r>
              <a:rPr lang="en-US" sz="2400" b="1" dirty="0">
                <a:solidFill>
                  <a:srgbClr val="0070C0"/>
                </a:solidFill>
                <a:latin typeface="Consolas" panose="020B0609020204030204" pitchFamily="49" charset="0"/>
                <a:cs typeface="Consolas" panose="020B0609020204030204" pitchFamily="49" charset="0"/>
              </a:rPr>
              <a: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people prefer to use the </a:t>
            </a:r>
            <a:r>
              <a:rPr lang="en-US" sz="2400" b="1" dirty="0">
                <a:solidFill>
                  <a:srgbClr val="0070C0"/>
                </a:solidFill>
                <a:latin typeface="Consolas" panose="020B0609020204030204" pitchFamily="49" charset="0"/>
                <a:cs typeface="Consolas" panose="020B0609020204030204" pitchFamily="49" charset="0"/>
              </a:rPr>
              <a:t>&lt;&gt;</a:t>
            </a:r>
            <a:r>
              <a:rPr lang="en-US" sz="2000" dirty="0"/>
              <a:t> operator in place of </a:t>
            </a:r>
            <a:r>
              <a:rPr lang="en-US" sz="2400" b="1" dirty="0">
                <a:solidFill>
                  <a:srgbClr val="0070C0"/>
                </a:solidFill>
                <a:latin typeface="Consolas" panose="020B0609020204030204" pitchFamily="49" charset="0"/>
                <a:cs typeface="Consolas" panose="020B0609020204030204" pitchFamily="49" charset="0"/>
              </a:rPr>
              <a:t>!=</a:t>
            </a:r>
            <a:r>
              <a:rPr lang="en-US" sz="2000" dirty="0"/>
              <a:t>. Both work the same</a:t>
            </a: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test out these commands using the Python console , as shown in the following exchange:</a:t>
            </a:r>
          </a:p>
          <a:p>
            <a:endParaRPr lang="en-US" sz="2000" dirty="0"/>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2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1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10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11</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10 == 10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657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Comparing </a:t>
            </a:r>
            <a:r>
              <a:rPr lang="en-US" b="1" dirty="0">
                <a:effectLst>
                  <a:outerShdw blurRad="38100" dist="38100" dir="2700000" algn="tl">
                    <a:srgbClr val="000000">
                      <a:alpha val="43137"/>
                    </a:srgbClr>
                  </a:outerShdw>
                </a:effectLst>
              </a:rPr>
              <a:t>Values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mistake is to use </a:t>
            </a:r>
            <a:r>
              <a:rPr lang="en-US" sz="2400" b="1" dirty="0">
                <a:solidFill>
                  <a:srgbClr val="0070C0"/>
                </a:solidFill>
                <a:latin typeface="Consolas" panose="020B0609020204030204" pitchFamily="49" charset="0"/>
                <a:cs typeface="Consolas" panose="020B0609020204030204" pitchFamily="49" charset="0"/>
              </a:rPr>
              <a:t>=</a:t>
            </a:r>
            <a:r>
              <a:rPr lang="en-US" sz="2000" dirty="0"/>
              <a:t> (set a value) instead of </a:t>
            </a:r>
            <a:r>
              <a:rPr lang="en-US" sz="2400" b="1" dirty="0">
                <a:solidFill>
                  <a:srgbClr val="0070C0"/>
                </a:solidFill>
                <a:latin typeface="Consolas" panose="020B0609020204030204" pitchFamily="49" charset="0"/>
                <a:cs typeface="Consolas" panose="020B0609020204030204" pitchFamily="49" charset="0"/>
              </a:rPr>
              <a:t>==</a:t>
            </a:r>
            <a:r>
              <a:rPr lang="en-US" sz="2000" dirty="0"/>
              <a:t> (double equals) in comparisons.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comparing numbers, you can also compare strings using these comparison operators,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'aa' &lt; 'ab'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aaa</a:t>
            </a:r>
            <a:r>
              <a:rPr lang="en-US" sz="2000" b="1" i="1" dirty="0">
                <a:solidFill>
                  <a:srgbClr val="0070C0"/>
                </a:solidFill>
                <a:latin typeface="Consolas" panose="020B0609020204030204" pitchFamily="49" charset="0"/>
                <a:cs typeface="Consolas" panose="020B0609020204030204" pitchFamily="49" charset="0"/>
              </a:rPr>
              <a:t>' &lt; 'aa'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strings are compared lexicographically—that is, in the order that you would find them in a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not quite correct as, for each letter, the uppercase version of the letter is considered less than the lowercase equivalent.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209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Help In Python</a:t>
            </a:r>
          </a:p>
        </p:txBody>
      </p:sp>
      <p:sp>
        <p:nvSpPr>
          <p:cNvPr id="2" name="TextBox 1"/>
          <p:cNvSpPr txBox="1"/>
          <p:nvPr/>
        </p:nvSpPr>
        <p:spPr>
          <a:xfrm>
            <a:off x="291547" y="884069"/>
            <a:ext cx="11357113" cy="692497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a:t>
            </a:r>
            <a:r>
              <a:rPr lang="en-US" sz="2400" b="1" i="1" dirty="0">
                <a:solidFill>
                  <a:srgbClr val="0070C0"/>
                </a:solidFill>
                <a:latin typeface="Consolas" panose="020B0609020204030204" pitchFamily="49" charset="0"/>
              </a:rPr>
              <a:t>help</a:t>
            </a:r>
            <a:r>
              <a:rPr lang="en-US" sz="2000" dirty="0"/>
              <a:t> to access the docstrings of the different modules you have imported, e.g., try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&gt;&gt;&gt;help(</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open help center of python: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help(help)</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Help for 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Help for one module(</a:t>
            </a:r>
            <a:r>
              <a:rPr lang="en-US" sz="2000" b="1" dirty="0"/>
              <a:t>not required to import</a:t>
            </a:r>
            <a:r>
              <a:rPr lang="en-US" sz="2000" dirty="0"/>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 time”)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899977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Logical Operators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specify a complex condition in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one of the logical operators: </a:t>
            </a:r>
            <a:r>
              <a:rPr lang="en-US" sz="2400" b="1" i="1" dirty="0">
                <a:solidFill>
                  <a:srgbClr val="0070C0"/>
                </a:solidFill>
                <a:latin typeface="Consolas" panose="020B0609020204030204" pitchFamily="49" charset="0"/>
                <a:cs typeface="Consolas" panose="020B0609020204030204" pitchFamily="49" charset="0"/>
              </a:rPr>
              <a:t>and</a:t>
            </a:r>
            <a:r>
              <a:rPr lang="en-US" sz="2000" dirty="0"/>
              <a:t>,</a:t>
            </a:r>
            <a:r>
              <a:rPr lang="en-US" sz="2400" b="1" i="1" dirty="0">
                <a:solidFill>
                  <a:srgbClr val="0070C0"/>
                </a:solidFill>
                <a:latin typeface="Consolas" panose="020B0609020204030204" pitchFamily="49" charset="0"/>
                <a:cs typeface="Consolas" panose="020B0609020204030204" pitchFamily="49" charset="0"/>
              </a:rPr>
              <a:t> or</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r>
              <a:rPr lang="en-US" sz="2000" dirty="0"/>
              <a:t>and</a:t>
            </a:r>
            <a:r>
              <a:rPr lang="en-US" sz="2400" b="1" i="1" dirty="0">
                <a:solidFill>
                  <a:srgbClr val="0070C0"/>
                </a:solidFill>
                <a:latin typeface="Consolas" panose="020B0609020204030204" pitchFamily="49" charset="0"/>
                <a:cs typeface="Consolas" panose="020B0609020204030204" pitchFamily="49" charset="0"/>
              </a:rPr>
              <a:t> not</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400" b="1" dirty="0">
                <a:solidFill>
                  <a:srgbClr val="FF0000"/>
                </a:solidFill>
              </a:rPr>
              <a:t>Example:</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17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 and x &lt;= 20: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in the middle')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in the middle</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673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Repeating Instructions an Exact Number of Times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to repeat a command 10 times, use the following example: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1 </a:t>
            </a:r>
          </a:p>
          <a:p>
            <a:pPr lvl="1"/>
            <a:r>
              <a:rPr lang="en-US" sz="2000" b="1" i="1" dirty="0">
                <a:solidFill>
                  <a:srgbClr val="0070C0"/>
                </a:solidFill>
                <a:latin typeface="Consolas" panose="020B0609020204030204" pitchFamily="49" charset="0"/>
                <a:cs typeface="Consolas" panose="020B0609020204030204" pitchFamily="49" charset="0"/>
              </a:rPr>
              <a:t>2 </a:t>
            </a:r>
          </a:p>
          <a:p>
            <a:pPr lvl="1"/>
            <a:r>
              <a:rPr lang="en-US" sz="2000" b="1" i="1" dirty="0">
                <a:solidFill>
                  <a:srgbClr val="0070C0"/>
                </a:solidFill>
                <a:latin typeface="Consolas" panose="020B0609020204030204" pitchFamily="49" charset="0"/>
                <a:cs typeface="Consolas" panose="020B0609020204030204" pitchFamily="49" charset="0"/>
              </a:rPr>
              <a:t>3 </a:t>
            </a:r>
          </a:p>
          <a:p>
            <a:pPr lvl="1"/>
            <a:r>
              <a:rPr lang="en-US" sz="2000" b="1" i="1" dirty="0">
                <a:solidFill>
                  <a:srgbClr val="0070C0"/>
                </a:solidFill>
                <a:latin typeface="Consolas" panose="020B0609020204030204" pitchFamily="49" charset="0"/>
                <a:cs typeface="Consolas" panose="020B0609020204030204" pitchFamily="49" charset="0"/>
              </a:rPr>
              <a:t>4 </a:t>
            </a:r>
          </a:p>
          <a:p>
            <a:pPr lvl="1"/>
            <a:r>
              <a:rPr lang="en-US" sz="2000" b="1" i="1" dirty="0">
                <a:solidFill>
                  <a:srgbClr val="0070C0"/>
                </a:solidFill>
                <a:latin typeface="Consolas" panose="020B0609020204030204" pitchFamily="49" charset="0"/>
                <a:cs typeface="Consolas" panose="020B0609020204030204" pitchFamily="49" charset="0"/>
              </a:rPr>
              <a:t>5 </a:t>
            </a:r>
          </a:p>
          <a:p>
            <a:pPr lvl="1"/>
            <a:r>
              <a:rPr lang="en-US" sz="2000" b="1" i="1" dirty="0">
                <a:solidFill>
                  <a:srgbClr val="0070C0"/>
                </a:solidFill>
                <a:latin typeface="Consolas" panose="020B0609020204030204" pitchFamily="49" charset="0"/>
                <a:cs typeface="Consolas" panose="020B0609020204030204" pitchFamily="49" charset="0"/>
              </a:rPr>
              <a:t>6 </a:t>
            </a:r>
          </a:p>
          <a:p>
            <a:pPr lvl="1"/>
            <a:r>
              <a:rPr lang="en-US" sz="2000" b="1" i="1" dirty="0">
                <a:solidFill>
                  <a:srgbClr val="0070C0"/>
                </a:solidFill>
                <a:latin typeface="Consolas" panose="020B0609020204030204" pitchFamily="49" charset="0"/>
                <a:cs typeface="Consolas" panose="020B0609020204030204" pitchFamily="49" charset="0"/>
              </a:rPr>
              <a:t>7 </a:t>
            </a:r>
          </a:p>
          <a:p>
            <a:pPr lvl="1"/>
            <a:r>
              <a:rPr lang="en-US" sz="2000" b="1" i="1" dirty="0">
                <a:solidFill>
                  <a:srgbClr val="0070C0"/>
                </a:solidFill>
                <a:latin typeface="Consolas" panose="020B0609020204030204" pitchFamily="49" charset="0"/>
                <a:cs typeface="Consolas" panose="020B0609020204030204" pitchFamily="49" charset="0"/>
              </a:rPr>
              <a:t>8 </a:t>
            </a:r>
          </a:p>
          <a:p>
            <a:pPr lvl="1"/>
            <a:r>
              <a:rPr lang="en-US" sz="2000" b="1" i="1" dirty="0">
                <a:solidFill>
                  <a:srgbClr val="0070C0"/>
                </a:solidFill>
                <a:latin typeface="Consolas" panose="020B0609020204030204" pitchFamily="49" charset="0"/>
                <a:cs typeface="Consolas" panose="020B0609020204030204" pitchFamily="49" charset="0"/>
              </a:rPr>
              <a:t>9 </a:t>
            </a:r>
          </a:p>
          <a:p>
            <a:pPr lvl="1"/>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3748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Repeating Instructions Until Some Condition Changes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27864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The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repeats its nested commands until its condition becomes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The following example will stay in the loop until the user enters </a:t>
            </a:r>
            <a:r>
              <a:rPr lang="en-US" sz="2400" b="1" i="1" dirty="0">
                <a:solidFill>
                  <a:srgbClr val="0070C0"/>
                </a:solidFill>
                <a:latin typeface="Consolas" panose="020B0609020204030204" pitchFamily="49" charset="0"/>
                <a:cs typeface="Consolas" panose="020B0609020204030204" pitchFamily="49" charset="0"/>
              </a:rPr>
              <a:t>X</a:t>
            </a:r>
            <a:r>
              <a:rPr lang="en-US" sz="2000" dirty="0"/>
              <a:t> for exit: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answer =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dirty="0"/>
              <a:t>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0663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Breaking Out of a Loop</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b="1" i="1" dirty="0">
                <a:solidFill>
                  <a:srgbClr val="0070C0"/>
                </a:solidFill>
                <a:latin typeface="Consolas" panose="020B0609020204030204" pitchFamily="49" charset="0"/>
                <a:cs typeface="Consolas" panose="020B0609020204030204" pitchFamily="49" charset="0"/>
              </a:rPr>
              <a:t>break</a:t>
            </a:r>
            <a:r>
              <a:rPr lang="en-US" sz="2000" dirty="0"/>
              <a:t> statement to exit either a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or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loop</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if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break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9046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function that groups together lines of code, allowing it to be called from multiple places.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Creating and then calling function in Python is illustrated in the following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count_to_10():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count_to_10()</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example function is a little inflexible because it can only count to 10. If we wanted to make it more flexible—so it could count up to any number—then we can include the maximum number as a </a:t>
            </a:r>
            <a:r>
              <a:rPr lang="en-US" sz="2000" i="1" dirty="0">
                <a:effectLst>
                  <a:outerShdw blurRad="38100" dist="38100" dir="2700000" algn="tl">
                    <a:srgbClr val="000000">
                      <a:alpha val="43137"/>
                    </a:srgbClr>
                  </a:outerShdw>
                </a:effectLst>
              </a:rPr>
              <a:t>parameter</a:t>
            </a:r>
            <a:r>
              <a:rPr lang="en-US" sz="2000" dirty="0"/>
              <a:t> to the function, as this example illustrates: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7349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specify a </a:t>
            </a:r>
            <a:r>
              <a:rPr lang="en-US" sz="2000" i="1" dirty="0">
                <a:effectLst>
                  <a:outerShdw blurRad="38100" dist="38100" dir="2700000" algn="tl">
                    <a:srgbClr val="000000">
                      <a:alpha val="43137"/>
                    </a:srgbClr>
                  </a:outerShdw>
                </a:effectLst>
              </a:rPr>
              <a:t>default value </a:t>
            </a:r>
            <a:r>
              <a:rPr lang="en-US" sz="2000" dirty="0"/>
              <a:t>for a parameter, and hence have the best of both worlds, as shown in this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your function needs more than one parameter, perhaps to count between two numbers, then the parameters are separated by commas: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 </a:t>
            </a:r>
          </a:p>
          <a:p>
            <a:pPr lvl="1"/>
            <a:r>
              <a:rPr lang="en-US" sz="2000" b="1" i="1" dirty="0">
                <a:solidFill>
                  <a:srgbClr val="0070C0"/>
                </a:solidFill>
                <a:latin typeface="Consolas" panose="020B0609020204030204" pitchFamily="49" charset="0"/>
                <a:cs typeface="Consolas" panose="020B0609020204030204" pitchFamily="49" charset="0"/>
              </a:rPr>
              <a:t>count(5) </a:t>
            </a:r>
          </a:p>
          <a:p>
            <a:pPr lvl="1"/>
            <a:r>
              <a:rPr lang="en-US" sz="2000" b="1" i="1" dirty="0">
                <a:solidFill>
                  <a:srgbClr val="0070C0"/>
                </a:solidFill>
                <a:latin typeface="Consolas" panose="020B0609020204030204" pitchFamily="49" charset="0"/>
                <a:cs typeface="Consolas" panose="020B0609020204030204" pitchFamily="49" charset="0"/>
              </a:rPr>
              <a:t>count(5, 30)</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345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138773"/>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FF0000"/>
                </a:solidFill>
              </a:rPr>
              <a:t>Furthermore, arguments can be specified in any order by using named arguments. </a:t>
            </a:r>
            <a:endParaRPr lang="en-US" sz="2400" b="1" dirty="0" smtClean="0">
              <a:solidFill>
                <a:srgbClr val="FF0000"/>
              </a:solidFill>
            </a:endParaRPr>
          </a:p>
          <a:p>
            <a:pPr marL="342900" indent="-342900">
              <a:buFont typeface="Arial" panose="020B0604020202020204" pitchFamily="34" charset="0"/>
              <a:buChar char="•"/>
            </a:pPr>
            <a:endParaRPr lang="en-US" sz="2000" dirty="0"/>
          </a:p>
          <a:p>
            <a:pPr lvl="1"/>
            <a:r>
              <a:rPr lang="en-US" sz="2400" b="1" i="1" dirty="0" smtClean="0">
                <a:solidFill>
                  <a:srgbClr val="0070C0"/>
                </a:solidFill>
                <a:latin typeface="Consolas" panose="020B0609020204030204" pitchFamily="49" charset="0"/>
                <a:cs typeface="Consolas" panose="020B0609020204030204" pitchFamily="49" charset="0"/>
              </a:rPr>
              <a:t>count(to_num = 100, from_num=10</a:t>
            </a:r>
            <a:r>
              <a:rPr lang="en-US" sz="24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91053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Suppose the following function decleration: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def approximate_size(size, a_kilobyte_is_1024_bytes=True</a:t>
            </a:r>
            <a:r>
              <a:rPr lang="en-US" sz="2000" b="1" i="1" dirty="0" smtClean="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size &lt; 0:</a:t>
            </a:r>
          </a:p>
          <a:p>
            <a:pPr lvl="1"/>
            <a:r>
              <a:rPr lang="en-US" sz="2000" b="1" i="1" dirty="0">
                <a:solidFill>
                  <a:srgbClr val="0070C0"/>
                </a:solidFill>
                <a:latin typeface="Consolas" panose="020B0609020204030204" pitchFamily="49" charset="0"/>
                <a:cs typeface="Consolas" panose="020B0609020204030204" pitchFamily="49" charset="0"/>
              </a:rPr>
              <a:t>        raise ValueError('number must be non-negative')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multiple = 1024 if a_kilobyte_is_1024_bytes else 1000</a:t>
            </a:r>
          </a:p>
          <a:p>
            <a:pPr lvl="1"/>
            <a:r>
              <a:rPr lang="en-US" sz="2000" b="1" i="1" dirty="0">
                <a:solidFill>
                  <a:srgbClr val="0070C0"/>
                </a:solidFill>
                <a:latin typeface="Consolas" panose="020B0609020204030204" pitchFamily="49" charset="0"/>
                <a:cs typeface="Consolas" panose="020B0609020204030204" pitchFamily="49" charset="0"/>
              </a:rPr>
              <a:t>    for suffix in SUFFIXES[multiple]:</a:t>
            </a:r>
          </a:p>
          <a:p>
            <a:pPr lvl="1"/>
            <a:r>
              <a:rPr lang="en-US" sz="2000" b="1" i="1" dirty="0">
                <a:solidFill>
                  <a:srgbClr val="0070C0"/>
                </a:solidFill>
                <a:latin typeface="Consolas" panose="020B0609020204030204" pitchFamily="49" charset="0"/>
                <a:cs typeface="Consolas" panose="020B0609020204030204" pitchFamily="49" charset="0"/>
              </a:rPr>
              <a:t>        size /= multiple</a:t>
            </a:r>
          </a:p>
          <a:p>
            <a:pPr lvl="1"/>
            <a:r>
              <a:rPr lang="en-US" sz="2000" b="1" i="1" dirty="0">
                <a:solidFill>
                  <a:srgbClr val="0070C0"/>
                </a:solidFill>
                <a:latin typeface="Consolas" panose="020B0609020204030204" pitchFamily="49" charset="0"/>
                <a:cs typeface="Consolas" panose="020B0609020204030204" pitchFamily="49" charset="0"/>
              </a:rPr>
              <a:t>        if size &lt; multiple:</a:t>
            </a:r>
          </a:p>
          <a:p>
            <a:pPr lvl="1"/>
            <a:r>
              <a:rPr lang="en-US" sz="2000" b="1" i="1" dirty="0">
                <a:solidFill>
                  <a:srgbClr val="0070C0"/>
                </a:solidFill>
                <a:latin typeface="Consolas" panose="020B0609020204030204" pitchFamily="49" charset="0"/>
                <a:cs typeface="Consolas" panose="020B0609020204030204" pitchFamily="49" charset="0"/>
              </a:rPr>
              <a:t>            return '{0:.1f} {1}'.format(size, suffix)</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7204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2704" y="857743"/>
            <a:ext cx="7803833" cy="5800335"/>
          </a:xfrm>
          <a:prstGeom prst="rect">
            <a:avLst/>
          </a:prstGeom>
        </p:spPr>
      </p:pic>
    </p:spTree>
    <p:extLst>
      <p:ext uri="{BB962C8B-B14F-4D97-AF65-F5344CB8AC3E}">
        <p14:creationId xmlns:p14="http://schemas.microsoft.com/office/powerpoint/2010/main" val="2092257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75432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This</a:t>
            </a:r>
            <a:r>
              <a:rPr lang="fa-IR" sz="2000" dirty="0" smtClean="0"/>
              <a:t> </a:t>
            </a:r>
            <a:r>
              <a:rPr lang="en-US" sz="2000" dirty="0" smtClean="0"/>
              <a:t>fourth function call fails, because you have a named argument followed by an unnamed (positional) argument, and that never works</a:t>
            </a:r>
            <a:r>
              <a:rPr lang="en-US" sz="2000" b="1" dirty="0" smtClean="0">
                <a:solidFill>
                  <a:srgbClr val="FF0000"/>
                </a:solidFill>
              </a:rPr>
              <a:t>. </a:t>
            </a:r>
            <a:r>
              <a:rPr lang="en-US" sz="2400" b="1" dirty="0" smtClean="0">
                <a:solidFill>
                  <a:srgbClr val="FF0000"/>
                </a:solidFill>
              </a:rPr>
              <a:t>Reading the argument list from left to right, once you have a single named argument, the rest of the arguments must also be named</a:t>
            </a:r>
            <a:r>
              <a:rPr lang="en-US" sz="2400" dirty="0" smtClean="0"/>
              <a:t>. </a:t>
            </a:r>
            <a:endParaRPr lang="en-US" sz="2000" dirty="0" smtClean="0"/>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0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Indentation in Python</a:t>
            </a:r>
          </a:p>
        </p:txBody>
      </p:sp>
      <p:sp>
        <p:nvSpPr>
          <p:cNvPr id="2" name="TextBox 1"/>
          <p:cNvSpPr txBox="1"/>
          <p:nvPr/>
        </p:nvSpPr>
        <p:spPr>
          <a:xfrm>
            <a:off x="291547" y="88406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Whereas many </a:t>
            </a:r>
            <a:r>
              <a:rPr lang="en-US" sz="2000" b="1" dirty="0">
                <a:solidFill>
                  <a:srgbClr val="FF0000"/>
                </a:solidFill>
              </a:rPr>
              <a:t>C-based languages use { and }</a:t>
            </a:r>
            <a:r>
              <a:rPr lang="en-US" sz="2000" dirty="0"/>
              <a:t> to delimit a block of code, </a:t>
            </a:r>
            <a:r>
              <a:rPr lang="en-US" sz="2000" b="1" dirty="0">
                <a:solidFill>
                  <a:srgbClr val="FF0000"/>
                </a:solidFill>
              </a:rPr>
              <a:t>Python uses the indentation level.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10):   </a:t>
            </a:r>
          </a:p>
          <a:p>
            <a:pPr lvl="2"/>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Python knows that print is to be invoked repeatedly as part of the for loop because it is indented out four spaces</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a:t>Indenting starts a block and unindenting ends it</a:t>
            </a:r>
            <a:r>
              <a:rPr lang="en-US" sz="2000" b="1"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no explicit braces, brackets, or keywords. </a:t>
            </a:r>
            <a:r>
              <a:rPr lang="en-US" sz="2000" b="1" dirty="0" smtClean="0">
                <a:solidFill>
                  <a:srgbClr val="FF0000"/>
                </a:solidFill>
              </a:rPr>
              <a:t>This means that whitespace is significant, and must be consistent.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In </a:t>
            </a:r>
            <a:r>
              <a:rPr lang="en-US" sz="2000" dirty="0"/>
              <a:t>this example, the function code is indented four spaces. </a:t>
            </a:r>
            <a:r>
              <a:rPr lang="en-US" sz="2000" b="1" dirty="0">
                <a:solidFill>
                  <a:srgbClr val="FF0000"/>
                </a:solidFill>
              </a:rPr>
              <a:t>It doesn’t need to be four spaces, it just needs to be consistent.</a:t>
            </a:r>
            <a:r>
              <a:rPr lang="en-US" sz="2000" dirty="0"/>
              <a:t> The first line that is not indented marks the end of the </a:t>
            </a:r>
            <a:r>
              <a:rPr lang="en-US" sz="2000" dirty="0" smtClean="0"/>
              <a:t>for loop. </a:t>
            </a:r>
            <a:endParaRPr lang="en-US" sz="2000" dirty="0"/>
          </a:p>
        </p:txBody>
      </p:sp>
    </p:spTree>
    <p:extLst>
      <p:ext uri="{BB962C8B-B14F-4D97-AF65-F5344CB8AC3E}">
        <p14:creationId xmlns:p14="http://schemas.microsoft.com/office/powerpoint/2010/main" val="3602484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 function to return a value, you need to use the </a:t>
            </a:r>
            <a:r>
              <a:rPr lang="en-US" sz="2400" b="1" i="1" dirty="0">
                <a:solidFill>
                  <a:srgbClr val="0070C0"/>
                </a:solidFill>
                <a:latin typeface="Consolas" panose="020B0609020204030204" pitchFamily="49" charset="0"/>
                <a:cs typeface="Consolas" panose="020B0609020204030204" pitchFamily="49" charset="0"/>
              </a:rPr>
              <a:t>return</a:t>
            </a:r>
            <a:r>
              <a:rPr lang="en-US" sz="2000" dirty="0"/>
              <a:t> command.</a:t>
            </a:r>
          </a:p>
          <a:p>
            <a:pPr marL="342900" indent="-342900">
              <a:buFont typeface="Arial" panose="020B0604020202020204" pitchFamily="34" charset="0"/>
              <a:buChar char="•"/>
            </a:pPr>
            <a:endParaRPr lang="en-US" sz="2000" dirty="0"/>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(sentence):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return sentence + " please“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("Pass the cheese"))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959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554545"/>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smtClean="0"/>
              <a:t>Python </a:t>
            </a:r>
            <a:r>
              <a:rPr lang="en-US" altLang="en-US" sz="2000" b="1" dirty="0"/>
              <a:t>functions do not specify the datatype of their return value</a:t>
            </a:r>
            <a:r>
              <a:rPr lang="en-US" altLang="en-US" sz="2000" dirty="0"/>
              <a:t>; they don’t even specify whether or not they return a value.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smtClean="0"/>
              <a:t>In </a:t>
            </a:r>
            <a:r>
              <a:rPr lang="en-US" altLang="en-US" sz="2000" b="1" dirty="0"/>
              <a:t>fact, every Python function returns a value</a:t>
            </a:r>
            <a:r>
              <a:rPr lang="en-US" altLang="en-US" sz="2000" dirty="0"/>
              <a:t>; if the function ever executes a return statement, it will return that value, </a:t>
            </a:r>
            <a:r>
              <a:rPr lang="en-US" altLang="en-US" sz="2000" b="1" dirty="0"/>
              <a:t>otherwise it will return </a:t>
            </a:r>
            <a:r>
              <a:rPr lang="en-US" altLang="en-US" sz="2000" b="1" i="1" dirty="0">
                <a:solidFill>
                  <a:srgbClr val="0070C0"/>
                </a:solidFill>
                <a:latin typeface="Consolas" panose="020B0609020204030204" pitchFamily="49" charset="0"/>
                <a:cs typeface="Consolas" panose="020B0609020204030204" pitchFamily="49" charset="0"/>
              </a:rPr>
              <a:t>None</a:t>
            </a:r>
            <a:r>
              <a:rPr lang="en-US" altLang="en-US" sz="2000" b="1" dirty="0"/>
              <a:t>, the Python null value</a:t>
            </a:r>
            <a:r>
              <a:rPr lang="en-US" altLang="en-US" sz="2000" dirty="0" smtClean="0"/>
              <a:t>.</a:t>
            </a:r>
            <a:endParaRPr lang="en-US" alt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2808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Documentation Strings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dirty="0" smtClean="0"/>
              <a:t>You </a:t>
            </a:r>
            <a:r>
              <a:rPr lang="en-US" altLang="en-US" sz="2000" dirty="0"/>
              <a:t>can document a Python function by giving it a documentation string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for short). In this program, the </a:t>
            </a:r>
            <a:r>
              <a:rPr lang="en-US" altLang="en-US" sz="2000" b="1" i="1" dirty="0">
                <a:solidFill>
                  <a:srgbClr val="0070C0"/>
                </a:solidFill>
                <a:latin typeface="Consolas" panose="020B0609020204030204" pitchFamily="49" charset="0"/>
                <a:cs typeface="Consolas" panose="020B0609020204030204" pitchFamily="49" charset="0"/>
              </a:rPr>
              <a:t>approximate_size() </a:t>
            </a:r>
            <a:r>
              <a:rPr lang="en-US" altLang="en-US" sz="2000" dirty="0"/>
              <a:t>function has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smtClean="0"/>
              <a:t>:</a:t>
            </a:r>
            <a:endParaRPr lang="en-US" alt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1601" y="1847441"/>
            <a:ext cx="8367713" cy="4794686"/>
          </a:xfrm>
          <a:prstGeom prst="rect">
            <a:avLst/>
          </a:prstGeom>
        </p:spPr>
      </p:pic>
    </p:spTree>
    <p:extLst>
      <p:ext uri="{BB962C8B-B14F-4D97-AF65-F5344CB8AC3E}">
        <p14:creationId xmlns:p14="http://schemas.microsoft.com/office/powerpoint/2010/main" val="4205112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Documentation Strings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a:t>Triple quotes signify a multi-line string.</a:t>
            </a:r>
            <a:r>
              <a:rPr lang="en-US" altLang="en-US" sz="2000" dirty="0"/>
              <a:t> Everything between </a:t>
            </a:r>
            <a:r>
              <a:rPr lang="en-US" altLang="en-US" sz="2000" b="1" dirty="0"/>
              <a:t>the start and end quotes is part of a single string</a:t>
            </a:r>
            <a:r>
              <a:rPr lang="en-US" altLang="en-US" sz="2000" dirty="0"/>
              <a:t>, including </a:t>
            </a:r>
            <a:r>
              <a:rPr lang="en-US" altLang="en-US" sz="2000" b="1" dirty="0"/>
              <a:t>carriage returns</a:t>
            </a:r>
            <a:r>
              <a:rPr lang="en-US" altLang="en-US" sz="2000" dirty="0"/>
              <a:t>, leading </a:t>
            </a:r>
            <a:r>
              <a:rPr lang="en-US" altLang="en-US" sz="2000" b="1" dirty="0"/>
              <a:t>white space</a:t>
            </a:r>
            <a:r>
              <a:rPr lang="en-US" altLang="en-US" sz="2000" dirty="0"/>
              <a:t>, and other </a:t>
            </a:r>
            <a:r>
              <a:rPr lang="en-US" altLang="en-US" sz="2000" b="1" dirty="0"/>
              <a:t>quote characters</a:t>
            </a:r>
            <a:r>
              <a:rPr lang="en-US" altLang="en-US" sz="2000" dirty="0"/>
              <a:t>. You can use them anywhere, but you’ll see them most often used when defining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a:t>Everything between the triple quotes is the function’s docstring, which documents what the function does. </a:t>
            </a:r>
            <a:r>
              <a:rPr lang="en-US" altLang="en-US" sz="2000" dirty="0"/>
              <a:t>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if it exists, must be the first thing defined in a function (</a:t>
            </a:r>
            <a:r>
              <a:rPr lang="en-US" altLang="en-US" sz="2000" b="1" dirty="0"/>
              <a:t>that is, on the next line after the function declaration</a:t>
            </a:r>
            <a:r>
              <a:rPr lang="en-US" altLang="en-US" sz="2000" dirty="0"/>
              <a:t>). You don’t technically need to give your function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but you always should. I know you’ve heard this in every programming class you’ve ever taken, but Python gives you an added incentive: the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is available at runtime as an attribute of the function</a:t>
            </a:r>
            <a:endParaRPr lang="en-US" alt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8335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Modules </a:t>
            </a: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import</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Standard Python libraries include modules for </a:t>
            </a:r>
            <a:r>
              <a:rPr lang="en-US" sz="2000" i="1" dirty="0">
                <a:effectLst>
                  <a:outerShdw blurRad="38100" dist="38100" dir="2700000" algn="tl">
                    <a:srgbClr val="000000">
                      <a:alpha val="43137"/>
                    </a:srgbClr>
                  </a:outerShdw>
                </a:effectLst>
              </a:rPr>
              <a:t>random numbers</a:t>
            </a:r>
            <a:r>
              <a:rPr lang="en-US" sz="2000" dirty="0"/>
              <a:t>, </a:t>
            </a:r>
            <a:r>
              <a:rPr lang="en-US" sz="2000" i="1" dirty="0">
                <a:effectLst>
                  <a:outerShdw blurRad="38100" dist="38100" dir="2700000" algn="tl">
                    <a:srgbClr val="000000">
                      <a:alpha val="43137"/>
                    </a:srgbClr>
                  </a:outerShdw>
                </a:effectLst>
              </a:rPr>
              <a:t>database access</a:t>
            </a:r>
            <a:r>
              <a:rPr lang="en-US" sz="2000" dirty="0"/>
              <a:t>, </a:t>
            </a:r>
            <a:r>
              <a:rPr lang="en-US" sz="2000" i="1" dirty="0">
                <a:effectLst>
                  <a:outerShdw blurRad="38100" dist="38100" dir="2700000" algn="tl">
                    <a:srgbClr val="000000">
                      <a:alpha val="43137"/>
                    </a:srgbClr>
                  </a:outerShdw>
                </a:effectLst>
              </a:rPr>
              <a:t>various Internet protocols</a:t>
            </a:r>
            <a:r>
              <a:rPr lang="en-US" sz="2000" dirty="0"/>
              <a:t>, </a:t>
            </a:r>
            <a:r>
              <a:rPr lang="en-US" sz="2000" i="1" dirty="0">
                <a:effectLst>
                  <a:outerShdw blurRad="38100" dist="38100" dir="2700000" algn="tl">
                    <a:srgbClr val="000000">
                      <a:alpha val="43137"/>
                    </a:srgbClr>
                  </a:outerShdw>
                </a:effectLst>
              </a:rPr>
              <a:t>object serialization</a:t>
            </a:r>
            <a:r>
              <a:rPr lang="en-US" sz="2000" dirty="0"/>
              <a:t>, and many more.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consequence of having so many modules is that there is the potential for conflict —for example, if two modules have a function of the same name. To avoid such conflicts, when importing a module, you can specify how much of the module is accessible.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if you just use a command like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is no possibility of any conflicts because you will only be able to access any functions or variables in the module by prefixing them with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8933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Modules </a:t>
            </a:r>
          </a:p>
        </p:txBody>
      </p:sp>
      <p:sp>
        <p:nvSpPr>
          <p:cNvPr id="2" name="TextBox 1"/>
          <p:cNvSpPr txBox="1"/>
          <p:nvPr/>
        </p:nvSpPr>
        <p:spPr>
          <a:xfrm>
            <a:off x="417443" y="857743"/>
            <a:ext cx="11357113" cy="630942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on the other hand, you use the following command, everything in the module will be accessible without your having to put anything in front of it.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from random import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between these two extremes, you can explicitly specify those components of a module that you need within a program so that they can be conveniently used without any prefix.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random import </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(1,6))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third option is to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to provide a more convenient or meaningful name for the module when referencing it.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import random as R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R.randint(1, 6) </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98770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Random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generate a random number between a range of numbers.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random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import </a:t>
            </a:r>
            <a:r>
              <a:rPr lang="fr-FR" sz="2000" b="1" i="1" dirty="0" err="1">
                <a:solidFill>
                  <a:srgbClr val="0070C0"/>
                </a:solidFill>
                <a:latin typeface="Consolas" panose="020B0609020204030204" pitchFamily="49" charset="0"/>
                <a:cs typeface="Consolas" panose="020B0609020204030204" pitchFamily="49" charset="0"/>
              </a:rPr>
              <a:t>random</a:t>
            </a:r>
            <a:r>
              <a:rPr lang="fr-FR"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random.randint</a:t>
            </a:r>
            <a:r>
              <a:rPr lang="en-US"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common use of random numbers is to select something at random from a list. You can do this by generating an index position and using that, but there is also a command in the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module specifically for this. Try out the following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random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random.choice</a:t>
            </a:r>
            <a:r>
              <a:rPr lang="en-US"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5283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35615" y="2317708"/>
            <a:ext cx="8412888" cy="4488624"/>
          </a:xfrm>
          <a:prstGeom prst="rect">
            <a:avLst/>
          </a:prstGeom>
        </p:spPr>
      </p:pic>
    </p:spTree>
    <p:extLst>
      <p:ext uri="{BB962C8B-B14F-4D97-AF65-F5344CB8AC3E}">
        <p14:creationId xmlns:p14="http://schemas.microsoft.com/office/powerpoint/2010/main" val="1153472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②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is a list of directory names that constitute the current search path. (Yours will look different, depending on your operating system, what version of Python you’re running, and where it was originally installed.) Python will look through these directories (in this order) for a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 whose name matches what you’re trying to import.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057897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84141" y="831617"/>
            <a:ext cx="8424727" cy="5942206"/>
          </a:xfrm>
          <a:prstGeom prst="rect">
            <a:avLst/>
          </a:prstGeom>
        </p:spPr>
      </p:pic>
    </p:spTree>
    <p:extLst>
      <p:ext uri="{BB962C8B-B14F-4D97-AF65-F5344CB8AC3E}">
        <p14:creationId xmlns:p14="http://schemas.microsoft.com/office/powerpoint/2010/main" val="1169902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Indentation in Python</a:t>
            </a:r>
          </a:p>
        </p:txBody>
      </p:sp>
      <p:sp>
        <p:nvSpPr>
          <p:cNvPr id="2" name="TextBox 1"/>
          <p:cNvSpPr txBox="1"/>
          <p:nvPr/>
        </p:nvSpPr>
        <p:spPr>
          <a:xfrm>
            <a:off x="291547" y="884069"/>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Python uses </a:t>
            </a:r>
            <a:r>
              <a:rPr lang="en-US" sz="2000" b="1" dirty="0">
                <a:solidFill>
                  <a:srgbClr val="FF0000"/>
                </a:solidFill>
              </a:rPr>
              <a:t>carriage returns </a:t>
            </a:r>
            <a:r>
              <a:rPr lang="en-US" sz="2000" b="1" dirty="0"/>
              <a:t>to </a:t>
            </a:r>
            <a:r>
              <a:rPr lang="en-US" sz="2000" b="1" dirty="0">
                <a:solidFill>
                  <a:srgbClr val="FF0000"/>
                </a:solidFill>
              </a:rPr>
              <a:t>separate statements </a:t>
            </a:r>
            <a:r>
              <a:rPr lang="en-US" sz="2000" b="1" dirty="0"/>
              <a:t>and </a:t>
            </a:r>
            <a:r>
              <a:rPr lang="en-US" sz="2000" b="1" dirty="0">
                <a:solidFill>
                  <a:srgbClr val="FF0000"/>
                </a:solidFill>
              </a:rPr>
              <a:t>a colon </a:t>
            </a:r>
            <a:r>
              <a:rPr lang="en-US" sz="2000" b="1" dirty="0"/>
              <a:t>and </a:t>
            </a:r>
            <a:r>
              <a:rPr lang="en-US" sz="2000" b="1" dirty="0">
                <a:solidFill>
                  <a:srgbClr val="FF0000"/>
                </a:solidFill>
              </a:rPr>
              <a:t>indentation</a:t>
            </a:r>
            <a:r>
              <a:rPr lang="en-US" sz="2000" b="1" dirty="0"/>
              <a:t> to separate code </a:t>
            </a:r>
            <a:r>
              <a:rPr lang="en-US" sz="2000" b="1" dirty="0">
                <a:solidFill>
                  <a:srgbClr val="FF0000"/>
                </a:solidFill>
              </a:rPr>
              <a:t>blocks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b="1" dirty="0">
                <a:solidFill>
                  <a:srgbClr val="FF0000"/>
                </a:solidFill>
              </a:rPr>
              <a:t>C++ </a:t>
            </a:r>
            <a:r>
              <a:rPr lang="en-US" sz="2000" b="1" dirty="0"/>
              <a:t>and </a:t>
            </a:r>
            <a:r>
              <a:rPr lang="en-US" sz="2000" b="1" dirty="0">
                <a:solidFill>
                  <a:srgbClr val="FF0000"/>
                </a:solidFill>
              </a:rPr>
              <a:t>Java</a:t>
            </a:r>
            <a:r>
              <a:rPr lang="en-US" sz="2000" b="1" dirty="0"/>
              <a:t> use </a:t>
            </a:r>
            <a:r>
              <a:rPr lang="en-US" sz="2000" b="1" dirty="0">
                <a:solidFill>
                  <a:srgbClr val="FF0000"/>
                </a:solidFill>
              </a:rPr>
              <a:t>semicolons</a:t>
            </a:r>
            <a:r>
              <a:rPr lang="en-US" sz="2000" b="1" dirty="0"/>
              <a:t> to separate </a:t>
            </a:r>
            <a:r>
              <a:rPr lang="en-US" sz="2000" b="1" dirty="0">
                <a:solidFill>
                  <a:srgbClr val="FF0000"/>
                </a:solidFill>
              </a:rPr>
              <a:t>statements</a:t>
            </a:r>
            <a:r>
              <a:rPr lang="en-US" sz="2000" b="1" dirty="0"/>
              <a:t> and </a:t>
            </a:r>
            <a:r>
              <a:rPr lang="en-US" sz="2000" b="1" dirty="0">
                <a:solidFill>
                  <a:srgbClr val="FF0000"/>
                </a:solidFill>
              </a:rPr>
              <a:t>curly braces </a:t>
            </a:r>
            <a:r>
              <a:rPr lang="en-US" sz="2000" b="1" dirty="0"/>
              <a:t>to separate </a:t>
            </a:r>
            <a:r>
              <a:rPr lang="en-US" sz="2000" b="1" dirty="0">
                <a:solidFill>
                  <a:srgbClr val="FF0000"/>
                </a:solidFill>
              </a:rPr>
              <a:t>code blocks</a:t>
            </a:r>
            <a:r>
              <a:rPr lang="en-US" sz="2000" b="1" dirty="0"/>
              <a:t>. </a:t>
            </a:r>
          </a:p>
        </p:txBody>
      </p:sp>
    </p:spTree>
    <p:extLst>
      <p:ext uri="{BB962C8B-B14F-4D97-AF65-F5344CB8AC3E}">
        <p14:creationId xmlns:p14="http://schemas.microsoft.com/office/powerpoint/2010/main" val="3902920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Actually, I lied; the truth is more complicated than that, </a:t>
            </a:r>
            <a:r>
              <a:rPr lang="en-US" sz="2000" b="1" dirty="0"/>
              <a:t>because not all modules are stored as </a:t>
            </a:r>
            <a:r>
              <a:rPr lang="en-US" sz="2000" b="1" i="1" dirty="0">
                <a:solidFill>
                  <a:srgbClr val="0070C0"/>
                </a:solidFill>
                <a:latin typeface="Consolas" panose="020B0609020204030204" pitchFamily="49" charset="0"/>
                <a:cs typeface="Consolas" panose="020B0609020204030204" pitchFamily="49" charset="0"/>
              </a:rPr>
              <a:t>.py </a:t>
            </a:r>
            <a:r>
              <a:rPr lang="en-US" sz="2000" b="1" dirty="0"/>
              <a:t>files.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Some </a:t>
            </a:r>
            <a:r>
              <a:rPr lang="en-US" sz="2000" b="1" dirty="0"/>
              <a:t>are built-in modules</a:t>
            </a:r>
            <a:r>
              <a:rPr lang="en-US" sz="2000" dirty="0"/>
              <a:t>; they are actually baked right into Python itself.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Built-in </a:t>
            </a:r>
            <a:r>
              <a:rPr lang="en-US" sz="2000" b="1" dirty="0"/>
              <a:t>modules behave just like regular modules, but their Python source code is not available, because they are not written in Python! (Like Python itself, these built-in modules are written in C.)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a:t>⑤	</a:t>
            </a:r>
            <a:r>
              <a:rPr lang="en-US" sz="2000" dirty="0"/>
              <a:t>By using </a:t>
            </a:r>
            <a:r>
              <a:rPr lang="en-US" sz="2000" b="1" i="1" dirty="0">
                <a:solidFill>
                  <a:srgbClr val="0070C0"/>
                </a:solidFill>
                <a:latin typeface="Consolas" panose="020B0609020204030204" pitchFamily="49" charset="0"/>
                <a:cs typeface="Consolas" panose="020B0609020204030204" pitchFamily="49" charset="0"/>
              </a:rPr>
              <a:t>sys.path.insert(0, new_path)</a:t>
            </a:r>
            <a:r>
              <a:rPr lang="en-US" sz="2000" b="1" dirty="0"/>
              <a:t>, </a:t>
            </a:r>
            <a:r>
              <a:rPr lang="en-US" sz="2000" dirty="0"/>
              <a:t>you inserted a new directory as the first item of the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list, and therefore at the beginning of Python’s search path</a:t>
            </a:r>
            <a:r>
              <a:rPr lang="en-US" sz="2000"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dirty="0"/>
              <a:t>This is almost always what you want. </a:t>
            </a:r>
            <a:r>
              <a:rPr lang="en-US" sz="2000" b="1" dirty="0" smtClean="0"/>
              <a:t>In </a:t>
            </a:r>
            <a:r>
              <a:rPr lang="en-US" sz="2000" b="1" dirty="0"/>
              <a:t>case of naming conflicts (for example, if Python ships with version 2 of a particular library but you want to use version 3), this ensures that your modules will be found and used instead of the modules that came with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32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Everything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a:t>
            </a:r>
            <a:r>
              <a:rPr lang="en-US" sz="2000" dirty="0"/>
              <a:t>case you missed it, I just said that Python functions have attributes, and that those attributes are available at runtime. A function, like everything else in Python, is an object. </a:t>
            </a:r>
            <a:endParaRPr lang="en-US" sz="2000" dirty="0" smtClean="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dirty="0"/>
              <a:t>Run the interactive Python shell and follow along</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12813" y="2181182"/>
            <a:ext cx="7212284" cy="4600764"/>
          </a:xfrm>
          <a:prstGeom prst="rect">
            <a:avLst/>
          </a:prstGeom>
        </p:spPr>
      </p:pic>
    </p:spTree>
    <p:extLst>
      <p:ext uri="{BB962C8B-B14F-4D97-AF65-F5344CB8AC3E}">
        <p14:creationId xmlns:p14="http://schemas.microsoft.com/office/powerpoint/2010/main" val="4123645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Everything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first line imports the </a:t>
            </a:r>
            <a:r>
              <a:rPr lang="en-US" sz="2000" b="1" i="1" dirty="0">
                <a:solidFill>
                  <a:srgbClr val="0070C0"/>
                </a:solidFill>
                <a:latin typeface="Consolas" panose="020B0609020204030204" pitchFamily="49" charset="0"/>
                <a:cs typeface="Consolas" panose="020B0609020204030204" pitchFamily="49" charset="0"/>
              </a:rPr>
              <a:t>humansize </a:t>
            </a:r>
            <a:r>
              <a:rPr lang="en-US" sz="2000" dirty="0"/>
              <a:t>program as a module — a chunk of code that you can use interactively, or from a larger Python program.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Once </a:t>
            </a:r>
            <a:r>
              <a:rPr lang="en-US" sz="2000" dirty="0"/>
              <a:t>you import a module, </a:t>
            </a:r>
            <a:r>
              <a:rPr lang="en-US" sz="2000" b="1" dirty="0"/>
              <a:t>you can reference any of its public functions, classes, or attributes.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Modules </a:t>
            </a:r>
            <a:r>
              <a:rPr lang="en-US" sz="2000" b="1" dirty="0"/>
              <a:t>can do this to access functionality in other modules</a:t>
            </a:r>
            <a:r>
              <a:rPr lang="en-US" sz="2000" dirty="0"/>
              <a:t>, and you can do it in the Python interactive shell too. This is an important </a:t>
            </a:r>
            <a:r>
              <a:rPr lang="en-US" sz="2000" dirty="0" smtClean="0"/>
              <a:t>concept.</a:t>
            </a:r>
            <a:endParaRPr lang="fa-IR" sz="2000" dirty="0" smtClean="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dirty="0"/>
              <a:t>Everything in Python is an object, and everything can have attributes and methods. All functions have a built-in attribute </a:t>
            </a:r>
            <a:r>
              <a:rPr lang="en-US" sz="2000" b="1" i="1" dirty="0">
                <a:solidFill>
                  <a:srgbClr val="0070C0"/>
                </a:solidFill>
                <a:latin typeface="Consolas" panose="020B0609020204030204" pitchFamily="49" charset="0"/>
                <a:cs typeface="Consolas" panose="020B0609020204030204" pitchFamily="49" charset="0"/>
              </a:rPr>
              <a:t>__doc__</a:t>
            </a:r>
            <a:r>
              <a:rPr lang="en-US" sz="2000" b="1" dirty="0"/>
              <a:t>, which returns the </a:t>
            </a:r>
            <a:r>
              <a:rPr lang="en-US" sz="2000" b="1" i="1" dirty="0">
                <a:solidFill>
                  <a:srgbClr val="0070C0"/>
                </a:solidFill>
                <a:latin typeface="Consolas" panose="020B0609020204030204" pitchFamily="49" charset="0"/>
                <a:cs typeface="Consolas" panose="020B0609020204030204" pitchFamily="49" charset="0"/>
              </a:rPr>
              <a:t>docstring</a:t>
            </a:r>
            <a:r>
              <a:rPr lang="en-US" sz="2000" b="1" dirty="0"/>
              <a:t> defined in the function’s source code.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The </a:t>
            </a:r>
            <a:r>
              <a:rPr lang="en-US" sz="2000" b="1" i="1" dirty="0">
                <a:solidFill>
                  <a:srgbClr val="0070C0"/>
                </a:solidFill>
                <a:latin typeface="Consolas" panose="020B0609020204030204" pitchFamily="49" charset="0"/>
                <a:cs typeface="Consolas" panose="020B0609020204030204" pitchFamily="49" charset="0"/>
              </a:rPr>
              <a:t>sys</a:t>
            </a:r>
            <a:r>
              <a:rPr lang="en-US" sz="2000" b="1" dirty="0"/>
              <a:t> module is an object which has (among other things) an attribute called </a:t>
            </a:r>
            <a:r>
              <a:rPr lang="en-US" sz="2000" b="1" i="1" dirty="0">
                <a:solidFill>
                  <a:srgbClr val="0070C0"/>
                </a:solidFill>
                <a:latin typeface="Consolas" panose="020B0609020204030204" pitchFamily="49" charset="0"/>
                <a:cs typeface="Consolas" panose="020B0609020204030204" pitchFamily="49" charset="0"/>
              </a:rPr>
              <a:t>path</a:t>
            </a:r>
            <a:r>
              <a:rPr lang="en-US" sz="2000" b="1" dirty="0"/>
              <a:t>. And so forth.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66978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what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Still</a:t>
            </a:r>
            <a:r>
              <a:rPr lang="en-US" sz="2000" dirty="0"/>
              <a:t>, this doesn’t answer the more fundamental question: what is an object? Different programming languages define “object” in different ways. In some, it means that all objects must have attributes and methods; in others, it means that all objects are subclassable. In Python, the definition is looser. Some objects have neither attributes nor methods, but they could. Not all objects are subclassable. </a:t>
            </a:r>
            <a:r>
              <a:rPr lang="en-US" sz="2000" b="1" dirty="0"/>
              <a:t>But everything is an object in the sense that it can be assigned to a variable or passed as an argument to a function.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You may have heard the term </a:t>
            </a:r>
            <a:r>
              <a:rPr lang="en-US" sz="2000" dirty="0">
                <a:solidFill>
                  <a:srgbClr val="FF0000"/>
                </a:solidFill>
              </a:rPr>
              <a:t>“first-class object”</a:t>
            </a:r>
            <a:r>
              <a:rPr lang="en-US" sz="2000" dirty="0"/>
              <a:t> in other programming contexts. </a:t>
            </a:r>
            <a:r>
              <a:rPr lang="en-US" sz="2000" b="1" dirty="0"/>
              <a:t>In Python, functions are </a:t>
            </a:r>
            <a:r>
              <a:rPr lang="en-US" sz="2000" b="1" i="1" dirty="0"/>
              <a:t>first-class objects</a:t>
            </a:r>
            <a:r>
              <a:rPr lang="en-US" sz="2000" dirty="0"/>
              <a:t>. </a:t>
            </a:r>
            <a:r>
              <a:rPr lang="en-US" sz="2000" b="1" dirty="0" smtClean="0"/>
              <a:t>You </a:t>
            </a:r>
            <a:r>
              <a:rPr lang="en-US" sz="2000" b="1" dirty="0"/>
              <a:t>can pass a function as an argument to another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Modules </a:t>
            </a:r>
            <a:r>
              <a:rPr lang="en-US" sz="2000" b="1" dirty="0"/>
              <a:t>are </a:t>
            </a:r>
            <a:r>
              <a:rPr lang="en-US" sz="2000" b="1" i="1" dirty="0"/>
              <a:t>first-class objects</a:t>
            </a:r>
            <a:r>
              <a:rPr lang="en-US" sz="2000" b="1" dirty="0"/>
              <a:t>. You can pass an entire module as an argument to a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Classes </a:t>
            </a:r>
            <a:r>
              <a:rPr lang="en-US" sz="2000" b="1" dirty="0"/>
              <a:t>are first-class objects, and individual instances of a class are also first-class objects.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rgbClr val="FF0000"/>
                </a:solidFill>
              </a:rPr>
              <a:t>Strings</a:t>
            </a:r>
            <a:r>
              <a:rPr lang="en-US" sz="2000" b="1" dirty="0"/>
              <a:t> are objects. </a:t>
            </a:r>
            <a:r>
              <a:rPr lang="en-US" sz="2000" b="1" dirty="0">
                <a:solidFill>
                  <a:srgbClr val="FF0000"/>
                </a:solidFill>
              </a:rPr>
              <a:t>Lists</a:t>
            </a:r>
            <a:r>
              <a:rPr lang="en-US" sz="2000" b="1" dirty="0"/>
              <a:t> are objects. </a:t>
            </a:r>
            <a:r>
              <a:rPr lang="en-US" sz="2000" b="1" dirty="0">
                <a:solidFill>
                  <a:srgbClr val="FF0000"/>
                </a:solidFill>
              </a:rPr>
              <a:t>Functions</a:t>
            </a:r>
            <a:r>
              <a:rPr lang="en-US" sz="2000" b="1" dirty="0"/>
              <a:t> are objects. </a:t>
            </a:r>
            <a:r>
              <a:rPr lang="en-US" sz="2000" b="1" dirty="0">
                <a:solidFill>
                  <a:srgbClr val="FF0000"/>
                </a:solidFill>
              </a:rPr>
              <a:t>Classes</a:t>
            </a:r>
            <a:r>
              <a:rPr lang="en-US" sz="2000" b="1" dirty="0"/>
              <a:t> are objects. </a:t>
            </a:r>
            <a:r>
              <a:rPr lang="en-US" sz="2000" b="1" dirty="0">
                <a:solidFill>
                  <a:srgbClr val="FF0000"/>
                </a:solidFill>
              </a:rPr>
              <a:t>Class instances</a:t>
            </a:r>
            <a:r>
              <a:rPr lang="en-US" sz="2000" b="1" dirty="0"/>
              <a:t> are objects. Even </a:t>
            </a:r>
            <a:r>
              <a:rPr lang="en-US" sz="2000" b="1" dirty="0">
                <a:solidFill>
                  <a:srgbClr val="FF0000"/>
                </a:solidFill>
              </a:rPr>
              <a:t>modules</a:t>
            </a:r>
            <a:r>
              <a:rPr lang="en-US" sz="2000" b="1" dirty="0"/>
              <a:t> are objects.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4320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Writing to a File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11587"/>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write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functions to open a file, write some data, and then close the file, respectively:</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f = open('test.txt', 'w')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f.write</a:t>
            </a:r>
            <a:r>
              <a:rPr lang="en-US" sz="2000" b="1" i="1" dirty="0">
                <a:solidFill>
                  <a:srgbClr val="0070C0"/>
                </a:solidFill>
                <a:latin typeface="Consolas" panose="020B0609020204030204" pitchFamily="49" charset="0"/>
                <a:cs typeface="Consolas" panose="020B0609020204030204" pitchFamily="49" charset="0"/>
              </a:rPr>
              <a:t>('This file is not empty')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method takes two parameters. The first is the path to the file to be written. This can be relative to the current working directory, or if it starts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an absolute path.</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second parameter is the mode in which the file should be opened. To overwrite an existing file, or create the file with the name specified if it doesn’t exist, just use </a:t>
            </a:r>
            <a:r>
              <a:rPr lang="en-US" sz="2400" b="1" i="1" dirty="0">
                <a:solidFill>
                  <a:srgbClr val="0070C0"/>
                </a:solidFill>
                <a:latin typeface="Consolas" panose="020B0609020204030204" pitchFamily="49" charset="0"/>
                <a:cs typeface="Consolas" panose="020B0609020204030204" pitchFamily="49" charset="0"/>
              </a:rPr>
              <a:t>w</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open('test.txt', '</a:t>
            </a:r>
            <a:r>
              <a:rPr lang="en-US" sz="2000" b="1" i="1" dirty="0" err="1">
                <a:solidFill>
                  <a:srgbClr val="0070C0"/>
                </a:solidFill>
                <a:latin typeface="Consolas" panose="020B0609020204030204" pitchFamily="49" charset="0"/>
                <a:cs typeface="Consolas" panose="020B0609020204030204" pitchFamily="49" charset="0"/>
              </a:rPr>
              <a:t>r+b</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Binary mode allows you to read or write binary streams </a:t>
            </a:r>
            <a:br>
              <a:rPr lang="en-US" sz="2000" dirty="0"/>
            </a:br>
            <a:r>
              <a:rPr lang="en-US" sz="2000" dirty="0"/>
              <a:t>of data, such as images, rather than text. </a:t>
            </a:r>
          </a:p>
          <a:p>
            <a:pPr marL="342900" indent="-342900">
              <a:buFont typeface="Arial" panose="020B0604020202020204" pitchFamily="34" charset="0"/>
              <a:buChar char="•"/>
            </a:pPr>
            <a:endParaRPr lang="it-IT"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818783" y="4596443"/>
            <a:ext cx="4309716" cy="2157535"/>
          </a:xfrm>
          <a:prstGeom prst="rect">
            <a:avLst/>
          </a:prstGeom>
        </p:spPr>
      </p:pic>
    </p:spTree>
    <p:extLst>
      <p:ext uri="{BB962C8B-B14F-4D97-AF65-F5344CB8AC3E}">
        <p14:creationId xmlns:p14="http://schemas.microsoft.com/office/powerpoint/2010/main" val="4924801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Reading from a File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a file’s contents, you need to use the file methods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The following example reads the entire contents of the file into the variable </a:t>
            </a:r>
            <a:r>
              <a:rPr lang="en-US" sz="2400" b="1" i="1" dirty="0">
                <a:solidFill>
                  <a:srgbClr val="0070C0"/>
                </a:solidFill>
                <a:latin typeface="Consolas" panose="020B0609020204030204" pitchFamily="49" charset="0"/>
                <a:cs typeface="Consolas" panose="020B0609020204030204" pitchFamily="49" charset="0"/>
              </a:rPr>
              <a:t>s</a:t>
            </a:r>
            <a:r>
              <a:rPr lang="en-US" sz="2000" dirty="0"/>
              <a:t>:</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 = open('test.txt')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read text files one line at a time using the method </a:t>
            </a:r>
            <a:r>
              <a:rPr lang="en-US" sz="2400" b="1" i="1" dirty="0" err="1">
                <a:solidFill>
                  <a:srgbClr val="0070C0"/>
                </a:solidFill>
                <a:latin typeface="Consolas" panose="020B0609020204030204" pitchFamily="49" charset="0"/>
                <a:cs typeface="Consolas" panose="020B0609020204030204" pitchFamily="49" charset="0"/>
              </a:rPr>
              <a:t>readline</a:t>
            </a:r>
            <a:r>
              <a:rPr lang="en-US" sz="2000" dirty="0"/>
              <a:t>. </a:t>
            </a: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preceding example will throw an exception if the file does not exist or is not readable for some other reason. You can handle this by enclosing the code in a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construction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7294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615553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something goes wrong while a program is running, you want to catch the error or exception and display a more user-friendly error message.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Python’s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 </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common situation where runtime exceptions can occur—in addition to during file access—is when you are accessing a list and the index you are using is outside the bounds of the list. For example, this happens if you try to access the fourth element of a three element list:</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 = [1, 2, 3]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list[4]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Traceback</a:t>
            </a:r>
            <a:r>
              <a:rPr lang="en-US" sz="1600" b="1" i="1" dirty="0">
                <a:solidFill>
                  <a:srgbClr val="0070C0"/>
                </a:solidFill>
                <a:latin typeface="Consolas" panose="020B0609020204030204" pitchFamily="49" charset="0"/>
                <a:cs typeface="Consolas" panose="020B0609020204030204" pitchFamily="49" charset="0"/>
              </a:rPr>
              <a:t> (most recent call last):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File "&lt;</a:t>
            </a:r>
            <a:r>
              <a:rPr lang="en-US" sz="1600" b="1" i="1" dirty="0" err="1">
                <a:solidFill>
                  <a:srgbClr val="0070C0"/>
                </a:solidFill>
                <a:latin typeface="Consolas" panose="020B0609020204030204" pitchFamily="49" charset="0"/>
                <a:cs typeface="Consolas" panose="020B0609020204030204" pitchFamily="49" charset="0"/>
              </a:rPr>
              <a:t>stdin</a:t>
            </a:r>
            <a:r>
              <a:rPr lang="en-US" sz="1600" b="1" i="1" dirty="0">
                <a:solidFill>
                  <a:srgbClr val="0070C0"/>
                </a:solidFill>
                <a:latin typeface="Consolas" panose="020B0609020204030204" pitchFamily="49" charset="0"/>
                <a:cs typeface="Consolas" panose="020B0609020204030204" pitchFamily="49" charset="0"/>
              </a:rPr>
              <a:t>&gt;", line 1, in &lt;module&gt;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IndexError</a:t>
            </a:r>
            <a:r>
              <a:rPr lang="en-US" sz="1600" b="1" i="1" dirty="0">
                <a:solidFill>
                  <a:srgbClr val="0070C0"/>
                </a:solidFill>
                <a:latin typeface="Consolas" panose="020B0609020204030204" pitchFamily="49" charset="0"/>
                <a:cs typeface="Consolas" panose="020B0609020204030204" pitchFamily="49" charset="0"/>
              </a:rPr>
              <a:t>: list index out of range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458245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5816977"/>
          </a:xfrm>
          <a:prstGeom prst="rect">
            <a:avLst/>
          </a:prstGeom>
          <a:noFill/>
        </p:spPr>
        <p:txBody>
          <a:bodyPr wrap="square" rtlCol="0">
            <a:spAutoFit/>
          </a:bodyPr>
          <a:lstStyle/>
          <a:p>
            <a:pPr marL="342900" indent="-342900">
              <a:buFont typeface="Arial" panose="020B0604020202020204" pitchFamily="34" charset="0"/>
              <a:buChar char="•"/>
            </a:pPr>
            <a:r>
              <a:rPr lang="en-US" sz="2000" i="1" dirty="0">
                <a:effectLst>
                  <a:outerShdw blurRad="38100" dist="38100" dir="2700000" algn="tl">
                    <a:srgbClr val="000000">
                      <a:alpha val="43137"/>
                    </a:srgbClr>
                  </a:outerShdw>
                </a:effectLst>
              </a:rPr>
              <a:t>Exception</a:t>
            </a:r>
            <a:r>
              <a:rPr lang="en-US" sz="2000" dirty="0"/>
              <a:t> is pretty near the top of that tree and will catch almost any exception. You can also have separate </a:t>
            </a:r>
            <a:r>
              <a:rPr lang="en-US" sz="2400" b="1" i="1" dirty="0">
                <a:solidFill>
                  <a:srgbClr val="0070C0"/>
                </a:solidFill>
                <a:latin typeface="Consolas" panose="020B0609020204030204" pitchFamily="49" charset="0"/>
                <a:cs typeface="Consolas" panose="020B0609020204030204" pitchFamily="49" charset="0"/>
              </a:rPr>
              <a:t>except</a:t>
            </a:r>
            <a:r>
              <a:rPr lang="en-US" sz="2000" dirty="0"/>
              <a:t> sections for catching different types of exception and handling each in a different way. If you do not specify any exception class, all exceptions will be caught.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also allows you to have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clauses in your error handling:</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list = [1, 2, 3] </a:t>
            </a:r>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list[8] </a:t>
            </a:r>
          </a:p>
          <a:p>
            <a:pPr lvl="1"/>
            <a:r>
              <a:rPr lang="en-US" sz="2000" b="1" i="1" dirty="0">
                <a:solidFill>
                  <a:srgbClr val="0070C0"/>
                </a:solidFill>
                <a:latin typeface="Consolas" panose="020B0609020204030204" pitchFamily="49" charset="0"/>
                <a:cs typeface="Consolas" panose="020B0609020204030204" pitchFamily="49" charset="0"/>
              </a:rPr>
              <a:t>except:    </a:t>
            </a:r>
          </a:p>
          <a:p>
            <a:pPr lvl="1"/>
            <a:r>
              <a:rPr lang="en-US" sz="2000" b="1" i="1" dirty="0">
                <a:solidFill>
                  <a:srgbClr val="0070C0"/>
                </a:solidFill>
                <a:latin typeface="Consolas" panose="020B0609020204030204" pitchFamily="49" charset="0"/>
                <a:cs typeface="Consolas" panose="020B0609020204030204" pitchFamily="49" charset="0"/>
              </a:rPr>
              <a:t>	print("out of range") </a:t>
            </a:r>
          </a:p>
          <a:p>
            <a:pPr lvl="1"/>
            <a:r>
              <a:rPr lang="en-US" sz="2000" b="1" i="1" dirty="0">
                <a:solidFill>
                  <a:srgbClr val="0070C0"/>
                </a:solidFill>
                <a:latin typeface="Consolas" panose="020B0609020204030204" pitchFamily="49" charset="0"/>
                <a:cs typeface="Consolas" panose="020B0609020204030204" pitchFamily="49" charset="0"/>
              </a:rPr>
              <a:t>else:    </a:t>
            </a:r>
          </a:p>
          <a:p>
            <a:pPr lvl="1"/>
            <a:r>
              <a:rPr lang="en-US" sz="2000" b="1" i="1" dirty="0">
                <a:solidFill>
                  <a:srgbClr val="0070C0"/>
                </a:solidFill>
                <a:latin typeface="Consolas" panose="020B0609020204030204" pitchFamily="49" charset="0"/>
                <a:cs typeface="Consolas" panose="020B0609020204030204" pitchFamily="49" charset="0"/>
              </a:rPr>
              <a:t>	print("in range")</a:t>
            </a:r>
          </a:p>
          <a:p>
            <a:pPr lvl="1"/>
            <a:r>
              <a:rPr lang="en-US" sz="2000" b="1" i="1" dirty="0">
                <a:solidFill>
                  <a:srgbClr val="0070C0"/>
                </a:solidFill>
                <a:latin typeface="Consolas" panose="020B0609020204030204" pitchFamily="49" charset="0"/>
                <a:cs typeface="Consolas" panose="020B0609020204030204" pitchFamily="49" charset="0"/>
              </a:rPr>
              <a:t>finally:    </a:t>
            </a:r>
          </a:p>
          <a:p>
            <a:pPr lvl="1"/>
            <a:r>
              <a:rPr lang="en-US" sz="2000" b="1" i="1" dirty="0">
                <a:solidFill>
                  <a:srgbClr val="0070C0"/>
                </a:solidFill>
                <a:latin typeface="Consolas" panose="020B0609020204030204" pitchFamily="49" charset="0"/>
                <a:cs typeface="Consolas" panose="020B0609020204030204" pitchFamily="49" charset="0"/>
              </a:rPr>
              <a:t>	print("always do this")</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clause will be run if there is no exception, and the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 will be run whether there is an exception or not.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25548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Whenever an exception occurs, you can get more information about it using the exception object, which is available only if you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as shown in the following example:</a:t>
            </a:r>
          </a:p>
          <a:p>
            <a:pPr marL="342900" indent="-342900">
              <a:buFont typeface="Arial" panose="020B0604020202020204" pitchFamily="34" charset="0"/>
              <a:buChar char="•"/>
            </a:pPr>
            <a:endParaRPr lang="en-US" sz="2000" dirty="0"/>
          </a:p>
          <a:p>
            <a:pPr marL="571500" lvl="2"/>
            <a:r>
              <a:rPr lang="en-US" sz="2000" b="1" i="1" dirty="0">
                <a:solidFill>
                  <a:srgbClr val="0070C0"/>
                </a:solidFill>
                <a:latin typeface="Consolas" panose="020B0609020204030204" pitchFamily="49" charset="0"/>
                <a:cs typeface="Consolas" panose="020B0609020204030204" pitchFamily="49" charset="0"/>
              </a:rPr>
              <a:t>&gt;&gt;&gt; list = [1, 2, 3] </a:t>
            </a:r>
          </a:p>
          <a:p>
            <a:pPr marL="571500" lvl="2"/>
            <a:r>
              <a:rPr lang="en-US" sz="2000" b="1" i="1" dirty="0">
                <a:solidFill>
                  <a:srgbClr val="0070C0"/>
                </a:solidFill>
                <a:latin typeface="Consolas" panose="020B0609020204030204" pitchFamily="49" charset="0"/>
                <a:cs typeface="Consolas" panose="020B0609020204030204" pitchFamily="49" charset="0"/>
              </a:rPr>
              <a:t>&gt;&gt;&gt; try: </a:t>
            </a:r>
          </a:p>
          <a:p>
            <a:pPr marL="571500" lvl="2"/>
            <a:r>
              <a:rPr lang="en-US" sz="2000" b="1" i="1" dirty="0">
                <a:solidFill>
                  <a:srgbClr val="0070C0"/>
                </a:solidFill>
                <a:latin typeface="Consolas" panose="020B0609020204030204" pitchFamily="49" charset="0"/>
                <a:cs typeface="Consolas" panose="020B0609020204030204" pitchFamily="49" charset="0"/>
              </a:rPr>
              <a:t>...     list[8] </a:t>
            </a:r>
          </a:p>
          <a:p>
            <a:pPr marL="571500" lvl="2"/>
            <a:r>
              <a:rPr lang="en-US" sz="2000" b="1" i="1" dirty="0">
                <a:solidFill>
                  <a:srgbClr val="0070C0"/>
                </a:solidFill>
                <a:latin typeface="Consolas" panose="020B0609020204030204" pitchFamily="49" charset="0"/>
                <a:cs typeface="Consolas" panose="020B0609020204030204" pitchFamily="49" charset="0"/>
              </a:rPr>
              <a:t>... except Exception as e: </a:t>
            </a:r>
          </a:p>
          <a:p>
            <a:pPr marL="571500" lvl="2"/>
            <a:r>
              <a:rPr lang="en-US" sz="2000" b="1" i="1" dirty="0">
                <a:solidFill>
                  <a:srgbClr val="0070C0"/>
                </a:solidFill>
                <a:latin typeface="Consolas" panose="020B0609020204030204" pitchFamily="49" charset="0"/>
                <a:cs typeface="Consolas" panose="020B0609020204030204" pitchFamily="49" charset="0"/>
              </a:rPr>
              <a:t>...     print("out of range") </a:t>
            </a:r>
          </a:p>
          <a:p>
            <a:pPr marL="571500" lvl="2"/>
            <a:r>
              <a:rPr lang="en-US" sz="2000" b="1" i="1" dirty="0">
                <a:solidFill>
                  <a:srgbClr val="0070C0"/>
                </a:solidFill>
                <a:latin typeface="Consolas" panose="020B0609020204030204" pitchFamily="49" charset="0"/>
                <a:cs typeface="Consolas" panose="020B0609020204030204" pitchFamily="49" charset="0"/>
              </a:rPr>
              <a:t>...     print(e) </a:t>
            </a:r>
          </a:p>
          <a:p>
            <a:pPr marL="571500" lvl="2"/>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out of range list index out of range </a:t>
            </a:r>
          </a:p>
          <a:p>
            <a:pPr marL="571500" lvl="2"/>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6236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uses </a:t>
            </a:r>
            <a:r>
              <a:rPr lang="en-US" sz="2000" b="1" i="1" dirty="0">
                <a:solidFill>
                  <a:srgbClr val="0070C0"/>
                </a:solidFill>
                <a:latin typeface="Consolas" panose="020B0609020204030204" pitchFamily="49" charset="0"/>
                <a:cs typeface="Consolas" panose="020B0609020204030204" pitchFamily="49" charset="0"/>
              </a:rPr>
              <a:t>try...except </a:t>
            </a:r>
            <a:r>
              <a:rPr lang="en-US" sz="2000" dirty="0"/>
              <a:t>blocks to handle exceptions, and the </a:t>
            </a:r>
            <a:r>
              <a:rPr lang="en-US" sz="2000" b="1" i="1" dirty="0">
                <a:solidFill>
                  <a:srgbClr val="0070C0"/>
                </a:solidFill>
                <a:latin typeface="Consolas" panose="020B0609020204030204" pitchFamily="49" charset="0"/>
                <a:cs typeface="Consolas" panose="020B0609020204030204" pitchFamily="49" charset="0"/>
              </a:rPr>
              <a:t>raise</a:t>
            </a:r>
            <a:r>
              <a:rPr lang="en-US" sz="2000" dirty="0"/>
              <a:t> statement to generate them. Java and C++ use </a:t>
            </a:r>
            <a:r>
              <a:rPr lang="en-US" sz="2000" b="1" i="1" dirty="0">
                <a:solidFill>
                  <a:srgbClr val="0070C0"/>
                </a:solidFill>
                <a:latin typeface="Consolas" panose="020B0609020204030204" pitchFamily="49" charset="0"/>
                <a:cs typeface="Consolas" panose="020B0609020204030204" pitchFamily="49" charset="0"/>
              </a:rPr>
              <a:t>try...catch </a:t>
            </a:r>
            <a:r>
              <a:rPr lang="en-US" sz="2000" dirty="0"/>
              <a:t>blocks to handle exceptions, and the </a:t>
            </a:r>
            <a:r>
              <a:rPr lang="en-US" sz="2000" b="1" i="1" dirty="0">
                <a:solidFill>
                  <a:srgbClr val="0070C0"/>
                </a:solidFill>
                <a:latin typeface="Consolas" panose="020B0609020204030204" pitchFamily="49" charset="0"/>
                <a:cs typeface="Consolas" panose="020B0609020204030204" pitchFamily="49" charset="0"/>
              </a:rPr>
              <a:t>throw</a:t>
            </a:r>
            <a:r>
              <a:rPr lang="en-US" sz="2000" dirty="0"/>
              <a:t> statement to generate them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don’t need to handle an exception in the function that raises it. </a:t>
            </a:r>
            <a:r>
              <a:rPr lang="en-US" sz="2000" b="1" dirty="0"/>
              <a:t>If one function doesn’t handle it, the exception is passed to the calling function, then that function’s calling function, and so on “up the stack.”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If </a:t>
            </a:r>
            <a:r>
              <a:rPr lang="en-US" sz="2000" b="1" dirty="0"/>
              <a:t>the exception is never handled, your program will crash</a:t>
            </a:r>
            <a:r>
              <a:rPr lang="en-US" sz="2000" dirty="0"/>
              <a:t>, Python will print a </a:t>
            </a:r>
            <a:r>
              <a:rPr lang="en-US" sz="2000" b="1" i="1" dirty="0">
                <a:solidFill>
                  <a:srgbClr val="0070C0"/>
                </a:solidFill>
                <a:latin typeface="Consolas" panose="020B0609020204030204" pitchFamily="49" charset="0"/>
                <a:cs typeface="Consolas" panose="020B0609020204030204" pitchFamily="49" charset="0"/>
              </a:rPr>
              <a:t>“traceback” </a:t>
            </a:r>
            <a:r>
              <a:rPr lang="en-US" sz="2000" dirty="0"/>
              <a:t>to standard error, and that’s the end of that. Again, maybe that’s what you want; it depends on what your program does.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263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Python Console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enter Python commands without writing a whole program.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console, either within IDLE (Previous Recipe) or in a Terminal session.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start a Python 2 console in a Terminal window, just type the command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for a Python 3 console, enter the command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&gt;&gt;&gt;</a:t>
            </a:r>
            <a:r>
              <a:rPr lang="en-US" sz="2000" dirty="0"/>
              <a:t> prompt indicates that you can type Python commands. If you need to type multiline commands, then the console will automatically provide a continuation line indicated by </a:t>
            </a:r>
            <a:r>
              <a:rPr lang="en-US" sz="2000" b="1" dirty="0">
                <a:effectLst>
                  <a:outerShdw blurRad="38100" dist="38100" dir="2700000" algn="tl">
                    <a:srgbClr val="000000">
                      <a:alpha val="43137"/>
                    </a:srgbClr>
                  </a:outerShdw>
                </a:effectLst>
              </a:rPr>
              <a:t>three dots</a:t>
            </a:r>
            <a:r>
              <a:rPr lang="en-US" sz="2000" dirty="0"/>
              <a:t>. You still need to indent any such lines, by four spaces, as shown in the following session: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Raise </a:t>
            </a:r>
            <a:r>
              <a:rPr lang="en-US" b="1" dirty="0">
                <a:effectLst>
                  <a:outerShdw blurRad="38100" dist="38100" dir="2700000" algn="tl">
                    <a:srgbClr val="000000">
                      <a:alpha val="43137"/>
                    </a:srgbClr>
                  </a:outerShdw>
                </a:effectLst>
              </a:rPr>
              <a:t>Exceptions </a:t>
            </a:r>
          </a:p>
        </p:txBody>
      </p:sp>
      <p:sp>
        <p:nvSpPr>
          <p:cNvPr id="2" name="TextBox 1"/>
          <p:cNvSpPr txBox="1"/>
          <p:nvPr/>
        </p:nvSpPr>
        <p:spPr>
          <a:xfrm>
            <a:off x="417443" y="857743"/>
            <a:ext cx="11357113" cy="3477875"/>
          </a:xfrm>
          <a:prstGeom prst="rect">
            <a:avLst/>
          </a:prstGeom>
          <a:noFill/>
        </p:spPr>
        <p:txBody>
          <a:bodyPr wrap="square" rtlCol="0">
            <a:spAutoFit/>
          </a:bodyPr>
          <a:lstStyle/>
          <a:p>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if </a:t>
            </a:r>
            <a:r>
              <a:rPr lang="en-US" sz="2000" b="1" i="1" dirty="0">
                <a:solidFill>
                  <a:srgbClr val="0070C0"/>
                </a:solidFill>
                <a:latin typeface="Consolas" panose="020B0609020204030204" pitchFamily="49" charset="0"/>
                <a:cs typeface="Consolas" panose="020B0609020204030204" pitchFamily="49" charset="0"/>
              </a:rPr>
              <a:t>size &lt; 0:</a:t>
            </a:r>
          </a:p>
          <a:p>
            <a:r>
              <a:rPr lang="en-US" sz="2000" b="1" i="1" dirty="0">
                <a:solidFill>
                  <a:srgbClr val="0070C0"/>
                </a:solidFill>
                <a:latin typeface="Consolas" panose="020B0609020204030204" pitchFamily="49" charset="0"/>
                <a:cs typeface="Consolas" panose="020B0609020204030204" pitchFamily="49" charset="0"/>
              </a:rPr>
              <a:t>    raise ValueError('number must be non-negative</a:t>
            </a:r>
            <a:r>
              <a:rPr lang="en-US" sz="2000" b="1" i="1" dirty="0" smtClean="0">
                <a:solidFill>
                  <a:srgbClr val="0070C0"/>
                </a:solidFill>
                <a:latin typeface="Consolas" panose="020B0609020204030204" pitchFamily="49" charset="0"/>
                <a:cs typeface="Consolas" panose="020B0609020204030204" pitchFamily="49" charset="0"/>
              </a:rPr>
              <a: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smtClean="0">
              <a:solidFill>
                <a:srgbClr val="0070C0"/>
              </a:solidFill>
              <a:latin typeface="Consolas" panose="020B0609020204030204" pitchFamily="49" charset="0"/>
              <a:cs typeface="Consolas" panose="020B0609020204030204" pitchFamily="49" charset="0"/>
            </a:endParaRPr>
          </a:p>
          <a:p>
            <a:r>
              <a:rPr lang="en-US" sz="2000" dirty="0"/>
              <a:t>The syntax for raising an exception is simple enough. </a:t>
            </a:r>
            <a:r>
              <a:rPr lang="en-US" sz="2000" b="1" dirty="0"/>
              <a:t>Use the </a:t>
            </a:r>
            <a:r>
              <a:rPr lang="en-US" sz="2000" b="1" i="1" dirty="0">
                <a:solidFill>
                  <a:srgbClr val="0070C0"/>
                </a:solidFill>
                <a:latin typeface="Consolas" panose="020B0609020204030204" pitchFamily="49" charset="0"/>
                <a:cs typeface="Consolas" panose="020B0609020204030204" pitchFamily="49" charset="0"/>
              </a:rPr>
              <a:t>raise</a:t>
            </a:r>
            <a:r>
              <a:rPr lang="en-US" sz="2000" b="1" dirty="0"/>
              <a:t> statement, followed by the exception name, and an optional human-readable string for debugging purposes</a:t>
            </a:r>
            <a:r>
              <a:rPr lang="en-US" sz="2000" dirty="0"/>
              <a:t>. </a:t>
            </a:r>
            <a:endParaRPr lang="en-US" sz="2000" dirty="0" smtClean="0"/>
          </a:p>
          <a:p>
            <a:endParaRPr lang="en-US" sz="2000" dirty="0"/>
          </a:p>
          <a:p>
            <a:r>
              <a:rPr lang="en-US" sz="2000" dirty="0" smtClean="0"/>
              <a:t>The </a:t>
            </a:r>
            <a:r>
              <a:rPr lang="en-US" sz="2000" dirty="0"/>
              <a:t>syntax is reminiscent of calling a function. (</a:t>
            </a:r>
            <a:r>
              <a:rPr lang="en-US" sz="2000" b="1" dirty="0"/>
              <a:t>In reality, exceptions are implemented as classes</a:t>
            </a:r>
            <a:r>
              <a:rPr lang="en-US" sz="2000" dirty="0"/>
              <a:t>, and this </a:t>
            </a:r>
            <a:r>
              <a:rPr lang="en-US" sz="2000" b="1" i="1" dirty="0">
                <a:solidFill>
                  <a:srgbClr val="0070C0"/>
                </a:solidFill>
                <a:latin typeface="Consolas" panose="020B0609020204030204" pitchFamily="49" charset="0"/>
                <a:cs typeface="Consolas" panose="020B0609020204030204" pitchFamily="49" charset="0"/>
              </a:rPr>
              <a:t>raise</a:t>
            </a:r>
            <a:r>
              <a:rPr lang="en-US" sz="2000" dirty="0"/>
              <a:t> statement is actually creating an instance of the </a:t>
            </a:r>
            <a:r>
              <a:rPr lang="en-US" sz="2000" b="1" i="1" dirty="0">
                <a:solidFill>
                  <a:srgbClr val="0070C0"/>
                </a:solidFill>
                <a:latin typeface="Consolas" panose="020B0609020204030204" pitchFamily="49" charset="0"/>
                <a:cs typeface="Consolas" panose="020B0609020204030204" pitchFamily="49" charset="0"/>
              </a:rPr>
              <a:t>ValueError</a:t>
            </a:r>
            <a:r>
              <a:rPr lang="en-US" sz="2000" dirty="0"/>
              <a:t> class and passing the string 'number must be non-negative' to its initialization method</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99607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p>
        </p:txBody>
      </p:sp>
      <p:sp>
        <p:nvSpPr>
          <p:cNvPr id="2" name="TextBox 1"/>
          <p:cNvSpPr txBox="1"/>
          <p:nvPr/>
        </p:nvSpPr>
        <p:spPr>
          <a:xfrm>
            <a:off x="417443" y="857743"/>
            <a:ext cx="11357113" cy="2862322"/>
          </a:xfrm>
          <a:prstGeom prst="rect">
            <a:avLst/>
          </a:prstGeom>
          <a:noFill/>
        </p:spPr>
        <p:txBody>
          <a:bodyPr wrap="square" rtlCol="0">
            <a:spAutoFit/>
          </a:bodyPr>
          <a:lstStyle/>
          <a:p>
            <a:r>
              <a:rPr lang="en-US" sz="2000" b="1" dirty="0" smtClean="0"/>
              <a:t>One </a:t>
            </a:r>
            <a:r>
              <a:rPr lang="en-US" sz="2000" b="1" dirty="0"/>
              <a:t>of Python’s built-in exceptions is </a:t>
            </a:r>
            <a:r>
              <a:rPr lang="en-US" sz="2000" b="1" i="1" dirty="0">
                <a:solidFill>
                  <a:srgbClr val="0070C0"/>
                </a:solidFill>
                <a:latin typeface="Consolas" panose="020B0609020204030204" pitchFamily="49" charset="0"/>
                <a:cs typeface="Consolas" panose="020B0609020204030204" pitchFamily="49" charset="0"/>
              </a:rPr>
              <a:t>ImportError</a:t>
            </a:r>
            <a:r>
              <a:rPr lang="en-US" sz="2000" b="1" dirty="0"/>
              <a:t>, which is raised when you try to </a:t>
            </a:r>
            <a:r>
              <a:rPr lang="en-US" sz="2000" b="1" i="1" dirty="0">
                <a:solidFill>
                  <a:srgbClr val="0070C0"/>
                </a:solidFill>
                <a:latin typeface="Consolas" panose="020B0609020204030204" pitchFamily="49" charset="0"/>
                <a:cs typeface="Consolas" panose="020B0609020204030204" pitchFamily="49" charset="0"/>
              </a:rPr>
              <a:t>import</a:t>
            </a:r>
            <a:r>
              <a:rPr lang="en-US" sz="2000" b="1" dirty="0"/>
              <a:t> a module and fail. </a:t>
            </a:r>
            <a:endParaRPr lang="en-US" sz="2000" b="1" dirty="0" smtClean="0"/>
          </a:p>
          <a:p>
            <a:endParaRPr lang="en-US" sz="2000" b="1" dirty="0"/>
          </a:p>
          <a:p>
            <a:r>
              <a:rPr lang="en-US" sz="2000" dirty="0" smtClean="0"/>
              <a:t>This </a:t>
            </a:r>
            <a:r>
              <a:rPr lang="en-US" sz="2000" dirty="0"/>
              <a:t>can happen for a variety of reasons, but the </a:t>
            </a:r>
            <a:r>
              <a:rPr lang="en-US" sz="2000" b="1" dirty="0"/>
              <a:t>simplest case is when the module doesn’t exist in your import search path. </a:t>
            </a:r>
            <a:endParaRPr lang="en-US" sz="2000" b="1" dirty="0" smtClean="0"/>
          </a:p>
          <a:p>
            <a:endParaRPr lang="en-US" sz="2000" b="1" dirty="0"/>
          </a:p>
          <a:p>
            <a:r>
              <a:rPr lang="en-US" sz="2000" dirty="0" smtClean="0"/>
              <a:t>You </a:t>
            </a:r>
            <a:r>
              <a:rPr lang="en-US" sz="2000" dirty="0"/>
              <a:t>can use this to include optional features in your program. For example, the </a:t>
            </a:r>
            <a:r>
              <a:rPr lang="en-US" sz="2000" b="1" i="1" dirty="0">
                <a:solidFill>
                  <a:srgbClr val="0070C0"/>
                </a:solidFill>
                <a:latin typeface="Consolas" panose="020B0609020204030204" pitchFamily="49" charset="0"/>
                <a:cs typeface="Consolas" panose="020B0609020204030204" pitchFamily="49" charset="0"/>
              </a:rPr>
              <a:t>chardet</a:t>
            </a:r>
            <a:r>
              <a:rPr lang="en-US" sz="2000" dirty="0"/>
              <a:t> library provides </a:t>
            </a:r>
            <a:r>
              <a:rPr lang="en-US" sz="2000" b="1" dirty="0"/>
              <a:t>character encoding auto-detection</a:t>
            </a:r>
            <a:r>
              <a:rPr lang="en-US" sz="2000" dirty="0"/>
              <a:t>. Perhaps your program wants to use this library if it exists, but continue gracefully if the user hasn’t installed it. You can do this with a </a:t>
            </a:r>
            <a:r>
              <a:rPr lang="en-US" sz="2000" b="1" i="1" dirty="0">
                <a:solidFill>
                  <a:srgbClr val="0070C0"/>
                </a:solidFill>
                <a:latin typeface="Consolas" panose="020B0609020204030204" pitchFamily="49" charset="0"/>
                <a:cs typeface="Consolas" panose="020B0609020204030204" pitchFamily="49" charset="0"/>
              </a:rPr>
              <a:t>try..except</a:t>
            </a:r>
            <a:r>
              <a:rPr lang="en-US" sz="2000" dirty="0"/>
              <a:t> block.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3856591"/>
            <a:ext cx="4781574" cy="2529607"/>
          </a:xfrm>
          <a:prstGeom prst="rect">
            <a:avLst/>
          </a:prstGeom>
        </p:spPr>
      </p:pic>
    </p:spTree>
    <p:extLst>
      <p:ext uri="{BB962C8B-B14F-4D97-AF65-F5344CB8AC3E}">
        <p14:creationId xmlns:p14="http://schemas.microsoft.com/office/powerpoint/2010/main" val="28686075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p>
        </p:txBody>
      </p:sp>
      <p:sp>
        <p:nvSpPr>
          <p:cNvPr id="2" name="TextBox 1"/>
          <p:cNvSpPr txBox="1"/>
          <p:nvPr/>
        </p:nvSpPr>
        <p:spPr>
          <a:xfrm>
            <a:off x="417443" y="857743"/>
            <a:ext cx="11357113" cy="400110"/>
          </a:xfrm>
          <a:prstGeom prst="rect">
            <a:avLst/>
          </a:prstGeom>
          <a:noFill/>
        </p:spPr>
        <p:txBody>
          <a:bodyPr wrap="square" rtlCol="0">
            <a:spAutoFit/>
          </a:bodyPr>
          <a:lstStyle/>
          <a:p>
            <a:r>
              <a:rPr lang="en-US" sz="2000" b="1" dirty="0"/>
              <a:t>Later, you can check for the presence of the </a:t>
            </a:r>
            <a:r>
              <a:rPr lang="en-US" sz="2000" b="1" i="1" dirty="0">
                <a:solidFill>
                  <a:srgbClr val="0070C0"/>
                </a:solidFill>
                <a:latin typeface="Consolas" panose="020B0609020204030204" pitchFamily="49" charset="0"/>
                <a:cs typeface="Consolas" panose="020B0609020204030204" pitchFamily="49" charset="0"/>
              </a:rPr>
              <a:t>chardet</a:t>
            </a:r>
            <a:r>
              <a:rPr lang="en-US" sz="2000" b="1" dirty="0"/>
              <a:t> module with a simple if statement: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1397428"/>
            <a:ext cx="4415814" cy="2035114"/>
          </a:xfrm>
          <a:prstGeom prst="rect">
            <a:avLst/>
          </a:prstGeom>
        </p:spPr>
      </p:pic>
    </p:spTree>
    <p:extLst>
      <p:ext uri="{BB962C8B-B14F-4D97-AF65-F5344CB8AC3E}">
        <p14:creationId xmlns:p14="http://schemas.microsoft.com/office/powerpoint/2010/main" val="36327677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p>
        </p:txBody>
      </p:sp>
      <p:sp>
        <p:nvSpPr>
          <p:cNvPr id="2" name="TextBox 1"/>
          <p:cNvSpPr txBox="1"/>
          <p:nvPr/>
        </p:nvSpPr>
        <p:spPr>
          <a:xfrm>
            <a:off x="417443" y="857743"/>
            <a:ext cx="11357113" cy="5940088"/>
          </a:xfrm>
          <a:prstGeom prst="rect">
            <a:avLst/>
          </a:prstGeom>
          <a:noFill/>
        </p:spPr>
        <p:txBody>
          <a:bodyPr wrap="square" rtlCol="0">
            <a:spAutoFit/>
          </a:bodyPr>
          <a:lstStyle/>
          <a:p>
            <a:r>
              <a:rPr lang="en-US" sz="2000" b="1" dirty="0"/>
              <a:t>Another common use of the </a:t>
            </a:r>
            <a:r>
              <a:rPr lang="en-US" sz="2000" b="1" i="1" dirty="0">
                <a:solidFill>
                  <a:srgbClr val="0070C0"/>
                </a:solidFill>
                <a:latin typeface="Consolas" panose="020B0609020204030204" pitchFamily="49" charset="0"/>
                <a:cs typeface="Consolas" panose="020B0609020204030204" pitchFamily="49" charset="0"/>
              </a:rPr>
              <a:t>ImportError</a:t>
            </a:r>
            <a:r>
              <a:rPr lang="en-US" sz="2000" b="1" dirty="0"/>
              <a:t> exception is when two modules implement a common API, but one is more desirable than the other. (Maybe it’s faster, or it uses less memory</a:t>
            </a:r>
            <a:r>
              <a:rPr lang="en-US" sz="2000" b="1" dirty="0" smtClean="0"/>
              <a:t>.)</a:t>
            </a:r>
          </a:p>
          <a:p>
            <a:endParaRPr lang="en-US" sz="2000" dirty="0"/>
          </a:p>
          <a:p>
            <a:r>
              <a:rPr lang="en-US" sz="2000" dirty="0" smtClean="0"/>
              <a:t> </a:t>
            </a:r>
            <a:r>
              <a:rPr lang="en-US" sz="2000" dirty="0"/>
              <a:t>You can try to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one module but fall back to a different module if the first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fails. </a:t>
            </a:r>
            <a:endParaRPr lang="en-US" sz="2000" dirty="0" smtClean="0"/>
          </a:p>
          <a:p>
            <a:endParaRPr lang="en-US" sz="2000" dirty="0"/>
          </a:p>
          <a:p>
            <a:r>
              <a:rPr lang="en-US" sz="2000" b="1" dirty="0" smtClean="0"/>
              <a:t>For </a:t>
            </a:r>
            <a:r>
              <a:rPr lang="en-US" sz="2000" b="1" dirty="0"/>
              <a:t>example, the XML chapter talks about two modules that implement a common API</a:t>
            </a:r>
            <a:r>
              <a:rPr lang="en-US" sz="2000" dirty="0"/>
              <a:t>, called the </a:t>
            </a:r>
            <a:r>
              <a:rPr lang="en-US" sz="2000" b="1" i="1" dirty="0">
                <a:solidFill>
                  <a:srgbClr val="0070C0"/>
                </a:solidFill>
                <a:latin typeface="Consolas" panose="020B0609020204030204" pitchFamily="49" charset="0"/>
                <a:cs typeface="Consolas" panose="020B0609020204030204" pitchFamily="49" charset="0"/>
              </a:rPr>
              <a:t>ElementTree</a:t>
            </a:r>
            <a:r>
              <a:rPr lang="en-US" sz="2000" dirty="0"/>
              <a:t> API. The first, </a:t>
            </a:r>
            <a:r>
              <a:rPr lang="en-US" sz="2000" b="1" i="1" dirty="0">
                <a:solidFill>
                  <a:srgbClr val="0070C0"/>
                </a:solidFill>
                <a:latin typeface="Consolas" panose="020B0609020204030204" pitchFamily="49" charset="0"/>
                <a:cs typeface="Consolas" panose="020B0609020204030204" pitchFamily="49" charset="0"/>
              </a:rPr>
              <a:t>lxml</a:t>
            </a:r>
            <a:r>
              <a:rPr lang="en-US" sz="2000" dirty="0"/>
              <a:t>, is a </a:t>
            </a:r>
            <a:r>
              <a:rPr lang="en-US" sz="2000" b="1" dirty="0"/>
              <a:t>third-party module </a:t>
            </a:r>
            <a:r>
              <a:rPr lang="en-US" sz="2000" dirty="0"/>
              <a:t>that you need to download and install yourself. The second, </a:t>
            </a:r>
            <a:r>
              <a:rPr lang="en-US" sz="2000" b="1" i="1" dirty="0">
                <a:solidFill>
                  <a:srgbClr val="0070C0"/>
                </a:solidFill>
                <a:latin typeface="Consolas" panose="020B0609020204030204" pitchFamily="49" charset="0"/>
                <a:cs typeface="Consolas" panose="020B0609020204030204" pitchFamily="49" charset="0"/>
              </a:rPr>
              <a:t>xml.etree.ElementTree</a:t>
            </a:r>
            <a:r>
              <a:rPr lang="en-US" sz="2000" dirty="0"/>
              <a:t>, is slower but is </a:t>
            </a:r>
            <a:r>
              <a:rPr lang="en-US" sz="2000" b="1" dirty="0"/>
              <a:t>part of the Python 3 standard library</a:t>
            </a:r>
            <a:r>
              <a:rPr lang="en-US" sz="2000" dirty="0"/>
              <a:t>.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a:t>By the end of this </a:t>
            </a:r>
            <a:r>
              <a:rPr lang="en-US" sz="2000" b="1" i="1" dirty="0">
                <a:solidFill>
                  <a:srgbClr val="0070C0"/>
                </a:solidFill>
                <a:latin typeface="Consolas" panose="020B0609020204030204" pitchFamily="49" charset="0"/>
                <a:cs typeface="Consolas" panose="020B0609020204030204" pitchFamily="49" charset="0"/>
              </a:rPr>
              <a:t>try..except </a:t>
            </a:r>
            <a:r>
              <a:rPr lang="en-US" sz="2000" dirty="0"/>
              <a:t>block, you have imported some module and named it </a:t>
            </a:r>
            <a:r>
              <a:rPr lang="en-US" sz="2000" b="1" i="1" dirty="0">
                <a:solidFill>
                  <a:srgbClr val="0070C0"/>
                </a:solidFill>
                <a:latin typeface="Consolas" panose="020B0609020204030204" pitchFamily="49" charset="0"/>
                <a:cs typeface="Consolas" panose="020B0609020204030204" pitchFamily="49" charset="0"/>
              </a:rPr>
              <a:t>etree</a:t>
            </a:r>
            <a:r>
              <a:rPr lang="en-US" sz="2000" dirty="0"/>
              <a:t>. Since both modules implement a common API, the rest of your code doesn’t need to keep checking which module got imported. And since the module that did get imported is always called </a:t>
            </a:r>
            <a:r>
              <a:rPr lang="en-US" sz="2000" b="1" i="1" dirty="0">
                <a:solidFill>
                  <a:srgbClr val="0070C0"/>
                </a:solidFill>
                <a:latin typeface="Consolas" panose="020B0609020204030204" pitchFamily="49" charset="0"/>
                <a:cs typeface="Consolas" panose="020B0609020204030204" pitchFamily="49" charset="0"/>
              </a:rPr>
              <a:t>etree</a:t>
            </a:r>
            <a:r>
              <a:rPr lang="en-US" sz="2000" dirty="0"/>
              <a:t>, the rest of your code doesn’t need to be littered with if statements to call differently-named modules</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17443" y="3417655"/>
            <a:ext cx="5984118" cy="1990453"/>
          </a:xfrm>
          <a:prstGeom prst="rect">
            <a:avLst/>
          </a:prstGeom>
        </p:spPr>
      </p:pic>
    </p:spTree>
    <p:extLst>
      <p:ext uri="{BB962C8B-B14F-4D97-AF65-F5344CB8AC3E}">
        <p14:creationId xmlns:p14="http://schemas.microsoft.com/office/powerpoint/2010/main" val="14526225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Python Programs from the Terminal </a:t>
            </a:r>
          </a:p>
        </p:txBody>
      </p:sp>
      <p:sp>
        <p:nvSpPr>
          <p:cNvPr id="2" name="TextBox 1"/>
          <p:cNvSpPr txBox="1"/>
          <p:nvPr/>
        </p:nvSpPr>
        <p:spPr>
          <a:xfrm>
            <a:off x="417443" y="857743"/>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Running programs from within IDLE is fine, but sometimes you want to run a Python program from a Terminal window.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or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 command in a Terminal, followed by the filename containing the program you want to run.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myprogram.py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run most Python programs as a normal user; however, there are some, especially those that use the GPIO port, that you need to run as super user.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1416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Scripts</a:t>
            </a:r>
          </a:p>
        </p:txBody>
      </p:sp>
      <p:sp>
        <p:nvSpPr>
          <p:cNvPr id="2" name="TextBox 1"/>
          <p:cNvSpPr txBox="1"/>
          <p:nvPr/>
        </p:nvSpPr>
        <p:spPr>
          <a:xfrm>
            <a:off x="214346" y="857743"/>
            <a:ext cx="11711056"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modules are objects and have several useful attributes.</a:t>
            </a:r>
            <a:r>
              <a:rPr lang="en-US" sz="2000" dirty="0"/>
              <a:t> You can use this to easily test your modules as you write them, by including a special block of code that executes when you run the Python file on the command line. Take the last few lines of </a:t>
            </a:r>
            <a:r>
              <a:rPr lang="en-US" sz="2000" b="1" i="1" dirty="0">
                <a:solidFill>
                  <a:srgbClr val="0070C0"/>
                </a:solidFill>
                <a:latin typeface="Consolas" panose="020B0609020204030204" pitchFamily="49" charset="0"/>
                <a:cs typeface="Consolas" panose="020B0609020204030204" pitchFamily="49" charset="0"/>
              </a:rPr>
              <a:t>humansize.py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 what makes this if statement special?  </a:t>
            </a:r>
            <a:r>
              <a:rPr lang="en-US" sz="2000" b="1" dirty="0" smtClean="0">
                <a:solidFill>
                  <a:srgbClr val="FF0000"/>
                </a:solidFill>
              </a:rPr>
              <a:t>Well</a:t>
            </a:r>
            <a:r>
              <a:rPr lang="en-US" sz="2000" b="1" dirty="0">
                <a:solidFill>
                  <a:srgbClr val="FF0000"/>
                </a:solidFill>
              </a:rPr>
              <a:t>, modules are objects</a:t>
            </a:r>
            <a:r>
              <a:rPr lang="en-US" sz="2000" dirty="0"/>
              <a:t>, and all modules have a built-in attribute </a:t>
            </a:r>
            <a:r>
              <a:rPr lang="en-US" sz="2000" b="1" i="1" dirty="0">
                <a:solidFill>
                  <a:srgbClr val="0070C0"/>
                </a:solidFill>
                <a:latin typeface="Consolas" panose="020B0609020204030204" pitchFamily="49" charset="0"/>
                <a:cs typeface="Consolas" panose="020B0609020204030204" pitchFamily="49" charset="0"/>
              </a:rPr>
              <a:t>__name__</a:t>
            </a:r>
            <a:r>
              <a:rPr lang="en-US" sz="2000" dirty="0"/>
              <a:t>.  </a:t>
            </a:r>
            <a:r>
              <a:rPr lang="en-US" sz="2000" dirty="0" smtClean="0"/>
              <a:t>A </a:t>
            </a:r>
            <a:r>
              <a:rPr lang="en-US" sz="2000" dirty="0"/>
              <a:t>module’s </a:t>
            </a:r>
            <a:r>
              <a:rPr lang="en-US" sz="2000" b="1" i="1" dirty="0">
                <a:solidFill>
                  <a:srgbClr val="0070C0"/>
                </a:solidFill>
                <a:latin typeface="Consolas" panose="020B0609020204030204" pitchFamily="49" charset="0"/>
                <a:cs typeface="Consolas" panose="020B0609020204030204" pitchFamily="49" charset="0"/>
              </a:rPr>
              <a:t>__name__ </a:t>
            </a:r>
            <a:r>
              <a:rPr lang="en-US" sz="2000" dirty="0"/>
              <a:t>depends on how you’re using the module.  </a:t>
            </a:r>
            <a:r>
              <a:rPr lang="en-US" sz="2000" dirty="0" smtClean="0"/>
              <a:t>If </a:t>
            </a:r>
            <a:r>
              <a:rPr lang="en-US" sz="2000" dirty="0"/>
              <a:t>you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the module, then </a:t>
            </a:r>
            <a:r>
              <a:rPr lang="en-US" sz="2000" b="1" i="1" dirty="0">
                <a:solidFill>
                  <a:srgbClr val="0070C0"/>
                </a:solidFill>
                <a:latin typeface="Consolas" panose="020B0609020204030204" pitchFamily="49" charset="0"/>
                <a:cs typeface="Consolas" panose="020B0609020204030204" pitchFamily="49" charset="0"/>
              </a:rPr>
              <a:t>__name__ </a:t>
            </a:r>
            <a:r>
              <a:rPr lang="en-US" sz="2000" dirty="0"/>
              <a:t>is the </a:t>
            </a:r>
            <a:r>
              <a:rPr lang="en-US" sz="2000" b="1" dirty="0"/>
              <a:t>module’s filename, without a directory path or file extension.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61135" y="2033542"/>
            <a:ext cx="7164678" cy="1532618"/>
          </a:xfrm>
          <a:prstGeom prst="rect">
            <a:avLst/>
          </a:prstGeom>
        </p:spPr>
      </p:pic>
      <p:pic>
        <p:nvPicPr>
          <p:cNvPr id="7" name="Picture 6"/>
          <p:cNvPicPr>
            <a:picLocks noChangeAspect="1"/>
          </p:cNvPicPr>
          <p:nvPr/>
        </p:nvPicPr>
        <p:blipFill>
          <a:blip r:embed="rId3"/>
          <a:stretch>
            <a:fillRect/>
          </a:stretch>
        </p:blipFill>
        <p:spPr>
          <a:xfrm>
            <a:off x="752573" y="5225208"/>
            <a:ext cx="4315815" cy="1454769"/>
          </a:xfrm>
          <a:prstGeom prst="rect">
            <a:avLst/>
          </a:prstGeom>
        </p:spPr>
      </p:pic>
    </p:spTree>
    <p:extLst>
      <p:ext uri="{BB962C8B-B14F-4D97-AF65-F5344CB8AC3E}">
        <p14:creationId xmlns:p14="http://schemas.microsoft.com/office/powerpoint/2010/main" val="1567904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Scripts</a:t>
            </a:r>
          </a:p>
        </p:txBody>
      </p:sp>
      <p:sp>
        <p:nvSpPr>
          <p:cNvPr id="2" name="TextBox 1"/>
          <p:cNvSpPr txBox="1"/>
          <p:nvPr/>
        </p:nvSpPr>
        <p:spPr>
          <a:xfrm>
            <a:off x="214346" y="857743"/>
            <a:ext cx="11711056"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But </a:t>
            </a:r>
            <a:r>
              <a:rPr lang="en-US" sz="2000" b="1" dirty="0"/>
              <a:t>you can also run the module directly as a standalone program, in which case </a:t>
            </a:r>
            <a:r>
              <a:rPr lang="en-US" sz="2000" b="1" i="1" dirty="0">
                <a:solidFill>
                  <a:srgbClr val="0070C0"/>
                </a:solidFill>
                <a:latin typeface="Consolas" panose="020B0609020204030204" pitchFamily="49" charset="0"/>
                <a:cs typeface="Consolas" panose="020B0609020204030204" pitchFamily="49" charset="0"/>
              </a:rPr>
              <a:t>__name__ </a:t>
            </a:r>
            <a:r>
              <a:rPr lang="en-US" sz="2000" b="1" dirty="0"/>
              <a:t>will be a special default value</a:t>
            </a:r>
            <a:r>
              <a:rPr lang="en-US" sz="2000" dirty="0"/>
              <a:t>, </a:t>
            </a:r>
            <a:r>
              <a:rPr lang="en-US" sz="2000" b="1" i="1" dirty="0">
                <a:solidFill>
                  <a:srgbClr val="0070C0"/>
                </a:solidFill>
                <a:latin typeface="Consolas" panose="020B0609020204030204" pitchFamily="49" charset="0"/>
                <a:cs typeface="Consolas" panose="020B0609020204030204" pitchFamily="49" charset="0"/>
              </a:rPr>
              <a:t>__main</a:t>
            </a:r>
            <a:r>
              <a:rPr lang="en-US" sz="2000" b="1" i="1" dirty="0" smtClean="0">
                <a:solidFill>
                  <a:srgbClr val="0070C0"/>
                </a:solidFill>
                <a:latin typeface="Consolas" panose="020B0609020204030204" pitchFamily="49" charset="0"/>
                <a:cs typeface="Consolas" panose="020B0609020204030204" pitchFamily="49" charset="0"/>
              </a:rPr>
              <a:t>__</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smtClean="0"/>
              <a:t>Python </a:t>
            </a:r>
            <a:r>
              <a:rPr lang="en-US" sz="2000" dirty="0"/>
              <a:t>will evaluate this </a:t>
            </a:r>
            <a:r>
              <a:rPr lang="en-US" sz="2000" b="1" i="1" dirty="0">
                <a:solidFill>
                  <a:srgbClr val="0070C0"/>
                </a:solidFill>
                <a:latin typeface="Consolas" panose="020B0609020204030204" pitchFamily="49" charset="0"/>
                <a:cs typeface="Consolas" panose="020B0609020204030204" pitchFamily="49" charset="0"/>
              </a:rPr>
              <a:t>if</a:t>
            </a:r>
            <a:r>
              <a:rPr lang="en-US" sz="2000" dirty="0"/>
              <a:t> statement, find a true expression, and execute the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code block. In this case, to print two values. </a:t>
            </a:r>
            <a:endParaRPr lang="en-US" sz="2000"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24580" y="2907462"/>
            <a:ext cx="7478894" cy="1336868"/>
          </a:xfrm>
          <a:prstGeom prst="rect">
            <a:avLst/>
          </a:prstGeom>
        </p:spPr>
      </p:pic>
    </p:spTree>
    <p:extLst>
      <p:ext uri="{BB962C8B-B14F-4D97-AF65-F5344CB8AC3E}">
        <p14:creationId xmlns:p14="http://schemas.microsoft.com/office/powerpoint/2010/main" val="40175811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Python</a:t>
            </a:r>
            <a:r>
              <a:rPr lang="en-US" dirty="0" smtClean="0"/>
              <a:t> </a:t>
            </a:r>
            <a:r>
              <a:rPr lang="en-US" b="1" dirty="0" smtClean="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Python</a:t>
            </a:r>
            <a:r>
              <a:rPr lang="en-US" sz="2000" b="1" dirty="0" smtClean="0"/>
              <a:t>, </a:t>
            </a:r>
            <a:r>
              <a:rPr lang="en-US" sz="2000" b="1" dirty="0" smtClean="0">
                <a:solidFill>
                  <a:srgbClr val="FF0000"/>
                </a:solidFill>
              </a:rPr>
              <a:t>every value has a datatype</a:t>
            </a:r>
            <a:r>
              <a:rPr lang="en-US" sz="2000" b="1" dirty="0" smtClean="0"/>
              <a:t>, </a:t>
            </a:r>
            <a:r>
              <a:rPr lang="en-US" sz="2000" b="1" dirty="0"/>
              <a:t>but you don’t need to declare the datatype of variables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How does that work?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Based </a:t>
            </a:r>
            <a:r>
              <a:rPr lang="en-US" sz="2000" b="1" dirty="0"/>
              <a:t>on each variable’s original assignment</a:t>
            </a:r>
            <a:r>
              <a:rPr lang="en-US" sz="2000" dirty="0"/>
              <a:t>, Python figures out what type it is and keeps tracks of that internally.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4634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Python</a:t>
            </a:r>
            <a:r>
              <a:rPr lang="en-US" dirty="0"/>
              <a:t> </a:t>
            </a:r>
            <a:r>
              <a:rPr lang="en-US" b="1" dirty="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Python has many native datatypes. Here are the important ones: </a:t>
            </a:r>
            <a:endParaRPr lang="en-US" sz="2000" b="1" dirty="0" smtClean="0">
              <a:solidFill>
                <a:srgbClr val="FF0000"/>
              </a:solidFill>
            </a:endParaRPr>
          </a:p>
          <a:p>
            <a:endParaRPr lang="en-US" sz="2000" dirty="0"/>
          </a:p>
          <a:p>
            <a:pPr marL="342900" indent="-342900">
              <a:buFont typeface="Arial" panose="020B0604020202020204" pitchFamily="34" charset="0"/>
              <a:buChar char="•"/>
            </a:pPr>
            <a:r>
              <a:rPr lang="en-US" sz="2000" dirty="0"/>
              <a:t>    </a:t>
            </a:r>
            <a:r>
              <a:rPr lang="en-US" sz="2000" b="1" dirty="0"/>
              <a:t>Booleans are either </a:t>
            </a:r>
            <a:r>
              <a:rPr lang="en-US" sz="2000" b="1" i="1" dirty="0">
                <a:solidFill>
                  <a:srgbClr val="0070C0"/>
                </a:solidFill>
                <a:latin typeface="Consolas" panose="020B0609020204030204" pitchFamily="49" charset="0"/>
                <a:cs typeface="Consolas" panose="020B0609020204030204" pitchFamily="49" charset="0"/>
              </a:rPr>
              <a:t>True</a:t>
            </a:r>
            <a:r>
              <a:rPr lang="en-US" sz="2000" b="1"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b="1" dirty="0"/>
              <a:t>Numbers can be </a:t>
            </a:r>
            <a:r>
              <a:rPr lang="en-US" b="1" i="1" dirty="0">
                <a:solidFill>
                  <a:srgbClr val="0070C0"/>
                </a:solidFill>
                <a:latin typeface="Consolas" panose="020B0609020204030204" pitchFamily="49" charset="0"/>
                <a:cs typeface="Consolas" panose="020B0609020204030204" pitchFamily="49" charset="0"/>
              </a:rPr>
              <a:t>integers</a:t>
            </a:r>
            <a:r>
              <a:rPr lang="en-US" b="1" dirty="0"/>
              <a:t> (1 and 2), </a:t>
            </a:r>
            <a:r>
              <a:rPr lang="en-US" b="1" i="1" dirty="0">
                <a:solidFill>
                  <a:srgbClr val="0070C0"/>
                </a:solidFill>
                <a:latin typeface="Consolas" panose="020B0609020204030204" pitchFamily="49" charset="0"/>
                <a:cs typeface="Consolas" panose="020B0609020204030204" pitchFamily="49" charset="0"/>
              </a:rPr>
              <a:t>floats</a:t>
            </a:r>
            <a:r>
              <a:rPr lang="en-US" b="1" dirty="0"/>
              <a:t> (1.1 and 1.2), </a:t>
            </a:r>
            <a:r>
              <a:rPr lang="en-US" b="1" i="1" dirty="0">
                <a:solidFill>
                  <a:srgbClr val="0070C0"/>
                </a:solidFill>
                <a:latin typeface="Consolas" panose="020B0609020204030204" pitchFamily="49" charset="0"/>
                <a:cs typeface="Consolas" panose="020B0609020204030204" pitchFamily="49" charset="0"/>
              </a:rPr>
              <a:t>fractions</a:t>
            </a:r>
            <a:r>
              <a:rPr lang="en-US" b="1" dirty="0"/>
              <a:t> (1/2 and 2/3), or even </a:t>
            </a:r>
            <a:r>
              <a:rPr lang="en-US" b="1" i="1" dirty="0">
                <a:solidFill>
                  <a:srgbClr val="0070C0"/>
                </a:solidFill>
                <a:latin typeface="Consolas" panose="020B0609020204030204" pitchFamily="49" charset="0"/>
                <a:cs typeface="Consolas" panose="020B0609020204030204" pitchFamily="49" charset="0"/>
              </a:rPr>
              <a:t>complex</a:t>
            </a:r>
            <a:r>
              <a:rPr lang="en-US" b="1" dirty="0"/>
              <a:t> </a:t>
            </a:r>
            <a:r>
              <a:rPr lang="en-US" b="1" i="1" dirty="0">
                <a:solidFill>
                  <a:srgbClr val="0070C0"/>
                </a:solidFill>
                <a:latin typeface="Consolas" panose="020B0609020204030204" pitchFamily="49" charset="0"/>
                <a:cs typeface="Consolas" panose="020B0609020204030204" pitchFamily="49" charset="0"/>
              </a:rPr>
              <a:t>numbers</a:t>
            </a:r>
            <a:r>
              <a:rPr lang="en-US"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Strings</a:t>
            </a:r>
            <a:r>
              <a:rPr lang="en-US" sz="2000" b="1" dirty="0"/>
              <a:t> are sequences of Unicode characters, e.g. an HTML document.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Bytes</a:t>
            </a:r>
            <a:r>
              <a:rPr lang="en-US" sz="2000" b="1" dirty="0"/>
              <a:t> and byte arrays, e.g. a JPEG image file.</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Lists</a:t>
            </a:r>
            <a:r>
              <a:rPr lang="en-US" sz="2000" b="1" dirty="0"/>
              <a:t> are ordered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Tuples</a:t>
            </a:r>
            <a:r>
              <a:rPr lang="en-US" sz="2000" b="1" dirty="0"/>
              <a:t> are ordered, immutable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Sets</a:t>
            </a:r>
            <a:r>
              <a:rPr lang="en-US" sz="2000" b="1" dirty="0"/>
              <a:t> are unordered bags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Dictionaries</a:t>
            </a:r>
            <a:r>
              <a:rPr lang="en-US" sz="2000" b="1" dirty="0"/>
              <a:t> are unordered bags of key-value pairs.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72937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Python</a:t>
            </a:r>
            <a:r>
              <a:rPr lang="en-US" dirty="0"/>
              <a:t> </a:t>
            </a:r>
            <a:r>
              <a:rPr lang="en-US" b="1" dirty="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Of course, </a:t>
            </a:r>
            <a:r>
              <a:rPr lang="en-US" sz="2000" b="1" dirty="0"/>
              <a:t>there are more types than these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Everything </a:t>
            </a:r>
            <a:r>
              <a:rPr lang="en-US" sz="2000" dirty="0"/>
              <a:t>is an object in Python, so there are types like </a:t>
            </a:r>
            <a:r>
              <a:rPr lang="en-US" sz="2000" b="1" dirty="0">
                <a:solidFill>
                  <a:srgbClr val="FF0000"/>
                </a:solidFill>
              </a:rPr>
              <a:t>module</a:t>
            </a:r>
            <a:r>
              <a:rPr lang="en-US" sz="2000" dirty="0"/>
              <a:t>, </a:t>
            </a:r>
            <a:r>
              <a:rPr lang="en-US" sz="2000" b="1" dirty="0">
                <a:solidFill>
                  <a:srgbClr val="FF0000"/>
                </a:solidFill>
              </a:rPr>
              <a:t>function</a:t>
            </a:r>
            <a:r>
              <a:rPr lang="en-US" sz="2000" dirty="0"/>
              <a:t>, </a:t>
            </a:r>
            <a:r>
              <a:rPr lang="en-US" sz="2000" b="1" dirty="0">
                <a:solidFill>
                  <a:srgbClr val="FF0000"/>
                </a:solidFill>
              </a:rPr>
              <a:t>class</a:t>
            </a:r>
            <a:r>
              <a:rPr lang="en-US" sz="2000" dirty="0"/>
              <a:t>, </a:t>
            </a:r>
            <a:r>
              <a:rPr lang="en-US" sz="2000" b="1" dirty="0">
                <a:solidFill>
                  <a:srgbClr val="FF0000"/>
                </a:solidFill>
              </a:rPr>
              <a:t>method</a:t>
            </a:r>
            <a:r>
              <a:rPr lang="en-US" sz="2000" dirty="0"/>
              <a:t>, </a:t>
            </a:r>
            <a:r>
              <a:rPr lang="en-US" sz="2000" b="1" dirty="0">
                <a:solidFill>
                  <a:srgbClr val="FF0000"/>
                </a:solidFill>
              </a:rPr>
              <a:t>file</a:t>
            </a:r>
            <a:r>
              <a:rPr lang="en-US" sz="2000" dirty="0"/>
              <a:t>, and even </a:t>
            </a:r>
            <a:r>
              <a:rPr lang="en-US" sz="2000" b="1" dirty="0">
                <a:solidFill>
                  <a:srgbClr val="FF0000"/>
                </a:solidFill>
              </a:rPr>
              <a:t>compiled</a:t>
            </a:r>
            <a:r>
              <a:rPr lang="en-US" sz="2000" dirty="0"/>
              <a:t> </a:t>
            </a:r>
            <a:r>
              <a:rPr lang="en-US" sz="2000" b="1" dirty="0">
                <a:solidFill>
                  <a:srgbClr val="FF0000"/>
                </a:solidFill>
              </a:rPr>
              <a:t>code</a:t>
            </a:r>
            <a:r>
              <a:rPr lang="en-US" sz="2000" dirty="0"/>
              <a:t>. You’ve already seen some of these: </a:t>
            </a:r>
            <a:r>
              <a:rPr lang="en-US" sz="2000" b="1" dirty="0"/>
              <a:t>modules have names</a:t>
            </a:r>
            <a:r>
              <a:rPr lang="en-US" sz="2000" dirty="0"/>
              <a:t>, </a:t>
            </a:r>
            <a:r>
              <a:rPr lang="en-US" sz="2000" b="1" dirty="0"/>
              <a:t>functions have docstrings</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716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smtClean="0">
                <a:effectLst>
                  <a:outerShdw blurRad="38100" dist="38100" dir="2700000" algn="tl">
                    <a:srgbClr val="000000">
                      <a:alpha val="43137"/>
                    </a:srgbClr>
                  </a:outerShdw>
                </a:effectLst>
              </a:rPr>
              <a:t>Variables</a:t>
            </a:r>
            <a:r>
              <a:rPr lang="en-US" smtClean="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86199"/>
          </a:xfrm>
          <a:prstGeom prst="rect">
            <a:avLst/>
          </a:prstGeom>
          <a:noFill/>
        </p:spPr>
        <p:txBody>
          <a:bodyPr wrap="square" rtlCol="0">
            <a:spAutoFit/>
          </a:bodyPr>
          <a:lstStyle/>
          <a:p>
            <a:pPr marL="342900" indent="-342900">
              <a:buFont typeface="Arial" panose="020B0604020202020204" pitchFamily="34" charset="0"/>
              <a:buChar char="•"/>
            </a:pPr>
            <a:r>
              <a:rPr lang="en-US" sz="2000" dirty="0"/>
              <a:t>Assign a value to a name using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Python, you don’t have to declare the type of a variable, you can just assign it a value as shown in the following examples: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 = 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 12.34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 = True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You can define character string constants using either single or double quotes</a:t>
            </a:r>
            <a:r>
              <a:rPr lang="en-US" sz="2000" dirty="0"/>
              <a:t>. The logical constants in Python are </a:t>
            </a:r>
            <a:r>
              <a:rPr lang="en-US" sz="2000" b="1" dirty="0"/>
              <a:t>True</a:t>
            </a:r>
            <a:r>
              <a:rPr lang="en-US" sz="2000" dirty="0"/>
              <a:t> and </a:t>
            </a:r>
            <a:r>
              <a:rPr lang="en-US" sz="2000" b="1" dirty="0"/>
              <a:t>False</a:t>
            </a:r>
            <a:r>
              <a:rPr lang="en-US" sz="2000" dirty="0"/>
              <a:t> and are </a:t>
            </a:r>
            <a:r>
              <a:rPr lang="en-US" sz="2000" b="1" dirty="0">
                <a:solidFill>
                  <a:srgbClr val="FF0000"/>
                </a:solidFill>
              </a:rPr>
              <a:t>case-sensitive</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Booleans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Booleans are either true or false. Python has two constants, cleverly named </a:t>
            </a:r>
            <a:r>
              <a:rPr lang="en-US" b="1" i="1" dirty="0">
                <a:solidFill>
                  <a:srgbClr val="0070C0"/>
                </a:solidFill>
                <a:latin typeface="Consolas" panose="020B0609020204030204" pitchFamily="49" charset="0"/>
                <a:cs typeface="Consolas" panose="020B0609020204030204" pitchFamily="49" charset="0"/>
              </a:rPr>
              <a:t>True</a:t>
            </a:r>
            <a:r>
              <a:rPr lang="en-US" sz="2000" dirty="0"/>
              <a:t> and </a:t>
            </a:r>
            <a:r>
              <a:rPr lang="en-US" b="1" i="1" dirty="0">
                <a:solidFill>
                  <a:srgbClr val="0070C0"/>
                </a:solidFill>
                <a:latin typeface="Consolas" panose="020B0609020204030204" pitchFamily="49" charset="0"/>
                <a:cs typeface="Consolas" panose="020B0609020204030204" pitchFamily="49" charset="0"/>
              </a:rPr>
              <a:t>False</a:t>
            </a:r>
            <a:r>
              <a:rPr lang="en-US" sz="2000" dirty="0"/>
              <a:t>, which can be used to assign boolean values directly.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Expressions </a:t>
            </a:r>
            <a:r>
              <a:rPr lang="en-US" sz="2000" b="1" dirty="0"/>
              <a:t>can also evaluate to a boolean value</a:t>
            </a:r>
            <a:r>
              <a:rPr lang="en-US" sz="2000" dirty="0"/>
              <a:t>. In certain places (like if statements), Python expects an expression to evaluate to a boolean value. </a:t>
            </a:r>
            <a:r>
              <a:rPr lang="en-US" sz="2000" b="1" dirty="0">
                <a:solidFill>
                  <a:srgbClr val="FF0000"/>
                </a:solidFill>
              </a:rPr>
              <a:t>These places are called boolean contexts. </a:t>
            </a:r>
            <a:endParaRPr lang="en-US" sz="2000" b="1" dirty="0" smtClean="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You </a:t>
            </a:r>
            <a:r>
              <a:rPr lang="en-US" sz="2000" dirty="0"/>
              <a:t>can use virtually any expression in a boolean context, and Python will try to determine its truth value. </a:t>
            </a:r>
            <a:r>
              <a:rPr lang="en-US" sz="2000" b="1" dirty="0"/>
              <a:t>Different datatypes have different rules about which values are true or false in a boolean context. </a:t>
            </a:r>
            <a:r>
              <a:rPr lang="en-US" sz="2000" dirty="0"/>
              <a:t>(This will make more sense once you see some concrete examples later in this chapter</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4128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Booleans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Due to some </a:t>
            </a:r>
            <a:r>
              <a:rPr lang="en-US" sz="2000" b="1" dirty="0">
                <a:solidFill>
                  <a:srgbClr val="FF0000"/>
                </a:solidFill>
              </a:rPr>
              <a:t>legacy issues </a:t>
            </a:r>
            <a:r>
              <a:rPr lang="en-US" sz="2000" b="1" dirty="0"/>
              <a:t>left over from Python 2, booleans can be treated as numbers</a:t>
            </a:r>
            <a:r>
              <a:rPr lang="en-US" sz="2000" dirty="0"/>
              <a:t>. </a:t>
            </a:r>
            <a:r>
              <a:rPr lang="en-US" b="1" i="1" dirty="0">
                <a:solidFill>
                  <a:srgbClr val="0070C0"/>
                </a:solidFill>
                <a:latin typeface="Consolas" panose="020B0609020204030204" pitchFamily="49" charset="0"/>
                <a:cs typeface="Consolas" panose="020B0609020204030204" pitchFamily="49" charset="0"/>
              </a:rPr>
              <a:t>True</a:t>
            </a:r>
            <a:r>
              <a:rPr lang="en-US" sz="2000" dirty="0"/>
              <a:t> is </a:t>
            </a:r>
            <a:r>
              <a:rPr lang="en-US" b="1" i="1" dirty="0">
                <a:solidFill>
                  <a:srgbClr val="0070C0"/>
                </a:solidFill>
                <a:latin typeface="Consolas" panose="020B0609020204030204" pitchFamily="49" charset="0"/>
                <a:cs typeface="Consolas" panose="020B0609020204030204" pitchFamily="49" charset="0"/>
              </a:rPr>
              <a:t>1</a:t>
            </a:r>
            <a:r>
              <a:rPr lang="en-US" sz="2000" dirty="0"/>
              <a:t>; </a:t>
            </a:r>
            <a:r>
              <a:rPr lang="en-US" b="1" i="1" dirty="0">
                <a:solidFill>
                  <a:srgbClr val="0070C0"/>
                </a:solidFill>
                <a:latin typeface="Consolas" panose="020B0609020204030204" pitchFamily="49" charset="0"/>
                <a:cs typeface="Consolas" panose="020B0609020204030204" pitchFamily="49" charset="0"/>
              </a:rPr>
              <a:t>False</a:t>
            </a:r>
            <a:r>
              <a:rPr lang="en-US" sz="2000" dirty="0"/>
              <a:t> is </a:t>
            </a:r>
            <a:r>
              <a:rPr lang="en-US" b="1" i="1" dirty="0">
                <a:solidFill>
                  <a:srgbClr val="0070C0"/>
                </a:solidFill>
                <a:latin typeface="Consolas" panose="020B0609020204030204" pitchFamily="49" charset="0"/>
                <a:cs typeface="Consolas" panose="020B0609020204030204" pitchFamily="49" charset="0"/>
              </a:rPr>
              <a:t>0</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070658" y="1573077"/>
            <a:ext cx="6628945" cy="4770574"/>
          </a:xfrm>
          <a:prstGeom prst="rect">
            <a:avLst/>
          </a:prstGeom>
        </p:spPr>
      </p:pic>
    </p:spTree>
    <p:extLst>
      <p:ext uri="{BB962C8B-B14F-4D97-AF65-F5344CB8AC3E}">
        <p14:creationId xmlns:p14="http://schemas.microsoft.com/office/powerpoint/2010/main" val="3747709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Numbers are awesome. There are so many to choose from. Python supports both integers and floating point numbers. There’s no type declaration to distinguish them; </a:t>
            </a:r>
            <a:r>
              <a:rPr lang="en-US" sz="2000" b="1" dirty="0"/>
              <a:t>Python tells them apart by the presence or absence of a decimal point.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18593" y="1949528"/>
            <a:ext cx="5603830" cy="4910342"/>
          </a:xfrm>
          <a:prstGeom prst="rect">
            <a:avLst/>
          </a:prstGeom>
        </p:spPr>
      </p:pic>
    </p:spTree>
    <p:extLst>
      <p:ext uri="{BB962C8B-B14F-4D97-AF65-F5344CB8AC3E}">
        <p14:creationId xmlns:p14="http://schemas.microsoft.com/office/powerpoint/2010/main" val="24028983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You can use the </a:t>
            </a:r>
            <a:r>
              <a:rPr lang="en-US" b="1" i="1" dirty="0">
                <a:solidFill>
                  <a:srgbClr val="0070C0"/>
                </a:solidFill>
                <a:latin typeface="Consolas" panose="020B0609020204030204" pitchFamily="49" charset="0"/>
                <a:cs typeface="Consolas" panose="020B0609020204030204" pitchFamily="49" charset="0"/>
              </a:rPr>
              <a:t>type() </a:t>
            </a:r>
            <a:r>
              <a:rPr lang="en-US" sz="2000" dirty="0"/>
              <a:t>function to check the type of any value or variable. As you might expect, </a:t>
            </a:r>
            <a:r>
              <a:rPr lang="en-US" b="1" i="1" dirty="0">
                <a:solidFill>
                  <a:srgbClr val="0070C0"/>
                </a:solidFill>
                <a:latin typeface="Consolas" panose="020B0609020204030204" pitchFamily="49" charset="0"/>
                <a:cs typeface="Consolas" panose="020B0609020204030204" pitchFamily="49" charset="0"/>
              </a:rPr>
              <a:t>1</a:t>
            </a:r>
            <a:r>
              <a:rPr lang="en-US" sz="2000" dirty="0"/>
              <a:t> is an </a:t>
            </a:r>
            <a:r>
              <a:rPr lang="en-US" b="1" i="1" dirty="0">
                <a:solidFill>
                  <a:srgbClr val="0070C0"/>
                </a:solidFill>
                <a:latin typeface="Consolas" panose="020B0609020204030204" pitchFamily="49" charset="0"/>
                <a:cs typeface="Consolas" panose="020B0609020204030204" pitchFamily="49" charset="0"/>
              </a:rPr>
              <a:t>int</a:t>
            </a:r>
            <a:r>
              <a:rPr lang="en-US" sz="2000"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②	Similarly, you can use the </a:t>
            </a:r>
            <a:r>
              <a:rPr lang="en-US" b="1" i="1" dirty="0">
                <a:solidFill>
                  <a:srgbClr val="0070C0"/>
                </a:solidFill>
                <a:latin typeface="Consolas" panose="020B0609020204030204" pitchFamily="49" charset="0"/>
                <a:cs typeface="Consolas" panose="020B0609020204030204" pitchFamily="49" charset="0"/>
              </a:rPr>
              <a:t>isinstance() </a:t>
            </a:r>
            <a:r>
              <a:rPr lang="en-US" sz="2000" dirty="0"/>
              <a:t>function to check whether a value or variable is of a given type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Adding an </a:t>
            </a:r>
            <a:r>
              <a:rPr lang="en-US" b="1" i="1" dirty="0">
                <a:solidFill>
                  <a:srgbClr val="0070C0"/>
                </a:solidFill>
                <a:latin typeface="Consolas" panose="020B0609020204030204" pitchFamily="49" charset="0"/>
                <a:cs typeface="Consolas" panose="020B0609020204030204" pitchFamily="49" charset="0"/>
              </a:rPr>
              <a:t>int</a:t>
            </a:r>
            <a:r>
              <a:rPr lang="en-US" sz="2000" dirty="0"/>
              <a:t> to an int yields an </a:t>
            </a:r>
            <a:r>
              <a:rPr lang="en-US" b="1" i="1" dirty="0">
                <a:solidFill>
                  <a:srgbClr val="0070C0"/>
                </a:solidFill>
                <a:latin typeface="Consolas" panose="020B0609020204030204" pitchFamily="49" charset="0"/>
                <a:cs typeface="Consolas" panose="020B0609020204030204" pitchFamily="49" charset="0"/>
              </a:rPr>
              <a:t>int</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④	Adding an </a:t>
            </a:r>
            <a:r>
              <a:rPr lang="en-US" b="1" i="1" dirty="0">
                <a:solidFill>
                  <a:srgbClr val="0070C0"/>
                </a:solidFill>
                <a:latin typeface="Consolas" panose="020B0609020204030204" pitchFamily="49" charset="0"/>
                <a:cs typeface="Consolas" panose="020B0609020204030204" pitchFamily="49" charset="0"/>
              </a:rPr>
              <a:t>int</a:t>
            </a:r>
            <a:r>
              <a:rPr lang="en-US" sz="2000" dirty="0"/>
              <a:t> to a </a:t>
            </a:r>
            <a:r>
              <a:rPr lang="en-US" b="1" i="1" dirty="0">
                <a:solidFill>
                  <a:srgbClr val="0070C0"/>
                </a:solidFill>
                <a:latin typeface="Consolas" panose="020B0609020204030204" pitchFamily="49" charset="0"/>
                <a:cs typeface="Consolas" panose="020B0609020204030204" pitchFamily="49" charset="0"/>
              </a:rPr>
              <a:t>float</a:t>
            </a:r>
            <a:r>
              <a:rPr lang="en-US" sz="2000" dirty="0"/>
              <a:t> yields a float. Python coerces the </a:t>
            </a:r>
            <a:r>
              <a:rPr lang="en-US" b="1" i="1" dirty="0">
                <a:solidFill>
                  <a:srgbClr val="0070C0"/>
                </a:solidFill>
                <a:latin typeface="Consolas" panose="020B0609020204030204" pitchFamily="49" charset="0"/>
                <a:cs typeface="Consolas" panose="020B0609020204030204" pitchFamily="49" charset="0"/>
              </a:rPr>
              <a:t>int</a:t>
            </a:r>
            <a:r>
              <a:rPr lang="en-US" sz="2000" dirty="0"/>
              <a:t> into a </a:t>
            </a:r>
            <a:r>
              <a:rPr lang="en-US" b="1" i="1" dirty="0">
                <a:solidFill>
                  <a:srgbClr val="0070C0"/>
                </a:solidFill>
                <a:latin typeface="Consolas" panose="020B0609020204030204" pitchFamily="49" charset="0"/>
                <a:cs typeface="Consolas" panose="020B0609020204030204" pitchFamily="49" charset="0"/>
              </a:rPr>
              <a:t>float</a:t>
            </a:r>
            <a:r>
              <a:rPr lang="en-US" sz="2000" dirty="0"/>
              <a:t> to perform the addition, then returns a </a:t>
            </a:r>
            <a:r>
              <a:rPr lang="en-US" b="1" i="1" dirty="0">
                <a:solidFill>
                  <a:srgbClr val="0070C0"/>
                </a:solidFill>
                <a:latin typeface="Consolas" panose="020B0609020204030204" pitchFamily="49" charset="0"/>
                <a:cs typeface="Consolas" panose="020B0609020204030204" pitchFamily="49" charset="0"/>
              </a:rPr>
              <a:t>float</a:t>
            </a:r>
            <a:r>
              <a:rPr lang="en-US" sz="2000" dirty="0"/>
              <a:t> as the result.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1045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Coercing Integers To Floats And Vice-Versa</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As </a:t>
            </a:r>
            <a:r>
              <a:rPr lang="en-US" sz="2000" dirty="0"/>
              <a:t>you just saw, some operators (like addition) will coerce integers to floating point numbers as needed. You can also coerce them by yourself</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95202" y="1702155"/>
            <a:ext cx="3390900" cy="4991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662570804"/>
              </p:ext>
            </p:extLst>
          </p:nvPr>
        </p:nvGraphicFramePr>
        <p:xfrm>
          <a:off x="3868056" y="3403050"/>
          <a:ext cx="6181636" cy="365760"/>
        </p:xfrm>
        <a:graphic>
          <a:graphicData uri="http://schemas.openxmlformats.org/drawingml/2006/table">
            <a:tbl>
              <a:tblPr/>
              <a:tblGrid>
                <a:gridCol w="208280">
                  <a:extLst>
                    <a:ext uri="{9D8B030D-6E8A-4147-A177-3AD203B41FA5}">
                      <a16:colId xmlns:a16="http://schemas.microsoft.com/office/drawing/2014/main" val="2214285226"/>
                    </a:ext>
                  </a:extLst>
                </a:gridCol>
                <a:gridCol w="5973356">
                  <a:extLst>
                    <a:ext uri="{9D8B030D-6E8A-4147-A177-3AD203B41FA5}">
                      <a16:colId xmlns:a16="http://schemas.microsoft.com/office/drawing/2014/main" val="2762914313"/>
                    </a:ext>
                  </a:extLst>
                </a:gridCol>
              </a:tblGrid>
              <a:tr h="0">
                <a:tc>
                  <a:txBody>
                    <a:bodyPr/>
                    <a:lstStyle/>
                    <a:p>
                      <a:pPr marL="0" marR="0" algn="ctr" fontAlgn="base">
                        <a:spcBef>
                          <a:spcPts val="0"/>
                        </a:spcBef>
                        <a:spcAft>
                          <a:spcPts val="0"/>
                        </a:spcAft>
                      </a:pPr>
                      <a:endParaRPr lang="en-US" b="1" dirty="0">
                        <a:effectLst/>
                      </a:endParaRPr>
                    </a:p>
                  </a:txBody>
                  <a:tcPr anchor="ctr">
                    <a:lnL>
                      <a:noFill/>
                    </a:lnL>
                    <a:lnR>
                      <a:noFill/>
                    </a:lnR>
                    <a:lnT>
                      <a:noFill/>
                    </a:lnT>
                    <a:lnB>
                      <a:noFill/>
                    </a:lnB>
                  </a:tcPr>
                </a:tc>
                <a:tc>
                  <a:txBody>
                    <a:bodyPr/>
                    <a:lstStyle/>
                    <a:p>
                      <a:pPr fontAlgn="t"/>
                      <a:r>
                        <a:rPr lang="en-US" b="1" dirty="0" smtClean="0">
                          <a:effectLst/>
                        </a:rPr>
                        <a:t>The </a:t>
                      </a:r>
                      <a:r>
                        <a:rPr lang="en-US" sz="1800" b="1" i="1" kern="1200" dirty="0" smtClean="0">
                          <a:solidFill>
                            <a:srgbClr val="0070C0"/>
                          </a:solidFill>
                          <a:latin typeface="Consolas" panose="020B0609020204030204" pitchFamily="49" charset="0"/>
                          <a:ea typeface="+mn-ea"/>
                          <a:cs typeface="Consolas" panose="020B0609020204030204" pitchFamily="49" charset="0"/>
                        </a:rPr>
                        <a:t>int() </a:t>
                      </a:r>
                      <a:r>
                        <a:rPr lang="en-US" b="1" dirty="0" smtClean="0">
                          <a:effectLst/>
                        </a:rPr>
                        <a:t>function will truncate, not round.</a:t>
                      </a:r>
                      <a:endParaRPr lang="en-US" b="1" dirty="0">
                        <a:effectLst/>
                      </a:endParaRPr>
                    </a:p>
                  </a:txBody>
                  <a:tcPr>
                    <a:lnL>
                      <a:noFill/>
                    </a:lnL>
                    <a:lnR>
                      <a:noFill/>
                    </a:lnR>
                    <a:lnT>
                      <a:noFill/>
                    </a:lnT>
                    <a:lnB>
                      <a:noFill/>
                    </a:lnB>
                  </a:tcPr>
                </a:tc>
                <a:extLst>
                  <a:ext uri="{0D108BD9-81ED-4DB2-BD59-A6C34878D82A}">
                    <a16:rowId xmlns:a16="http://schemas.microsoft.com/office/drawing/2014/main" val="1861997688"/>
                  </a:ext>
                </a:extLst>
              </a:tr>
            </a:tbl>
          </a:graphicData>
        </a:graphic>
      </p:graphicFrame>
      <p:sp>
        <p:nvSpPr>
          <p:cNvPr id="7" name="Rectangle 6"/>
          <p:cNvSpPr/>
          <p:nvPr/>
        </p:nvSpPr>
        <p:spPr>
          <a:xfrm>
            <a:off x="4200613" y="5100373"/>
            <a:ext cx="5621026" cy="369332"/>
          </a:xfrm>
          <a:prstGeom prst="rect">
            <a:avLst/>
          </a:prstGeom>
        </p:spPr>
        <p:txBody>
          <a:bodyPr wrap="none">
            <a:spAutoFit/>
          </a:bodyPr>
          <a:lstStyle/>
          <a:p>
            <a:r>
              <a:rPr lang="en-US" b="1" smtClean="0"/>
              <a:t>Floating point numbers are accurate to 15 decimal places</a:t>
            </a:r>
            <a:endParaRPr lang="en-US" b="1" dirty="0"/>
          </a:p>
        </p:txBody>
      </p:sp>
      <p:sp>
        <p:nvSpPr>
          <p:cNvPr id="8" name="Rectangle 7"/>
          <p:cNvSpPr/>
          <p:nvPr/>
        </p:nvSpPr>
        <p:spPr>
          <a:xfrm>
            <a:off x="4200613" y="5906056"/>
            <a:ext cx="3214919" cy="369332"/>
          </a:xfrm>
          <a:prstGeom prst="rect">
            <a:avLst/>
          </a:prstGeom>
        </p:spPr>
        <p:txBody>
          <a:bodyPr wrap="none">
            <a:spAutoFit/>
          </a:bodyPr>
          <a:lstStyle/>
          <a:p>
            <a:r>
              <a:rPr lang="en-US" b="1" dirty="0"/>
              <a:t>Integers can be arbitrarily large.</a:t>
            </a:r>
          </a:p>
        </p:txBody>
      </p:sp>
    </p:spTree>
    <p:extLst>
      <p:ext uri="{BB962C8B-B14F-4D97-AF65-F5344CB8AC3E}">
        <p14:creationId xmlns:p14="http://schemas.microsoft.com/office/powerpoint/2010/main" val="2003138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Coercing Integers To Floats And Vice-Versa</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As </a:t>
            </a:r>
            <a:r>
              <a:rPr lang="en-US" sz="2000" dirty="0"/>
              <a:t>you just saw, some operators (like addition) will coerce integers to floating point numbers as needed. You can also coerce them by yourself</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95202" y="1702155"/>
            <a:ext cx="3390900" cy="4991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120219072"/>
              </p:ext>
            </p:extLst>
          </p:nvPr>
        </p:nvGraphicFramePr>
        <p:xfrm>
          <a:off x="3868056" y="3403050"/>
          <a:ext cx="6181636" cy="365760"/>
        </p:xfrm>
        <a:graphic>
          <a:graphicData uri="http://schemas.openxmlformats.org/drawingml/2006/table">
            <a:tbl>
              <a:tblPr/>
              <a:tblGrid>
                <a:gridCol w="208280">
                  <a:extLst>
                    <a:ext uri="{9D8B030D-6E8A-4147-A177-3AD203B41FA5}">
                      <a16:colId xmlns:a16="http://schemas.microsoft.com/office/drawing/2014/main" val="2214285226"/>
                    </a:ext>
                  </a:extLst>
                </a:gridCol>
                <a:gridCol w="5973356">
                  <a:extLst>
                    <a:ext uri="{9D8B030D-6E8A-4147-A177-3AD203B41FA5}">
                      <a16:colId xmlns:a16="http://schemas.microsoft.com/office/drawing/2014/main" val="2762914313"/>
                    </a:ext>
                  </a:extLst>
                </a:gridCol>
              </a:tblGrid>
              <a:tr h="0">
                <a:tc>
                  <a:txBody>
                    <a:bodyPr/>
                    <a:lstStyle/>
                    <a:p>
                      <a:pPr marL="0" marR="0" algn="ctr" fontAlgn="base">
                        <a:spcBef>
                          <a:spcPts val="0"/>
                        </a:spcBef>
                        <a:spcAft>
                          <a:spcPts val="0"/>
                        </a:spcAft>
                      </a:pPr>
                      <a:endParaRPr lang="en-US" b="1" dirty="0">
                        <a:effectLst/>
                      </a:endParaRPr>
                    </a:p>
                  </a:txBody>
                  <a:tcPr anchor="ctr">
                    <a:lnL>
                      <a:noFill/>
                    </a:lnL>
                    <a:lnR>
                      <a:noFill/>
                    </a:lnR>
                    <a:lnT>
                      <a:noFill/>
                    </a:lnT>
                    <a:lnB>
                      <a:noFill/>
                    </a:lnB>
                  </a:tcPr>
                </a:tc>
                <a:tc>
                  <a:txBody>
                    <a:bodyPr/>
                    <a:lstStyle/>
                    <a:p>
                      <a:pPr fontAlgn="t"/>
                      <a:r>
                        <a:rPr lang="en-US" b="1" dirty="0" smtClean="0">
                          <a:effectLst/>
                        </a:rPr>
                        <a:t>The </a:t>
                      </a:r>
                      <a:r>
                        <a:rPr lang="en-US" sz="1800" b="1" i="1" kern="1200" dirty="0" smtClean="0">
                          <a:solidFill>
                            <a:srgbClr val="0070C0"/>
                          </a:solidFill>
                          <a:latin typeface="Consolas" panose="020B0609020204030204" pitchFamily="49" charset="0"/>
                          <a:ea typeface="+mn-ea"/>
                          <a:cs typeface="Consolas" panose="020B0609020204030204" pitchFamily="49" charset="0"/>
                        </a:rPr>
                        <a:t>int() </a:t>
                      </a:r>
                      <a:r>
                        <a:rPr lang="en-US" b="1" dirty="0" smtClean="0">
                          <a:effectLst/>
                        </a:rPr>
                        <a:t>function will truncate, not round.</a:t>
                      </a:r>
                      <a:endParaRPr lang="en-US" b="1" dirty="0">
                        <a:effectLst/>
                      </a:endParaRPr>
                    </a:p>
                  </a:txBody>
                  <a:tcPr>
                    <a:lnL>
                      <a:noFill/>
                    </a:lnL>
                    <a:lnR>
                      <a:noFill/>
                    </a:lnR>
                    <a:lnT>
                      <a:noFill/>
                    </a:lnT>
                    <a:lnB>
                      <a:noFill/>
                    </a:lnB>
                  </a:tcPr>
                </a:tc>
                <a:extLst>
                  <a:ext uri="{0D108BD9-81ED-4DB2-BD59-A6C34878D82A}">
                    <a16:rowId xmlns:a16="http://schemas.microsoft.com/office/drawing/2014/main" val="1861997688"/>
                  </a:ext>
                </a:extLst>
              </a:tr>
            </a:tbl>
          </a:graphicData>
        </a:graphic>
      </p:graphicFrame>
      <p:sp>
        <p:nvSpPr>
          <p:cNvPr id="7" name="Rectangle 6"/>
          <p:cNvSpPr/>
          <p:nvPr/>
        </p:nvSpPr>
        <p:spPr>
          <a:xfrm>
            <a:off x="4200613" y="5100373"/>
            <a:ext cx="5621026" cy="369332"/>
          </a:xfrm>
          <a:prstGeom prst="rect">
            <a:avLst/>
          </a:prstGeom>
        </p:spPr>
        <p:txBody>
          <a:bodyPr wrap="none">
            <a:spAutoFit/>
          </a:bodyPr>
          <a:lstStyle/>
          <a:p>
            <a:r>
              <a:rPr lang="en-US" b="1" smtClean="0"/>
              <a:t>Floating point numbers are accurate to 15 decimal places</a:t>
            </a:r>
            <a:endParaRPr lang="en-US" b="1" dirty="0"/>
          </a:p>
        </p:txBody>
      </p:sp>
      <p:sp>
        <p:nvSpPr>
          <p:cNvPr id="8" name="Rectangle 7"/>
          <p:cNvSpPr/>
          <p:nvPr/>
        </p:nvSpPr>
        <p:spPr>
          <a:xfrm>
            <a:off x="4200613" y="5906056"/>
            <a:ext cx="3214919" cy="369332"/>
          </a:xfrm>
          <a:prstGeom prst="rect">
            <a:avLst/>
          </a:prstGeom>
        </p:spPr>
        <p:txBody>
          <a:bodyPr wrap="none">
            <a:spAutoFit/>
          </a:bodyPr>
          <a:lstStyle/>
          <a:p>
            <a:r>
              <a:rPr lang="en-US" b="1" dirty="0"/>
              <a:t>Integers can be arbitrarily large.</a:t>
            </a:r>
          </a:p>
        </p:txBody>
      </p:sp>
    </p:spTree>
    <p:extLst>
      <p:ext uri="{BB962C8B-B14F-4D97-AF65-F5344CB8AC3E}">
        <p14:creationId xmlns:p14="http://schemas.microsoft.com/office/powerpoint/2010/main" val="17875560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do all kinds of things with numbers.</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706345" y="1257853"/>
            <a:ext cx="3604397" cy="5518236"/>
          </a:xfrm>
          <a:prstGeom prst="rect">
            <a:avLst/>
          </a:prstGeom>
        </p:spPr>
      </p:pic>
    </p:spTree>
    <p:extLst>
      <p:ext uri="{BB962C8B-B14F-4D97-AF65-F5344CB8AC3E}">
        <p14:creationId xmlns:p14="http://schemas.microsoft.com/office/powerpoint/2010/main" val="28941696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performs </a:t>
            </a:r>
            <a:r>
              <a:rPr lang="en-US" sz="2000" b="1" dirty="0"/>
              <a:t>floating point division</a:t>
            </a:r>
            <a:r>
              <a:rPr lang="en-US" sz="2000" dirty="0"/>
              <a:t>. It returns a </a:t>
            </a:r>
            <a:r>
              <a:rPr lang="en-US" b="1" i="1" dirty="0">
                <a:solidFill>
                  <a:srgbClr val="0070C0"/>
                </a:solidFill>
                <a:latin typeface="Consolas" panose="020B0609020204030204" pitchFamily="49" charset="0"/>
                <a:cs typeface="Consolas" panose="020B0609020204030204" pitchFamily="49" charset="0"/>
              </a:rPr>
              <a:t>float</a:t>
            </a:r>
            <a:r>
              <a:rPr lang="en-US" sz="2000" dirty="0"/>
              <a:t> even if both the numerator and denominator are ints.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performs a quirky kind of </a:t>
            </a:r>
            <a:r>
              <a:rPr lang="en-US" sz="2000" b="1" dirty="0"/>
              <a:t>integer division</a:t>
            </a:r>
            <a:r>
              <a:rPr lang="en-US" sz="2000" dirty="0"/>
              <a:t>. When the result is positive, you can think of it as truncating (not rounding) to </a:t>
            </a:r>
            <a:r>
              <a:rPr lang="en-US" b="1" i="1" dirty="0">
                <a:solidFill>
                  <a:srgbClr val="0070C0"/>
                </a:solidFill>
                <a:latin typeface="Consolas" panose="020B0609020204030204" pitchFamily="49" charset="0"/>
                <a:cs typeface="Consolas" panose="020B0609020204030204" pitchFamily="49" charset="0"/>
              </a:rPr>
              <a:t>0</a:t>
            </a:r>
            <a:r>
              <a:rPr lang="en-US" sz="2000" dirty="0"/>
              <a:t> decimal places, but be careful with that.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When integer-dividing negative numbers, the </a:t>
            </a:r>
            <a:r>
              <a:rPr lang="en-US"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operator rounds “up” to the nearest integer. </a:t>
            </a:r>
            <a:r>
              <a:rPr lang="en-US" sz="2000" dirty="0"/>
              <a:t>Mathematically speaking, it’s rounding “down” since </a:t>
            </a:r>
            <a:r>
              <a:rPr lang="en-US" b="1" i="1" dirty="0">
                <a:solidFill>
                  <a:srgbClr val="0070C0"/>
                </a:solidFill>
                <a:latin typeface="Consolas" panose="020B0609020204030204" pitchFamily="49" charset="0"/>
                <a:cs typeface="Consolas" panose="020B0609020204030204" pitchFamily="49" charset="0"/>
              </a:rPr>
              <a:t>−6</a:t>
            </a:r>
            <a:r>
              <a:rPr lang="en-US" sz="2000" dirty="0"/>
              <a:t> is less than </a:t>
            </a:r>
            <a:r>
              <a:rPr lang="en-US" b="1" i="1" dirty="0">
                <a:solidFill>
                  <a:srgbClr val="0070C0"/>
                </a:solidFill>
                <a:latin typeface="Consolas" panose="020B0609020204030204" pitchFamily="49" charset="0"/>
                <a:cs typeface="Consolas" panose="020B0609020204030204" pitchFamily="49" charset="0"/>
              </a:rPr>
              <a:t>−5</a:t>
            </a:r>
            <a:r>
              <a:rPr lang="en-US" sz="2000" dirty="0"/>
              <a:t>, but it could trip you up if you were expecting it to truncate to </a:t>
            </a:r>
            <a:r>
              <a:rPr lang="en-US" b="1" i="1" dirty="0">
                <a:solidFill>
                  <a:srgbClr val="0070C0"/>
                </a:solidFill>
                <a:latin typeface="Consolas" panose="020B0609020204030204" pitchFamily="49" charset="0"/>
                <a:cs typeface="Consolas" panose="020B0609020204030204" pitchFamily="49" charset="0"/>
              </a:rPr>
              <a:t>−5</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doesn’t always return an integer. If either the numerator or denominator is a </a:t>
            </a:r>
            <a:r>
              <a:rPr lang="en-US" b="1" i="1" dirty="0">
                <a:solidFill>
                  <a:srgbClr val="0070C0"/>
                </a:solidFill>
                <a:latin typeface="Consolas" panose="020B0609020204030204" pitchFamily="49" charset="0"/>
                <a:cs typeface="Consolas" panose="020B0609020204030204" pitchFamily="49" charset="0"/>
              </a:rPr>
              <a:t>float</a:t>
            </a:r>
            <a:r>
              <a:rPr lang="en-US" sz="2000" dirty="0"/>
              <a:t>, it will still round to the nearest </a:t>
            </a:r>
            <a:r>
              <a:rPr lang="en-US" b="1" i="1" dirty="0">
                <a:solidFill>
                  <a:srgbClr val="0070C0"/>
                </a:solidFill>
                <a:latin typeface="Consolas" panose="020B0609020204030204" pitchFamily="49" charset="0"/>
                <a:cs typeface="Consolas" panose="020B0609020204030204" pitchFamily="49" charset="0"/>
              </a:rPr>
              <a:t>integer</a:t>
            </a:r>
            <a:r>
              <a:rPr lang="en-US" sz="2000" dirty="0"/>
              <a:t>, but the actual return value will be a </a:t>
            </a:r>
            <a:r>
              <a:rPr lang="en-US" b="1" i="1" dirty="0">
                <a:solidFill>
                  <a:srgbClr val="0070C0"/>
                </a:solidFill>
                <a:latin typeface="Consolas" panose="020B0609020204030204" pitchFamily="49" charset="0"/>
                <a:cs typeface="Consolas" panose="020B0609020204030204" pitchFamily="49" charset="0"/>
              </a:rPr>
              <a:t>float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means “</a:t>
            </a:r>
            <a:r>
              <a:rPr lang="en-US" sz="2000" b="1" dirty="0"/>
              <a:t>raised to the power of</a:t>
            </a:r>
            <a:r>
              <a:rPr lang="en-US" sz="2000" dirty="0" smtClean="0"/>
              <a:t>.”</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⑥</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gives the remainder after performing </a:t>
            </a:r>
            <a:r>
              <a:rPr lang="en-US" b="1" i="1" dirty="0">
                <a:solidFill>
                  <a:srgbClr val="0070C0"/>
                </a:solidFill>
                <a:latin typeface="Consolas" panose="020B0609020204030204" pitchFamily="49" charset="0"/>
                <a:cs typeface="Consolas" panose="020B0609020204030204" pitchFamily="49" charset="0"/>
              </a:rPr>
              <a:t>integer</a:t>
            </a:r>
            <a:r>
              <a:rPr lang="en-US" sz="2000" dirty="0"/>
              <a:t> division. </a:t>
            </a:r>
            <a:r>
              <a:rPr lang="en-US" b="1" i="1" dirty="0">
                <a:solidFill>
                  <a:srgbClr val="0070C0"/>
                </a:solidFill>
                <a:latin typeface="Consolas" panose="020B0609020204030204" pitchFamily="49" charset="0"/>
                <a:cs typeface="Consolas" panose="020B0609020204030204" pitchFamily="49" charset="0"/>
              </a:rPr>
              <a:t>11</a:t>
            </a:r>
            <a:r>
              <a:rPr lang="en-US" sz="2000" dirty="0"/>
              <a:t> divided by </a:t>
            </a:r>
            <a:r>
              <a:rPr lang="en-US" b="1" i="1" dirty="0">
                <a:solidFill>
                  <a:srgbClr val="0070C0"/>
                </a:solidFill>
                <a:latin typeface="Consolas" panose="020B0609020204030204" pitchFamily="49" charset="0"/>
                <a:cs typeface="Consolas" panose="020B0609020204030204" pitchFamily="49" charset="0"/>
              </a:rPr>
              <a:t>2</a:t>
            </a:r>
            <a:r>
              <a:rPr lang="en-US" sz="2000" dirty="0"/>
              <a:t> is </a:t>
            </a:r>
            <a:r>
              <a:rPr lang="en-US" b="1" i="1" dirty="0">
                <a:solidFill>
                  <a:srgbClr val="0070C0"/>
                </a:solidFill>
                <a:latin typeface="Consolas" panose="020B0609020204030204" pitchFamily="49" charset="0"/>
                <a:cs typeface="Consolas" panose="020B0609020204030204" pitchFamily="49" charset="0"/>
              </a:rPr>
              <a:t>5</a:t>
            </a:r>
            <a:r>
              <a:rPr lang="en-US" sz="2000" dirty="0"/>
              <a:t> with a remainder of </a:t>
            </a:r>
            <a:r>
              <a:rPr lang="en-US" b="1" i="1" dirty="0">
                <a:solidFill>
                  <a:srgbClr val="0070C0"/>
                </a:solidFill>
                <a:latin typeface="Consolas" panose="020B0609020204030204" pitchFamily="49" charset="0"/>
                <a:cs typeface="Consolas" panose="020B0609020204030204" pitchFamily="49" charset="0"/>
              </a:rPr>
              <a:t>1</a:t>
            </a:r>
            <a:r>
              <a:rPr lang="en-US" sz="2000" dirty="0"/>
              <a:t>, so the result here is </a:t>
            </a:r>
            <a:r>
              <a:rPr lang="en-US" b="1" i="1" dirty="0">
                <a:solidFill>
                  <a:srgbClr val="0070C0"/>
                </a:solidFill>
                <a:latin typeface="Consolas" panose="020B0609020204030204" pitchFamily="49" charset="0"/>
                <a:cs typeface="Consolas" panose="020B0609020204030204" pitchFamily="49" charset="0"/>
              </a:rPr>
              <a:t>1</a:t>
            </a:r>
            <a:r>
              <a:rPr lang="en-US" sz="2000" dirty="0"/>
              <a: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0474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a:t>
            </a:r>
            <a:r>
              <a:rPr lang="en-US" sz="2000" b="1" dirty="0">
                <a:solidFill>
                  <a:srgbClr val="FF0000"/>
                </a:solidFill>
              </a:rPr>
              <a:t>Python 2</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usually meant </a:t>
            </a:r>
            <a:r>
              <a:rPr lang="en-US" sz="2000" b="1" dirty="0"/>
              <a:t>integer division</a:t>
            </a:r>
            <a:r>
              <a:rPr lang="en-US" sz="2000" dirty="0"/>
              <a:t>, but you could make it behave like </a:t>
            </a:r>
            <a:r>
              <a:rPr lang="en-US" sz="2000" b="1" dirty="0"/>
              <a:t>floating point division by including a special directive in your code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In </a:t>
            </a:r>
            <a:r>
              <a:rPr lang="en-US" sz="2000" b="1" dirty="0">
                <a:solidFill>
                  <a:srgbClr val="FF0000"/>
                </a:solidFill>
              </a:rPr>
              <a:t>Python 3</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always </a:t>
            </a:r>
            <a:r>
              <a:rPr lang="en-US" sz="2000" dirty="0" smtClean="0"/>
              <a:t>means</a:t>
            </a:r>
            <a:r>
              <a:rPr lang="en-US" sz="2000" b="1" dirty="0" smtClean="0"/>
              <a:t> floating point division</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75665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Fractions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isn’t limited to integers and floating point numbers. It can also do all the fancy math you learned in high school and promptly forgot about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7807" y="1711234"/>
            <a:ext cx="5993046" cy="5146766"/>
          </a:xfrm>
          <a:prstGeom prst="rect">
            <a:avLst/>
          </a:prstGeom>
        </p:spPr>
      </p:pic>
    </p:spTree>
    <p:extLst>
      <p:ext uri="{BB962C8B-B14F-4D97-AF65-F5344CB8AC3E}">
        <p14:creationId xmlns:p14="http://schemas.microsoft.com/office/powerpoint/2010/main" val="208706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mtClean="0"/>
              <a:t> </a:t>
            </a:r>
            <a:r>
              <a:rPr lang="en-US" b="1" smtClean="0">
                <a:effectLst>
                  <a:outerShdw blurRad="38100" dist="38100" dir="2700000" algn="tl">
                    <a:srgbClr val="000000">
                      <a:alpha val="43137"/>
                    </a:srgbClr>
                  </a:outerShdw>
                </a:effectLst>
              </a:rPr>
              <a:t>Variables</a:t>
            </a:r>
            <a:r>
              <a:rPr lang="en-US" smtClean="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Python, variables are never explicitly typed.</a:t>
            </a:r>
            <a:r>
              <a:rPr lang="en-US" sz="2000" dirty="0"/>
              <a:t> Python figures out what type a variable is and </a:t>
            </a:r>
            <a:r>
              <a:rPr lang="en-US" sz="2000" b="1" dirty="0"/>
              <a:t>keeps track of it internally</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a:t>
            </a:r>
            <a:r>
              <a:rPr lang="en-US" sz="2000" b="1" dirty="0"/>
              <a:t>Java and other statically-typed languages</a:t>
            </a:r>
            <a:r>
              <a:rPr lang="en-US" sz="2000" dirty="0"/>
              <a:t>, you must specify the datatype of the function return value and each function argument. </a:t>
            </a:r>
            <a:r>
              <a:rPr lang="en-US" sz="2000" b="1" dirty="0"/>
              <a:t>In Python, you never explicitly specify the datatype of anything. Based on what value you assign, Python keeps track of the datatype internally</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What Python will not let you do is reference a variable that has never been assigned a value</a:t>
            </a:r>
            <a:r>
              <a:rPr lang="en-US" sz="2000" dirty="0"/>
              <a:t>. Trying to do so will raise a </a:t>
            </a:r>
            <a:r>
              <a:rPr lang="en-US" sz="2000" b="1" i="1" dirty="0">
                <a:solidFill>
                  <a:srgbClr val="0070C0"/>
                </a:solidFill>
                <a:latin typeface="Consolas" panose="020B0609020204030204" pitchFamily="49" charset="0"/>
                <a:cs typeface="Consolas" panose="020B0609020204030204" pitchFamily="49" charset="0"/>
              </a:rPr>
              <a:t>NameError</a:t>
            </a:r>
            <a:r>
              <a:rPr lang="en-US" sz="2000" dirty="0"/>
              <a:t> exception.</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59971" y="4027842"/>
            <a:ext cx="5318760" cy="2809506"/>
          </a:xfrm>
          <a:prstGeom prst="rect">
            <a:avLst/>
          </a:prstGeom>
        </p:spPr>
      </p:pic>
    </p:spTree>
    <p:extLst>
      <p:ext uri="{BB962C8B-B14F-4D97-AF65-F5344CB8AC3E}">
        <p14:creationId xmlns:p14="http://schemas.microsoft.com/office/powerpoint/2010/main" val="19904724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start using </a:t>
            </a:r>
            <a:r>
              <a:rPr lang="en-US" b="1" i="1" dirty="0">
                <a:solidFill>
                  <a:srgbClr val="0070C0"/>
                </a:solidFill>
                <a:latin typeface="Consolas" panose="020B0609020204030204" pitchFamily="49" charset="0"/>
                <a:cs typeface="Consolas" panose="020B0609020204030204" pitchFamily="49" charset="0"/>
              </a:rPr>
              <a:t>fractions</a:t>
            </a:r>
            <a:r>
              <a:rPr lang="en-US" sz="2000" dirty="0"/>
              <a:t>, import the </a:t>
            </a:r>
            <a:r>
              <a:rPr lang="en-US" b="1" i="1" dirty="0">
                <a:solidFill>
                  <a:srgbClr val="0070C0"/>
                </a:solidFill>
                <a:latin typeface="Consolas" panose="020B0609020204030204" pitchFamily="49" charset="0"/>
                <a:cs typeface="Consolas" panose="020B0609020204030204" pitchFamily="49" charset="0"/>
              </a:rPr>
              <a:t>fractions</a:t>
            </a:r>
            <a:r>
              <a:rPr lang="en-US" sz="2000" dirty="0"/>
              <a:t> module.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To define a fraction, create a </a:t>
            </a:r>
            <a:r>
              <a:rPr lang="en-US" b="1" i="1" dirty="0">
                <a:solidFill>
                  <a:srgbClr val="0070C0"/>
                </a:solidFill>
                <a:latin typeface="Consolas" panose="020B0609020204030204" pitchFamily="49" charset="0"/>
                <a:cs typeface="Consolas" panose="020B0609020204030204" pitchFamily="49" charset="0"/>
              </a:rPr>
              <a:t>Fraction</a:t>
            </a:r>
            <a:r>
              <a:rPr lang="en-US" sz="2000" dirty="0"/>
              <a:t> object and pass in the numerator and denominator.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You can perform all the usual mathematical operations with fractions. Operations return a new Fraction object. </a:t>
            </a:r>
            <a:r>
              <a:rPr lang="en-US" b="1" i="1" dirty="0">
                <a:solidFill>
                  <a:srgbClr val="0070C0"/>
                </a:solidFill>
                <a:latin typeface="Consolas" panose="020B0609020204030204" pitchFamily="49" charset="0"/>
                <a:cs typeface="Consolas" panose="020B0609020204030204" pitchFamily="49" charset="0"/>
              </a:rPr>
              <a:t>2 * (1/3) = (2/3)</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a:t>
            </a:r>
            <a:r>
              <a:rPr lang="en-US" b="1" i="1" dirty="0">
                <a:solidFill>
                  <a:srgbClr val="0070C0"/>
                </a:solidFill>
                <a:latin typeface="Consolas" panose="020B0609020204030204" pitchFamily="49" charset="0"/>
                <a:cs typeface="Consolas" panose="020B0609020204030204" pitchFamily="49" charset="0"/>
              </a:rPr>
              <a:t>Fraction</a:t>
            </a:r>
            <a:r>
              <a:rPr lang="en-US" sz="2000" dirty="0"/>
              <a:t> object will automatically reduce fractions. </a:t>
            </a:r>
            <a:r>
              <a:rPr lang="en-US" b="1" i="1" dirty="0">
                <a:solidFill>
                  <a:srgbClr val="0070C0"/>
                </a:solidFill>
                <a:latin typeface="Consolas" panose="020B0609020204030204" pitchFamily="49" charset="0"/>
                <a:cs typeface="Consolas" panose="020B0609020204030204" pitchFamily="49" charset="0"/>
              </a:rPr>
              <a:t>(6/4) = (3/2)</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Python has the good sense not to create a fraction with a zero denominator.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79020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Trigonometry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do basic trigonometry in Python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6949" y="1365574"/>
            <a:ext cx="5189084" cy="4085893"/>
          </a:xfrm>
          <a:prstGeom prst="rect">
            <a:avLst/>
          </a:prstGeom>
        </p:spPr>
      </p:pic>
    </p:spTree>
    <p:extLst>
      <p:ext uri="{BB962C8B-B14F-4D97-AF65-F5344CB8AC3E}">
        <p14:creationId xmlns:p14="http://schemas.microsoft.com/office/powerpoint/2010/main" val="1768564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Trigonometry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b="1" i="1" dirty="0">
                <a:solidFill>
                  <a:srgbClr val="0070C0"/>
                </a:solidFill>
                <a:latin typeface="Consolas" panose="020B0609020204030204" pitchFamily="49" charset="0"/>
                <a:cs typeface="Consolas" panose="020B0609020204030204" pitchFamily="49" charset="0"/>
              </a:rPr>
              <a:t>math</a:t>
            </a:r>
            <a:r>
              <a:rPr lang="en-US" sz="2000" dirty="0"/>
              <a:t> module has a constant for </a:t>
            </a:r>
            <a:r>
              <a:rPr lang="el-GR" b="1" i="1" dirty="0">
                <a:solidFill>
                  <a:srgbClr val="0070C0"/>
                </a:solidFill>
                <a:latin typeface="Consolas" panose="020B0609020204030204" pitchFamily="49" charset="0"/>
                <a:cs typeface="Consolas" panose="020B0609020204030204" pitchFamily="49" charset="0"/>
              </a:rPr>
              <a:t>π</a:t>
            </a:r>
            <a:r>
              <a:rPr lang="el-GR" sz="2000" dirty="0"/>
              <a:t>, </a:t>
            </a:r>
            <a:r>
              <a:rPr lang="en-US" sz="2000" dirty="0"/>
              <a:t>the ratio of a circle’s circumference to its diameter.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a:t>
            </a:r>
            <a:r>
              <a:rPr lang="en-US" b="1" i="1" dirty="0">
                <a:solidFill>
                  <a:srgbClr val="0070C0"/>
                </a:solidFill>
                <a:latin typeface="Consolas" panose="020B0609020204030204" pitchFamily="49" charset="0"/>
                <a:cs typeface="Consolas" panose="020B0609020204030204" pitchFamily="49" charset="0"/>
              </a:rPr>
              <a:t>math</a:t>
            </a:r>
            <a:r>
              <a:rPr lang="en-US" sz="2000" dirty="0"/>
              <a:t> module has all the basic trigonometric functions, including </a:t>
            </a:r>
            <a:r>
              <a:rPr lang="en-US" b="1" i="1" dirty="0">
                <a:solidFill>
                  <a:srgbClr val="0070C0"/>
                </a:solidFill>
                <a:latin typeface="Consolas" panose="020B0609020204030204" pitchFamily="49" charset="0"/>
                <a:cs typeface="Consolas" panose="020B0609020204030204" pitchFamily="49" charset="0"/>
              </a:rPr>
              <a:t>sin()</a:t>
            </a:r>
            <a:r>
              <a:rPr lang="en-US" sz="2000" dirty="0"/>
              <a:t>, </a:t>
            </a:r>
            <a:r>
              <a:rPr lang="en-US" b="1" i="1" dirty="0">
                <a:solidFill>
                  <a:srgbClr val="0070C0"/>
                </a:solidFill>
                <a:latin typeface="Consolas" panose="020B0609020204030204" pitchFamily="49" charset="0"/>
                <a:cs typeface="Consolas" panose="020B0609020204030204" pitchFamily="49" charset="0"/>
              </a:rPr>
              <a:t>cos()</a:t>
            </a:r>
            <a:r>
              <a:rPr lang="en-US" sz="2000" dirty="0"/>
              <a:t>, </a:t>
            </a:r>
            <a:r>
              <a:rPr lang="en-US" b="1" i="1" dirty="0">
                <a:solidFill>
                  <a:srgbClr val="0070C0"/>
                </a:solidFill>
                <a:latin typeface="Consolas" panose="020B0609020204030204" pitchFamily="49" charset="0"/>
                <a:cs typeface="Consolas" panose="020B0609020204030204" pitchFamily="49" charset="0"/>
              </a:rPr>
              <a:t>tan()</a:t>
            </a:r>
            <a:r>
              <a:rPr lang="en-US" sz="2000" dirty="0"/>
              <a:t>, and variants like </a:t>
            </a:r>
            <a:r>
              <a:rPr lang="en-US" b="1" i="1" dirty="0">
                <a:solidFill>
                  <a:srgbClr val="0070C0"/>
                </a:solidFill>
                <a:latin typeface="Consolas" panose="020B0609020204030204" pitchFamily="49" charset="0"/>
                <a:cs typeface="Consolas" panose="020B0609020204030204" pitchFamily="49" charset="0"/>
              </a:rPr>
              <a:t>asin()</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Note, however, that </a:t>
            </a:r>
            <a:r>
              <a:rPr lang="en-US" sz="2000" b="1" dirty="0">
                <a:solidFill>
                  <a:srgbClr val="FF0000"/>
                </a:solidFill>
              </a:rPr>
              <a:t>Python does not have infinite precision</a:t>
            </a:r>
            <a:r>
              <a:rPr lang="en-US" sz="2000" dirty="0"/>
              <a:t>. </a:t>
            </a:r>
            <a:r>
              <a:rPr lang="en-US" b="1" i="1" dirty="0">
                <a:solidFill>
                  <a:srgbClr val="0070C0"/>
                </a:solidFill>
                <a:latin typeface="Consolas" panose="020B0609020204030204" pitchFamily="49" charset="0"/>
                <a:cs typeface="Consolas" panose="020B0609020204030204" pitchFamily="49" charset="0"/>
              </a:rPr>
              <a:t>tan(</a:t>
            </a:r>
            <a:r>
              <a:rPr lang="el-GR" b="1" i="1" dirty="0">
                <a:solidFill>
                  <a:srgbClr val="0070C0"/>
                </a:solidFill>
                <a:latin typeface="Consolas" panose="020B0609020204030204" pitchFamily="49" charset="0"/>
                <a:cs typeface="Consolas" panose="020B0609020204030204" pitchFamily="49" charset="0"/>
              </a:rPr>
              <a:t>π / 4) </a:t>
            </a:r>
            <a:r>
              <a:rPr lang="en-US" sz="2000" dirty="0"/>
              <a:t>should return </a:t>
            </a:r>
            <a:r>
              <a:rPr lang="en-US" b="1" i="1" dirty="0">
                <a:solidFill>
                  <a:srgbClr val="0070C0"/>
                </a:solidFill>
                <a:latin typeface="Consolas" panose="020B0609020204030204" pitchFamily="49" charset="0"/>
                <a:cs typeface="Consolas" panose="020B0609020204030204" pitchFamily="49" charset="0"/>
              </a:rPr>
              <a:t>1.0</a:t>
            </a:r>
            <a:r>
              <a:rPr lang="en-US" sz="2000" dirty="0"/>
              <a:t>, not </a:t>
            </a:r>
            <a:r>
              <a:rPr lang="en-US" b="1" i="1" dirty="0">
                <a:solidFill>
                  <a:srgbClr val="0070C0"/>
                </a:solidFill>
                <a:latin typeface="Consolas" panose="020B0609020204030204" pitchFamily="49" charset="0"/>
                <a:cs typeface="Consolas" panose="020B0609020204030204" pitchFamily="49" charset="0"/>
              </a:rPr>
              <a:t>0.99999999999999989</a:t>
            </a:r>
            <a:r>
              <a:rPr lang="en-US" sz="2000" dirty="0"/>
              <a:t>. </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82256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Numbers 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numbers in a boolean context, such as an </a:t>
            </a:r>
            <a:r>
              <a:rPr lang="en-US" b="1" i="1" dirty="0">
                <a:solidFill>
                  <a:srgbClr val="0070C0"/>
                </a:solidFill>
                <a:latin typeface="Consolas" panose="020B0609020204030204" pitchFamily="49" charset="0"/>
                <a:cs typeface="Consolas" panose="020B0609020204030204" pitchFamily="49" charset="0"/>
              </a:rPr>
              <a:t>if</a:t>
            </a:r>
            <a:r>
              <a:rPr lang="en-US" sz="2000" dirty="0"/>
              <a:t> </a:t>
            </a:r>
            <a:r>
              <a:rPr lang="en-US" sz="2000" dirty="0" smtClean="0"/>
              <a:t>statement</a:t>
            </a:r>
            <a:r>
              <a:rPr lang="en-US" sz="2000" dirty="0"/>
              <a:t>.</a:t>
            </a:r>
            <a:r>
              <a:rPr lang="en-US" sz="2000" b="1" dirty="0" smtClean="0"/>
              <a:t> </a:t>
            </a:r>
            <a:r>
              <a:rPr lang="en-US" sz="2000" b="1" dirty="0"/>
              <a:t>Zero values are false, and non-zero values are true.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96926" y="1702155"/>
            <a:ext cx="5564686" cy="5077268"/>
          </a:xfrm>
          <a:prstGeom prst="rect">
            <a:avLst/>
          </a:prstGeom>
        </p:spPr>
      </p:pic>
    </p:spTree>
    <p:extLst>
      <p:ext uri="{BB962C8B-B14F-4D97-AF65-F5344CB8AC3E}">
        <p14:creationId xmlns:p14="http://schemas.microsoft.com/office/powerpoint/2010/main" val="3732724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Numbers 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05790" y="857743"/>
            <a:ext cx="5581650" cy="3752850"/>
          </a:xfrm>
          <a:prstGeom prst="rect">
            <a:avLst/>
          </a:prstGeom>
        </p:spPr>
      </p:pic>
      <p:sp>
        <p:nvSpPr>
          <p:cNvPr id="7" name="TextBox 6"/>
          <p:cNvSpPr txBox="1"/>
          <p:nvPr/>
        </p:nvSpPr>
        <p:spPr>
          <a:xfrm>
            <a:off x="63500" y="4700973"/>
            <a:ext cx="1219200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③	</a:t>
            </a:r>
            <a:r>
              <a:rPr lang="en-US" sz="2000" b="1" dirty="0"/>
              <a:t>Non-zero floating point numbers are true</a:t>
            </a:r>
            <a:r>
              <a:rPr lang="en-US" sz="2000" dirty="0"/>
              <a:t>; </a:t>
            </a:r>
            <a:r>
              <a:rPr lang="en-US" b="1" i="1" dirty="0">
                <a:solidFill>
                  <a:srgbClr val="0070C0"/>
                </a:solidFill>
                <a:latin typeface="Consolas" panose="020B0609020204030204" pitchFamily="49" charset="0"/>
                <a:cs typeface="Consolas" panose="020B0609020204030204" pitchFamily="49" charset="0"/>
              </a:rPr>
              <a:t>0.0</a:t>
            </a:r>
            <a:r>
              <a:rPr lang="en-US" sz="2000" dirty="0"/>
              <a:t> </a:t>
            </a:r>
            <a:r>
              <a:rPr lang="en-US" sz="2000" b="1" dirty="0"/>
              <a:t>is false</a:t>
            </a:r>
            <a:r>
              <a:rPr lang="en-US" sz="2000" dirty="0"/>
              <a:t>. Be careful with this one! If there’s the slightest rounding error (not impossible, as you saw in the previous section) then Python will be testing </a:t>
            </a:r>
            <a:r>
              <a:rPr lang="en-US" b="1" i="1" dirty="0">
                <a:solidFill>
                  <a:srgbClr val="0070C0"/>
                </a:solidFill>
                <a:latin typeface="Consolas" panose="020B0609020204030204" pitchFamily="49" charset="0"/>
                <a:cs typeface="Consolas" panose="020B0609020204030204" pitchFamily="49" charset="0"/>
              </a:rPr>
              <a:t>0.0000000000001</a:t>
            </a:r>
            <a:r>
              <a:rPr lang="en-US" sz="2000" dirty="0"/>
              <a:t> instead of </a:t>
            </a:r>
            <a:r>
              <a:rPr lang="en-US" b="1" i="1" dirty="0">
                <a:solidFill>
                  <a:srgbClr val="0070C0"/>
                </a:solidFill>
                <a:latin typeface="Consolas" panose="020B0609020204030204" pitchFamily="49" charset="0"/>
                <a:cs typeface="Consolas" panose="020B0609020204030204" pitchFamily="49" charset="0"/>
              </a:rPr>
              <a:t>0</a:t>
            </a:r>
            <a:r>
              <a:rPr lang="en-US" sz="2000" dirty="0"/>
              <a:t> and will return </a:t>
            </a:r>
            <a:r>
              <a:rPr lang="en-US" b="1" i="1" dirty="0">
                <a:solidFill>
                  <a:srgbClr val="0070C0"/>
                </a:solidFill>
                <a:latin typeface="Consolas" panose="020B0609020204030204" pitchFamily="49" charset="0"/>
                <a:cs typeface="Consolas" panose="020B0609020204030204" pitchFamily="49" charset="0"/>
              </a:rPr>
              <a:t>True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b="1" i="1" dirty="0">
                <a:solidFill>
                  <a:srgbClr val="0070C0"/>
                </a:solidFill>
                <a:latin typeface="Consolas" panose="020B0609020204030204" pitchFamily="49" charset="0"/>
                <a:cs typeface="Consolas" panose="020B0609020204030204" pitchFamily="49" charset="0"/>
              </a:rPr>
              <a:t>Fractions</a:t>
            </a:r>
            <a:r>
              <a:rPr lang="en-US" sz="2000" dirty="0"/>
              <a:t> can also be used in a boolean context. </a:t>
            </a:r>
            <a:r>
              <a:rPr lang="en-US" sz="2000" b="1" dirty="0"/>
              <a:t>Fraction(0, n) is false </a:t>
            </a:r>
            <a:r>
              <a:rPr lang="en-US" sz="2000" dirty="0"/>
              <a:t>for all values of n. </a:t>
            </a:r>
            <a:r>
              <a:rPr lang="en-US" sz="2000" b="1" dirty="0"/>
              <a:t>All other fractions are true</a:t>
            </a:r>
            <a:r>
              <a:rPr lang="en-US" sz="2000" dirty="0"/>
              <a:t>.</a:t>
            </a:r>
            <a:endParaRPr lang="en-US" sz="2000" b="1" dirty="0" smtClean="0"/>
          </a:p>
        </p:txBody>
      </p:sp>
    </p:spTree>
    <p:extLst>
      <p:ext uri="{BB962C8B-B14F-4D97-AF65-F5344CB8AC3E}">
        <p14:creationId xmlns:p14="http://schemas.microsoft.com/office/powerpoint/2010/main" val="42680938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Output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print</a:t>
            </a:r>
            <a:r>
              <a:rPr lang="en-US" sz="2000" dirty="0"/>
              <a:t> command. You can try the following example in the Python console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4344</TotalTime>
  <Words>5777</Words>
  <Application>Microsoft Office PowerPoint</Application>
  <PresentationFormat>Widescreen</PresentationFormat>
  <Paragraphs>820</Paragraphs>
  <Slides>85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Consolas</vt:lpstr>
      <vt:lpstr>Office Theme</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1064</cp:revision>
  <dcterms:created xsi:type="dcterms:W3CDTF">2015-08-06T11:05:05Z</dcterms:created>
  <dcterms:modified xsi:type="dcterms:W3CDTF">2018-09-28T02:34:20Z</dcterms:modified>
  <cp:contentStatus/>
</cp:coreProperties>
</file>