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9"/>
  </p:sldMasterIdLst>
  <p:sldIdLst>
    <p:sldId id="256" r:id="rId20"/>
    <p:sldId id="385" r:id="rId21"/>
    <p:sldId id="386" r:id="rId22"/>
    <p:sldId id="387" r:id="rId23"/>
    <p:sldId id="388" r:id="rId24"/>
    <p:sldId id="389" r:id="rId25"/>
    <p:sldId id="390" r:id="rId26"/>
    <p:sldId id="391" r:id="rId27"/>
    <p:sldId id="392" r:id="rId28"/>
    <p:sldId id="393" r:id="rId29"/>
    <p:sldId id="394" r:id="rId30"/>
    <p:sldId id="395" r:id="rId31"/>
    <p:sldId id="396" r:id="rId32"/>
    <p:sldId id="397" r:id="rId33"/>
    <p:sldId id="384" r:id="rId34"/>
    <p:sldId id="398" r:id="rId35"/>
    <p:sldId id="399" r:id="rId36"/>
    <p:sldId id="400" r:id="rId37"/>
    <p:sldId id="401" r:id="rId38"/>
    <p:sldId id="402" r:id="rId39"/>
    <p:sldId id="403" r:id="rId40"/>
    <p:sldId id="404" r:id="rId41"/>
    <p:sldId id="405" r:id="rId42"/>
    <p:sldId id="406" r:id="rId43"/>
    <p:sldId id="407" r:id="rId44"/>
    <p:sldId id="408" r:id="rId45"/>
    <p:sldId id="409" r:id="rId46"/>
    <p:sldId id="410" r:id="rId47"/>
    <p:sldId id="411" r:id="rId48"/>
    <p:sldId id="412" r:id="rId49"/>
    <p:sldId id="383" r:id="rId50"/>
    <p:sldId id="335" r:id="rId51"/>
    <p:sldId id="334" r:id="rId52"/>
    <p:sldId id="367" r:id="rId53"/>
    <p:sldId id="337" r:id="rId54"/>
    <p:sldId id="338" r:id="rId55"/>
    <p:sldId id="368" r:id="rId56"/>
    <p:sldId id="339" r:id="rId57"/>
    <p:sldId id="369" r:id="rId58"/>
    <p:sldId id="341" r:id="rId59"/>
    <p:sldId id="371" r:id="rId60"/>
    <p:sldId id="349" r:id="rId61"/>
    <p:sldId id="372" r:id="rId62"/>
    <p:sldId id="374" r:id="rId63"/>
    <p:sldId id="380" r:id="rId64"/>
    <p:sldId id="379" r:id="rId65"/>
    <p:sldId id="375" r:id="rId66"/>
    <p:sldId id="376" r:id="rId67"/>
    <p:sldId id="382" r:id="rId68"/>
    <p:sldId id="377" r:id="rId69"/>
    <p:sldId id="378" r:id="rId70"/>
    <p:sldId id="267"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69" d="100"/>
          <a:sy n="69" d="100"/>
        </p:scale>
        <p:origin x="7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7.xml"/><Relationship Id="rId21" Type="http://schemas.openxmlformats.org/officeDocument/2006/relationships/slide" Target="slides/slide2.xml"/><Relationship Id="rId42" Type="http://schemas.openxmlformats.org/officeDocument/2006/relationships/slide" Target="slides/slide23.xml"/><Relationship Id="rId47" Type="http://schemas.openxmlformats.org/officeDocument/2006/relationships/slide" Target="slides/slide28.xml"/><Relationship Id="rId63" Type="http://schemas.openxmlformats.org/officeDocument/2006/relationships/slide" Target="slides/slide44.xml"/><Relationship Id="rId68" Type="http://schemas.openxmlformats.org/officeDocument/2006/relationships/slide" Target="slides/slide49.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10.xml"/><Relationship Id="rId11" Type="http://schemas.openxmlformats.org/officeDocument/2006/relationships/customXml" Target="../customXml/item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slide" Target="slides/slide26.xml"/><Relationship Id="rId53" Type="http://schemas.openxmlformats.org/officeDocument/2006/relationships/slide" Target="slides/slide34.xml"/><Relationship Id="rId58" Type="http://schemas.openxmlformats.org/officeDocument/2006/relationships/slide" Target="slides/slide39.xml"/><Relationship Id="rId66" Type="http://schemas.openxmlformats.org/officeDocument/2006/relationships/slide" Target="slides/slide47.xml"/><Relationship Id="rId74"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slide" Target="slides/slide42.xml"/><Relationship Id="rId19" Type="http://schemas.openxmlformats.org/officeDocument/2006/relationships/slideMaster" Target="slideMasters/slideMaster1.xml"/><Relationship Id="rId14" Type="http://schemas.openxmlformats.org/officeDocument/2006/relationships/customXml" Target="../customXml/item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slide" Target="slides/slide29.xml"/><Relationship Id="rId56" Type="http://schemas.openxmlformats.org/officeDocument/2006/relationships/slide" Target="slides/slide37.xml"/><Relationship Id="rId64" Type="http://schemas.openxmlformats.org/officeDocument/2006/relationships/slide" Target="slides/slide45.xml"/><Relationship Id="rId69" Type="http://schemas.openxmlformats.org/officeDocument/2006/relationships/slide" Target="slides/slide50.xml"/><Relationship Id="rId8" Type="http://schemas.openxmlformats.org/officeDocument/2006/relationships/customXml" Target="../customXml/item8.xml"/><Relationship Id="rId51" Type="http://schemas.openxmlformats.org/officeDocument/2006/relationships/slide" Target="slides/slide32.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59" Type="http://schemas.openxmlformats.org/officeDocument/2006/relationships/slide" Target="slides/slide40.xml"/><Relationship Id="rId67" Type="http://schemas.openxmlformats.org/officeDocument/2006/relationships/slide" Target="slides/slide48.xml"/><Relationship Id="rId20" Type="http://schemas.openxmlformats.org/officeDocument/2006/relationships/slide" Target="slides/slide1.xml"/><Relationship Id="rId41" Type="http://schemas.openxmlformats.org/officeDocument/2006/relationships/slide" Target="slides/slide22.xml"/><Relationship Id="rId54" Type="http://schemas.openxmlformats.org/officeDocument/2006/relationships/slide" Target="slides/slide35.xml"/><Relationship Id="rId62" Type="http://schemas.openxmlformats.org/officeDocument/2006/relationships/slide" Target="slides/slide43.xml"/><Relationship Id="rId70" Type="http://schemas.openxmlformats.org/officeDocument/2006/relationships/slide" Target="slides/slide5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openxmlformats.org/officeDocument/2006/relationships/slide" Target="slides/slide38.xml"/><Relationship Id="rId10" Type="http://schemas.openxmlformats.org/officeDocument/2006/relationships/customXml" Target="../customXml/item10.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60" Type="http://schemas.openxmlformats.org/officeDocument/2006/relationships/slide" Target="slides/slide41.xml"/><Relationship Id="rId65" Type="http://schemas.openxmlformats.org/officeDocument/2006/relationships/slide" Target="slides/slide46.xml"/><Relationship Id="rId73"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20.xml"/><Relationship Id="rId34" Type="http://schemas.openxmlformats.org/officeDocument/2006/relationships/slide" Target="slides/slide15.xml"/><Relationship Id="rId50" Type="http://schemas.openxmlformats.org/officeDocument/2006/relationships/slide" Target="slides/slide31.xml"/><Relationship Id="rId55" Type="http://schemas.openxmlformats.org/officeDocument/2006/relationships/slide" Target="slides/slide36.xml"/><Relationship Id="rId76" Type="http://schemas.microsoft.com/office/2015/10/relationships/revisionInfo" Target="revisionInfo.xml"/><Relationship Id="rId7" Type="http://schemas.openxmlformats.org/officeDocument/2006/relationships/customXml" Target="../customXml/item7.xml"/><Relationship Id="rId71" Type="http://schemas.openxmlformats.org/officeDocument/2006/relationships/slide" Target="slides/slide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9/28/2018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9/28/2018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9/28/2018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9/28/2018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a:effectLst>
                  <a:outerShdw blurRad="38100" dist="38100" dir="2700000" algn="tl">
                    <a:srgbClr val="000000">
                      <a:alpha val="43137"/>
                    </a:srgbClr>
                  </a:outerShdw>
                </a:effectLst>
              </a:rPr>
              <a:t>Python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Advanced</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7699513"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we will explore some of the more advanced concepts in the Python language—in particular, </a:t>
            </a:r>
            <a:r>
              <a:rPr lang="en-US" dirty="0" smtClean="0"/>
              <a:t>filesystem, comprehensions, object-oriented and </a:t>
            </a:r>
            <a:r>
              <a:rPr lang="en-US" dirty="0"/>
              <a:t>Internet programming.</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8" y="83012"/>
            <a:ext cx="1524003" cy="1524003"/>
          </a:xfrm>
          <a:prstGeom prst="rect">
            <a:avLst/>
          </a:prstGeom>
        </p:spPr>
      </p:pic>
    </p:spTree>
    <p:extLst>
      <p:ext uri="{BB962C8B-B14F-4D97-AF65-F5344CB8AC3E}">
        <p14:creationId xmlns:p14="http://schemas.microsoft.com/office/powerpoint/2010/main" val="2023224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Listing Directories</a:t>
            </a:r>
          </a:p>
        </p:txBody>
      </p:sp>
      <p:sp>
        <p:nvSpPr>
          <p:cNvPr id="2" name="TextBox 1"/>
          <p:cNvSpPr txBox="1"/>
          <p:nvPr/>
        </p:nvSpPr>
        <p:spPr>
          <a:xfrm>
            <a:off x="0" y="857743"/>
            <a:ext cx="12191999"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b="1" i="1" dirty="0">
                <a:solidFill>
                  <a:srgbClr val="0070C0"/>
                </a:solidFill>
                <a:latin typeface="Consolas" panose="020B0609020204030204" pitchFamily="49" charset="0"/>
                <a:cs typeface="Consolas" panose="020B0609020204030204" pitchFamily="49" charset="0"/>
              </a:rPr>
              <a:t>glob</a:t>
            </a:r>
            <a:r>
              <a:rPr lang="en-US" sz="2000" dirty="0"/>
              <a:t> </a:t>
            </a:r>
            <a:r>
              <a:rPr lang="en-US" sz="2000" b="1" dirty="0"/>
              <a:t>module is another tool in the Python standard library.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It’s </a:t>
            </a:r>
            <a:r>
              <a:rPr lang="en-US" sz="2000" b="1" dirty="0"/>
              <a:t>an easy way to get the contents of a directory programmatically</a:t>
            </a:r>
            <a:r>
              <a:rPr lang="en-US" sz="2000" dirty="0"/>
              <a:t>, </a:t>
            </a:r>
            <a:r>
              <a:rPr lang="en-US" sz="2000" b="1" dirty="0"/>
              <a:t>and it uses the sort of </a:t>
            </a:r>
            <a:r>
              <a:rPr lang="en-US" sz="2000" b="1" dirty="0">
                <a:solidFill>
                  <a:srgbClr val="FF0000"/>
                </a:solidFill>
              </a:rPr>
              <a:t>wildcards</a:t>
            </a:r>
            <a:r>
              <a:rPr lang="en-US" sz="2000" dirty="0"/>
              <a:t> that you may already be familiar with from working on the command line</a:t>
            </a:r>
            <a:r>
              <a:rPr lang="en-US" sz="2000" dirty="0" smtClean="0"/>
              <a:t>.</a:t>
            </a:r>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endParaRPr lang="af-ZA" sz="2000" b="1" dirty="0"/>
          </a:p>
          <a:p>
            <a:pPr marL="342900" indent="-342900">
              <a:buFont typeface="Arial" panose="020B0604020202020204" pitchFamily="34" charset="0"/>
              <a:buChar char="•"/>
            </a:pPr>
            <a:r>
              <a:rPr lang="af-ZA" sz="2000" dirty="0"/>
              <a:t>①	The </a:t>
            </a:r>
            <a:r>
              <a:rPr lang="af-ZA" sz="2000" b="1" i="1" dirty="0">
                <a:solidFill>
                  <a:srgbClr val="0070C0"/>
                </a:solidFill>
                <a:latin typeface="Consolas" panose="020B0609020204030204" pitchFamily="49" charset="0"/>
                <a:cs typeface="Consolas" panose="020B0609020204030204" pitchFamily="49" charset="0"/>
              </a:rPr>
              <a:t>glob</a:t>
            </a:r>
            <a:r>
              <a:rPr lang="af-ZA" sz="2000" dirty="0"/>
              <a:t> module </a:t>
            </a:r>
            <a:r>
              <a:rPr lang="af-ZA" sz="2000" b="1" dirty="0"/>
              <a:t>takes a wildcard </a:t>
            </a:r>
            <a:r>
              <a:rPr lang="af-ZA" sz="2000" dirty="0"/>
              <a:t>and </a:t>
            </a:r>
            <a:r>
              <a:rPr lang="af-ZA" sz="2000" b="1" dirty="0"/>
              <a:t>returns the path of all files and directories matching the wildcard</a:t>
            </a:r>
            <a:r>
              <a:rPr lang="af-ZA" sz="2000" dirty="0"/>
              <a:t>. In this example, the wildcard is a directory path plus </a:t>
            </a:r>
            <a:r>
              <a:rPr lang="af-ZA" sz="2000" b="1" i="1" dirty="0">
                <a:solidFill>
                  <a:srgbClr val="0070C0"/>
                </a:solidFill>
                <a:latin typeface="Consolas" panose="020B0609020204030204" pitchFamily="49" charset="0"/>
                <a:cs typeface="Consolas" panose="020B0609020204030204" pitchFamily="49" charset="0"/>
              </a:rPr>
              <a:t>“*.xml”</a:t>
            </a:r>
            <a:r>
              <a:rPr lang="af-ZA" sz="2000" dirty="0"/>
              <a:t>, which will match all </a:t>
            </a:r>
            <a:r>
              <a:rPr lang="af-ZA" sz="2000" b="1" i="1" dirty="0">
                <a:solidFill>
                  <a:srgbClr val="0070C0"/>
                </a:solidFill>
                <a:latin typeface="Consolas" panose="020B0609020204030204" pitchFamily="49" charset="0"/>
                <a:cs typeface="Consolas" panose="020B0609020204030204" pitchFamily="49" charset="0"/>
              </a:rPr>
              <a:t>.xml </a:t>
            </a:r>
            <a:r>
              <a:rPr lang="af-ZA" sz="2000" dirty="0"/>
              <a:t>files in the examples subdirectory.</a:t>
            </a:r>
          </a:p>
          <a:p>
            <a:pPr marL="342900" indent="-342900">
              <a:buFont typeface="Arial" panose="020B0604020202020204" pitchFamily="34" charset="0"/>
              <a:buChar char="•"/>
            </a:pP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b="24807"/>
          <a:stretch/>
        </p:blipFill>
        <p:spPr>
          <a:xfrm>
            <a:off x="854653" y="2439554"/>
            <a:ext cx="6322002" cy="2831361"/>
          </a:xfrm>
          <a:prstGeom prst="rect">
            <a:avLst/>
          </a:prstGeom>
        </p:spPr>
      </p:pic>
    </p:spTree>
    <p:extLst>
      <p:ext uri="{BB962C8B-B14F-4D97-AF65-F5344CB8AC3E}">
        <p14:creationId xmlns:p14="http://schemas.microsoft.com/office/powerpoint/2010/main" val="4203012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Getting File Metadata</a:t>
            </a:r>
          </a:p>
        </p:txBody>
      </p:sp>
      <p:sp>
        <p:nvSpPr>
          <p:cNvPr id="2" name="TextBox 1"/>
          <p:cNvSpPr txBox="1"/>
          <p:nvPr/>
        </p:nvSpPr>
        <p:spPr>
          <a:xfrm>
            <a:off x="0" y="857743"/>
            <a:ext cx="1219199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Every modern file system </a:t>
            </a:r>
            <a:r>
              <a:rPr lang="en-US" sz="2000" b="1" dirty="0"/>
              <a:t>stores metadata about each file</a:t>
            </a:r>
            <a:r>
              <a:rPr lang="en-US" sz="2000" dirty="0"/>
              <a:t>: </a:t>
            </a:r>
            <a:r>
              <a:rPr lang="en-US" sz="2000" b="1" dirty="0">
                <a:solidFill>
                  <a:srgbClr val="FF0000"/>
                </a:solidFill>
              </a:rPr>
              <a:t>creation date</a:t>
            </a:r>
            <a:r>
              <a:rPr lang="en-US" sz="2000" dirty="0"/>
              <a:t>, </a:t>
            </a:r>
            <a:r>
              <a:rPr lang="en-US" sz="2000" b="1" dirty="0">
                <a:solidFill>
                  <a:srgbClr val="FF0000"/>
                </a:solidFill>
              </a:rPr>
              <a:t>last-modified date</a:t>
            </a:r>
            <a:r>
              <a:rPr lang="en-US" sz="2000" dirty="0"/>
              <a:t>, </a:t>
            </a:r>
            <a:r>
              <a:rPr lang="en-US" sz="2000" b="1" dirty="0">
                <a:solidFill>
                  <a:srgbClr val="FF0000"/>
                </a:solidFill>
              </a:rPr>
              <a:t>file size</a:t>
            </a:r>
            <a:r>
              <a:rPr lang="en-US" sz="2000" dirty="0"/>
              <a:t>, and so on.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Python </a:t>
            </a:r>
            <a:r>
              <a:rPr lang="en-US" sz="2000" dirty="0"/>
              <a:t>provides a single API to access this metadata. </a:t>
            </a:r>
            <a:r>
              <a:rPr lang="en-US" sz="2000" b="1" dirty="0"/>
              <a:t>You don’t need to open the file</a:t>
            </a:r>
            <a:r>
              <a:rPr lang="en-US" sz="2000" dirty="0"/>
              <a:t>; </a:t>
            </a:r>
            <a:r>
              <a:rPr lang="en-US" sz="2000" b="1" dirty="0">
                <a:solidFill>
                  <a:srgbClr val="FF0000"/>
                </a:solidFill>
              </a:rPr>
              <a:t>all you need is the filename</a:t>
            </a:r>
            <a:r>
              <a:rPr lang="en-US" sz="2000" dirty="0"/>
              <a:t>. </a:t>
            </a: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362704" y="2181182"/>
            <a:ext cx="7466590" cy="4537471"/>
          </a:xfrm>
          <a:prstGeom prst="rect">
            <a:avLst/>
          </a:prstGeom>
        </p:spPr>
      </p:pic>
    </p:spTree>
    <p:extLst>
      <p:ext uri="{BB962C8B-B14F-4D97-AF65-F5344CB8AC3E}">
        <p14:creationId xmlns:p14="http://schemas.microsoft.com/office/powerpoint/2010/main" val="2662251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Getting File Metadata</a:t>
            </a:r>
          </a:p>
        </p:txBody>
      </p:sp>
      <p:sp>
        <p:nvSpPr>
          <p:cNvPr id="2" name="TextBox 1"/>
          <p:cNvSpPr txBox="1"/>
          <p:nvPr/>
        </p:nvSpPr>
        <p:spPr>
          <a:xfrm>
            <a:off x="0" y="857743"/>
            <a:ext cx="12191999"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current working directory is the examples folder.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i="1" dirty="0">
                <a:solidFill>
                  <a:srgbClr val="0070C0"/>
                </a:solidFill>
                <a:latin typeface="Consolas" panose="020B0609020204030204" pitchFamily="49" charset="0"/>
                <a:cs typeface="Consolas" panose="020B0609020204030204" pitchFamily="49" charset="0"/>
              </a:rPr>
              <a:t>feed.xml</a:t>
            </a:r>
            <a:r>
              <a:rPr lang="en-US" sz="2000" dirty="0"/>
              <a:t> is a file in the examples folder. Calling the </a:t>
            </a:r>
            <a:r>
              <a:rPr lang="en-US" sz="2000" b="1" i="1" dirty="0">
                <a:solidFill>
                  <a:srgbClr val="0070C0"/>
                </a:solidFill>
                <a:latin typeface="Consolas" panose="020B0609020204030204" pitchFamily="49" charset="0"/>
                <a:cs typeface="Consolas" panose="020B0609020204030204" pitchFamily="49" charset="0"/>
              </a:rPr>
              <a:t>os.stat() </a:t>
            </a:r>
            <a:r>
              <a:rPr lang="en-US" sz="2000" dirty="0"/>
              <a:t>function </a:t>
            </a:r>
            <a:r>
              <a:rPr lang="en-US" sz="2000" b="1" dirty="0"/>
              <a:t>returns an object that contains several different types of metadata about the file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st_mtime</a:t>
            </a:r>
            <a:r>
              <a:rPr lang="en-US" sz="2000" dirty="0"/>
              <a:t> is the </a:t>
            </a:r>
            <a:r>
              <a:rPr lang="en-US" sz="2000" b="1" dirty="0">
                <a:solidFill>
                  <a:srgbClr val="FF0000"/>
                </a:solidFill>
              </a:rPr>
              <a:t>modification time</a:t>
            </a:r>
            <a:r>
              <a:rPr lang="en-US" sz="2000" dirty="0"/>
              <a:t>, but it’s in a format that isn’t terribly useful. (</a:t>
            </a:r>
            <a:r>
              <a:rPr lang="en-US" sz="2000" b="1" dirty="0"/>
              <a:t>Technically, it’s the number of seconds since the Epoch, which is defined as the first second of January 1st, 1970. Seriously</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time</a:t>
            </a:r>
            <a:r>
              <a:rPr lang="en-US" sz="2000" dirty="0"/>
              <a:t> module is part of the Python standard library</a:t>
            </a:r>
            <a:r>
              <a:rPr lang="en-US" sz="2000" b="1" dirty="0"/>
              <a:t>. It contains functions to convert between different time representations, format time values into strings, and fiddle with timezones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time.localtime() </a:t>
            </a:r>
            <a:r>
              <a:rPr lang="en-US" sz="2000" dirty="0"/>
              <a:t>function </a:t>
            </a:r>
            <a:r>
              <a:rPr lang="en-US" sz="2000" b="1" dirty="0"/>
              <a:t>converts a time </a:t>
            </a:r>
            <a:r>
              <a:rPr lang="en-US" sz="2000" dirty="0"/>
              <a:t>value </a:t>
            </a:r>
            <a:r>
              <a:rPr lang="en-US" sz="2000" b="1" dirty="0">
                <a:solidFill>
                  <a:srgbClr val="FF0000"/>
                </a:solidFill>
              </a:rPr>
              <a:t>from seconds-since-the-Epoch </a:t>
            </a:r>
            <a:r>
              <a:rPr lang="en-US" sz="2000" dirty="0"/>
              <a:t>(from the </a:t>
            </a:r>
            <a:r>
              <a:rPr lang="en-US" sz="2000" b="1" i="1" dirty="0">
                <a:solidFill>
                  <a:srgbClr val="0070C0"/>
                </a:solidFill>
                <a:latin typeface="Consolas" panose="020B0609020204030204" pitchFamily="49" charset="0"/>
                <a:cs typeface="Consolas" panose="020B0609020204030204" pitchFamily="49" charset="0"/>
              </a:rPr>
              <a:t>st_mtime</a:t>
            </a:r>
            <a:r>
              <a:rPr lang="en-US" sz="2000" dirty="0"/>
              <a:t> property returned from the </a:t>
            </a:r>
            <a:r>
              <a:rPr lang="en-US" sz="2000" b="1" i="1" dirty="0">
                <a:solidFill>
                  <a:srgbClr val="0070C0"/>
                </a:solidFill>
                <a:latin typeface="Consolas" panose="020B0609020204030204" pitchFamily="49" charset="0"/>
                <a:cs typeface="Consolas" panose="020B0609020204030204" pitchFamily="49" charset="0"/>
              </a:rPr>
              <a:t>os.stat() </a:t>
            </a:r>
            <a:r>
              <a:rPr lang="en-US" sz="2000" dirty="0"/>
              <a:t>function) </a:t>
            </a:r>
            <a:r>
              <a:rPr lang="en-US" sz="2000" b="1" dirty="0"/>
              <a:t>into</a:t>
            </a:r>
            <a:r>
              <a:rPr lang="en-US" sz="2000" dirty="0"/>
              <a:t> a </a:t>
            </a:r>
            <a:r>
              <a:rPr lang="en-US" sz="2000" b="1" dirty="0">
                <a:solidFill>
                  <a:srgbClr val="FF0000"/>
                </a:solidFill>
              </a:rPr>
              <a:t>more useful structure of year, month, day, hour, minute, second</a:t>
            </a:r>
            <a:r>
              <a:rPr lang="en-US" sz="2000" dirty="0"/>
              <a:t>, and so on. This file was last modified on July 13, 2009, at around 5:25 PM. </a:t>
            </a: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36234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Getting File Metadata</a:t>
            </a:r>
          </a:p>
        </p:txBody>
      </p:sp>
      <p:sp>
        <p:nvSpPr>
          <p:cNvPr id="2" name="TextBox 1"/>
          <p:cNvSpPr txBox="1"/>
          <p:nvPr/>
        </p:nvSpPr>
        <p:spPr>
          <a:xfrm>
            <a:off x="118052" y="3151857"/>
            <a:ext cx="12191999"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os.stat() </a:t>
            </a:r>
            <a:r>
              <a:rPr lang="en-US" sz="2000" dirty="0"/>
              <a:t>function </a:t>
            </a:r>
            <a:r>
              <a:rPr lang="en-US" sz="2000" b="1" dirty="0"/>
              <a:t>also returns the size of a file</a:t>
            </a:r>
            <a:r>
              <a:rPr lang="en-US" sz="2000" dirty="0"/>
              <a:t>, in the </a:t>
            </a:r>
            <a:r>
              <a:rPr lang="en-US" sz="2000" b="1" i="1" dirty="0">
                <a:solidFill>
                  <a:srgbClr val="0070C0"/>
                </a:solidFill>
                <a:latin typeface="Consolas" panose="020B0609020204030204" pitchFamily="49" charset="0"/>
                <a:cs typeface="Consolas" panose="020B0609020204030204" pitchFamily="49" charset="0"/>
              </a:rPr>
              <a:t>st_size</a:t>
            </a:r>
            <a:r>
              <a:rPr lang="en-US" sz="2000" dirty="0"/>
              <a:t> property. </a:t>
            </a:r>
            <a:endParaRPr lang="en-US" sz="2000" dirty="0" smtClean="0"/>
          </a:p>
          <a:p>
            <a:pPr marL="342900" indent="-342900">
              <a:buFont typeface="Arial" panose="020B0604020202020204" pitchFamily="34" charset="0"/>
              <a:buChar char="•"/>
            </a:pPr>
            <a:r>
              <a:rPr lang="en-US" sz="2000" dirty="0" smtClean="0"/>
              <a:t>The </a:t>
            </a:r>
            <a:r>
              <a:rPr lang="en-US" sz="2000" dirty="0"/>
              <a:t>file </a:t>
            </a:r>
            <a:r>
              <a:rPr lang="en-US" sz="2000" b="1" i="1" dirty="0">
                <a:solidFill>
                  <a:srgbClr val="0070C0"/>
                </a:solidFill>
                <a:latin typeface="Consolas" panose="020B0609020204030204" pitchFamily="49" charset="0"/>
                <a:cs typeface="Consolas" panose="020B0609020204030204" pitchFamily="49" charset="0"/>
              </a:rPr>
              <a:t>feed.xml </a:t>
            </a:r>
            <a:r>
              <a:rPr lang="en-US" sz="2000" dirty="0"/>
              <a:t>is 3070 bytes.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97896" y="983738"/>
            <a:ext cx="6866145" cy="1510080"/>
          </a:xfrm>
          <a:prstGeom prst="rect">
            <a:avLst/>
          </a:prstGeom>
        </p:spPr>
      </p:pic>
    </p:spTree>
    <p:extLst>
      <p:ext uri="{BB962C8B-B14F-4D97-AF65-F5344CB8AC3E}">
        <p14:creationId xmlns:p14="http://schemas.microsoft.com/office/powerpoint/2010/main" val="3632594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Constructing Absolute Pathnames</a:t>
            </a:r>
          </a:p>
        </p:txBody>
      </p:sp>
      <p:sp>
        <p:nvSpPr>
          <p:cNvPr id="2" name="TextBox 1"/>
          <p:cNvSpPr txBox="1"/>
          <p:nvPr/>
        </p:nvSpPr>
        <p:spPr>
          <a:xfrm>
            <a:off x="0" y="857743"/>
            <a:ext cx="12191999"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the previous section, the </a:t>
            </a:r>
            <a:r>
              <a:rPr lang="en-US" sz="2000" b="1" i="1" dirty="0">
                <a:solidFill>
                  <a:srgbClr val="0070C0"/>
                </a:solidFill>
                <a:latin typeface="Consolas" panose="020B0609020204030204" pitchFamily="49" charset="0"/>
                <a:cs typeface="Consolas" panose="020B0609020204030204" pitchFamily="49" charset="0"/>
              </a:rPr>
              <a:t>glob.glob() </a:t>
            </a:r>
            <a:r>
              <a:rPr lang="en-US" sz="2000" dirty="0"/>
              <a:t>function </a:t>
            </a:r>
            <a:r>
              <a:rPr lang="en-US" sz="2000" b="1" dirty="0"/>
              <a:t>returned a list of relative pathnames</a:t>
            </a:r>
            <a:r>
              <a:rPr lang="en-US" sz="2000" dirty="0"/>
              <a:t>. </a:t>
            </a:r>
            <a:endParaRPr lang="fa-IR" sz="2000" dirty="0" smtClean="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dirty="0" smtClean="0"/>
              <a:t>The </a:t>
            </a:r>
            <a:r>
              <a:rPr lang="en-US" sz="2000" dirty="0"/>
              <a:t>first example had pathnames like </a:t>
            </a:r>
            <a:r>
              <a:rPr lang="en-US" sz="2000" b="1" i="1" dirty="0" smtClean="0">
                <a:solidFill>
                  <a:srgbClr val="0070C0"/>
                </a:solidFill>
                <a:latin typeface="Consolas" panose="020B0609020204030204" pitchFamily="49" charset="0"/>
                <a:cs typeface="Consolas" panose="020B0609020204030204" pitchFamily="49" charset="0"/>
              </a:rPr>
              <a:t>'examples\feed.xml‘.</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smtClean="0"/>
              <a:t>As </a:t>
            </a:r>
            <a:r>
              <a:rPr lang="en-US" sz="2000" dirty="0"/>
              <a:t>long as you stay in the same current working directory, these relative pathnames will work for opening files or getting file metadata. But if you want to construct an </a:t>
            </a:r>
            <a:r>
              <a:rPr lang="en-US" sz="2000" b="1" dirty="0"/>
              <a:t>absolute pathname </a:t>
            </a:r>
            <a:r>
              <a:rPr lang="en-US" sz="2000" dirty="0"/>
              <a:t>— </a:t>
            </a:r>
            <a:r>
              <a:rPr lang="en-US" sz="2000" b="1" dirty="0"/>
              <a:t>i.e. one that includes all the directory names back to the root directory or drive letter</a:t>
            </a:r>
            <a:r>
              <a:rPr lang="en-US" sz="2000" dirty="0"/>
              <a:t> — then you’ll need the </a:t>
            </a:r>
            <a:r>
              <a:rPr lang="en-US" sz="2000" b="1" i="1" dirty="0">
                <a:solidFill>
                  <a:srgbClr val="0070C0"/>
                </a:solidFill>
                <a:latin typeface="Consolas" panose="020B0609020204030204" pitchFamily="49" charset="0"/>
                <a:cs typeface="Consolas" panose="020B0609020204030204" pitchFamily="49" charset="0"/>
              </a:rPr>
              <a:t>os.path.realpath()</a:t>
            </a:r>
            <a:r>
              <a:rPr lang="en-US" sz="2000" dirty="0"/>
              <a:t> function.</a:t>
            </a: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74676" y="3742057"/>
            <a:ext cx="6826266" cy="2533331"/>
          </a:xfrm>
          <a:prstGeom prst="rect">
            <a:avLst/>
          </a:prstGeom>
        </p:spPr>
      </p:pic>
    </p:spTree>
    <p:extLst>
      <p:ext uri="{BB962C8B-B14F-4D97-AF65-F5344CB8AC3E}">
        <p14:creationId xmlns:p14="http://schemas.microsoft.com/office/powerpoint/2010/main" val="1420807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Applying </a:t>
            </a:r>
            <a:r>
              <a:rPr lang="en-US" b="1" dirty="0">
                <a:effectLst>
                  <a:outerShdw blurRad="38100" dist="38100" dir="2700000" algn="tl">
                    <a:srgbClr val="000000">
                      <a:alpha val="43137"/>
                    </a:srgbClr>
                  </a:outerShdw>
                </a:effectLst>
              </a:rPr>
              <a:t>a Function to a List </a:t>
            </a:r>
          </a:p>
        </p:txBody>
      </p:sp>
      <p:sp>
        <p:nvSpPr>
          <p:cNvPr id="2" name="TextBox 1"/>
          <p:cNvSpPr txBox="1"/>
          <p:nvPr/>
        </p:nvSpPr>
        <p:spPr>
          <a:xfrm>
            <a:off x="417443" y="857743"/>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language feature called </a:t>
            </a:r>
            <a:r>
              <a:rPr lang="en-US" sz="2000" b="1" i="1" dirty="0">
                <a:effectLst>
                  <a:outerShdw blurRad="38100" dist="38100" dir="2700000" algn="tl">
                    <a:srgbClr val="000000">
                      <a:alpha val="43137"/>
                    </a:srgbClr>
                  </a:outerShdw>
                </a:effectLst>
              </a:rPr>
              <a:t>comprehensions</a:t>
            </a:r>
            <a:r>
              <a:rPr lang="en-US" sz="2000" dirty="0"/>
              <a:t>. </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a:t>The following example will convert each string element of the list to uppercase and return a new list the same length as the old one, but with all the strings in uppercase: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ijk</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x.upper</a:t>
            </a:r>
            <a:r>
              <a:rPr lang="en-US" sz="2000" b="1" i="1" dirty="0">
                <a:solidFill>
                  <a:srgbClr val="0070C0"/>
                </a:solidFill>
                <a:latin typeface="Consolas" panose="020B0609020204030204" pitchFamily="49" charset="0"/>
                <a:cs typeface="Consolas" panose="020B0609020204030204" pitchFamily="49" charset="0"/>
              </a:rPr>
              <a:t>() for x in l]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 'DEF', 'GHI', 'IJK']</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This is a very concise way of doing comprehensions. The whole expression has to be enclosed in brackets (</a:t>
            </a:r>
            <a:r>
              <a:rPr lang="en-US" sz="2400" b="1" dirty="0">
                <a:solidFill>
                  <a:srgbClr val="0070C0"/>
                </a:solidFill>
                <a:latin typeface="Consolas" panose="020B0609020204030204" pitchFamily="49" charset="0"/>
                <a:cs typeface="Consolas" panose="020B0609020204030204" pitchFamily="49" charset="0"/>
              </a:rPr>
              <a:t>[]</a:t>
            </a:r>
            <a:r>
              <a:rPr lang="en-US" sz="2000" dirty="0"/>
              <a:t>). The first element of the comprehension is the code to be evaluated for each element of the list. The rest of the comprehension looks rather like a normal list iteration command . The loop variable follows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a:t>
            </a:r>
            <a:r>
              <a:rPr lang="en-US" sz="2000" b="1" i="1" dirty="0">
                <a:solidFill>
                  <a:srgbClr val="0070C0"/>
                </a:solidFill>
                <a:latin typeface="Consolas" panose="020B0609020204030204" pitchFamily="49" charset="0"/>
                <a:cs typeface="Consolas" panose="020B0609020204030204" pitchFamily="49" charset="0"/>
              </a:rPr>
              <a:t>keyword</a:t>
            </a:r>
            <a:r>
              <a:rPr lang="en-US" sz="2000" dirty="0"/>
              <a:t> and then after the </a:t>
            </a:r>
            <a:r>
              <a:rPr lang="en-US" sz="2000" b="1" i="1" dirty="0">
                <a:solidFill>
                  <a:srgbClr val="0070C0"/>
                </a:solidFill>
                <a:latin typeface="Consolas" panose="020B0609020204030204" pitchFamily="49" charset="0"/>
                <a:cs typeface="Consolas" panose="020B0609020204030204" pitchFamily="49" charset="0"/>
              </a:rPr>
              <a:t>in</a:t>
            </a:r>
            <a:r>
              <a:rPr lang="en-US" sz="2000" dirty="0"/>
              <a:t> keyword is the list to be used.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2730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A list comprehension provides a </a:t>
            </a:r>
            <a:r>
              <a:rPr lang="en-US" sz="2000" b="1" dirty="0">
                <a:solidFill>
                  <a:srgbClr val="FF0000"/>
                </a:solidFill>
              </a:rPr>
              <a:t>compact way</a:t>
            </a:r>
            <a:r>
              <a:rPr lang="en-US" sz="2000" dirty="0">
                <a:solidFill>
                  <a:srgbClr val="FF0000"/>
                </a:solidFill>
              </a:rPr>
              <a:t> </a:t>
            </a:r>
            <a:r>
              <a:rPr lang="en-US" sz="2000" dirty="0"/>
              <a:t>of </a:t>
            </a:r>
            <a:r>
              <a:rPr lang="en-US" sz="2000" b="1" dirty="0">
                <a:solidFill>
                  <a:srgbClr val="FF0000"/>
                </a:solidFill>
              </a:rPr>
              <a:t>mapping a list into another list by</a:t>
            </a:r>
            <a:r>
              <a:rPr lang="en-US" sz="2000" dirty="0">
                <a:solidFill>
                  <a:srgbClr val="FF0000"/>
                </a:solidFill>
              </a:rPr>
              <a:t> </a:t>
            </a:r>
            <a:r>
              <a:rPr lang="en-US" sz="2000" b="1" dirty="0">
                <a:solidFill>
                  <a:srgbClr val="FF0000"/>
                </a:solidFill>
              </a:rPr>
              <a:t>applying a function to each of the elements of the list</a:t>
            </a:r>
            <a:r>
              <a:rPr lang="en-US" sz="2000" b="1" dirty="0" smtClean="0"/>
              <a:t>.</a:t>
            </a:r>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39500" y="1911925"/>
            <a:ext cx="6115483" cy="3959156"/>
          </a:xfrm>
          <a:prstGeom prst="rect">
            <a:avLst/>
          </a:prstGeom>
        </p:spPr>
      </p:pic>
    </p:spTree>
    <p:extLst>
      <p:ext uri="{BB962C8B-B14F-4D97-AF65-F5344CB8AC3E}">
        <p14:creationId xmlns:p14="http://schemas.microsoft.com/office/powerpoint/2010/main" val="3348812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To make sense of this, look at it from right to left. </a:t>
            </a:r>
            <a:r>
              <a:rPr lang="en-US" sz="2000" b="1" i="1" dirty="0">
                <a:solidFill>
                  <a:srgbClr val="0070C0"/>
                </a:solidFill>
                <a:latin typeface="Consolas" panose="020B0609020204030204" pitchFamily="49" charset="0"/>
                <a:cs typeface="Consolas" panose="020B0609020204030204" pitchFamily="49" charset="0"/>
              </a:rPr>
              <a:t>a_list</a:t>
            </a:r>
            <a:r>
              <a:rPr lang="en-US" sz="2000" dirty="0"/>
              <a:t> </a:t>
            </a:r>
            <a:r>
              <a:rPr lang="en-US" sz="2000" b="1" dirty="0"/>
              <a:t>is the list you’re mapping</a:t>
            </a:r>
            <a:r>
              <a:rPr lang="en-US" sz="2000" dirty="0"/>
              <a:t>. </a:t>
            </a:r>
            <a:endParaRPr lang="en-US" sz="2000" dirty="0" smtClean="0"/>
          </a:p>
          <a:p>
            <a:pPr marL="342900" indent="-342900">
              <a:buFont typeface="Arial" panose="020B0604020202020204" pitchFamily="34" charset="0"/>
              <a:buChar char="•"/>
            </a:pPr>
            <a:r>
              <a:rPr lang="en-US" sz="2000" dirty="0" smtClean="0"/>
              <a:t>The </a:t>
            </a:r>
            <a:r>
              <a:rPr lang="en-US" sz="2000" dirty="0"/>
              <a:t>Python interpreter </a:t>
            </a:r>
            <a:r>
              <a:rPr lang="en-US" sz="2000" b="1" dirty="0"/>
              <a:t>loops through </a:t>
            </a:r>
            <a:r>
              <a:rPr lang="en-US" sz="2000" b="1" i="1" dirty="0">
                <a:solidFill>
                  <a:srgbClr val="0070C0"/>
                </a:solidFill>
                <a:latin typeface="Consolas" panose="020B0609020204030204" pitchFamily="49" charset="0"/>
                <a:cs typeface="Consolas" panose="020B0609020204030204" pitchFamily="49" charset="0"/>
              </a:rPr>
              <a:t>a_list</a:t>
            </a:r>
            <a:r>
              <a:rPr lang="en-US" sz="2000" dirty="0"/>
              <a:t> </a:t>
            </a:r>
            <a:r>
              <a:rPr lang="en-US" sz="2000" b="1" dirty="0"/>
              <a:t>one element at a time</a:t>
            </a:r>
            <a:r>
              <a:rPr lang="en-US" sz="2000" dirty="0"/>
              <a:t>, </a:t>
            </a:r>
            <a:r>
              <a:rPr lang="en-US" sz="2000" b="1" dirty="0"/>
              <a:t>temporarily assigning the value of each element to the variable </a:t>
            </a:r>
            <a:r>
              <a:rPr lang="en-US" sz="2000" b="1" i="1" dirty="0">
                <a:solidFill>
                  <a:srgbClr val="0070C0"/>
                </a:solidFill>
                <a:latin typeface="Consolas" panose="020B0609020204030204" pitchFamily="49" charset="0"/>
                <a:cs typeface="Consolas" panose="020B0609020204030204" pitchFamily="49" charset="0"/>
              </a:rPr>
              <a:t>elem</a:t>
            </a:r>
            <a:r>
              <a:rPr lang="en-US" sz="2000" dirty="0"/>
              <a:t>. </a:t>
            </a:r>
            <a:endParaRPr lang="en-US" sz="2000" dirty="0" smtClean="0"/>
          </a:p>
          <a:p>
            <a:pPr marL="342900" indent="-342900">
              <a:buFont typeface="Arial" panose="020B0604020202020204" pitchFamily="34" charset="0"/>
              <a:buChar char="•"/>
            </a:pPr>
            <a:r>
              <a:rPr lang="en-US" sz="2000" b="1" dirty="0" smtClean="0"/>
              <a:t>Python </a:t>
            </a:r>
            <a:r>
              <a:rPr lang="en-US" sz="2000" b="1" dirty="0"/>
              <a:t>then applies the function </a:t>
            </a:r>
            <a:r>
              <a:rPr lang="en-US" sz="2000" b="1" i="1" dirty="0">
                <a:solidFill>
                  <a:srgbClr val="0070C0"/>
                </a:solidFill>
                <a:latin typeface="Consolas" panose="020B0609020204030204" pitchFamily="49" charset="0"/>
                <a:cs typeface="Consolas" panose="020B0609020204030204" pitchFamily="49" charset="0"/>
              </a:rPr>
              <a:t>elem * 2 </a:t>
            </a:r>
            <a:r>
              <a:rPr lang="en-US" sz="2000" b="1" dirty="0"/>
              <a:t>and appends that result to the returned list</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A list comprehension creates a new list; it does not change the original list</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It is safe to assign the result of a list comprehension to the variable that you’re mapping</a:t>
            </a:r>
            <a:r>
              <a:rPr lang="en-US" sz="2000" dirty="0"/>
              <a:t>. </a:t>
            </a:r>
            <a:endParaRPr lang="en-US" sz="2000" dirty="0" smtClean="0"/>
          </a:p>
          <a:p>
            <a:pPr marL="342900" indent="-342900">
              <a:buFont typeface="Arial" panose="020B0604020202020204" pitchFamily="34" charset="0"/>
              <a:buChar char="•"/>
            </a:pPr>
            <a:r>
              <a:rPr lang="en-US" sz="2000" b="1" dirty="0" smtClean="0"/>
              <a:t>Python </a:t>
            </a:r>
            <a:r>
              <a:rPr lang="en-US" sz="2000" b="1" dirty="0"/>
              <a:t>constructs the new list in memory, and when the list comprehension is complete, it assigns the result to the original variable</a:t>
            </a:r>
            <a:r>
              <a:rPr lang="en-US" sz="2000" dirty="0"/>
              <a:t>.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11420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p>
        </p:txBody>
      </p:sp>
      <p:sp>
        <p:nvSpPr>
          <p:cNvPr id="2" name="TextBox 1"/>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b="1" dirty="0"/>
              <a:t>You can use any Python expression in a list comprehension</a:t>
            </a:r>
            <a:r>
              <a:rPr lang="en-US" sz="2000" dirty="0"/>
              <a:t>, including the functions in the </a:t>
            </a:r>
            <a:r>
              <a:rPr lang="en-US" sz="2000" b="1" i="1" dirty="0">
                <a:solidFill>
                  <a:srgbClr val="0070C0"/>
                </a:solidFill>
                <a:latin typeface="Consolas" panose="020B0609020204030204" pitchFamily="49" charset="0"/>
                <a:cs typeface="Consolas" panose="020B0609020204030204" pitchFamily="49" charset="0"/>
              </a:rPr>
              <a:t>os</a:t>
            </a:r>
            <a:r>
              <a:rPr lang="en-US" sz="2000" dirty="0"/>
              <a:t> module for manipulating files and directories. </a:t>
            </a:r>
            <a:endParaRPr lang="en-US"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r>
              <a:rPr lang="en-US" sz="2000" dirty="0"/>
              <a:t>①	This returns a list of all the </a:t>
            </a:r>
            <a:r>
              <a:rPr lang="en-US" sz="2000" b="1" i="1" dirty="0">
                <a:solidFill>
                  <a:srgbClr val="0070C0"/>
                </a:solidFill>
                <a:latin typeface="Consolas" panose="020B0609020204030204" pitchFamily="49" charset="0"/>
                <a:cs typeface="Consolas" panose="020B0609020204030204" pitchFamily="49" charset="0"/>
              </a:rPr>
              <a:t>.xml </a:t>
            </a:r>
            <a:r>
              <a:rPr lang="en-US" sz="2000" dirty="0"/>
              <a:t>files in the current working directory.</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list comprehension takes that list of </a:t>
            </a:r>
            <a:r>
              <a:rPr lang="en-US" sz="2000" b="1" i="1" dirty="0">
                <a:solidFill>
                  <a:srgbClr val="0070C0"/>
                </a:solidFill>
                <a:latin typeface="Consolas" panose="020B0609020204030204" pitchFamily="49" charset="0"/>
                <a:cs typeface="Consolas" panose="020B0609020204030204" pitchFamily="49" charset="0"/>
              </a:rPr>
              <a:t>.xml </a:t>
            </a:r>
            <a:r>
              <a:rPr lang="en-US" sz="2000" dirty="0"/>
              <a:t>files and transforms it into a list of full pathnames.</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51332" y="1890703"/>
            <a:ext cx="7797048" cy="3146936"/>
          </a:xfrm>
          <a:prstGeom prst="rect">
            <a:avLst/>
          </a:prstGeom>
        </p:spPr>
      </p:pic>
    </p:spTree>
    <p:extLst>
      <p:ext uri="{BB962C8B-B14F-4D97-AF65-F5344CB8AC3E}">
        <p14:creationId xmlns:p14="http://schemas.microsoft.com/office/powerpoint/2010/main" val="1006559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List </a:t>
            </a:r>
            <a:r>
              <a:rPr lang="en-US" sz="2000" b="1" dirty="0">
                <a:solidFill>
                  <a:srgbClr val="FF0000"/>
                </a:solidFill>
              </a:rPr>
              <a:t>comprehensions can also filter items</a:t>
            </a:r>
            <a:r>
              <a:rPr lang="en-US" sz="2000" dirty="0"/>
              <a:t>, producing a result that can be smaller than the original list.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73137" y="2031688"/>
            <a:ext cx="7953375" cy="3629025"/>
          </a:xfrm>
          <a:prstGeom prst="rect">
            <a:avLst/>
          </a:prstGeom>
        </p:spPr>
      </p:pic>
    </p:spTree>
    <p:extLst>
      <p:ext uri="{BB962C8B-B14F-4D97-AF65-F5344CB8AC3E}">
        <p14:creationId xmlns:p14="http://schemas.microsoft.com/office/powerpoint/2010/main" val="3573933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Working With Files And Directories</a:t>
            </a:r>
          </a:p>
        </p:txBody>
      </p:sp>
      <p:sp>
        <p:nvSpPr>
          <p:cNvPr id="2" name="TextBox 1"/>
          <p:cNvSpPr txBox="1"/>
          <p:nvPr/>
        </p:nvSpPr>
        <p:spPr>
          <a:xfrm>
            <a:off x="417443" y="857743"/>
            <a:ext cx="11357113" cy="2369880"/>
          </a:xfrm>
          <a:prstGeom prst="rect">
            <a:avLst/>
          </a:prstGeom>
          <a:noFill/>
        </p:spPr>
        <p:txBody>
          <a:bodyPr wrap="square" rtlCol="0">
            <a:spAutoFit/>
          </a:bodyPr>
          <a:lstStyle/>
          <a:p>
            <a:pPr marL="342900" indent="-342900">
              <a:buFont typeface="Arial" panose="020B0604020202020204" pitchFamily="34" charset="0"/>
              <a:buChar char="•"/>
            </a:pPr>
            <a:r>
              <a:rPr lang="en-US" sz="2000" dirty="0"/>
              <a:t>Python 3 comes with a module called </a:t>
            </a:r>
            <a:r>
              <a:rPr lang="en-US" sz="2400" b="1" i="1" dirty="0">
                <a:solidFill>
                  <a:srgbClr val="0070C0"/>
                </a:solidFill>
                <a:latin typeface="Consolas" panose="020B0609020204030204" pitchFamily="49" charset="0"/>
                <a:cs typeface="Consolas" panose="020B0609020204030204" pitchFamily="49" charset="0"/>
              </a:rPr>
              <a:t>os</a:t>
            </a:r>
            <a:r>
              <a:rPr lang="en-US" sz="2000" dirty="0"/>
              <a:t>, which stands for </a:t>
            </a:r>
            <a:r>
              <a:rPr lang="en-US" sz="2000" b="1" dirty="0"/>
              <a:t>“operating system.”</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The </a:t>
            </a:r>
            <a:r>
              <a:rPr lang="en-US" sz="2400" b="1" i="1" dirty="0">
                <a:solidFill>
                  <a:srgbClr val="0070C0"/>
                </a:solidFill>
                <a:latin typeface="Consolas" panose="020B0609020204030204" pitchFamily="49" charset="0"/>
                <a:cs typeface="Consolas" panose="020B0609020204030204" pitchFamily="49" charset="0"/>
              </a:rPr>
              <a:t>os</a:t>
            </a:r>
            <a:r>
              <a:rPr lang="en-US" sz="2000" dirty="0"/>
              <a:t> module contains a plethora of functions </a:t>
            </a:r>
            <a:r>
              <a:rPr lang="en-US" sz="2000" b="1" dirty="0"/>
              <a:t>to get information on </a:t>
            </a:r>
            <a:r>
              <a:rPr lang="en-US" sz="2000" dirty="0"/>
              <a:t>— and in some cases, to manipulate — </a:t>
            </a:r>
            <a:r>
              <a:rPr lang="en-US" sz="2000" b="1" dirty="0"/>
              <a:t>local directories</a:t>
            </a:r>
            <a:r>
              <a:rPr lang="en-US" sz="2000" dirty="0"/>
              <a:t>, </a:t>
            </a:r>
            <a:r>
              <a:rPr lang="en-US" sz="2000" b="1" dirty="0"/>
              <a:t>files</a:t>
            </a:r>
            <a:r>
              <a:rPr lang="en-US" sz="2000" dirty="0"/>
              <a:t>, </a:t>
            </a:r>
            <a:r>
              <a:rPr lang="en-US" sz="2000" b="1" dirty="0"/>
              <a:t>processes</a:t>
            </a:r>
            <a:r>
              <a:rPr lang="en-US" sz="2000" dirty="0"/>
              <a:t>, and </a:t>
            </a:r>
            <a:r>
              <a:rPr lang="en-US" sz="2000" b="1" dirty="0"/>
              <a:t>environment variables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Python </a:t>
            </a:r>
            <a:r>
              <a:rPr lang="en-US" sz="2000" dirty="0"/>
              <a:t>does its best to offer a unified API across all supported operating systems so your programs can run on any computer with as little platform-specific code as possible.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2889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To filter a list, </a:t>
            </a:r>
            <a:r>
              <a:rPr lang="en-US" sz="2000" b="1" dirty="0"/>
              <a:t>you can include an </a:t>
            </a:r>
            <a:r>
              <a:rPr lang="en-US" sz="2000" b="1" i="1" dirty="0">
                <a:solidFill>
                  <a:srgbClr val="0070C0"/>
                </a:solidFill>
                <a:latin typeface="Consolas" panose="020B0609020204030204" pitchFamily="49" charset="0"/>
                <a:cs typeface="Consolas" panose="020B0609020204030204" pitchFamily="49" charset="0"/>
              </a:rPr>
              <a:t>if</a:t>
            </a:r>
            <a:r>
              <a:rPr lang="en-US" sz="2000" b="1" dirty="0"/>
              <a:t> clause </a:t>
            </a:r>
            <a:r>
              <a:rPr lang="en-US" sz="2000" b="1" dirty="0">
                <a:solidFill>
                  <a:srgbClr val="FF0000"/>
                </a:solidFill>
              </a:rPr>
              <a:t>at the end of </a:t>
            </a:r>
            <a:r>
              <a:rPr lang="en-US" sz="2000" b="1" dirty="0"/>
              <a:t>the list comprehension</a:t>
            </a:r>
            <a:r>
              <a:rPr lang="en-US" sz="2000" dirty="0"/>
              <a:t>. </a:t>
            </a:r>
            <a:endParaRPr lang="en-US" sz="2000" dirty="0" smtClean="0"/>
          </a:p>
          <a:p>
            <a:pPr marL="342900" indent="-342900">
              <a:buFont typeface="Arial" panose="020B0604020202020204" pitchFamily="34" charset="0"/>
              <a:buChar char="•"/>
            </a:pPr>
            <a:r>
              <a:rPr lang="en-US" sz="2000" b="1" dirty="0" smtClean="0"/>
              <a:t>The </a:t>
            </a:r>
            <a:r>
              <a:rPr lang="en-US" sz="2000" b="1" dirty="0"/>
              <a:t>expression after the </a:t>
            </a:r>
            <a:r>
              <a:rPr lang="en-US" sz="2000" b="1" i="1" dirty="0">
                <a:solidFill>
                  <a:srgbClr val="0070C0"/>
                </a:solidFill>
                <a:latin typeface="Consolas" panose="020B0609020204030204" pitchFamily="49" charset="0"/>
                <a:cs typeface="Consolas" panose="020B0609020204030204" pitchFamily="49" charset="0"/>
              </a:rPr>
              <a:t>if</a:t>
            </a:r>
            <a:r>
              <a:rPr lang="en-US" sz="2000" b="1" dirty="0"/>
              <a:t> keyword will be evaluated for each item in the list</a:t>
            </a:r>
            <a:r>
              <a:rPr lang="en-US" sz="2000" dirty="0"/>
              <a:t>. </a:t>
            </a:r>
          </a:p>
          <a:p>
            <a:pPr marL="342900" indent="-342900">
              <a:buFont typeface="Arial" panose="020B0604020202020204" pitchFamily="34" charset="0"/>
              <a:buChar char="•"/>
            </a:pPr>
            <a:r>
              <a:rPr lang="en-US" sz="2000" b="1" dirty="0" smtClean="0"/>
              <a:t>If </a:t>
            </a:r>
            <a:r>
              <a:rPr lang="en-US" sz="2000" b="1" dirty="0"/>
              <a:t>the expression evaluates to </a:t>
            </a:r>
            <a:r>
              <a:rPr lang="en-US" sz="2000" b="1" i="1" dirty="0">
                <a:solidFill>
                  <a:srgbClr val="0070C0"/>
                </a:solidFill>
                <a:latin typeface="Consolas" panose="020B0609020204030204" pitchFamily="49" charset="0"/>
                <a:cs typeface="Consolas" panose="020B0609020204030204" pitchFamily="49" charset="0"/>
              </a:rPr>
              <a:t>True</a:t>
            </a:r>
            <a:r>
              <a:rPr lang="en-US" sz="2000" b="1" dirty="0"/>
              <a:t>, the item will be included in the output</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This </a:t>
            </a:r>
            <a:r>
              <a:rPr lang="en-US" sz="2000" dirty="0"/>
              <a:t>list comprehension looks at the list of all </a:t>
            </a:r>
            <a:r>
              <a:rPr lang="en-US" sz="2000" b="1" i="1" dirty="0">
                <a:solidFill>
                  <a:srgbClr val="0070C0"/>
                </a:solidFill>
                <a:latin typeface="Consolas" panose="020B0609020204030204" pitchFamily="49" charset="0"/>
                <a:cs typeface="Consolas" panose="020B0609020204030204" pitchFamily="49" charset="0"/>
              </a:rPr>
              <a:t>.py </a:t>
            </a:r>
            <a:r>
              <a:rPr lang="en-US" sz="2000" dirty="0"/>
              <a:t>files in the current directory, and the </a:t>
            </a:r>
            <a:r>
              <a:rPr lang="en-US" sz="2000" b="1" i="1" dirty="0">
                <a:solidFill>
                  <a:srgbClr val="0070C0"/>
                </a:solidFill>
                <a:latin typeface="Consolas" panose="020B0609020204030204" pitchFamily="49" charset="0"/>
                <a:cs typeface="Consolas" panose="020B0609020204030204" pitchFamily="49" charset="0"/>
              </a:rPr>
              <a:t>if</a:t>
            </a:r>
            <a:r>
              <a:rPr lang="en-US" sz="2000" dirty="0"/>
              <a:t> expression filters that list by testing whether the size of each file is greater than </a:t>
            </a:r>
            <a:r>
              <a:rPr lang="en-US" sz="2000" b="1" i="1" dirty="0">
                <a:solidFill>
                  <a:srgbClr val="0070C0"/>
                </a:solidFill>
                <a:latin typeface="Consolas" panose="020B0609020204030204" pitchFamily="49" charset="0"/>
                <a:cs typeface="Consolas" panose="020B0609020204030204" pitchFamily="49" charset="0"/>
              </a:rPr>
              <a:t>6000</a:t>
            </a:r>
            <a:r>
              <a:rPr lang="en-US" sz="2000" dirty="0"/>
              <a:t> bytes. There are six such files, so the list comprehension returns a list of six filenames.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79391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p>
        </p:txBody>
      </p:sp>
      <p:sp>
        <p:nvSpPr>
          <p:cNvPr id="2" name="TextBox 1"/>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All the examples of list comprehensions so far have featured simple expressions — multiply a number by a constant, call a single function, or simply return the original list item (after filtering). </a:t>
            </a:r>
            <a:r>
              <a:rPr lang="en-US" sz="2000" b="1" dirty="0"/>
              <a:t>But there’s no limit to how complex a list comprehension can be</a:t>
            </a:r>
            <a:r>
              <a:rPr lang="en-US" sz="2000" b="1" dirty="0" smtClean="0"/>
              <a:t>.</a:t>
            </a:r>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af-ZA" sz="2000" dirty="0"/>
              <a:t>①	This list comprehension finds all the </a:t>
            </a:r>
            <a:r>
              <a:rPr lang="af-ZA" sz="2000" b="1" i="1" dirty="0">
                <a:solidFill>
                  <a:srgbClr val="0070C0"/>
                </a:solidFill>
                <a:latin typeface="Consolas" panose="020B0609020204030204" pitchFamily="49" charset="0"/>
                <a:cs typeface="Consolas" panose="020B0609020204030204" pitchFamily="49" charset="0"/>
              </a:rPr>
              <a:t>.xml </a:t>
            </a:r>
            <a:r>
              <a:rPr lang="af-ZA" sz="2000" dirty="0"/>
              <a:t>files in the current working directory, gets the size of each file (by calling the </a:t>
            </a:r>
            <a:r>
              <a:rPr lang="af-ZA" sz="2000" b="1" i="1" dirty="0">
                <a:solidFill>
                  <a:srgbClr val="0070C0"/>
                </a:solidFill>
                <a:latin typeface="Consolas" panose="020B0609020204030204" pitchFamily="49" charset="0"/>
                <a:cs typeface="Consolas" panose="020B0609020204030204" pitchFamily="49" charset="0"/>
              </a:rPr>
              <a:t>os.stat() </a:t>
            </a:r>
            <a:r>
              <a:rPr lang="af-ZA" sz="2000" dirty="0"/>
              <a:t>function), and constructs a tuple of the file size and the absolute path of each file (by calling the </a:t>
            </a:r>
            <a:r>
              <a:rPr lang="af-ZA" sz="2000" b="1" i="1" dirty="0">
                <a:solidFill>
                  <a:srgbClr val="0070C0"/>
                </a:solidFill>
                <a:latin typeface="Consolas" panose="020B0609020204030204" pitchFamily="49" charset="0"/>
                <a:cs typeface="Consolas" panose="020B0609020204030204" pitchFamily="49" charset="0"/>
              </a:rPr>
              <a:t>os.path.realpath() </a:t>
            </a:r>
            <a:r>
              <a:rPr lang="af-ZA" sz="2000" dirty="0"/>
              <a:t>function). </a:t>
            </a:r>
          </a:p>
          <a:p>
            <a:pPr marL="342900" indent="-342900">
              <a:buFont typeface="Arial" panose="020B0604020202020204" pitchFamily="34" charset="0"/>
              <a:buChar char="•"/>
            </a:pP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b="49642"/>
          <a:stretch/>
        </p:blipFill>
        <p:spPr>
          <a:xfrm>
            <a:off x="828674" y="2329770"/>
            <a:ext cx="10534650" cy="2268802"/>
          </a:xfrm>
          <a:prstGeom prst="rect">
            <a:avLst/>
          </a:prstGeom>
        </p:spPr>
      </p:pic>
    </p:spTree>
    <p:extLst>
      <p:ext uri="{BB962C8B-B14F-4D97-AF65-F5344CB8AC3E}">
        <p14:creationId xmlns:p14="http://schemas.microsoft.com/office/powerpoint/2010/main" val="1262618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Dictionary Comprehensions</a:t>
            </a: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 dictionary comprehension is like a list comprehension, </a:t>
            </a:r>
            <a:r>
              <a:rPr lang="en-US" sz="2000" b="1" dirty="0"/>
              <a:t>but it constructs a dictionary instead of a list</a:t>
            </a:r>
            <a:r>
              <a:rPr lang="en-US" sz="2000" dirty="0"/>
              <a:t>.</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rotWithShape="1">
          <a:blip r:embed="rId2"/>
          <a:srcRect b="46006"/>
          <a:stretch/>
        </p:blipFill>
        <p:spPr>
          <a:xfrm>
            <a:off x="854759" y="1733753"/>
            <a:ext cx="8981391" cy="4371952"/>
          </a:xfrm>
          <a:prstGeom prst="rect">
            <a:avLst/>
          </a:prstGeom>
        </p:spPr>
      </p:pic>
    </p:spTree>
    <p:extLst>
      <p:ext uri="{BB962C8B-B14F-4D97-AF65-F5344CB8AC3E}">
        <p14:creationId xmlns:p14="http://schemas.microsoft.com/office/powerpoint/2010/main" val="3124089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Dictionary Comprehensions</a:t>
            </a:r>
          </a:p>
        </p:txBody>
      </p:sp>
      <p:sp>
        <p:nvSpPr>
          <p:cNvPr id="2" name="TextBox 1"/>
          <p:cNvSpPr txBox="1"/>
          <p:nvPr/>
        </p:nvSpPr>
        <p:spPr>
          <a:xfrm>
            <a:off x="417443" y="857743"/>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is not a dictionary comprehension; it’s a list comprehension. It finds all </a:t>
            </a:r>
            <a:r>
              <a:rPr lang="en-US" sz="2000" b="1" i="1" dirty="0">
                <a:solidFill>
                  <a:srgbClr val="0070C0"/>
                </a:solidFill>
                <a:latin typeface="Consolas" panose="020B0609020204030204" pitchFamily="49" charset="0"/>
                <a:cs typeface="Consolas" panose="020B0609020204030204" pitchFamily="49" charset="0"/>
              </a:rPr>
              <a:t>.py </a:t>
            </a:r>
            <a:r>
              <a:rPr lang="en-US" sz="2000" dirty="0"/>
              <a:t>files with test in their name, then constructs a tuple of the filename and the file metadata (from calling the </a:t>
            </a:r>
            <a:r>
              <a:rPr lang="en-US" sz="2000" b="1" i="1" dirty="0">
                <a:solidFill>
                  <a:srgbClr val="0070C0"/>
                </a:solidFill>
                <a:latin typeface="Consolas" panose="020B0609020204030204" pitchFamily="49" charset="0"/>
                <a:cs typeface="Consolas" panose="020B0609020204030204" pitchFamily="49" charset="0"/>
              </a:rPr>
              <a:t>os.stat() </a:t>
            </a:r>
            <a:r>
              <a:rPr lang="en-US" sz="2000" dirty="0"/>
              <a:t>function).</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Each item of the resulting list is a tuple.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This is a dictionary comprehension</a:t>
            </a:r>
            <a:r>
              <a:rPr lang="en-US" sz="2000" dirty="0"/>
              <a:t>. The syntax is similar to a list comprehension, with two differences. First, it is </a:t>
            </a:r>
            <a:r>
              <a:rPr lang="en-US" sz="2000" b="1" dirty="0">
                <a:solidFill>
                  <a:srgbClr val="FF0000"/>
                </a:solidFill>
              </a:rPr>
              <a:t>enclosed in curly braces </a:t>
            </a:r>
            <a:r>
              <a:rPr lang="en-US" sz="2000" dirty="0"/>
              <a:t>instead of square brackets. Second, </a:t>
            </a:r>
            <a:r>
              <a:rPr lang="en-US" sz="2000" b="1" dirty="0"/>
              <a:t>instead of a single expression for each item, it contains two expressions </a:t>
            </a:r>
            <a:r>
              <a:rPr lang="en-US" sz="2000" b="1" dirty="0">
                <a:solidFill>
                  <a:srgbClr val="FF0000"/>
                </a:solidFill>
              </a:rPr>
              <a:t>separated by a colon</a:t>
            </a:r>
            <a:r>
              <a:rPr lang="en-US" sz="2000" dirty="0"/>
              <a:t>. The </a:t>
            </a:r>
            <a:r>
              <a:rPr lang="en-US" sz="2000" b="1" dirty="0"/>
              <a:t>expression before the colon (f in this example) is the dictionary </a:t>
            </a:r>
            <a:r>
              <a:rPr lang="en-US" sz="2000" b="1" dirty="0">
                <a:solidFill>
                  <a:srgbClr val="FF0000"/>
                </a:solidFill>
              </a:rPr>
              <a:t>key</a:t>
            </a:r>
            <a:r>
              <a:rPr lang="en-US" sz="2000" dirty="0"/>
              <a:t>; </a:t>
            </a:r>
            <a:r>
              <a:rPr lang="en-US" sz="2000" b="1" dirty="0"/>
              <a:t>the expression after the colon (</a:t>
            </a:r>
            <a:r>
              <a:rPr lang="en-US" sz="2000" b="1" i="1" dirty="0">
                <a:solidFill>
                  <a:srgbClr val="0070C0"/>
                </a:solidFill>
                <a:latin typeface="Consolas" panose="020B0609020204030204" pitchFamily="49" charset="0"/>
                <a:cs typeface="Consolas" panose="020B0609020204030204" pitchFamily="49" charset="0"/>
              </a:rPr>
              <a:t>os.stat(f)</a:t>
            </a:r>
            <a:r>
              <a:rPr lang="en-US" sz="2000" b="1" dirty="0"/>
              <a:t> in this example) is the </a:t>
            </a:r>
            <a:r>
              <a:rPr lang="en-US" sz="2000" b="1" dirty="0">
                <a:solidFill>
                  <a:srgbClr val="FF0000"/>
                </a:solidFill>
              </a:rPr>
              <a:t>value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 dictionary comprehension returns a dictionary.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42188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Dictionary Comprehensions</a:t>
            </a:r>
          </a:p>
        </p:txBody>
      </p:sp>
      <p:sp>
        <p:nvSpPr>
          <p:cNvPr id="2" name="TextBox 1"/>
          <p:cNvSpPr txBox="1"/>
          <p:nvPr/>
        </p:nvSpPr>
        <p:spPr>
          <a:xfrm>
            <a:off x="557796" y="4688849"/>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⑤	The keys of this particular dictionary are simply the filenames returned from the call to </a:t>
            </a:r>
            <a:r>
              <a:rPr lang="en-US" sz="2000" b="1" i="1" dirty="0">
                <a:solidFill>
                  <a:srgbClr val="0070C0"/>
                </a:solidFill>
                <a:latin typeface="Consolas" panose="020B0609020204030204" pitchFamily="49" charset="0"/>
                <a:cs typeface="Consolas" panose="020B0609020204030204" pitchFamily="49" charset="0"/>
              </a:rPr>
              <a:t>glob.glob('*test*.py')</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⑥	The value associated with each key is the return value from the </a:t>
            </a:r>
            <a:r>
              <a:rPr lang="en-US" sz="2000" b="1" i="1" dirty="0">
                <a:solidFill>
                  <a:srgbClr val="0070C0"/>
                </a:solidFill>
                <a:latin typeface="Consolas" panose="020B0609020204030204" pitchFamily="49" charset="0"/>
                <a:cs typeface="Consolas" panose="020B0609020204030204" pitchFamily="49" charset="0"/>
              </a:rPr>
              <a:t>os.stat() </a:t>
            </a:r>
            <a:r>
              <a:rPr lang="en-US" sz="2000" dirty="0"/>
              <a:t>function. That means we can “look up” a file by name in this dictionary to get its file metadata. One of the pieces of metadata is </a:t>
            </a:r>
            <a:r>
              <a:rPr lang="en-US" sz="2000" b="1" i="1" dirty="0">
                <a:solidFill>
                  <a:srgbClr val="0070C0"/>
                </a:solidFill>
                <a:latin typeface="Consolas" panose="020B0609020204030204" pitchFamily="49" charset="0"/>
                <a:cs typeface="Consolas" panose="020B0609020204030204" pitchFamily="49" charset="0"/>
              </a:rPr>
              <a:t>st_size</a:t>
            </a:r>
            <a:r>
              <a:rPr lang="en-US" sz="2000" dirty="0"/>
              <a:t>, the file size. The file </a:t>
            </a:r>
            <a:r>
              <a:rPr lang="en-US" sz="2000" b="1" i="1" dirty="0">
                <a:solidFill>
                  <a:srgbClr val="0070C0"/>
                </a:solidFill>
                <a:latin typeface="Consolas" panose="020B0609020204030204" pitchFamily="49" charset="0"/>
                <a:cs typeface="Consolas" panose="020B0609020204030204" pitchFamily="49" charset="0"/>
              </a:rPr>
              <a:t>alphameticstest.py</a:t>
            </a:r>
            <a:r>
              <a:rPr lang="en-US" sz="2000" dirty="0"/>
              <a:t> is </a:t>
            </a:r>
            <a:r>
              <a:rPr lang="en-US" sz="2000" b="1" i="1" dirty="0">
                <a:solidFill>
                  <a:srgbClr val="0070C0"/>
                </a:solidFill>
                <a:latin typeface="Consolas" panose="020B0609020204030204" pitchFamily="49" charset="0"/>
                <a:cs typeface="Consolas" panose="020B0609020204030204" pitchFamily="49" charset="0"/>
              </a:rPr>
              <a:t>2509</a:t>
            </a:r>
            <a:r>
              <a:rPr lang="en-US" sz="2000" dirty="0"/>
              <a:t> bytes long.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34886" y="857743"/>
            <a:ext cx="8156713" cy="3315831"/>
          </a:xfrm>
          <a:prstGeom prst="rect">
            <a:avLst/>
          </a:prstGeom>
        </p:spPr>
      </p:pic>
    </p:spTree>
    <p:extLst>
      <p:ext uri="{BB962C8B-B14F-4D97-AF65-F5344CB8AC3E}">
        <p14:creationId xmlns:p14="http://schemas.microsoft.com/office/powerpoint/2010/main" val="14883658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Dictionary Comprehensions</a:t>
            </a:r>
          </a:p>
        </p:txBody>
      </p:sp>
      <p:sp>
        <p:nvSpPr>
          <p:cNvPr id="2" name="TextBox 1"/>
          <p:cNvSpPr txBox="1"/>
          <p:nvPr/>
        </p:nvSpPr>
        <p:spPr>
          <a:xfrm>
            <a:off x="417443" y="857743"/>
            <a:ext cx="1135711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Like list comprehensions, you can include an </a:t>
            </a:r>
            <a:r>
              <a:rPr lang="en-US" sz="2000" b="1" i="1" dirty="0">
                <a:solidFill>
                  <a:srgbClr val="0070C0"/>
                </a:solidFill>
                <a:latin typeface="Consolas" panose="020B0609020204030204" pitchFamily="49" charset="0"/>
                <a:cs typeface="Consolas" panose="020B0609020204030204" pitchFamily="49" charset="0"/>
              </a:rPr>
              <a:t>if</a:t>
            </a:r>
            <a:r>
              <a:rPr lang="en-US" sz="2000" dirty="0"/>
              <a:t> clause in a dictionary comprehension </a:t>
            </a:r>
            <a:r>
              <a:rPr lang="en-US" sz="2000" b="1" dirty="0"/>
              <a:t>to filter the input sequence based on an expression which is evaluated with each item</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89721" y="1979246"/>
            <a:ext cx="10318606" cy="3378860"/>
          </a:xfrm>
          <a:prstGeom prst="rect">
            <a:avLst/>
          </a:prstGeom>
        </p:spPr>
      </p:pic>
    </p:spTree>
    <p:extLst>
      <p:ext uri="{BB962C8B-B14F-4D97-AF65-F5344CB8AC3E}">
        <p14:creationId xmlns:p14="http://schemas.microsoft.com/office/powerpoint/2010/main" val="1385514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Dictionary Comprehensions</a:t>
            </a: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dictionary comprehension constructs a list of all the files in the current working directory (</a:t>
            </a:r>
            <a:r>
              <a:rPr lang="en-US" sz="2000" b="1" i="1" dirty="0">
                <a:solidFill>
                  <a:srgbClr val="0070C0"/>
                </a:solidFill>
                <a:latin typeface="Consolas" panose="020B0609020204030204" pitchFamily="49" charset="0"/>
                <a:cs typeface="Consolas" panose="020B0609020204030204" pitchFamily="49" charset="0"/>
              </a:rPr>
              <a:t>glob.glob('*')</a:t>
            </a:r>
            <a:r>
              <a:rPr lang="en-US" sz="2000" dirty="0"/>
              <a:t>), gets the file metadata for each file (</a:t>
            </a:r>
            <a:r>
              <a:rPr lang="en-US" sz="2000" b="1" i="1" dirty="0">
                <a:solidFill>
                  <a:srgbClr val="0070C0"/>
                </a:solidFill>
                <a:latin typeface="Consolas" panose="020B0609020204030204" pitchFamily="49" charset="0"/>
                <a:cs typeface="Consolas" panose="020B0609020204030204" pitchFamily="49" charset="0"/>
              </a:rPr>
              <a:t>os.stat(f)</a:t>
            </a:r>
            <a:r>
              <a:rPr lang="en-US" sz="2000" dirty="0"/>
              <a:t>), and constructs a dictionary whose keys are filenames and whose values are the metadata for each file.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dictionary comprehension builds on the previous comprehension, filters out files smaller than </a:t>
            </a:r>
            <a:r>
              <a:rPr lang="en-US" sz="2000" b="1" i="1" dirty="0">
                <a:solidFill>
                  <a:srgbClr val="0070C0"/>
                </a:solidFill>
                <a:latin typeface="Consolas" panose="020B0609020204030204" pitchFamily="49" charset="0"/>
                <a:cs typeface="Consolas" panose="020B0609020204030204" pitchFamily="49" charset="0"/>
              </a:rPr>
              <a:t>6000</a:t>
            </a:r>
            <a:r>
              <a:rPr lang="en-US" sz="2000" dirty="0"/>
              <a:t> bytes (</a:t>
            </a:r>
            <a:r>
              <a:rPr lang="en-US" sz="2000" b="1" i="1" dirty="0">
                <a:solidFill>
                  <a:srgbClr val="0070C0"/>
                </a:solidFill>
                <a:latin typeface="Consolas" panose="020B0609020204030204" pitchFamily="49" charset="0"/>
                <a:cs typeface="Consolas" panose="020B0609020204030204" pitchFamily="49" charset="0"/>
              </a:rPr>
              <a:t>if meta.st_size &gt; 6000</a:t>
            </a:r>
            <a:r>
              <a:rPr lang="en-US" sz="2000" dirty="0"/>
              <a:t>), and uses that filtered list to construct a dictionary whose keys are the filename minus the extension (</a:t>
            </a:r>
            <a:r>
              <a:rPr lang="en-US" sz="2000" b="1" i="1" dirty="0">
                <a:solidFill>
                  <a:srgbClr val="0070C0"/>
                </a:solidFill>
                <a:latin typeface="Consolas" panose="020B0609020204030204" pitchFamily="49" charset="0"/>
                <a:cs typeface="Consolas" panose="020B0609020204030204" pitchFamily="49" charset="0"/>
              </a:rPr>
              <a:t>os.path.splitext(f)[0]</a:t>
            </a:r>
            <a:r>
              <a:rPr lang="en-US" sz="2000" dirty="0"/>
              <a:t>) and whose values are the approximate size of each file (</a:t>
            </a:r>
            <a:r>
              <a:rPr lang="en-US" sz="2000" b="1" i="1" dirty="0">
                <a:solidFill>
                  <a:srgbClr val="0070C0"/>
                </a:solidFill>
                <a:latin typeface="Consolas" panose="020B0609020204030204" pitchFamily="49" charset="0"/>
                <a:cs typeface="Consolas" panose="020B0609020204030204" pitchFamily="49" charset="0"/>
              </a:rPr>
              <a:t>humansize.approximate_size(meta.st_size)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As you saw in a previous example, there are six such files, thus there are six items in this dictionary.</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The value of each key is the string returned from the </a:t>
            </a:r>
            <a:r>
              <a:rPr lang="en-US" sz="2000" b="1" i="1" dirty="0">
                <a:solidFill>
                  <a:srgbClr val="0070C0"/>
                </a:solidFill>
                <a:latin typeface="Consolas" panose="020B0609020204030204" pitchFamily="49" charset="0"/>
                <a:cs typeface="Consolas" panose="020B0609020204030204" pitchFamily="49" charset="0"/>
              </a:rPr>
              <a:t>approximate_size() </a:t>
            </a:r>
            <a:r>
              <a:rPr lang="en-US" sz="2000" dirty="0"/>
              <a:t>function.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8855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Other </a:t>
            </a:r>
            <a:r>
              <a:rPr lang="en-US" b="1" dirty="0">
                <a:effectLst>
                  <a:outerShdw blurRad="38100" dist="38100" dir="2700000" algn="tl">
                    <a:srgbClr val="000000">
                      <a:alpha val="43137"/>
                    </a:srgbClr>
                  </a:outerShdw>
                </a:effectLst>
              </a:rPr>
              <a:t>Fun Stuff To Do With Dictionary Comprehensions</a:t>
            </a: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Here’s a trick with dictionary comprehensions that might be useful someday: </a:t>
            </a:r>
            <a:r>
              <a:rPr lang="en-US" sz="2000" b="1" dirty="0">
                <a:solidFill>
                  <a:srgbClr val="FF0000"/>
                </a:solidFill>
              </a:rPr>
              <a:t>swapping the keys and values of a dictionary.</a:t>
            </a:r>
            <a:r>
              <a:rPr lang="en-US" sz="2000" dirty="0"/>
              <a:t> </a:t>
            </a:r>
            <a:endParaRPr lang="en-US"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67628" y="2181182"/>
            <a:ext cx="6273781" cy="1379436"/>
          </a:xfrm>
          <a:prstGeom prst="rect">
            <a:avLst/>
          </a:prstGeom>
        </p:spPr>
      </p:pic>
    </p:spTree>
    <p:extLst>
      <p:ext uri="{BB962C8B-B14F-4D97-AF65-F5344CB8AC3E}">
        <p14:creationId xmlns:p14="http://schemas.microsoft.com/office/powerpoint/2010/main" val="2851488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Other </a:t>
            </a:r>
            <a:r>
              <a:rPr lang="en-US" b="1" dirty="0">
                <a:effectLst>
                  <a:outerShdw blurRad="38100" dist="38100" dir="2700000" algn="tl">
                    <a:srgbClr val="000000">
                      <a:alpha val="43137"/>
                    </a:srgbClr>
                  </a:outerShdw>
                </a:effectLst>
              </a:rPr>
              <a:t>Fun Stuff To Do With Dictionary Comprehensions</a:t>
            </a:r>
          </a:p>
        </p:txBody>
      </p:sp>
      <p:sp>
        <p:nvSpPr>
          <p:cNvPr id="2" name="TextBox 1"/>
          <p:cNvSpPr txBox="1"/>
          <p:nvPr/>
        </p:nvSpPr>
        <p:spPr>
          <a:xfrm>
            <a:off x="417443" y="857743"/>
            <a:ext cx="1135711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Of course, this only works if the </a:t>
            </a:r>
            <a:r>
              <a:rPr lang="en-US" sz="2000" b="1" dirty="0"/>
              <a:t>values of the dictionary are </a:t>
            </a:r>
            <a:r>
              <a:rPr lang="en-US" sz="2000" b="1" dirty="0">
                <a:solidFill>
                  <a:srgbClr val="FF0000"/>
                </a:solidFill>
              </a:rPr>
              <a:t>immutable</a:t>
            </a:r>
            <a:r>
              <a:rPr lang="en-US" sz="2000" dirty="0"/>
              <a:t>, like </a:t>
            </a:r>
            <a:r>
              <a:rPr lang="en-US" sz="2000" b="1" dirty="0">
                <a:solidFill>
                  <a:srgbClr val="FF0000"/>
                </a:solidFill>
              </a:rPr>
              <a:t>strings</a:t>
            </a:r>
            <a:r>
              <a:rPr lang="en-US" sz="2000" dirty="0"/>
              <a:t> or </a:t>
            </a:r>
            <a:r>
              <a:rPr lang="en-US" sz="2000" b="1" dirty="0">
                <a:solidFill>
                  <a:srgbClr val="FF0000"/>
                </a:solidFill>
              </a:rPr>
              <a:t>tuples</a:t>
            </a:r>
            <a:r>
              <a:rPr lang="en-US" sz="2000" dirty="0"/>
              <a:t>. If you try this with a dictionary that contains lists, it will fail most spectacularly.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52066" y="1920762"/>
            <a:ext cx="5808952" cy="2666003"/>
          </a:xfrm>
          <a:prstGeom prst="rect">
            <a:avLst/>
          </a:prstGeom>
        </p:spPr>
      </p:pic>
    </p:spTree>
    <p:extLst>
      <p:ext uri="{BB962C8B-B14F-4D97-AF65-F5344CB8AC3E}">
        <p14:creationId xmlns:p14="http://schemas.microsoft.com/office/powerpoint/2010/main" val="10097851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Set Comprehensions</a:t>
            </a:r>
          </a:p>
        </p:txBody>
      </p:sp>
      <p:sp>
        <p:nvSpPr>
          <p:cNvPr id="2" name="TextBox 1"/>
          <p:cNvSpPr txBox="1"/>
          <p:nvPr/>
        </p:nvSpPr>
        <p:spPr>
          <a:xfrm>
            <a:off x="417443" y="857743"/>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Not to be left out, </a:t>
            </a:r>
            <a:r>
              <a:rPr lang="en-US" sz="2000" b="1" dirty="0">
                <a:solidFill>
                  <a:srgbClr val="FF0000"/>
                </a:solidFill>
              </a:rPr>
              <a:t>sets have their own comprehension syntax as well</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It </a:t>
            </a:r>
            <a:r>
              <a:rPr lang="en-US" sz="2000" dirty="0"/>
              <a:t>is remarkably similar to the syntax for dictionary comprehensions. </a:t>
            </a:r>
            <a:r>
              <a:rPr lang="en-US" sz="2000" b="1" dirty="0"/>
              <a:t>The only difference is that sets just </a:t>
            </a:r>
            <a:r>
              <a:rPr lang="en-US" sz="2000" b="1" dirty="0">
                <a:solidFill>
                  <a:srgbClr val="FF0000"/>
                </a:solidFill>
              </a:rPr>
              <a:t>have values </a:t>
            </a:r>
            <a:r>
              <a:rPr lang="en-US" sz="2000" b="1" dirty="0"/>
              <a:t>instead </a:t>
            </a:r>
            <a:r>
              <a:rPr lang="en-US" sz="2000" b="1" dirty="0">
                <a:solidFill>
                  <a:srgbClr val="FF0000"/>
                </a:solidFill>
              </a:rPr>
              <a:t>of key:value </a:t>
            </a:r>
            <a:r>
              <a:rPr lang="en-US" sz="2000" b="1" dirty="0"/>
              <a:t>pairs</a:t>
            </a:r>
            <a:r>
              <a:rPr lang="en-US" sz="2000" dirty="0" smtClean="0"/>
              <a:t>.</a:t>
            </a:r>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87555" y="2367828"/>
            <a:ext cx="4889789" cy="4114579"/>
          </a:xfrm>
          <a:prstGeom prst="rect">
            <a:avLst/>
          </a:prstGeom>
        </p:spPr>
      </p:pic>
    </p:spTree>
    <p:extLst>
      <p:ext uri="{BB962C8B-B14F-4D97-AF65-F5344CB8AC3E}">
        <p14:creationId xmlns:p14="http://schemas.microsoft.com/office/powerpoint/2010/main" val="1490534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Current Working Directory</a:t>
            </a: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a:t>
            </a:r>
            <a:r>
              <a:rPr lang="en-US" sz="2000" dirty="0" smtClean="0"/>
              <a:t>import your own module, will probably </a:t>
            </a:r>
            <a:r>
              <a:rPr lang="en-US" sz="2000" dirty="0"/>
              <a:t>fail with an </a:t>
            </a:r>
            <a:r>
              <a:rPr lang="en-US" sz="2000" b="1" i="1" dirty="0">
                <a:solidFill>
                  <a:srgbClr val="0070C0"/>
                </a:solidFill>
                <a:latin typeface="Consolas" panose="020B0609020204030204" pitchFamily="49" charset="0"/>
                <a:cs typeface="Consolas" panose="020B0609020204030204" pitchFamily="49" charset="0"/>
              </a:rPr>
              <a:t>ImportError</a:t>
            </a:r>
            <a:r>
              <a:rPr lang="en-US" sz="2000" dirty="0"/>
              <a:t>. Why</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Because </a:t>
            </a:r>
            <a:r>
              <a:rPr lang="en-US" sz="2000" dirty="0"/>
              <a:t>Python will look for the </a:t>
            </a:r>
            <a:r>
              <a:rPr lang="en-US" sz="2000" dirty="0" smtClean="0"/>
              <a:t>module </a:t>
            </a:r>
            <a:r>
              <a:rPr lang="en-US" sz="2000" dirty="0"/>
              <a:t>in </a:t>
            </a:r>
            <a:r>
              <a:rPr lang="en-US" sz="2000" b="1" dirty="0"/>
              <a:t>the import search path</a:t>
            </a:r>
            <a:r>
              <a:rPr lang="en-US" sz="2000" dirty="0"/>
              <a:t>, but it won’t find it because the </a:t>
            </a:r>
            <a:r>
              <a:rPr lang="en-US" sz="2000" dirty="0" smtClean="0"/>
              <a:t>your module </a:t>
            </a:r>
            <a:r>
              <a:rPr lang="en-US" sz="2000" dirty="0"/>
              <a:t>folder isn’t one of the directories in the </a:t>
            </a:r>
            <a:r>
              <a:rPr lang="en-US" sz="2000" b="1" dirty="0"/>
              <a:t>search path</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To </a:t>
            </a:r>
            <a:r>
              <a:rPr lang="en-US" sz="2000" dirty="0"/>
              <a:t>get past this, you can do one of two things</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457200" indent="-457200">
              <a:buFont typeface="+mj-lt"/>
              <a:buAutoNum type="arabicPeriod"/>
            </a:pPr>
            <a:r>
              <a:rPr lang="en-US" sz="2000" dirty="0"/>
              <a:t>    Add the </a:t>
            </a:r>
            <a:r>
              <a:rPr lang="en-US" sz="2000" dirty="0" smtClean="0"/>
              <a:t>module </a:t>
            </a:r>
            <a:r>
              <a:rPr lang="en-US" sz="2000" dirty="0"/>
              <a:t>folder </a:t>
            </a:r>
            <a:r>
              <a:rPr lang="en-US" sz="2000" dirty="0" smtClean="0"/>
              <a:t>address to </a:t>
            </a:r>
            <a:r>
              <a:rPr lang="en-US" sz="2000" dirty="0"/>
              <a:t>the import search </a:t>
            </a:r>
            <a:r>
              <a:rPr lang="en-US" sz="2000" dirty="0" smtClean="0"/>
              <a:t>path</a:t>
            </a:r>
          </a:p>
          <a:p>
            <a:pPr marL="457200" indent="-457200">
              <a:buFont typeface="+mj-lt"/>
              <a:buAutoNum type="arabicPeriod"/>
            </a:pPr>
            <a:endParaRPr lang="en-US" sz="2000" dirty="0"/>
          </a:p>
          <a:p>
            <a:pPr marL="457200" indent="-457200">
              <a:buFont typeface="+mj-lt"/>
              <a:buAutoNum type="arabicPeriod"/>
            </a:pPr>
            <a:r>
              <a:rPr lang="en-US" sz="2000" dirty="0"/>
              <a:t>    Change the current working directory to the module </a:t>
            </a:r>
            <a:r>
              <a:rPr lang="en-US" sz="2000" dirty="0" smtClean="0"/>
              <a:t>folder address</a:t>
            </a:r>
            <a:endParaRPr lang="en-US" sz="2000" dirty="0"/>
          </a:p>
          <a:p>
            <a:pPr marL="457200" indent="-457200">
              <a:buFont typeface="+mj-lt"/>
              <a:buAutoNum type="arabicPeriod"/>
            </a:pPr>
            <a:endParaRPr lang="en-US" sz="2000" dirty="0" smtClean="0"/>
          </a:p>
          <a:p>
            <a:r>
              <a:rPr lang="en-US" sz="2000" b="1" dirty="0"/>
              <a:t>The current working directory is an invisible property that Python holds in memory at all times. </a:t>
            </a:r>
            <a:endParaRPr lang="en-US" sz="2000" b="1" dirty="0" smtClean="0"/>
          </a:p>
          <a:p>
            <a:endParaRPr lang="en-US" sz="2000" dirty="0"/>
          </a:p>
          <a:p>
            <a:r>
              <a:rPr lang="en-US" sz="2000" dirty="0" smtClean="0"/>
              <a:t>There </a:t>
            </a:r>
            <a:r>
              <a:rPr lang="en-US" sz="2000" dirty="0"/>
              <a:t>is always a current working directory, whether you’re in the Python Shell, running your own Python script from the command line, or running a Python CGI script on a web server somewhere.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7405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Set Comprehensions</a:t>
            </a: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Set comprehensions can take a set as input. This set comprehension calculates the squares of the set of numbers from </a:t>
            </a:r>
            <a:r>
              <a:rPr lang="en-US" sz="2000" b="1" i="1" dirty="0">
                <a:solidFill>
                  <a:srgbClr val="0070C0"/>
                </a:solidFill>
                <a:latin typeface="Consolas" panose="020B0609020204030204" pitchFamily="49" charset="0"/>
                <a:cs typeface="Consolas" panose="020B0609020204030204" pitchFamily="49" charset="0"/>
              </a:rPr>
              <a:t>0</a:t>
            </a:r>
            <a:r>
              <a:rPr lang="en-US" sz="2000" dirty="0"/>
              <a:t> to </a:t>
            </a:r>
            <a:r>
              <a:rPr lang="en-US" sz="2000" b="1" i="1" dirty="0">
                <a:solidFill>
                  <a:srgbClr val="0070C0"/>
                </a:solidFill>
                <a:latin typeface="Consolas" panose="020B0609020204030204" pitchFamily="49" charset="0"/>
                <a:cs typeface="Consolas" panose="020B0609020204030204" pitchFamily="49" charset="0"/>
              </a:rPr>
              <a:t>9</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Like list comprehensions and dictionary comprehensions, set comprehensions can contain an </a:t>
            </a:r>
            <a:r>
              <a:rPr lang="en-US" sz="2000" b="1" i="1" dirty="0">
                <a:solidFill>
                  <a:srgbClr val="0070C0"/>
                </a:solidFill>
                <a:latin typeface="Consolas" panose="020B0609020204030204" pitchFamily="49" charset="0"/>
                <a:cs typeface="Consolas" panose="020B0609020204030204" pitchFamily="49" charset="0"/>
              </a:rPr>
              <a:t>if</a:t>
            </a:r>
            <a:r>
              <a:rPr lang="en-US" sz="2000" dirty="0"/>
              <a:t> clause to filter each item before returning it in the result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Set comprehensions do </a:t>
            </a:r>
            <a:r>
              <a:rPr lang="en-US" sz="2000" b="1" dirty="0">
                <a:solidFill>
                  <a:srgbClr val="FF0000"/>
                </a:solidFill>
              </a:rPr>
              <a:t>not</a:t>
            </a:r>
            <a:r>
              <a:rPr lang="en-US" sz="2000" b="1" dirty="0"/>
              <a:t> </a:t>
            </a:r>
            <a:r>
              <a:rPr lang="en-US" sz="2000" b="1" dirty="0">
                <a:solidFill>
                  <a:srgbClr val="FF0000"/>
                </a:solidFill>
              </a:rPr>
              <a:t>need to take a set as input</a:t>
            </a:r>
            <a:r>
              <a:rPr lang="en-US" sz="2000" b="1" dirty="0"/>
              <a:t>; they can take any sequence.</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63753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Formatting Numbers </a:t>
            </a:r>
          </a:p>
        </p:txBody>
      </p:sp>
      <p:sp>
        <p:nvSpPr>
          <p:cNvPr id="2" name="TextBox 1"/>
          <p:cNvSpPr txBox="1"/>
          <p:nvPr/>
        </p:nvSpPr>
        <p:spPr>
          <a:xfrm>
            <a:off x="291547" y="884069"/>
            <a:ext cx="11357113" cy="4339650"/>
          </a:xfrm>
          <a:prstGeom prst="rect">
            <a:avLst/>
          </a:prstGeom>
          <a:noFill/>
        </p:spPr>
        <p:txBody>
          <a:bodyPr wrap="square" rtlCol="0">
            <a:spAutoFit/>
          </a:bodyPr>
          <a:lstStyle/>
          <a:p>
            <a:pPr marL="342900" indent="-342900">
              <a:buFont typeface="Arial" panose="020B0604020202020204" pitchFamily="34" charset="0"/>
              <a:buChar char="•"/>
            </a:pPr>
            <a:r>
              <a:rPr lang="en-US" sz="2000" dirty="0"/>
              <a:t>Apply a </a:t>
            </a:r>
            <a:r>
              <a:rPr lang="en-US" sz="2400" b="1" i="1" dirty="0">
                <a:solidFill>
                  <a:srgbClr val="0070C0"/>
                </a:solidFill>
                <a:latin typeface="Consolas" panose="020B0609020204030204" pitchFamily="49" charset="0"/>
                <a:cs typeface="Consolas" panose="020B0609020204030204" pitchFamily="49" charset="0"/>
              </a:rPr>
              <a:t>format</a:t>
            </a:r>
            <a:r>
              <a:rPr lang="en-US" sz="2000" dirty="0"/>
              <a:t> string to the number.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1.2345678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"number={:.2f}".format(x)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'number=1.23'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formatting string can contain a mixture of regular text and markers delimited by </a:t>
            </a:r>
            <a:r>
              <a:rPr lang="en-US" sz="2400" b="1" dirty="0">
                <a:solidFill>
                  <a:srgbClr val="0070C0"/>
                </a:solidFill>
                <a:latin typeface="Consolas" panose="020B0609020204030204" pitchFamily="49" charset="0"/>
                <a:cs typeface="Consolas" panose="020B0609020204030204" pitchFamily="49" charset="0"/>
              </a:rPr>
              <a:t>{</a:t>
            </a:r>
            <a:r>
              <a:rPr lang="en-US" sz="2000" dirty="0"/>
              <a:t> and </a:t>
            </a:r>
            <a:r>
              <a:rPr lang="en-US" sz="2400" b="1" dirty="0">
                <a:solidFill>
                  <a:srgbClr val="0070C0"/>
                </a:solidFill>
                <a:latin typeface="Consolas" panose="020B0609020204030204" pitchFamily="49" charset="0"/>
                <a:cs typeface="Consolas" panose="020B0609020204030204" pitchFamily="49" charset="0"/>
              </a:rPr>
              <a:t>}</a:t>
            </a:r>
            <a:r>
              <a:rPr lang="en-US" sz="2000" dirty="0"/>
              <a:t>. The parameters to the format function (there can be as many as you like) will be substituted in place of the marker, according to the format specifier.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preceding example, the format specifier is </a:t>
            </a:r>
            <a:r>
              <a:rPr lang="en-US" sz="2400" b="1" dirty="0">
                <a:solidFill>
                  <a:srgbClr val="0070C0"/>
                </a:solidFill>
                <a:latin typeface="Consolas" panose="020B0609020204030204" pitchFamily="49" charset="0"/>
                <a:cs typeface="Consolas" panose="020B0609020204030204" pitchFamily="49" charset="0"/>
              </a:rPr>
              <a:t>:.2f</a:t>
            </a:r>
            <a:r>
              <a:rPr lang="en-US" sz="2000" dirty="0"/>
              <a:t>, which means that the number will be specified with two digits after the decimal place and is a float </a:t>
            </a:r>
            <a:r>
              <a:rPr lang="en-US" sz="2400" b="1" dirty="0">
                <a:solidFill>
                  <a:srgbClr val="0070C0"/>
                </a:solidFill>
                <a:latin typeface="Consolas" panose="020B0609020204030204" pitchFamily="49" charset="0"/>
                <a:cs typeface="Consolas" panose="020B0609020204030204" pitchFamily="49" charset="0"/>
              </a:rPr>
              <a:t>f</a:t>
            </a:r>
            <a:r>
              <a:rPr lang="en-US" sz="2000" dirty="0"/>
              <a:t>.</a:t>
            </a:r>
          </a:p>
        </p:txBody>
      </p:sp>
    </p:spTree>
    <p:extLst>
      <p:ext uri="{BB962C8B-B14F-4D97-AF65-F5344CB8AC3E}">
        <p14:creationId xmlns:p14="http://schemas.microsoft.com/office/powerpoint/2010/main" val="20365006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Formatting Numbers </a:t>
            </a:r>
          </a:p>
        </p:txBody>
      </p:sp>
      <p:sp>
        <p:nvSpPr>
          <p:cNvPr id="2" name="TextBox 1"/>
          <p:cNvSpPr txBox="1"/>
          <p:nvPr/>
        </p:nvSpPr>
        <p:spPr>
          <a:xfrm>
            <a:off x="291547" y="884069"/>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wanted the number to be formatted so the total length of the number is always seven digits (or padding spaces), then you would add another number before the decimal place like this:</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“number={:7.2f}".format(x) </a:t>
            </a:r>
          </a:p>
          <a:p>
            <a:pPr lvl="1"/>
            <a:r>
              <a:rPr lang="en-US" sz="2000" b="1" i="1" dirty="0">
                <a:solidFill>
                  <a:srgbClr val="0070C0"/>
                </a:solidFill>
                <a:latin typeface="Consolas" panose="020B0609020204030204" pitchFamily="49" charset="0"/>
                <a:cs typeface="Consolas" panose="020B0609020204030204" pitchFamily="49" charset="0"/>
              </a:rPr>
              <a:t>‘number=   1.23' </a:t>
            </a:r>
          </a:p>
          <a:p>
            <a:pPr lvl="1"/>
            <a:r>
              <a:rPr lang="en-US" sz="2000" b="1" i="1" dirty="0">
                <a:solidFill>
                  <a:srgbClr val="0070C0"/>
                </a:solidFill>
                <a:latin typeface="Consolas" panose="020B0609020204030204" pitchFamily="49" charset="0"/>
                <a:cs typeface="Consolas" panose="020B0609020204030204" pitchFamily="49" charset="0"/>
              </a:rPr>
              <a:t>&gt;&gt;&gt;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this case, since the number is only three digits long, there are four spaces of padding before the </a:t>
            </a:r>
            <a:r>
              <a:rPr lang="en-US" sz="2400" b="1" i="1" dirty="0">
                <a:solidFill>
                  <a:srgbClr val="0070C0"/>
                </a:solidFill>
                <a:latin typeface="Consolas" panose="020B0609020204030204" pitchFamily="49" charset="0"/>
                <a:cs typeface="Consolas" panose="020B0609020204030204" pitchFamily="49" charset="0"/>
              </a:rPr>
              <a:t>1</a:t>
            </a:r>
            <a:r>
              <a:rPr lang="en-US" sz="2000" dirty="0"/>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Example2:</a:t>
            </a:r>
          </a:p>
          <a:p>
            <a:pPr marL="342900" indent="-342900">
              <a:buFont typeface="Arial" panose="020B0604020202020204" pitchFamily="34" charset="0"/>
              <a:buChar char="•"/>
            </a:pPr>
            <a:endParaRPr lang="en-US" sz="2000" b="1" dirty="0">
              <a:solidFill>
                <a:srgbClr val="FF0000"/>
              </a:solidFill>
              <a:latin typeface="Consolas" panose="020B0609020204030204" pitchFamily="49" charset="0"/>
              <a:cs typeface="Consolas" panose="020B0609020204030204" pitchFamily="49" charset="0"/>
            </a:endParaRP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c = 20.5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"Temperature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F.".format</a:t>
            </a:r>
            <a:r>
              <a:rPr lang="en-US" sz="2000" b="1" i="1" dirty="0">
                <a:solidFill>
                  <a:srgbClr val="0070C0"/>
                </a:solidFill>
                <a:latin typeface="Consolas" panose="020B0609020204030204" pitchFamily="49" charset="0"/>
                <a:cs typeface="Consolas" panose="020B0609020204030204" pitchFamily="49" charset="0"/>
              </a:rPr>
              <a:t>(c, c * 9 / 5 + 32)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'Temperature 20.50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68.90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F.'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Formatting Dates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216539"/>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convert a date into a string and format it in a certain way.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Apply</a:t>
            </a:r>
            <a:r>
              <a:rPr lang="en-US" sz="2000" b="1" i="1" dirty="0">
                <a:solidFill>
                  <a:srgbClr val="0070C0"/>
                </a:solidFill>
                <a:latin typeface="Consolas" panose="020B0609020204030204" pitchFamily="49" charset="0"/>
                <a:cs typeface="Consolas" panose="020B0609020204030204" pitchFamily="49" charset="0"/>
              </a:rPr>
              <a:t> </a:t>
            </a:r>
            <a:r>
              <a:rPr lang="en-US" sz="2400" b="1" i="1" dirty="0">
                <a:solidFill>
                  <a:srgbClr val="0070C0"/>
                </a:solidFill>
                <a:latin typeface="Consolas" panose="020B0609020204030204" pitchFamily="49" charset="0"/>
                <a:cs typeface="Consolas" panose="020B0609020204030204" pitchFamily="49" charset="0"/>
              </a:rPr>
              <a:t>format</a:t>
            </a:r>
            <a:r>
              <a:rPr lang="en-US" sz="2000" b="1" i="1" dirty="0">
                <a:solidFill>
                  <a:srgbClr val="0070C0"/>
                </a:solidFill>
                <a:latin typeface="Consolas" panose="020B0609020204030204" pitchFamily="49" charset="0"/>
                <a:cs typeface="Consolas" panose="020B0609020204030204" pitchFamily="49" charset="0"/>
              </a:rPr>
              <a:t> </a:t>
            </a:r>
            <a:r>
              <a:rPr lang="en-US" sz="2000" dirty="0"/>
              <a:t>string to the date object.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from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import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d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"{:%Y-%m-%d %H:%M:%S}".format(d)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'2013-05-02 16:00:45'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Python formatting language includes some special symbols for formatting date. </a:t>
            </a:r>
            <a:r>
              <a:rPr lang="en-US" sz="2400" b="1" i="1" dirty="0">
                <a:solidFill>
                  <a:srgbClr val="0070C0"/>
                </a:solidFill>
                <a:latin typeface="Consolas" panose="020B0609020204030204" pitchFamily="49" charset="0"/>
                <a:cs typeface="Consolas" panose="020B0609020204030204" pitchFamily="49" charset="0"/>
              </a:rPr>
              <a:t>%Y</a:t>
            </a:r>
            <a:r>
              <a:rPr lang="en-US" sz="2000" dirty="0"/>
              <a:t>, </a:t>
            </a:r>
            <a:r>
              <a:rPr lang="en-US" sz="2400" b="1" i="1" dirty="0">
                <a:solidFill>
                  <a:srgbClr val="0070C0"/>
                </a:solidFill>
                <a:latin typeface="Consolas" panose="020B0609020204030204" pitchFamily="49" charset="0"/>
                <a:cs typeface="Consolas" panose="020B0609020204030204" pitchFamily="49" charset="0"/>
              </a:rPr>
              <a:t>%m</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%d</a:t>
            </a:r>
            <a:r>
              <a:rPr lang="en-US" sz="2000" dirty="0"/>
              <a:t> correspond to </a:t>
            </a:r>
            <a:r>
              <a:rPr lang="en-US" sz="2000" i="1" dirty="0">
                <a:effectLst>
                  <a:outerShdw blurRad="38100" dist="38100" dir="2700000" algn="tl">
                    <a:srgbClr val="000000">
                      <a:alpha val="43137"/>
                    </a:srgbClr>
                  </a:outerShdw>
                </a:effectLst>
              </a:rPr>
              <a:t>year</a:t>
            </a:r>
            <a:r>
              <a:rPr lang="en-US" sz="2000" dirty="0"/>
              <a:t>, </a:t>
            </a:r>
            <a:r>
              <a:rPr lang="en-US" sz="2000" i="1" dirty="0">
                <a:effectLst>
                  <a:outerShdw blurRad="38100" dist="38100" dir="2700000" algn="tl">
                    <a:srgbClr val="000000">
                      <a:alpha val="43137"/>
                    </a:srgbClr>
                  </a:outerShdw>
                </a:effectLst>
              </a:rPr>
              <a:t>month</a:t>
            </a:r>
            <a:r>
              <a:rPr lang="en-US" sz="2000" dirty="0"/>
              <a:t>, and </a:t>
            </a:r>
            <a:r>
              <a:rPr lang="en-US" sz="2000" i="1" dirty="0">
                <a:effectLst>
                  <a:outerShdw blurRad="38100" dist="38100" dir="2700000" algn="tl">
                    <a:srgbClr val="000000">
                      <a:alpha val="43137"/>
                    </a:srgbClr>
                  </a:outerShdw>
                </a:effectLst>
              </a:rPr>
              <a:t>day</a:t>
            </a:r>
            <a:r>
              <a:rPr lang="en-US" sz="2000" dirty="0"/>
              <a:t> numbers, respectively.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Class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group together related data and functionality into a </a:t>
            </a:r>
            <a:r>
              <a:rPr lang="en-US" sz="2000" i="1" dirty="0">
                <a:effectLst>
                  <a:outerShdw blurRad="38100" dist="38100" dir="2700000" algn="tl">
                    <a:srgbClr val="000000">
                      <a:alpha val="43137"/>
                    </a:srgbClr>
                  </a:outerShdw>
                </a:effectLst>
              </a:rPr>
              <a:t>class.</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smtClean="0">
                <a:solidFill>
                  <a:srgbClr val="0070C0"/>
                </a:solidFill>
                <a:latin typeface="Consolas" panose="020B0609020204030204" pitchFamily="49" charset="0"/>
                <a:cs typeface="Consolas" panose="020B0609020204030204" pitchFamily="49" charset="0"/>
              </a:rPr>
              <a:t>self.name </a:t>
            </a:r>
            <a:r>
              <a:rPr lang="en-US" sz="2000" b="1" i="1" dirty="0">
                <a:solidFill>
                  <a:srgbClr val="0070C0"/>
                </a:solidFill>
                <a:latin typeface="Consolas" panose="020B0609020204030204" pitchFamily="49" charset="0"/>
                <a:cs typeface="Consolas" panose="020B0609020204030204" pitchFamily="49" charset="0"/>
              </a:rPr>
              <a:t>= name        </a:t>
            </a:r>
          </a:p>
          <a:p>
            <a:pPr lvl="3"/>
            <a:r>
              <a:rPr lang="en-US" sz="2000" b="1" i="1" dirty="0">
                <a:solidFill>
                  <a:srgbClr val="0070C0"/>
                </a:solidFill>
                <a:latin typeface="Consolas" panose="020B0609020204030204" pitchFamily="49" charset="0"/>
                <a:cs typeface="Consolas" panose="020B0609020204030204" pitchFamily="49" charset="0"/>
              </a:rPr>
              <a:t>self.tel = tel </a:t>
            </a:r>
            <a:endParaRPr lang="en-US" sz="2000" b="1" i="1" dirty="0" smtClean="0">
              <a:solidFill>
                <a:srgbClr val="0070C0"/>
              </a:solidFill>
              <a:latin typeface="Consolas" panose="020B0609020204030204" pitchFamily="49" charset="0"/>
              <a:cs typeface="Consolas" panose="020B0609020204030204" pitchFamily="49" charset="0"/>
            </a:endParaRPr>
          </a:p>
          <a:p>
            <a:pPr lvl="3"/>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line inside the class definition uses the triple, single, or double quotes to denote a documentation string. This should explain the purpose of the class. Although entirely optional, adding a documentation string to a class allows others to see what the class does. This is particularly useful if the class is made available for others to use.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Doc strings are not like normal comments because, although they are not active lines of code, they do get associated with the class, so, at any time, you can read the doc string for a class using the following command:</a:t>
            </a:r>
          </a:p>
          <a:p>
            <a:pPr lvl="1"/>
            <a:r>
              <a:rPr lang="en-US" sz="2000" b="1" i="1" dirty="0" err="1">
                <a:solidFill>
                  <a:srgbClr val="0070C0"/>
                </a:solidFill>
                <a:latin typeface="Consolas" panose="020B0609020204030204" pitchFamily="49" charset="0"/>
                <a:cs typeface="Consolas" panose="020B0609020204030204" pitchFamily="49" charset="0"/>
              </a:rPr>
              <a:t>Person.__doc</a:t>
            </a:r>
            <a:r>
              <a:rPr lang="en-US" sz="2000" b="1" i="1" dirty="0">
                <a:solidFill>
                  <a:srgbClr val="0070C0"/>
                </a:solidFill>
                <a:latin typeface="Consolas" panose="020B0609020204030204" pitchFamily="49" charset="0"/>
                <a:cs typeface="Consolas" panose="020B0609020204030204" pitchFamily="49" charset="0"/>
              </a:rPr>
              <a:t>__</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3081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Class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262979"/>
          </a:xfrm>
          <a:prstGeom prst="rect">
            <a:avLst/>
          </a:prstGeom>
          <a:noFill/>
        </p:spPr>
        <p:txBody>
          <a:bodyPr wrap="square" rtlCol="0">
            <a:spAutoFit/>
          </a:bodyPr>
          <a:lstStyle/>
          <a:p>
            <a:pPr marL="342900" indent="-342900">
              <a:buFont typeface="Arial" panose="020B0604020202020204" pitchFamily="34" charset="0"/>
              <a:buChar char="•"/>
            </a:pPr>
            <a:r>
              <a:rPr lang="en-US" sz="2000" dirty="0"/>
              <a:t>Inside the class definition is the constructor method, which will be called automatically whenever you create a new instance of the class.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a:solidFill>
                  <a:srgbClr val="0070C0"/>
                </a:solidFill>
                <a:latin typeface="Consolas" panose="020B0609020204030204" pitchFamily="49" charset="0"/>
                <a:cs typeface="Consolas" panose="020B0609020204030204" pitchFamily="49" charset="0"/>
              </a:rPr>
              <a:t>self.name = name    </a:t>
            </a:r>
          </a:p>
          <a:p>
            <a:pPr lvl="2"/>
            <a:r>
              <a:rPr lang="en-US" sz="2000" b="1" i="1" dirty="0">
                <a:solidFill>
                  <a:srgbClr val="0070C0"/>
                </a:solidFill>
                <a:latin typeface="Consolas" panose="020B0609020204030204" pitchFamily="49" charset="0"/>
                <a:cs typeface="Consolas" panose="020B0609020204030204" pitchFamily="49" charset="0"/>
              </a:rPr>
              <a:t>self.tel =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constructor method must be named as shown with </a:t>
            </a:r>
            <a:r>
              <a:rPr lang="en-US" sz="2000" b="1" dirty="0">
                <a:solidFill>
                  <a:srgbClr val="FF0000"/>
                </a:solidFill>
              </a:rPr>
              <a:t>double underscores </a:t>
            </a:r>
            <a:r>
              <a:rPr lang="en-US" sz="2000" dirty="0"/>
              <a:t>on either side of the word </a:t>
            </a:r>
            <a:r>
              <a:rPr lang="en-US" sz="2400" b="1" i="1" dirty="0" err="1">
                <a:solidFill>
                  <a:srgbClr val="0070C0"/>
                </a:solidFill>
                <a:latin typeface="Consolas" panose="020B0609020204030204" pitchFamily="49" charset="0"/>
                <a:cs typeface="Consolas" panose="020B0609020204030204" pitchFamily="49" charset="0"/>
              </a:rPr>
              <a:t>init</a:t>
            </a:r>
            <a:r>
              <a:rPr lang="en-US" sz="2000" dirty="0" err="1"/>
              <a: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way in which Python differs from most object-oriented languages is that you have to include the special variable </a:t>
            </a:r>
            <a:r>
              <a:rPr lang="en-US" sz="2400" b="1" i="1" dirty="0">
                <a:solidFill>
                  <a:srgbClr val="0070C0"/>
                </a:solidFill>
                <a:latin typeface="Consolas" panose="020B0609020204030204" pitchFamily="49" charset="0"/>
                <a:cs typeface="Consolas" panose="020B0609020204030204" pitchFamily="49" charset="0"/>
              </a:rPr>
              <a:t>self </a:t>
            </a:r>
            <a:r>
              <a:rPr lang="en-US" sz="2000" dirty="0"/>
              <a:t>as a parameter to all the methods that you define within the class. This is a reference to, in this case, the newly created instance. The variable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 is the same concept as the special variable </a:t>
            </a:r>
            <a:r>
              <a:rPr lang="en-US" sz="2400" b="1" i="1" dirty="0">
                <a:solidFill>
                  <a:srgbClr val="0070C0"/>
                </a:solidFill>
                <a:latin typeface="Consolas" panose="020B0609020204030204" pitchFamily="49" charset="0"/>
                <a:cs typeface="Consolas" panose="020B0609020204030204" pitchFamily="49" charset="0"/>
              </a:rPr>
              <a:t>this</a:t>
            </a:r>
            <a:r>
              <a:rPr lang="en-US" sz="2000" dirty="0"/>
              <a:t> that you find in </a:t>
            </a:r>
            <a:r>
              <a:rPr lang="en-US" sz="2000" i="1" dirty="0">
                <a:effectLst>
                  <a:outerShdw blurRad="38100" dist="38100" dir="2700000" algn="tl">
                    <a:srgbClr val="000000">
                      <a:alpha val="43137"/>
                    </a:srgbClr>
                  </a:outerShdw>
                </a:effectLst>
              </a:rPr>
              <a:t>Java</a:t>
            </a:r>
            <a:r>
              <a:rPr lang="en-US" sz="2000" dirty="0"/>
              <a:t> and some other languages.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Class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code in this method transfers parameters that were supplied to it into member variables. The member variables do not need to be declared in advance, but do need to be prefixed by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a:t>
            </a:r>
          </a:p>
          <a:p>
            <a:pPr marL="342900" indent="-342900">
              <a:buFont typeface="Arial" panose="020B0604020202020204" pitchFamily="34" charset="0"/>
              <a:buChar char="•"/>
            </a:pPr>
            <a:r>
              <a:rPr lang="en-US" sz="2000" dirty="0"/>
              <a:t>So the following line:</a:t>
            </a:r>
          </a:p>
          <a:p>
            <a:pPr marL="342900" indent="-342900">
              <a:buFont typeface="Arial" panose="020B0604020202020204" pitchFamily="34" charset="0"/>
              <a:buChar char="•"/>
            </a:pPr>
            <a:endParaRPr lang="en-US" sz="2000" dirty="0"/>
          </a:p>
          <a:p>
            <a:pPr lvl="1"/>
            <a:r>
              <a:rPr lang="en-US" sz="2400" b="1" i="1" dirty="0">
                <a:solidFill>
                  <a:srgbClr val="0070C0"/>
                </a:solidFill>
                <a:latin typeface="Consolas" panose="020B0609020204030204" pitchFamily="49" charset="0"/>
                <a:cs typeface="Consolas" panose="020B0609020204030204" pitchFamily="49" charset="0"/>
              </a:rPr>
              <a:t>self.name = name</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creates a variable called </a:t>
            </a:r>
            <a:r>
              <a:rPr lang="en-US" sz="2400" b="1" i="1" dirty="0">
                <a:solidFill>
                  <a:srgbClr val="0070C0"/>
                </a:solidFill>
                <a:latin typeface="Consolas" panose="020B0609020204030204" pitchFamily="49" charset="0"/>
                <a:cs typeface="Consolas" panose="020B0609020204030204" pitchFamily="49" charset="0"/>
              </a:rPr>
              <a:t>name </a:t>
            </a:r>
            <a:r>
              <a:rPr lang="en-US" sz="2000" dirty="0"/>
              <a:t>that’s accessible to every member of the class Person and initializes it with the value passed into the call to create an instance, which looks like this: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p = Person("Simon", "1234567")</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We can then check that our new Person object, </a:t>
            </a:r>
            <a:r>
              <a:rPr lang="en-US" sz="2400" b="1" i="1" dirty="0">
                <a:solidFill>
                  <a:srgbClr val="0070C0"/>
                </a:solidFill>
                <a:latin typeface="Consolas" panose="020B0609020204030204" pitchFamily="49" charset="0"/>
                <a:cs typeface="Consolas" panose="020B0609020204030204" pitchFamily="49" charset="0"/>
              </a:rPr>
              <a:t>p</a:t>
            </a:r>
            <a:r>
              <a:rPr lang="en-US" sz="2000" dirty="0"/>
              <a:t>, has a name of </a:t>
            </a:r>
            <a:r>
              <a:rPr lang="en-US" sz="2000" b="1" i="1" dirty="0">
                <a:solidFill>
                  <a:srgbClr val="0070C0"/>
                </a:solidFill>
                <a:latin typeface="Consolas" panose="020B0609020204030204" pitchFamily="49" charset="0"/>
                <a:cs typeface="Consolas" panose="020B0609020204030204" pitchFamily="49" charset="0"/>
              </a:rPr>
              <a:t>“Simon” </a:t>
            </a:r>
            <a:r>
              <a:rPr lang="en-US" sz="2000" dirty="0"/>
              <a:t>by typing the following:</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&gt;&gt;&gt; p.name </a:t>
            </a:r>
          </a:p>
          <a:p>
            <a:pPr lvl="1"/>
            <a:r>
              <a:rPr lang="en-US" sz="2000" b="1" i="1" dirty="0">
                <a:solidFill>
                  <a:srgbClr val="0070C0"/>
                </a:solidFill>
                <a:latin typeface="Consolas" panose="020B0609020204030204" pitchFamily="49" charset="0"/>
                <a:cs typeface="Consolas" panose="020B0609020204030204" pitchFamily="49" charset="0"/>
              </a:rPr>
              <a:t>Simon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a complex program, it is good practice to put each class in its own file with a filename that matches the class name. This also makes it easy to convert the class into a module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Method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 You need to add a method to a class.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 surname        </a:t>
            </a:r>
          </a:p>
          <a:p>
            <a:pPr lvl="1"/>
            <a:r>
              <a:rPr lang="en-US" sz="2000" b="1" i="1" dirty="0">
                <a:solidFill>
                  <a:srgbClr val="0070C0"/>
                </a:solidFill>
                <a:latin typeface="Consolas" panose="020B0609020204030204" pitchFamily="49" charset="0"/>
                <a:cs typeface="Consolas" panose="020B0609020204030204" pitchFamily="49" charset="0"/>
              </a:rPr>
              <a:t>		self.tel = </a:t>
            </a:r>
            <a:r>
              <a:rPr lang="en-US" sz="2000" b="1" i="1" dirty="0" err="1">
                <a:solidFill>
                  <a:srgbClr val="0070C0"/>
                </a:solidFill>
                <a:latin typeface="Consolas" panose="020B0609020204030204" pitchFamily="49" charset="0"/>
                <a:cs typeface="Consolas" panose="020B0609020204030204" pitchFamily="49" charset="0"/>
              </a:rPr>
              <a:t>tel</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full_name</a:t>
            </a:r>
            <a:r>
              <a:rPr lang="en-US" sz="2000" b="1" i="1" dirty="0">
                <a:solidFill>
                  <a:srgbClr val="0070C0"/>
                </a:solidFill>
                <a:latin typeface="Consolas" panose="020B0609020204030204" pitchFamily="49" charset="0"/>
                <a:cs typeface="Consolas" panose="020B0609020204030204" pitchFamily="49" charset="0"/>
              </a:rPr>
              <a:t>(self):        </a:t>
            </a:r>
          </a:p>
          <a:p>
            <a:pPr lvl="1"/>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 " +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one method calls another within the same class, the call to the method has to be prefixed with </a:t>
            </a:r>
            <a:r>
              <a:rPr lang="en-US" sz="2000" b="1" i="1" dirty="0">
                <a:solidFill>
                  <a:srgbClr val="0070C0"/>
                </a:solidFill>
                <a:latin typeface="Consolas" panose="020B0609020204030204" pitchFamily="49" charset="0"/>
                <a:cs typeface="Consolas" panose="020B0609020204030204" pitchFamily="49" charset="0"/>
              </a:rPr>
              <a:t>self</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9834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Inheritance</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58587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a:t>
            </a:r>
            <a:r>
              <a:rPr lang="en-US" sz="2000" i="1" dirty="0">
                <a:effectLst>
                  <a:outerShdw blurRad="38100" dist="38100" dir="2700000" algn="tl">
                    <a:srgbClr val="000000">
                      <a:alpha val="43137"/>
                    </a:srgbClr>
                  </a:outerShdw>
                </a:effectLst>
              </a:rPr>
              <a:t>inheritance</a:t>
            </a:r>
            <a:r>
              <a:rPr lang="en-US" sz="2000" dirty="0"/>
              <a:t> to create a subclass of an existing class and add new member variables and methods.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By default, all new classes that you create are subclasses of </a:t>
            </a:r>
            <a:r>
              <a:rPr lang="en-US" sz="2400" b="1" i="1" dirty="0">
                <a:solidFill>
                  <a:srgbClr val="0070C0"/>
                </a:solidFill>
                <a:latin typeface="Consolas" panose="020B0609020204030204" pitchFamily="49" charset="0"/>
                <a:cs typeface="Consolas" panose="020B0609020204030204" pitchFamily="49" charset="0"/>
              </a:rPr>
              <a:t>object</a:t>
            </a:r>
            <a:r>
              <a:rPr lang="en-US" sz="2000" dirty="0"/>
              <a:t>. You can change this by specifying the class you want to use as a superclass in parentheses after the class name in a class definition. The following example defines a class (</a:t>
            </a:r>
            <a:r>
              <a:rPr lang="en-US" sz="2400" b="1" i="1" dirty="0">
                <a:solidFill>
                  <a:srgbClr val="0070C0"/>
                </a:solidFill>
                <a:latin typeface="Consolas" panose="020B0609020204030204" pitchFamily="49" charset="0"/>
                <a:cs typeface="Consolas" panose="020B0609020204030204" pitchFamily="49" charset="0"/>
              </a:rPr>
              <a:t>Employee</a:t>
            </a:r>
            <a:r>
              <a:rPr lang="en-US" sz="2000" dirty="0"/>
              <a:t>) as a subclass (</a:t>
            </a:r>
            <a:r>
              <a:rPr lang="en-US" sz="2400" b="1" i="1" dirty="0">
                <a:solidFill>
                  <a:srgbClr val="0070C0"/>
                </a:solidFill>
                <a:latin typeface="Consolas" panose="020B0609020204030204" pitchFamily="49" charset="0"/>
                <a:cs typeface="Consolas" panose="020B0609020204030204" pitchFamily="49" charset="0"/>
              </a:rPr>
              <a:t>Person</a:t>
            </a:r>
            <a:r>
              <a:rPr lang="en-US" sz="2000" dirty="0"/>
              <a:t>) and adds a new member variable (</a:t>
            </a:r>
            <a:r>
              <a:rPr lang="en-US" sz="2400" b="1" i="1" dirty="0">
                <a:solidFill>
                  <a:srgbClr val="0070C0"/>
                </a:solidFill>
                <a:latin typeface="Consolas" panose="020B0609020204030204" pitchFamily="49" charset="0"/>
                <a:cs typeface="Consolas" panose="020B0609020204030204" pitchFamily="49" charset="0"/>
              </a:rPr>
              <a:t>salary</a:t>
            </a:r>
            <a:r>
              <a:rPr lang="en-US" sz="2000" dirty="0"/>
              <a:t>) and an extra method (</a:t>
            </a:r>
            <a:r>
              <a:rPr lang="en-US" sz="2400" b="1" i="1" dirty="0" err="1">
                <a:solidFill>
                  <a:srgbClr val="0070C0"/>
                </a:solidFill>
                <a:latin typeface="Consolas" panose="020B0609020204030204" pitchFamily="49" charset="0"/>
                <a:cs typeface="Consolas" panose="020B0609020204030204" pitchFamily="49" charset="0"/>
              </a:rPr>
              <a:t>give_raise</a:t>
            </a:r>
            <a:r>
              <a:rPr lang="en-US" sz="2000" dirty="0"/>
              <a:t>):</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super().__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Inheritance</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Note that the preceding example is for Python 3. For Python 2, you can’t use </a:t>
            </a:r>
            <a:r>
              <a:rPr lang="en-US" sz="2000" b="1" i="1" dirty="0">
                <a:solidFill>
                  <a:srgbClr val="0070C0"/>
                </a:solidFill>
                <a:latin typeface="Consolas" panose="020B0609020204030204" pitchFamily="49" charset="0"/>
                <a:cs typeface="Consolas" panose="020B0609020204030204" pitchFamily="49" charset="0"/>
              </a:rPr>
              <a:t>super</a:t>
            </a:r>
            <a:r>
              <a:rPr lang="en-US" sz="2000" dirty="0"/>
              <a:t> the same way. Instead, you must write:</a:t>
            </a:r>
          </a:p>
          <a:p>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Person.__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both these examples, the initializer method for the subclass first uses the initializer method of the parent class (superclass) and then adds the member variable. This has the advantage that you do not need to repeat the initialization code in the new subclass.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Python inheritance mechanism is actually very powerful and supports multiple inheritance—where a subclass inherits from more than one superclass. For more on inheritance, see the official documentation for Python.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394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The Current Working Directory</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os module contains two functions to deal with the current working directory</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76299" y="1770207"/>
            <a:ext cx="6971153" cy="2732520"/>
          </a:xfrm>
          <a:prstGeom prst="rect">
            <a:avLst/>
          </a:prstGeom>
        </p:spPr>
      </p:pic>
    </p:spTree>
    <p:extLst>
      <p:ext uri="{BB962C8B-B14F-4D97-AF65-F5344CB8AC3E}">
        <p14:creationId xmlns:p14="http://schemas.microsoft.com/office/powerpoint/2010/main" val="19155356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Pickling</a:t>
            </a: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000" i="1" dirty="0">
                <a:effectLst>
                  <a:outerShdw blurRad="38100" dist="38100" dir="2700000" algn="tl">
                    <a:srgbClr val="000000">
                      <a:alpha val="43137"/>
                    </a:srgbClr>
                  </a:outerShdw>
                </a:effectLst>
              </a:rPr>
              <a:t>pickling</a:t>
            </a:r>
            <a:r>
              <a:rPr lang="en-US" sz="2000" dirty="0"/>
              <a:t> feature to dump the data structure to file in a format that can be automatically read back into memory as an equivalent data structure later on. </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pickle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 ['some text', 123, [4, 5, True]]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pickle.dump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a:t>
            </a:r>
            <a:r>
              <a:rPr lang="en-US" sz="2000" i="1" dirty="0" err="1">
                <a:effectLst>
                  <a:outerShdw blurRad="38100" dist="38100" dir="2700000" algn="tl">
                    <a:srgbClr val="000000">
                      <a:alpha val="43137"/>
                    </a:srgbClr>
                  </a:outerShdw>
                </a:effectLst>
              </a:rPr>
              <a:t>unpickle</a:t>
            </a:r>
            <a:r>
              <a:rPr lang="en-US" sz="2000" dirty="0"/>
              <a:t> the contents of the file into a new list, use the following: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pickle.load</a:t>
            </a:r>
            <a:r>
              <a:rPr lang="en-US" sz="2000" b="1" i="1" dirty="0">
                <a:solidFill>
                  <a:srgbClr val="0070C0"/>
                </a:solidFill>
                <a:latin typeface="Consolas" panose="020B0609020204030204" pitchFamily="49" charset="0"/>
                <a:cs typeface="Consolas" panose="020B0609020204030204" pitchFamily="49" charset="0"/>
              </a:rPr>
              <a:t>(f)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['some text', 123, [4, 5, True]]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Pickling</a:t>
            </a: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Pickling will work on pretty much any data structure you can throw at it. It does not need to be a list.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file is saved in a text format that is sort of human-readable, but you will not normally need to look at or edit the text file.</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90101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Making Web Requests from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385542"/>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You need to read the contents of a web page into a string using Python 2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has an extensive library for making HTTP requests.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following example reads the contents of the Google home page into the string </a:t>
            </a:r>
            <a:r>
              <a:rPr lang="en-US" sz="2000" b="1" i="1" dirty="0">
                <a:solidFill>
                  <a:srgbClr val="0070C0"/>
                </a:solidFill>
                <a:latin typeface="Consolas" panose="020B0609020204030204" pitchFamily="49" charset="0"/>
                <a:cs typeface="Consolas" panose="020B0609020204030204" pitchFamily="49" charset="0"/>
              </a:rPr>
              <a:t>contents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fr-FR" b="1" i="1" dirty="0">
                <a:solidFill>
                  <a:srgbClr val="0070C0"/>
                </a:solidFill>
                <a:latin typeface="Consolas" panose="020B0609020204030204" pitchFamily="49" charset="0"/>
                <a:cs typeface="Consolas" panose="020B0609020204030204" pitchFamily="49" charset="0"/>
              </a:rPr>
              <a:t>import urllib2 </a:t>
            </a:r>
          </a:p>
          <a:p>
            <a:pPr marL="342900" indent="-342900">
              <a:buFont typeface="Arial" panose="020B0604020202020204" pitchFamily="34" charset="0"/>
              <a:buChar char="•"/>
            </a:pPr>
            <a:r>
              <a:rPr lang="fr-FR" b="1" i="1" dirty="0">
                <a:solidFill>
                  <a:srgbClr val="0070C0"/>
                </a:solidFill>
                <a:latin typeface="Consolas" panose="020B0609020204030204" pitchFamily="49" charset="0"/>
                <a:cs typeface="Consolas" panose="020B0609020204030204" pitchFamily="49" charset="0"/>
              </a:rPr>
              <a:t>contents = urllib2.urlopen("https://www.google.com/").read() </a:t>
            </a:r>
          </a:p>
          <a:p>
            <a:pPr marL="342900" indent="-342900">
              <a:buFont typeface="Arial" panose="020B0604020202020204" pitchFamily="34" charset="0"/>
              <a:buChar char="•"/>
            </a:pPr>
            <a:r>
              <a:rPr lang="fr-FR" b="1" i="1" dirty="0" err="1">
                <a:solidFill>
                  <a:srgbClr val="0070C0"/>
                </a:solidFill>
                <a:latin typeface="Consolas" panose="020B0609020204030204" pitchFamily="49" charset="0"/>
                <a:cs typeface="Consolas" panose="020B0609020204030204" pitchFamily="49" charset="0"/>
              </a:rPr>
              <a:t>print</a:t>
            </a:r>
            <a:r>
              <a:rPr lang="fr-FR" b="1" i="1" dirty="0">
                <a:solidFill>
                  <a:srgbClr val="0070C0"/>
                </a:solidFill>
                <a:latin typeface="Consolas" panose="020B0609020204030204" pitchFamily="49" charset="0"/>
                <a:cs typeface="Consolas" panose="020B0609020204030204" pitchFamily="49" charset="0"/>
              </a:rPr>
              <a:t>(contents)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Command-Line Arguments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run a Python program from the command line and pass it parameters.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Import </a:t>
            </a:r>
            <a:r>
              <a:rPr lang="en-US" sz="2400" b="1" i="1" dirty="0">
                <a:solidFill>
                  <a:srgbClr val="0070C0"/>
                </a:solidFill>
                <a:latin typeface="Consolas" panose="020B0609020204030204" pitchFamily="49" charset="0"/>
                <a:cs typeface="Consolas" panose="020B0609020204030204" pitchFamily="49" charset="0"/>
              </a:rPr>
              <a:t>sys</a:t>
            </a:r>
            <a:r>
              <a:rPr lang="en-US" sz="2000" dirty="0"/>
              <a:t> and use its </a:t>
            </a:r>
            <a:r>
              <a:rPr lang="en-US" sz="2400" b="1" i="1" dirty="0" err="1">
                <a:solidFill>
                  <a:srgbClr val="0070C0"/>
                </a:solidFill>
                <a:latin typeface="Consolas" panose="020B0609020204030204" pitchFamily="49" charset="0"/>
                <a:cs typeface="Consolas" panose="020B0609020204030204" pitchFamily="49" charset="0"/>
              </a:rPr>
              <a:t>argv</a:t>
            </a:r>
            <a:r>
              <a:rPr lang="en-US" sz="2000" dirty="0"/>
              <a:t> property, as shown in the following example. This returns an array, the first element of which is the name of the program. The other elements are any parameters (separated by spaces) that were typed on the command line after the program name.</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sys</a:t>
            </a: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in enumerate(</a:t>
            </a:r>
            <a:r>
              <a:rPr lang="en-US" sz="2000" b="1" i="1" dirty="0" err="1">
                <a:solidFill>
                  <a:srgbClr val="0070C0"/>
                </a:solidFill>
                <a:latin typeface="Consolas" panose="020B0609020204030204" pitchFamily="49" charset="0"/>
                <a:cs typeface="Consolas" panose="020B0609020204030204" pitchFamily="49" charset="0"/>
              </a:rPr>
              <a:t>sys.argv</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%d %s " %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Running the program from the command line, with some parameters after it, results in the following output: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python cmd_line.py a b c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0 cmd_line.py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1 a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2 b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3 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262575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Email from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702995"/>
            <a:ext cx="1135711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send an email message from a Python program.</a:t>
            </a:r>
          </a:p>
          <a:p>
            <a:pPr marL="342900" indent="-342900">
              <a:buFont typeface="Arial" panose="020B0604020202020204" pitchFamily="34" charset="0"/>
              <a:buChar char="•"/>
            </a:pPr>
            <a:r>
              <a:rPr lang="en-US" sz="2000" dirty="0"/>
              <a:t>Python has a library for the Simple Mail Transfer Protocol (SMTP) that you can use to send emails:</a:t>
            </a:r>
          </a:p>
          <a:p>
            <a:pPr marL="342900" indent="-342900">
              <a:buFont typeface="Arial" panose="020B0604020202020204" pitchFamily="34" charset="0"/>
              <a:buChar char="•"/>
            </a:pPr>
            <a:endParaRPr lang="en-US" sz="2000" dirty="0"/>
          </a:p>
          <a:p>
            <a:pPr marL="457200" indent="-457200">
              <a:buFont typeface="+mj-lt"/>
              <a:buAutoNum type="arabicPeriod"/>
            </a:pPr>
            <a:r>
              <a:rPr lang="en-US" sz="2000" dirty="0"/>
              <a:t>Attach library to your code:</a:t>
            </a:r>
            <a:br>
              <a:rPr lang="en-US" sz="2000" dirty="0"/>
            </a:b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smtplib</a:t>
            </a: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endParaRPr lang="en-US" sz="2000" dirty="0"/>
          </a:p>
          <a:p>
            <a:pPr marL="457200" indent="-457200">
              <a:buFont typeface="+mj-lt"/>
              <a:buAutoNum type="arabicPeriod"/>
            </a:pPr>
            <a:r>
              <a:rPr lang="en-US" sz="2000" dirty="0"/>
              <a:t>Create SMTP Session Client Object:</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smtplib.SMTP</a:t>
            </a:r>
            <a:r>
              <a:rPr lang="en-US" sz="2000" b="1" i="1" dirty="0">
                <a:solidFill>
                  <a:srgbClr val="0070C0"/>
                </a:solidFill>
                <a:latin typeface="Consolas" panose="020B0609020204030204" pitchFamily="49" charset="0"/>
                <a:cs typeface="Consolas" panose="020B0609020204030204" pitchFamily="49" charset="0"/>
              </a:rPr>
              <a:t>(SMTP_SERVER, SMTP_PORT)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Start Security connection: SSL or TLS:</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smtpserver.starttls</a:t>
            </a:r>
            <a:r>
              <a:rPr lang="en-US" sz="2000" b="1" i="1" dirty="0">
                <a:solidFill>
                  <a:srgbClr val="0070C0"/>
                </a:solidFill>
                <a:latin typeface="Consolas" panose="020B0609020204030204" pitchFamily="49" charset="0"/>
                <a:cs typeface="Consolas" panose="020B0609020204030204" pitchFamily="49" charset="0"/>
              </a:rPr>
              <a: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Login to </a:t>
            </a:r>
            <a:r>
              <a:rPr lang="en-US" sz="2000" dirty="0" err="1"/>
              <a:t>smtp</a:t>
            </a:r>
            <a:r>
              <a:rPr lang="en-US" sz="2000" dirty="0"/>
              <a:t> server:</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smtpserver.login</a:t>
            </a:r>
            <a:r>
              <a:rPr lang="en-US" sz="2000" b="1" i="1" dirty="0">
                <a:solidFill>
                  <a:srgbClr val="0070C0"/>
                </a:solidFill>
                <a:latin typeface="Consolas" panose="020B0609020204030204" pitchFamily="49" charset="0"/>
                <a:cs typeface="Consolas" panose="020B0609020204030204" pitchFamily="49" charset="0"/>
              </a:rPr>
              <a:t>(GMAIL_USER, GMAIL_PASS)</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Send email to your recipient:</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smtpserver.sendmail</a:t>
            </a:r>
            <a:r>
              <a:rPr lang="en-US" sz="2000" b="1" i="1" dirty="0">
                <a:solidFill>
                  <a:srgbClr val="0070C0"/>
                </a:solidFill>
                <a:latin typeface="Consolas" panose="020B0609020204030204" pitchFamily="49" charset="0"/>
                <a:cs typeface="Consolas" panose="020B0609020204030204" pitchFamily="49" charset="0"/>
              </a:rPr>
              <a:t>(GMAIL_USER, recipient,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Close Connection:</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smtpserver.quit</a:t>
            </a:r>
            <a:r>
              <a:rPr lang="en-US" sz="2000" b="1" i="1" dirty="0">
                <a:solidFill>
                  <a:srgbClr val="0070C0"/>
                </a:solidFill>
                <a:latin typeface="Consolas" panose="020B0609020204030204" pitchFamily="49" charset="0"/>
                <a:cs typeface="Consolas" panose="020B0609020204030204" pitchFamily="49" charset="0"/>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008948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Send_Email</a:t>
            </a:r>
            <a:r>
              <a:rPr lang="en-US" b="1" dirty="0">
                <a:effectLst>
                  <a:outerShdw blurRad="38100" dist="38100" dir="2700000" algn="tl">
                    <a:srgbClr val="000000">
                      <a:alpha val="43137"/>
                    </a:srgbClr>
                  </a:outerShdw>
                </a:effectLst>
              </a:rPr>
              <a:t> project</a:t>
            </a: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smtplib</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GMAIL_USER = ‘YOUR_RASPBERY_PI_GMAIL' </a:t>
            </a:r>
          </a:p>
          <a:p>
            <a:pPr lvl="1"/>
            <a:r>
              <a:rPr lang="en-US" sz="2000" b="1" i="1" dirty="0">
                <a:solidFill>
                  <a:srgbClr val="0070C0"/>
                </a:solidFill>
                <a:latin typeface="Consolas" panose="020B0609020204030204" pitchFamily="49" charset="0"/>
                <a:cs typeface="Consolas" panose="020B0609020204030204" pitchFamily="49" charset="0"/>
              </a:rPr>
              <a:t>GMAIL_PASS = ‘YOUR_GMAIL_PASSWORD' </a:t>
            </a:r>
          </a:p>
          <a:p>
            <a:pPr lvl="1"/>
            <a:r>
              <a:rPr lang="en-US" sz="2000" b="1" i="1" dirty="0">
                <a:solidFill>
                  <a:srgbClr val="0070C0"/>
                </a:solidFill>
                <a:latin typeface="Consolas" panose="020B0609020204030204" pitchFamily="49" charset="0"/>
                <a:cs typeface="Consolas" panose="020B0609020204030204" pitchFamily="49" charset="0"/>
              </a:rPr>
              <a:t>SMTP_SERVER = 'smtp.gmail.com' </a:t>
            </a:r>
          </a:p>
          <a:p>
            <a:pPr lvl="1"/>
            <a:r>
              <a:rPr lang="en-US" sz="2000" b="1" i="1" dirty="0">
                <a:solidFill>
                  <a:srgbClr val="0070C0"/>
                </a:solidFill>
                <a:latin typeface="Consolas" panose="020B0609020204030204" pitchFamily="49" charset="0"/>
                <a:cs typeface="Consolas" panose="020B0609020204030204" pitchFamily="49" charset="0"/>
              </a:rPr>
              <a:t>SMTP_PORT = 587</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(18,GPIO.IN,pull_up_down=GPIO.PUD_UP)</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36869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Send_Email</a:t>
            </a:r>
            <a:r>
              <a:rPr lang="en-US" b="1" dirty="0">
                <a:effectLst>
                  <a:outerShdw blurRad="38100" dist="38100" dir="2700000" algn="tl">
                    <a:srgbClr val="000000">
                      <a:alpha val="43137"/>
                    </a:srgbClr>
                  </a:outerShdw>
                </a:effectLst>
              </a:rPr>
              <a:t> project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1" y="857743"/>
            <a:ext cx="13047261" cy="5355312"/>
          </a:xfrm>
          <a:prstGeom prst="rect">
            <a:avLst/>
          </a:prstGeom>
          <a:noFill/>
        </p:spPr>
        <p:txBody>
          <a:bodyPr wrap="square" rtlCol="0">
            <a:spAutoFit/>
          </a:bodyPr>
          <a:lstStyle/>
          <a:p>
            <a:r>
              <a:rPr lang="en-US" sz="1900" b="1" i="1" dirty="0" err="1">
                <a:solidFill>
                  <a:srgbClr val="0070C0"/>
                </a:solidFill>
                <a:latin typeface="Consolas" panose="020B0609020204030204" pitchFamily="49" charset="0"/>
                <a:cs typeface="Consolas" panose="020B0609020204030204" pitchFamily="49" charset="0"/>
              </a:rPr>
              <a:t>def</a:t>
            </a:r>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send_email</a:t>
            </a:r>
            <a:r>
              <a:rPr lang="en-US" sz="1900" b="1" i="1" dirty="0">
                <a:solidFill>
                  <a:srgbClr val="0070C0"/>
                </a:solidFill>
                <a:latin typeface="Consolas" panose="020B0609020204030204" pitchFamily="49" charset="0"/>
                <a:cs typeface="Consolas" panose="020B0609020204030204" pitchFamily="49" charset="0"/>
              </a:rPr>
              <a:t>(recipient, subject, text):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a:t>
            </a:r>
            <a:r>
              <a:rPr lang="en-US" sz="1900" b="1" i="1" dirty="0">
                <a:solidFill>
                  <a:srgbClr val="0070C0"/>
                </a:solidFill>
                <a:latin typeface="Consolas" panose="020B0609020204030204" pitchFamily="49" charset="0"/>
                <a:cs typeface="Consolas" panose="020B0609020204030204" pitchFamily="49" charset="0"/>
              </a:rPr>
              <a:t> = </a:t>
            </a:r>
            <a:r>
              <a:rPr lang="en-US" sz="1900" b="1" i="1" dirty="0" err="1">
                <a:solidFill>
                  <a:srgbClr val="0070C0"/>
                </a:solidFill>
                <a:latin typeface="Consolas" panose="020B0609020204030204" pitchFamily="49" charset="0"/>
                <a:cs typeface="Consolas" panose="020B0609020204030204" pitchFamily="49" charset="0"/>
              </a:rPr>
              <a:t>smtplib.SMTP</a:t>
            </a:r>
            <a:r>
              <a:rPr lang="en-US" sz="1900" b="1" i="1" dirty="0">
                <a:solidFill>
                  <a:srgbClr val="0070C0"/>
                </a:solidFill>
                <a:latin typeface="Consolas" panose="020B0609020204030204" pitchFamily="49" charset="0"/>
                <a:cs typeface="Consolas" panose="020B0609020204030204" pitchFamily="49" charset="0"/>
              </a:rPr>
              <a:t>(SMTP_SERVER, SMTP_PORT)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smtpserver.starttls</a:t>
            </a:r>
            <a:r>
              <a:rPr lang="en-US" sz="1900" b="1" i="1" dirty="0">
                <a:solidFill>
                  <a:srgbClr val="0070C0"/>
                </a:solidFill>
                <a:latin typeface="Consolas" panose="020B0609020204030204" pitchFamily="49" charset="0"/>
                <a:cs typeface="Consolas" panose="020B0609020204030204" pitchFamily="49" charset="0"/>
              </a:rPr>
              <a: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smtpserver.login</a:t>
            </a:r>
            <a:r>
              <a:rPr lang="en-US" sz="1900" b="1" i="1" dirty="0">
                <a:solidFill>
                  <a:srgbClr val="0070C0"/>
                </a:solidFill>
                <a:latin typeface="Consolas" panose="020B0609020204030204" pitchFamily="49" charset="0"/>
                <a:cs typeface="Consolas" panose="020B0609020204030204" pitchFamily="49" charset="0"/>
              </a:rPr>
              <a:t>(GMAIL_USER, GMAIL_PASS)    </a:t>
            </a:r>
          </a:p>
          <a:p>
            <a:r>
              <a:rPr lang="en-US" sz="1900" b="1" i="1" dirty="0">
                <a:solidFill>
                  <a:srgbClr val="0070C0"/>
                </a:solidFill>
                <a:latin typeface="Consolas" panose="020B0609020204030204" pitchFamily="49" charset="0"/>
                <a:cs typeface="Consolas" panose="020B0609020204030204" pitchFamily="49" charset="0"/>
              </a:rPr>
              <a:t>    header = 'To:' + recipient + '\n' + 'From: ' + GMAIL_USER    </a:t>
            </a:r>
          </a:p>
          <a:p>
            <a:r>
              <a:rPr lang="en-US" sz="1900" b="1" i="1" dirty="0">
                <a:solidFill>
                  <a:srgbClr val="0070C0"/>
                </a:solidFill>
                <a:latin typeface="Consolas" panose="020B0609020204030204" pitchFamily="49" charset="0"/>
                <a:cs typeface="Consolas" panose="020B0609020204030204" pitchFamily="49" charset="0"/>
              </a:rPr>
              <a:t>    header = header + '\n' + 'Subject:' + subject + '\n'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msg</a:t>
            </a:r>
            <a:r>
              <a:rPr lang="en-US" sz="1900" b="1" i="1" dirty="0">
                <a:solidFill>
                  <a:srgbClr val="0070C0"/>
                </a:solidFill>
                <a:latin typeface="Consolas" panose="020B0609020204030204" pitchFamily="49" charset="0"/>
                <a:cs typeface="Consolas" panose="020B0609020204030204" pitchFamily="49" charset="0"/>
              </a:rPr>
              <a:t> = header + '\n' + text + ' \n\n'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smtpserver.sendmail</a:t>
            </a:r>
            <a:r>
              <a:rPr lang="en-US" sz="1900" b="1" i="1" dirty="0">
                <a:solidFill>
                  <a:srgbClr val="0070C0"/>
                </a:solidFill>
                <a:latin typeface="Consolas" panose="020B0609020204030204" pitchFamily="49" charset="0"/>
                <a:cs typeface="Consolas" panose="020B0609020204030204" pitchFamily="49" charset="0"/>
              </a:rPr>
              <a:t>(GMAIL_USER, recipient, </a:t>
            </a:r>
            <a:r>
              <a:rPr lang="en-US" sz="1900" b="1" i="1" dirty="0" err="1">
                <a:solidFill>
                  <a:srgbClr val="0070C0"/>
                </a:solidFill>
                <a:latin typeface="Consolas" panose="020B0609020204030204" pitchFamily="49" charset="0"/>
                <a:cs typeface="Consolas" panose="020B0609020204030204" pitchFamily="49" charset="0"/>
              </a:rPr>
              <a:t>msg</a:t>
            </a:r>
            <a:r>
              <a:rPr lang="en-US" sz="1900" b="1" i="1" dirty="0">
                <a:solidFill>
                  <a:srgbClr val="0070C0"/>
                </a:solidFill>
                <a:latin typeface="Consolas" panose="020B0609020204030204" pitchFamily="49" charset="0"/>
                <a:cs typeface="Consolas" panose="020B0609020204030204" pitchFamily="49" charset="0"/>
              </a:rPr>
              <a: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smtpserver.quit</a:t>
            </a:r>
            <a:r>
              <a:rPr lang="en-US" sz="1900" b="1" i="1" dirty="0">
                <a:solidFill>
                  <a:srgbClr val="0070C0"/>
                </a:solidFill>
                <a:latin typeface="Consolas" panose="020B0609020204030204" pitchFamily="49" charset="0"/>
                <a:cs typeface="Consolas" panose="020B0609020204030204" pitchFamily="49" charset="0"/>
              </a:rPr>
              <a:t>()</a:t>
            </a:r>
          </a:p>
          <a:p>
            <a:endParaRPr lang="en-US" sz="1900" b="1" i="1" dirty="0">
              <a:solidFill>
                <a:srgbClr val="0070C0"/>
              </a:solidFill>
              <a:latin typeface="Consolas" panose="020B0609020204030204" pitchFamily="49" charset="0"/>
              <a:cs typeface="Consolas" panose="020B0609020204030204" pitchFamily="49" charset="0"/>
            </a:endParaRPr>
          </a:p>
          <a:p>
            <a:r>
              <a:rPr lang="en-US" sz="1900" b="1" i="1" dirty="0">
                <a:solidFill>
                  <a:srgbClr val="0070C0"/>
                </a:solidFill>
                <a:latin typeface="Consolas" panose="020B0609020204030204" pitchFamily="49" charset="0"/>
                <a:cs typeface="Consolas" panose="020B0609020204030204" pitchFamily="49" charset="0"/>
              </a:rPr>
              <a:t>counter=0</a:t>
            </a:r>
          </a:p>
          <a:p>
            <a:r>
              <a:rPr lang="en-US" sz="1900" b="1" i="1" dirty="0">
                <a:solidFill>
                  <a:srgbClr val="0070C0"/>
                </a:solidFill>
                <a:latin typeface="Consolas" panose="020B0609020204030204" pitchFamily="49" charset="0"/>
                <a:cs typeface="Consolas" panose="020B0609020204030204" pitchFamily="49" charset="0"/>
              </a:rPr>
              <a:t>while(1):</a:t>
            </a:r>
          </a:p>
          <a:p>
            <a:r>
              <a:rPr lang="en-US" sz="1900" b="1" i="1" dirty="0">
                <a:solidFill>
                  <a:srgbClr val="0070C0"/>
                </a:solidFill>
                <a:latin typeface="Consolas" panose="020B0609020204030204" pitchFamily="49" charset="0"/>
                <a:cs typeface="Consolas" panose="020B0609020204030204" pitchFamily="49" charset="0"/>
              </a:rPr>
              <a:t>    if(</a:t>
            </a:r>
            <a:r>
              <a:rPr lang="en-US" sz="1900" b="1" i="1" dirty="0" err="1">
                <a:solidFill>
                  <a:srgbClr val="0070C0"/>
                </a:solidFill>
                <a:latin typeface="Consolas" panose="020B0609020204030204" pitchFamily="49" charset="0"/>
                <a:cs typeface="Consolas" panose="020B0609020204030204" pitchFamily="49" charset="0"/>
              </a:rPr>
              <a:t>GPIO.input</a:t>
            </a:r>
            <a:r>
              <a:rPr lang="en-US" sz="1900" b="1" i="1" dirty="0">
                <a:solidFill>
                  <a:srgbClr val="0070C0"/>
                </a:solidFill>
                <a:latin typeface="Consolas" panose="020B0609020204030204" pitchFamily="49" charset="0"/>
                <a:cs typeface="Consolas" panose="020B0609020204030204" pitchFamily="49" charset="0"/>
              </a:rPr>
              <a:t>(18)==0):</a:t>
            </a:r>
          </a:p>
          <a:p>
            <a:r>
              <a:rPr lang="en-US" sz="1900" b="1" i="1" dirty="0">
                <a:solidFill>
                  <a:srgbClr val="0070C0"/>
                </a:solidFill>
                <a:latin typeface="Consolas" panose="020B0609020204030204" pitchFamily="49" charset="0"/>
                <a:cs typeface="Consolas" panose="020B0609020204030204" pitchFamily="49" charset="0"/>
              </a:rPr>
              <a:t>        print("Danger!!!!!!")</a:t>
            </a:r>
          </a:p>
          <a:p>
            <a:r>
              <a:rPr lang="en-US" sz="1900" b="1" i="1" dirty="0">
                <a:solidFill>
                  <a:srgbClr val="0070C0"/>
                </a:solidFill>
                <a:latin typeface="Consolas" panose="020B0609020204030204" pitchFamily="49" charset="0"/>
                <a:cs typeface="Consolas" panose="020B0609020204030204" pitchFamily="49" charset="0"/>
              </a:rPr>
              <a:t>        print("sending email...")</a:t>
            </a:r>
          </a:p>
          <a:p>
            <a:r>
              <a:rPr lang="en-US" sz="19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send_email</a:t>
            </a:r>
            <a:r>
              <a:rPr lang="en-US" sz="1500" b="1" i="1" dirty="0">
                <a:solidFill>
                  <a:srgbClr val="0070C0"/>
                </a:solidFill>
                <a:latin typeface="Consolas" panose="020B0609020204030204" pitchFamily="49" charset="0"/>
                <a:cs typeface="Consolas" panose="020B0609020204030204" pitchFamily="49" charset="0"/>
              </a:rPr>
              <a:t>('arjmandi.re@gmail.com', 'Danger: home security!', 'Button Pressed-number: ' + </a:t>
            </a:r>
            <a:r>
              <a:rPr lang="en-US" sz="1500" b="1" i="1" dirty="0" err="1">
                <a:solidFill>
                  <a:srgbClr val="0070C0"/>
                </a:solidFill>
                <a:latin typeface="Consolas" panose="020B0609020204030204" pitchFamily="49" charset="0"/>
                <a:cs typeface="Consolas" panose="020B0609020204030204" pitchFamily="49" charset="0"/>
              </a:rPr>
              <a:t>str</a:t>
            </a:r>
            <a:r>
              <a:rPr lang="en-US" sz="1500" b="1" i="1" dirty="0">
                <a:solidFill>
                  <a:srgbClr val="0070C0"/>
                </a:solidFill>
                <a:latin typeface="Consolas" panose="020B0609020204030204" pitchFamily="49" charset="0"/>
                <a:cs typeface="Consolas" panose="020B0609020204030204" pitchFamily="49" charset="0"/>
              </a:rPr>
              <a:t>(counter))</a:t>
            </a:r>
          </a:p>
          <a:p>
            <a:r>
              <a:rPr lang="en-US" sz="1900" b="1" i="1" dirty="0">
                <a:solidFill>
                  <a:srgbClr val="0070C0"/>
                </a:solidFill>
                <a:latin typeface="Consolas" panose="020B0609020204030204" pitchFamily="49" charset="0"/>
                <a:cs typeface="Consolas" panose="020B0609020204030204" pitchFamily="49" charset="0"/>
              </a:rPr>
              <a:t>        print("send complete")</a:t>
            </a:r>
          </a:p>
          <a:p>
            <a:r>
              <a:rPr lang="en-US" sz="1900" b="1" i="1" dirty="0">
                <a:solidFill>
                  <a:srgbClr val="0070C0"/>
                </a:solidFill>
                <a:latin typeface="Consolas" panose="020B0609020204030204" pitchFamily="49" charset="0"/>
                <a:cs typeface="Consolas" panose="020B0609020204030204" pitchFamily="49" charset="0"/>
              </a:rPr>
              <a:t>        counter = counter + 1</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15311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Send_Email</a:t>
            </a:r>
            <a:r>
              <a:rPr lang="en-US" b="1" dirty="0">
                <a:effectLst>
                  <a:outerShdw blurRad="38100" dist="38100" dir="2700000" algn="tl">
                    <a:srgbClr val="000000">
                      <a:alpha val="43137"/>
                    </a:srgbClr>
                  </a:outerShdw>
                </a:effectLst>
              </a:rPr>
              <a:t> project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431435"/>
          </a:xfrm>
          <a:prstGeom prst="rect">
            <a:avLst/>
          </a:prstGeom>
          <a:noFill/>
        </p:spPr>
        <p:txBody>
          <a:bodyPr wrap="square" rtlCol="0">
            <a:spAutoFit/>
          </a:bodyPr>
          <a:lstStyle/>
          <a:p>
            <a:pPr marL="342900" indent="-342900">
              <a:buFont typeface="Arial" panose="020B0604020202020204" pitchFamily="34" charset="0"/>
              <a:buChar char="•"/>
            </a:pPr>
            <a:r>
              <a:rPr lang="en-US" sz="2000" dirty="0"/>
              <a:t> If you are not using Gmail, then you will also need to change the values of the </a:t>
            </a:r>
            <a:r>
              <a:rPr lang="en-US" sz="2400" b="1" i="1" dirty="0">
                <a:solidFill>
                  <a:srgbClr val="0070C0"/>
                </a:solidFill>
                <a:latin typeface="Consolas" panose="020B0609020204030204" pitchFamily="49" charset="0"/>
                <a:cs typeface="Consolas" panose="020B0609020204030204" pitchFamily="49" charset="0"/>
              </a:rPr>
              <a:t>SMTP_SERVER</a:t>
            </a:r>
            <a:r>
              <a:rPr lang="en-US" sz="2000" dirty="0"/>
              <a:t> and possibly </a:t>
            </a:r>
            <a:r>
              <a:rPr lang="en-US" sz="2400" b="1" i="1" dirty="0">
                <a:solidFill>
                  <a:srgbClr val="0070C0"/>
                </a:solidFill>
                <a:latin typeface="Consolas" panose="020B0609020204030204" pitchFamily="49" charset="0"/>
                <a:cs typeface="Consolas" panose="020B0609020204030204" pitchFamily="49" charset="0"/>
              </a:rPr>
              <a:t>SMTP_PORT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send_email</a:t>
            </a:r>
            <a:r>
              <a:rPr lang="en-US" sz="2000" dirty="0"/>
              <a:t> message simplifies the use of the </a:t>
            </a:r>
            <a:r>
              <a:rPr lang="en-US" sz="2400" b="1" i="1" dirty="0" err="1">
                <a:solidFill>
                  <a:srgbClr val="0070C0"/>
                </a:solidFill>
                <a:latin typeface="Consolas" panose="020B0609020204030204" pitchFamily="49" charset="0"/>
                <a:cs typeface="Consolas" panose="020B0609020204030204" pitchFamily="49" charset="0"/>
              </a:rPr>
              <a:t>smtplib</a:t>
            </a:r>
            <a:r>
              <a:rPr lang="en-US" sz="2000" dirty="0"/>
              <a:t> library into a single function that you can reuse in your projects.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06056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Web Service</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571" y="810870"/>
            <a:ext cx="10859868" cy="6047130"/>
          </a:xfrm>
          <a:prstGeom prst="rect">
            <a:avLst/>
          </a:prstGeom>
        </p:spPr>
      </p:pic>
    </p:spTree>
    <p:extLst>
      <p:ext uri="{BB962C8B-B14F-4D97-AF65-F5344CB8AC3E}">
        <p14:creationId xmlns:p14="http://schemas.microsoft.com/office/powerpoint/2010/main" val="881172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Writing a Simple Web Server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97031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create a simple Python web server, but don’t want to have to run a full web server stack.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bottle</a:t>
            </a:r>
            <a:r>
              <a:rPr lang="en-US" sz="2000" dirty="0"/>
              <a:t> Python library to run a pure Python web server that will respond to HTTP requests.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install </a:t>
            </a:r>
            <a:r>
              <a:rPr lang="en-US" sz="2400" b="1" i="1" dirty="0">
                <a:solidFill>
                  <a:srgbClr val="0070C0"/>
                </a:solidFill>
                <a:latin typeface="Consolas" panose="020B0609020204030204" pitchFamily="49" charset="0"/>
                <a:cs typeface="Consolas" panose="020B0609020204030204" pitchFamily="49" charset="0"/>
              </a:rPr>
              <a:t>bottle</a:t>
            </a:r>
            <a:r>
              <a:rPr lang="en-US" sz="2000" dirty="0"/>
              <a:t>, use the following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sudo</a:t>
            </a:r>
            <a:r>
              <a:rPr lang="en-US" sz="2400" b="1" i="1" dirty="0">
                <a:solidFill>
                  <a:srgbClr val="0070C0"/>
                </a:solidFill>
                <a:latin typeface="Consolas" panose="020B0609020204030204" pitchFamily="49" charset="0"/>
                <a:cs typeface="Consolas" panose="020B0609020204030204" pitchFamily="49" charset="0"/>
              </a:rPr>
              <a:t> apt-get install python-bottle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Following Figure shows the page you see if you connect to the Raspberry Pi from a browser anywhere on your network:</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17443" y="4270744"/>
            <a:ext cx="11376726" cy="2493699"/>
          </a:xfrm>
          <a:prstGeom prst="rect">
            <a:avLst/>
          </a:prstGeom>
        </p:spPr>
      </p:pic>
    </p:spTree>
    <p:extLst>
      <p:ext uri="{BB962C8B-B14F-4D97-AF65-F5344CB8AC3E}">
        <p14:creationId xmlns:p14="http://schemas.microsoft.com/office/powerpoint/2010/main" val="1260239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The Current Working Directory</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os</a:t>
            </a:r>
            <a:r>
              <a:rPr lang="en-US" sz="2000" dirty="0"/>
              <a:t> module comes with Python; you can </a:t>
            </a:r>
            <a:r>
              <a:rPr lang="en-US" sz="2000" b="1" i="1" dirty="0">
                <a:solidFill>
                  <a:srgbClr val="0070C0"/>
                </a:solidFill>
                <a:latin typeface="Consolas" panose="020B0609020204030204" pitchFamily="49" charset="0"/>
                <a:cs typeface="Consolas" panose="020B0609020204030204" pitchFamily="49" charset="0"/>
              </a:rPr>
              <a:t>import</a:t>
            </a:r>
            <a:r>
              <a:rPr lang="en-US" sz="2000" dirty="0"/>
              <a:t> it anytime, anywhere.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Use the </a:t>
            </a:r>
            <a:r>
              <a:rPr lang="en-US" sz="2000" b="1" i="1" dirty="0">
                <a:solidFill>
                  <a:srgbClr val="0070C0"/>
                </a:solidFill>
                <a:latin typeface="Consolas" panose="020B0609020204030204" pitchFamily="49" charset="0"/>
                <a:cs typeface="Consolas" panose="020B0609020204030204" pitchFamily="49" charset="0"/>
              </a:rPr>
              <a:t>os.getcwd() </a:t>
            </a:r>
            <a:r>
              <a:rPr lang="en-US" sz="2000" dirty="0"/>
              <a:t>function </a:t>
            </a:r>
            <a:r>
              <a:rPr lang="en-US" sz="2000" b="1" dirty="0"/>
              <a:t>to get the current working directory.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When </a:t>
            </a:r>
            <a:r>
              <a:rPr lang="en-US" sz="2000" b="1" dirty="0"/>
              <a:t>you run the graphical Python Shell, the current working directory starts as the directory where the Python Shell executable is. </a:t>
            </a:r>
            <a:endParaRPr lang="en-US" sz="2000" b="1" dirty="0" smtClean="0"/>
          </a:p>
          <a:p>
            <a:endParaRPr lang="en-US" sz="2000" dirty="0" smtClean="0"/>
          </a:p>
          <a:p>
            <a:pPr marL="342900" indent="-342900">
              <a:buFont typeface="Arial" panose="020B0604020202020204" pitchFamily="34" charset="0"/>
              <a:buChar char="•"/>
            </a:pPr>
            <a:r>
              <a:rPr lang="en-US" sz="2000" dirty="0" smtClean="0"/>
              <a:t>③</a:t>
            </a:r>
            <a:r>
              <a:rPr lang="en-US" sz="2000" dirty="0"/>
              <a:t>	Use the </a:t>
            </a:r>
            <a:r>
              <a:rPr lang="en-US" sz="2000" b="1" i="1" dirty="0">
                <a:solidFill>
                  <a:srgbClr val="0070C0"/>
                </a:solidFill>
                <a:latin typeface="Consolas" panose="020B0609020204030204" pitchFamily="49" charset="0"/>
                <a:cs typeface="Consolas" panose="020B0609020204030204" pitchFamily="49" charset="0"/>
              </a:rPr>
              <a:t>os.chdir() </a:t>
            </a:r>
            <a:r>
              <a:rPr lang="en-US" sz="2000" dirty="0"/>
              <a:t>function </a:t>
            </a:r>
            <a:r>
              <a:rPr lang="en-US" sz="2000" b="1" dirty="0"/>
              <a:t>to change the current working directory.</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When I called the </a:t>
            </a:r>
            <a:r>
              <a:rPr lang="en-US" sz="2000" b="1" i="1" dirty="0">
                <a:solidFill>
                  <a:srgbClr val="0070C0"/>
                </a:solidFill>
                <a:latin typeface="Consolas" panose="020B0609020204030204" pitchFamily="49" charset="0"/>
                <a:cs typeface="Consolas" panose="020B0609020204030204" pitchFamily="49" charset="0"/>
              </a:rPr>
              <a:t>os.chdir() </a:t>
            </a:r>
            <a:r>
              <a:rPr lang="en-US" sz="2000" dirty="0"/>
              <a:t>function, </a:t>
            </a:r>
            <a:r>
              <a:rPr lang="en-US" sz="2000" b="1" dirty="0">
                <a:solidFill>
                  <a:srgbClr val="FF0000"/>
                </a:solidFill>
              </a:rPr>
              <a:t>I used a Linux-style pathname </a:t>
            </a:r>
            <a:r>
              <a:rPr lang="en-US" sz="2000" dirty="0">
                <a:solidFill>
                  <a:srgbClr val="FF0000"/>
                </a:solidFill>
              </a:rPr>
              <a:t>(forward slashes, no drive letter) </a:t>
            </a:r>
            <a:r>
              <a:rPr lang="en-US" sz="2000" b="1" dirty="0">
                <a:solidFill>
                  <a:srgbClr val="FF0000"/>
                </a:solidFill>
              </a:rPr>
              <a:t>even though I’m on Windows</a:t>
            </a:r>
            <a:r>
              <a:rPr lang="en-US" sz="2000" dirty="0"/>
              <a:t>.  </a:t>
            </a:r>
            <a:r>
              <a:rPr lang="en-US" sz="2000" dirty="0" smtClean="0"/>
              <a:t>This </a:t>
            </a:r>
            <a:r>
              <a:rPr lang="en-US" sz="2000" dirty="0"/>
              <a:t>is one of the places where Python tries to paper over the differences between operating systems.</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93869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Simple_Webserver</a:t>
            </a:r>
            <a:r>
              <a:rPr lang="en-US" b="1" dirty="0">
                <a:effectLst>
                  <a:outerShdw blurRad="38100" dist="38100" dir="2700000" algn="tl">
                    <a:srgbClr val="000000">
                      <a:alpha val="43137"/>
                    </a:srgbClr>
                  </a:outerShdw>
                </a:effectLst>
              </a:rPr>
              <a:t> project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324535"/>
          </a:xfrm>
          <a:prstGeom prst="rect">
            <a:avLst/>
          </a:prstGeom>
          <a:noFill/>
        </p:spPr>
        <p:txBody>
          <a:bodyPr wrap="square" rtlCol="0">
            <a:spAutoFit/>
          </a:bodyPr>
          <a:lstStyle/>
          <a:p>
            <a:r>
              <a:rPr lang="en-US" sz="2000" b="1" i="1" dirty="0">
                <a:solidFill>
                  <a:srgbClr val="0070C0"/>
                </a:solidFill>
                <a:latin typeface="Consolas" panose="020B0609020204030204" pitchFamily="49" charset="0"/>
                <a:cs typeface="Consolas" panose="020B0609020204030204" pitchFamily="49" charset="0"/>
              </a:rPr>
              <a:t>from bottle import </a:t>
            </a:r>
            <a:r>
              <a:rPr lang="en-US" sz="2000" b="1" i="1" dirty="0" err="1">
                <a:solidFill>
                  <a:srgbClr val="0070C0"/>
                </a:solidFill>
                <a:latin typeface="Consolas" panose="020B0609020204030204" pitchFamily="49" charset="0"/>
                <a:cs typeface="Consolas" panose="020B0609020204030204" pitchFamily="49" charset="0"/>
              </a:rPr>
              <a:t>route,run,template</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datetime import datetime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@route('/') </a:t>
            </a:r>
          </a:p>
          <a:p>
            <a:r>
              <a:rPr lang="en-US" sz="2000" b="1" i="1" dirty="0">
                <a:solidFill>
                  <a:srgbClr val="0070C0"/>
                </a:solidFill>
                <a:latin typeface="Consolas" panose="020B0609020204030204" pitchFamily="49" charset="0"/>
                <a:cs typeface="Consolas" panose="020B0609020204030204" pitchFamily="49" charset="0"/>
              </a:rPr>
              <a:t>def index():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time = "{:%Y-%m-%d %H:%M:%S}".format(</a:t>
            </a:r>
            <a:r>
              <a:rPr lang="en-US" sz="2000" b="1" i="1" dirty="0" err="1">
                <a:solidFill>
                  <a:srgbClr val="0070C0"/>
                </a:solidFill>
                <a:latin typeface="Consolas" panose="020B0609020204030204" pitchFamily="49" charset="0"/>
                <a:cs typeface="Consolas" panose="020B0609020204030204" pitchFamily="49" charset="0"/>
              </a:rPr>
              <a:t>dt</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return template('&lt;b&gt;Pi thinks the date/time is: {{t}}&lt;/b&gt;',t=time)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run(host='192.168.43.189', port=90)</a:t>
            </a: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dirty="0"/>
              <a:t>To start the program, you need to run it with </a:t>
            </a:r>
            <a:r>
              <a:rPr lang="en-US" sz="2000" dirty="0" err="1"/>
              <a:t>superuser</a:t>
            </a:r>
            <a:r>
              <a:rPr lang="en-US" sz="2000" dirty="0"/>
              <a:t> privileges:</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bottle_test.py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850921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Writing a Simple Web Server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278094"/>
          </a:xfrm>
          <a:prstGeom prst="rect">
            <a:avLst/>
          </a:prstGeom>
          <a:noFill/>
        </p:spPr>
        <p:txBody>
          <a:bodyPr wrap="square" rtlCol="0">
            <a:spAutoFit/>
          </a:bodyPr>
          <a:lstStyle/>
          <a:p>
            <a:pPr marL="342900" indent="-342900">
              <a:buFont typeface="Arial" panose="020B0604020202020204" pitchFamily="34" charset="0"/>
              <a:buChar char="•"/>
            </a:pPr>
            <a:r>
              <a:rPr lang="en-US" sz="2000" dirty="0"/>
              <a:t>After the </a:t>
            </a:r>
            <a:r>
              <a:rPr lang="en-US" sz="2400" b="1" i="1" dirty="0">
                <a:solidFill>
                  <a:srgbClr val="0070C0"/>
                </a:solidFill>
                <a:latin typeface="Consolas" panose="020B0609020204030204" pitchFamily="49" charset="0"/>
                <a:cs typeface="Consolas" panose="020B0609020204030204" pitchFamily="49" charset="0"/>
              </a:rPr>
              <a:t>import</a:t>
            </a:r>
            <a:r>
              <a:rPr lang="en-US" sz="2400" dirty="0"/>
              <a:t> </a:t>
            </a:r>
            <a:r>
              <a:rPr lang="en-US" sz="2000" dirty="0"/>
              <a:t>commands, the </a:t>
            </a:r>
            <a:r>
              <a:rPr lang="en-US" sz="2400" b="1" i="1" dirty="0">
                <a:solidFill>
                  <a:srgbClr val="0070C0"/>
                </a:solidFill>
                <a:latin typeface="Consolas" panose="020B0609020204030204" pitchFamily="49" charset="0"/>
                <a:cs typeface="Consolas" panose="020B0609020204030204" pitchFamily="49" charset="0"/>
              </a:rPr>
              <a:t>@route </a:t>
            </a:r>
            <a:r>
              <a:rPr lang="en-US" sz="2000" dirty="0"/>
              <a:t>command links the URL path </a:t>
            </a:r>
            <a:r>
              <a:rPr lang="en-US" sz="2400" b="1" i="1" dirty="0">
                <a:solidFill>
                  <a:srgbClr val="0070C0"/>
                </a:solidFill>
                <a:latin typeface="Consolas" panose="020B0609020204030204" pitchFamily="49" charset="0"/>
                <a:cs typeface="Consolas" panose="020B0609020204030204" pitchFamily="49" charset="0"/>
              </a:rPr>
              <a:t>/</a:t>
            </a:r>
            <a:r>
              <a:rPr lang="en-US" sz="2000" dirty="0"/>
              <a:t> with the handler function that follows it.</a:t>
            </a:r>
          </a:p>
          <a:p>
            <a:endParaRPr lang="en-US" sz="2000" dirty="0"/>
          </a:p>
          <a:p>
            <a:pPr marL="342900" indent="-342900">
              <a:buFont typeface="Arial" panose="020B0604020202020204" pitchFamily="34" charset="0"/>
              <a:buChar char="•"/>
            </a:pPr>
            <a:r>
              <a:rPr lang="en-US" sz="2000" dirty="0"/>
              <a:t>That handler function formats the date and time and then returns a string of the HTML to be rendered by the browser. In this case, it uses a template into which values can be substituted.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final </a:t>
            </a:r>
            <a:r>
              <a:rPr lang="en-US" sz="2400" b="1" i="1" dirty="0">
                <a:solidFill>
                  <a:srgbClr val="0070C0"/>
                </a:solidFill>
                <a:latin typeface="Consolas" panose="020B0609020204030204" pitchFamily="49" charset="0"/>
                <a:cs typeface="Consolas" panose="020B0609020204030204" pitchFamily="49" charset="0"/>
              </a:rPr>
              <a:t>run</a:t>
            </a:r>
            <a:r>
              <a:rPr lang="en-US" sz="2000" dirty="0"/>
              <a:t> line actually starts the web serving process. Note that you need to specify the hostname and port. Port 80 is the default port for web serving, so if you wish to use a different port, then you need to add the port number with a </a:t>
            </a:r>
            <a:r>
              <a:rPr lang="en-US" sz="2400" b="1" i="1" dirty="0">
                <a:solidFill>
                  <a:srgbClr val="0070C0"/>
                </a:solidFill>
                <a:latin typeface="Consolas" panose="020B0609020204030204" pitchFamily="49" charset="0"/>
                <a:cs typeface="Consolas" panose="020B0609020204030204" pitchFamily="49" charset="0"/>
              </a:rPr>
              <a:t>:</a:t>
            </a:r>
            <a:r>
              <a:rPr lang="en-US" sz="2000" dirty="0"/>
              <a:t> after the server address.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define as many routes and handlers as you like within the program.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420320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Contact</a:t>
            </a:r>
            <a:r>
              <a:rPr lang="fa-IR"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Working With Filenames and Directory Names</a:t>
            </a:r>
          </a:p>
        </p:txBody>
      </p:sp>
      <p:sp>
        <p:nvSpPr>
          <p:cNvPr id="2" name="TextBox 1"/>
          <p:cNvSpPr txBox="1"/>
          <p:nvPr/>
        </p:nvSpPr>
        <p:spPr>
          <a:xfrm>
            <a:off x="417443" y="857743"/>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While we’re on the subject of directories, I want to point out the </a:t>
            </a:r>
            <a:r>
              <a:rPr lang="en-US" sz="2000" b="1" i="1" dirty="0">
                <a:solidFill>
                  <a:srgbClr val="0070C0"/>
                </a:solidFill>
                <a:latin typeface="Consolas" panose="020B0609020204030204" pitchFamily="49" charset="0"/>
                <a:cs typeface="Consolas" panose="020B0609020204030204" pitchFamily="49" charset="0"/>
              </a:rPr>
              <a:t>os.path</a:t>
            </a:r>
            <a:r>
              <a:rPr lang="en-US" sz="2000" dirty="0"/>
              <a:t> module. </a:t>
            </a:r>
            <a:endParaRPr lang="en-US" sz="2000" dirty="0" smtClean="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smtClean="0">
                <a:solidFill>
                  <a:srgbClr val="0070C0"/>
                </a:solidFill>
                <a:latin typeface="Consolas" panose="020B0609020204030204" pitchFamily="49" charset="0"/>
                <a:cs typeface="Consolas" panose="020B0609020204030204" pitchFamily="49" charset="0"/>
              </a:rPr>
              <a:t>os.path</a:t>
            </a:r>
            <a:r>
              <a:rPr lang="en-US" sz="2000" dirty="0" smtClean="0"/>
              <a:t> </a:t>
            </a:r>
            <a:r>
              <a:rPr lang="en-US" sz="2000" dirty="0"/>
              <a:t>contains </a:t>
            </a:r>
            <a:r>
              <a:rPr lang="en-US" sz="2000" b="1" dirty="0"/>
              <a:t>functions for manipulating </a:t>
            </a:r>
            <a:r>
              <a:rPr lang="en-US" sz="2000" b="1" dirty="0">
                <a:solidFill>
                  <a:srgbClr val="FF0000"/>
                </a:solidFill>
              </a:rPr>
              <a:t>filenames</a:t>
            </a:r>
            <a:r>
              <a:rPr lang="en-US" sz="2000" b="1" dirty="0"/>
              <a:t> and </a:t>
            </a:r>
            <a:r>
              <a:rPr lang="en-US" sz="2000" b="1" dirty="0">
                <a:solidFill>
                  <a:srgbClr val="FF0000"/>
                </a:solidFill>
              </a:rPr>
              <a:t>directory names</a:t>
            </a:r>
            <a:r>
              <a:rPr lang="en-US" sz="2000" b="1" dirty="0"/>
              <a:t>.</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06844" y="2280731"/>
            <a:ext cx="11178310" cy="3926394"/>
          </a:xfrm>
          <a:prstGeom prst="rect">
            <a:avLst/>
          </a:prstGeom>
        </p:spPr>
      </p:pic>
    </p:spTree>
    <p:extLst>
      <p:ext uri="{BB962C8B-B14F-4D97-AF65-F5344CB8AC3E}">
        <p14:creationId xmlns:p14="http://schemas.microsoft.com/office/powerpoint/2010/main" val="1364619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Working With Filenames and Directory Names</a:t>
            </a:r>
          </a:p>
        </p:txBody>
      </p:sp>
      <p:sp>
        <p:nvSpPr>
          <p:cNvPr id="2" name="TextBox 1"/>
          <p:cNvSpPr txBox="1"/>
          <p:nvPr/>
        </p:nvSpPr>
        <p:spPr>
          <a:xfrm>
            <a:off x="0" y="857743"/>
            <a:ext cx="12191999"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os.path.join() </a:t>
            </a:r>
            <a:r>
              <a:rPr lang="en-US" sz="2000" dirty="0"/>
              <a:t>function </a:t>
            </a:r>
            <a:r>
              <a:rPr lang="en-US" sz="2000" b="1" dirty="0"/>
              <a:t>constructs a pathname out of one or more partial pathnames</a:t>
            </a:r>
            <a:r>
              <a:rPr lang="en-US" sz="2000" dirty="0"/>
              <a:t>. In this case, it simply concatenates strings.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In this slightly less trivial case, calling the </a:t>
            </a:r>
            <a:r>
              <a:rPr lang="en-US" sz="2000" b="1" i="1" dirty="0">
                <a:solidFill>
                  <a:srgbClr val="0070C0"/>
                </a:solidFill>
                <a:latin typeface="Consolas" panose="020B0609020204030204" pitchFamily="49" charset="0"/>
                <a:cs typeface="Consolas" panose="020B0609020204030204" pitchFamily="49" charset="0"/>
              </a:rPr>
              <a:t>os.path.join() </a:t>
            </a:r>
            <a:r>
              <a:rPr lang="en-US" sz="2000" dirty="0"/>
              <a:t>function </a:t>
            </a:r>
            <a:r>
              <a:rPr lang="en-US" sz="2000" b="1" dirty="0"/>
              <a:t>will add an extra slash to the pathname before joining it to the filename.</a:t>
            </a:r>
            <a:r>
              <a:rPr lang="en-US" sz="2000" dirty="0"/>
              <a:t> </a:t>
            </a:r>
            <a:r>
              <a:rPr lang="en-US" sz="2000" b="1" dirty="0">
                <a:solidFill>
                  <a:srgbClr val="FF0000"/>
                </a:solidFill>
              </a:rPr>
              <a:t>It’s a backslash instead of a forward slash, because I constructed this example on Windows. </a:t>
            </a:r>
            <a:r>
              <a:rPr lang="en-US" sz="2000" dirty="0"/>
              <a:t>If you replicate this example on Linux or Mac OS X, you’ll see a forward slash instead. </a:t>
            </a:r>
            <a:r>
              <a:rPr lang="en-US" sz="2000" b="1" dirty="0"/>
              <a:t>Don’t fuss with slashes; always use </a:t>
            </a:r>
            <a:r>
              <a:rPr lang="en-US" sz="2000" b="1" i="1" dirty="0">
                <a:solidFill>
                  <a:srgbClr val="0070C0"/>
                </a:solidFill>
                <a:latin typeface="Consolas" panose="020B0609020204030204" pitchFamily="49" charset="0"/>
                <a:cs typeface="Consolas" panose="020B0609020204030204" pitchFamily="49" charset="0"/>
              </a:rPr>
              <a:t>os.path.join() </a:t>
            </a:r>
            <a:r>
              <a:rPr lang="en-US" sz="2000" b="1" dirty="0"/>
              <a:t>and </a:t>
            </a:r>
            <a:r>
              <a:rPr lang="en-US" sz="2000" b="1" dirty="0">
                <a:solidFill>
                  <a:srgbClr val="FF0000"/>
                </a:solidFill>
              </a:rPr>
              <a:t>let Python do the right thing</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os.path.expanduser()</a:t>
            </a:r>
            <a:r>
              <a:rPr lang="en-US" sz="2000" dirty="0"/>
              <a:t> function will expand a pathname that uses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to represent the current user’s home directory</a:t>
            </a:r>
            <a:r>
              <a:rPr lang="en-US" sz="2000" dirty="0"/>
              <a:t>. </a:t>
            </a:r>
            <a:r>
              <a:rPr lang="en-US" sz="2000" b="1" dirty="0"/>
              <a:t>This works on any platform where users have a home directory</a:t>
            </a:r>
            <a:r>
              <a:rPr lang="en-US" sz="2000" dirty="0"/>
              <a:t>, including </a:t>
            </a:r>
            <a:r>
              <a:rPr lang="en-US" sz="2000" b="1" dirty="0"/>
              <a:t>Linux</a:t>
            </a:r>
            <a:r>
              <a:rPr lang="en-US" sz="2000" dirty="0"/>
              <a:t>, </a:t>
            </a:r>
            <a:r>
              <a:rPr lang="en-US" sz="2000" b="1" dirty="0"/>
              <a:t>Mac OS X</a:t>
            </a:r>
            <a:r>
              <a:rPr lang="en-US" sz="2000" dirty="0"/>
              <a:t>, and </a:t>
            </a:r>
            <a:r>
              <a:rPr lang="en-US" sz="2000" b="1" dirty="0"/>
              <a:t>Windows</a:t>
            </a:r>
            <a:r>
              <a:rPr lang="en-US" sz="2000" dirty="0"/>
              <a:t>. The returned path does not have a trailing slash, but the </a:t>
            </a:r>
            <a:r>
              <a:rPr lang="en-US" sz="2000" b="1" i="1" dirty="0">
                <a:solidFill>
                  <a:srgbClr val="0070C0"/>
                </a:solidFill>
                <a:latin typeface="Consolas" panose="020B0609020204030204" pitchFamily="49" charset="0"/>
                <a:cs typeface="Consolas" panose="020B0609020204030204" pitchFamily="49" charset="0"/>
              </a:rPr>
              <a:t>os.path.join()</a:t>
            </a:r>
            <a:r>
              <a:rPr lang="en-US" sz="2000" dirty="0"/>
              <a:t> function doesn’t mind.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Combining these techniques, you can easily construct pathnames for directories and files in the user’s home directory. The </a:t>
            </a:r>
            <a:r>
              <a:rPr lang="en-US" sz="2000" b="1" i="1" dirty="0">
                <a:solidFill>
                  <a:srgbClr val="0070C0"/>
                </a:solidFill>
                <a:latin typeface="Consolas" panose="020B0609020204030204" pitchFamily="49" charset="0"/>
                <a:cs typeface="Consolas" panose="020B0609020204030204" pitchFamily="49" charset="0"/>
              </a:rPr>
              <a:t>os.path.join() </a:t>
            </a:r>
            <a:r>
              <a:rPr lang="en-US" sz="2000" dirty="0"/>
              <a:t>function can take any number of arguments. I was overjoyed when I discovered this, since addSlashIfNecessary() is one of the stupid little functions I always need to write when building up my toolbox in a new language. Do not write this stupid little function in Python; smart people have already taken care of it for you.</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83227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Working With Filenames and Directory Names</a:t>
            </a:r>
          </a:p>
        </p:txBody>
      </p:sp>
      <p:sp>
        <p:nvSpPr>
          <p:cNvPr id="2" name="TextBox 1"/>
          <p:cNvSpPr txBox="1"/>
          <p:nvPr/>
        </p:nvSpPr>
        <p:spPr>
          <a:xfrm>
            <a:off x="0" y="857743"/>
            <a:ext cx="12191999" cy="707886"/>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os.path</a:t>
            </a:r>
            <a:r>
              <a:rPr lang="en-US" sz="2000" dirty="0"/>
              <a:t> also contains </a:t>
            </a:r>
            <a:r>
              <a:rPr lang="en-US" sz="2000" b="1" dirty="0"/>
              <a:t>functions to split full pathnames, directory names, and filenames into their constituent parts. </a:t>
            </a: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22205" y="1565629"/>
            <a:ext cx="7210425" cy="5219700"/>
          </a:xfrm>
          <a:prstGeom prst="rect">
            <a:avLst/>
          </a:prstGeom>
        </p:spPr>
      </p:pic>
    </p:spTree>
    <p:extLst>
      <p:ext uri="{BB962C8B-B14F-4D97-AF65-F5344CB8AC3E}">
        <p14:creationId xmlns:p14="http://schemas.microsoft.com/office/powerpoint/2010/main" val="3444848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Working With Filenames and Directory Names</a:t>
            </a:r>
          </a:p>
        </p:txBody>
      </p:sp>
      <p:sp>
        <p:nvSpPr>
          <p:cNvPr id="2" name="TextBox 1"/>
          <p:cNvSpPr txBox="1"/>
          <p:nvPr/>
        </p:nvSpPr>
        <p:spPr>
          <a:xfrm>
            <a:off x="0" y="857743"/>
            <a:ext cx="121919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split</a:t>
            </a:r>
            <a:r>
              <a:rPr lang="en-US" sz="2000" dirty="0"/>
              <a:t> function </a:t>
            </a:r>
            <a:r>
              <a:rPr lang="en-US" sz="2000" b="1" dirty="0"/>
              <a:t>splits a full pathname and returns a tuple containing the </a:t>
            </a:r>
            <a:r>
              <a:rPr lang="en-US" sz="2000" b="1" dirty="0">
                <a:solidFill>
                  <a:srgbClr val="FF0000"/>
                </a:solidFill>
              </a:rPr>
              <a:t>path</a:t>
            </a:r>
            <a:r>
              <a:rPr lang="en-US" sz="2000" b="1" dirty="0"/>
              <a:t> and </a:t>
            </a:r>
            <a:r>
              <a:rPr lang="en-US" sz="2000" b="1" dirty="0">
                <a:solidFill>
                  <a:srgbClr val="FF0000"/>
                </a:solidFill>
              </a:rPr>
              <a:t>filename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Remember when I said you could use multi-variable assignment to return multiple values from a function? The </a:t>
            </a:r>
            <a:r>
              <a:rPr lang="en-US" sz="2000" b="1" i="1" dirty="0">
                <a:solidFill>
                  <a:srgbClr val="0070C0"/>
                </a:solidFill>
                <a:latin typeface="Consolas" panose="020B0609020204030204" pitchFamily="49" charset="0"/>
                <a:cs typeface="Consolas" panose="020B0609020204030204" pitchFamily="49" charset="0"/>
              </a:rPr>
              <a:t>os.path.split() </a:t>
            </a:r>
            <a:r>
              <a:rPr lang="en-US" sz="2000" dirty="0"/>
              <a:t>function does exactly that. You assign the return value of the split function into a tuple of two </a:t>
            </a:r>
            <a:r>
              <a:rPr lang="en-US" sz="2000" dirty="0" smtClean="0"/>
              <a:t>variables</a:t>
            </a:r>
            <a:r>
              <a:rPr lang="en-US" sz="2000" dirty="0"/>
              <a:t>. </a:t>
            </a:r>
            <a:r>
              <a:rPr lang="en-US" sz="2000" dirty="0" smtClean="0"/>
              <a:t>Each </a:t>
            </a:r>
            <a:r>
              <a:rPr lang="en-US" sz="2000" dirty="0"/>
              <a:t>variable receives the value of the corresponding element of the returned tuple.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first variable, dirname, receives the value of the first element of the tuple returned from the </a:t>
            </a:r>
            <a:r>
              <a:rPr lang="en-US" sz="2000" b="1" i="1" dirty="0">
                <a:solidFill>
                  <a:srgbClr val="0070C0"/>
                </a:solidFill>
                <a:latin typeface="Consolas" panose="020B0609020204030204" pitchFamily="49" charset="0"/>
                <a:cs typeface="Consolas" panose="020B0609020204030204" pitchFamily="49" charset="0"/>
              </a:rPr>
              <a:t>os.path.split() </a:t>
            </a:r>
            <a:r>
              <a:rPr lang="en-US" sz="2000" dirty="0"/>
              <a:t>function, the file path.</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The second variable, filename, receives the value of the second element of the tuple returned from the </a:t>
            </a:r>
            <a:r>
              <a:rPr lang="en-US" sz="2000" b="1" i="1" dirty="0">
                <a:solidFill>
                  <a:srgbClr val="0070C0"/>
                </a:solidFill>
                <a:latin typeface="Consolas" panose="020B0609020204030204" pitchFamily="49" charset="0"/>
                <a:cs typeface="Consolas" panose="020B0609020204030204" pitchFamily="49" charset="0"/>
              </a:rPr>
              <a:t>os.path.split() </a:t>
            </a:r>
            <a:r>
              <a:rPr lang="en-US" sz="2000" dirty="0"/>
              <a:t>function, the filename.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a:t>
            </a:r>
            <a:r>
              <a:rPr lang="en-US" sz="2000" b="1" i="1" dirty="0">
                <a:solidFill>
                  <a:srgbClr val="0070C0"/>
                </a:solidFill>
                <a:latin typeface="Consolas" panose="020B0609020204030204" pitchFamily="49" charset="0"/>
                <a:cs typeface="Consolas" panose="020B0609020204030204" pitchFamily="49" charset="0"/>
              </a:rPr>
              <a:t>os.path</a:t>
            </a:r>
            <a:r>
              <a:rPr lang="en-US" sz="2000" dirty="0"/>
              <a:t> also contains the </a:t>
            </a:r>
            <a:r>
              <a:rPr lang="en-US" sz="2000" b="1" i="1" dirty="0">
                <a:solidFill>
                  <a:srgbClr val="0070C0"/>
                </a:solidFill>
                <a:latin typeface="Consolas" panose="020B0609020204030204" pitchFamily="49" charset="0"/>
                <a:cs typeface="Consolas" panose="020B0609020204030204" pitchFamily="49" charset="0"/>
              </a:rPr>
              <a:t>os.path.splitext() </a:t>
            </a:r>
            <a:r>
              <a:rPr lang="en-US" sz="2000" dirty="0"/>
              <a:t>function</a:t>
            </a:r>
            <a:r>
              <a:rPr lang="en-US" sz="2000" dirty="0" smtClean="0"/>
              <a:t>, </a:t>
            </a:r>
            <a:r>
              <a:rPr lang="en-US" sz="2000" b="1" dirty="0" smtClean="0"/>
              <a:t>which splits a </a:t>
            </a:r>
            <a:r>
              <a:rPr lang="en-US" sz="2000" b="1" dirty="0" smtClean="0">
                <a:solidFill>
                  <a:srgbClr val="FF0000"/>
                </a:solidFill>
              </a:rPr>
              <a:t>filename</a:t>
            </a:r>
            <a:r>
              <a:rPr lang="en-US" sz="2000" b="1" dirty="0" smtClean="0"/>
              <a:t> and returns a tuple containing the </a:t>
            </a:r>
            <a:r>
              <a:rPr lang="en-US" sz="2000" b="1" dirty="0" smtClean="0">
                <a:solidFill>
                  <a:srgbClr val="FF0000"/>
                </a:solidFill>
              </a:rPr>
              <a:t>filename</a:t>
            </a:r>
            <a:r>
              <a:rPr lang="en-US" sz="2000" b="1" dirty="0" smtClean="0"/>
              <a:t> and the </a:t>
            </a:r>
            <a:r>
              <a:rPr lang="en-US" sz="2000" b="1" dirty="0" smtClean="0">
                <a:solidFill>
                  <a:srgbClr val="FF0000"/>
                </a:solidFill>
              </a:rPr>
              <a:t>file extension</a:t>
            </a:r>
            <a:r>
              <a:rPr lang="en-US" sz="2000" dirty="0" smtClean="0"/>
              <a:t>. </a:t>
            </a:r>
            <a:r>
              <a:rPr lang="en-US" sz="2000" dirty="0"/>
              <a:t>You use the same technique to assign each of them to separate variables. </a:t>
            </a: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16846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10.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11.xml><?xml version="1.0" encoding="utf-8"?>
<Control xmlns="http://schemas.microsoft.com/VisualStudio/2011/storyboarding/control">
  <Id Name="System.Storyboarding.WindowsDesktop.Keyboard" Revision="1" Stencil="System.Storyboarding.WindowsDesktop" StencilVersion="0.1"/>
</Control>
</file>

<file path=customXml/item12.xml><?xml version="1.0" encoding="utf-8"?>
<Control xmlns="http://schemas.microsoft.com/VisualStudio/2011/storyboarding/control">
  <Id Name="System.Storyboarding.Common.Button" Revision="1" Stencil="System.Storyboarding.Common" StencilVersion="0.1"/>
</Control>
</file>

<file path=customXml/item13.xml><?xml version="1.0" encoding="utf-8"?>
<Control xmlns="http://schemas.microsoft.com/VisualStudio/2011/storyboarding/control">
  <Id Name="System.Storyboarding.WindowsDesktop.Group" Revision="1" Stencil="System.Storyboarding.WindowsDesktop" StencilVersion="0.1"/>
</Control>
</file>

<file path=customXml/item14.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15.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6.xml><?xml version="1.0" encoding="utf-8"?>
<Control xmlns="http://schemas.microsoft.com/VisualStudio/2011/storyboarding/control">
  <Id Name="System.Storyboarding.Backgrounds.SharePoint" Revision="1" Stencil="System.Storyboarding.Backgrounds" StencilVersion="0.1"/>
</Control>
</file>

<file path=customXml/item17.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18.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2.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3.xml><?xml version="1.0" encoding="utf-8"?>
<Control xmlns="http://schemas.microsoft.com/VisualStudio/2011/storyboarding/control">
  <Id Name="System.Storyboarding.Media.MapMarker" Revision="1" Stencil="System.Storyboarding.Media" StencilVersion="0.1"/>
</Control>
</file>

<file path=customXml/item4.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5.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6.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7.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8.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9.xml><?xml version="1.0" encoding="utf-8"?>
<Control xmlns="http://schemas.microsoft.com/VisualStudio/2011/storyboarding/control">
  <Id Name="System.Storyboarding.Backgrounds.DesktopTaskbar" Revision="1" Stencil="System.Storyboarding.Backgrounds" StencilVersion="0.1"/>
</Control>
</file>

<file path=customXml/itemProps1.xml><?xml version="1.0" encoding="utf-8"?>
<ds:datastoreItem xmlns:ds="http://schemas.openxmlformats.org/officeDocument/2006/customXml" ds:itemID="{366DA436-CE30-453F-9CC1-28AD3B50F144}">
  <ds:schemaRefs>
    <ds:schemaRef ds:uri="http://schemas.microsoft.com/VisualStudio/2011/storyboarding/control/v1.0"/>
  </ds:schemaRefs>
</ds:datastoreItem>
</file>

<file path=customXml/itemProps10.xml><?xml version="1.0" encoding="utf-8"?>
<ds:datastoreItem xmlns:ds="http://schemas.openxmlformats.org/officeDocument/2006/customXml" ds:itemID="{2ED57B16-65F0-4D88-8FC8-86653DF414F3}">
  <ds:schemaRefs>
    <ds:schemaRef ds:uri="http://schemas.microsoft.com/VisualStudio/2011/storyboarding/control/v1.0"/>
  </ds:schemaRefs>
</ds:datastoreItem>
</file>

<file path=customXml/itemProps11.xml><?xml version="1.0" encoding="utf-8"?>
<ds:datastoreItem xmlns:ds="http://schemas.openxmlformats.org/officeDocument/2006/customXml" ds:itemID="{753E4477-1AB6-4434-8575-0463957DE5A7}">
  <ds:schemaRefs>
    <ds:schemaRef ds:uri="http://schemas.microsoft.com/VisualStudio/2011/storyboarding/control"/>
  </ds:schemaRefs>
</ds:datastoreItem>
</file>

<file path=customXml/itemProps12.xml><?xml version="1.0" encoding="utf-8"?>
<ds:datastoreItem xmlns:ds="http://schemas.openxmlformats.org/officeDocument/2006/customXml" ds:itemID="{B7C82438-E4AB-467F-8853-D874ABFCFD6B}">
  <ds:schemaRefs>
    <ds:schemaRef ds:uri="http://schemas.microsoft.com/VisualStudio/2011/storyboarding/control"/>
  </ds:schemaRefs>
</ds:datastoreItem>
</file>

<file path=customXml/itemProps13.xml><?xml version="1.0" encoding="utf-8"?>
<ds:datastoreItem xmlns:ds="http://schemas.openxmlformats.org/officeDocument/2006/customXml" ds:itemID="{44E3BD45-5547-4AFD-BDD3-73A50DAA374F}">
  <ds:schemaRefs>
    <ds:schemaRef ds:uri="http://schemas.microsoft.com/VisualStudio/2011/storyboarding/control"/>
  </ds:schemaRefs>
</ds:datastoreItem>
</file>

<file path=customXml/itemProps14.xml><?xml version="1.0" encoding="utf-8"?>
<ds:datastoreItem xmlns:ds="http://schemas.openxmlformats.org/officeDocument/2006/customXml" ds:itemID="{6CA1E503-3BE5-48F9-8903-1F5A0E5B53FA}">
  <ds:schemaRefs>
    <ds:schemaRef ds:uri="http://schemas.microsoft.com/VisualStudio/2011/storyboarding/control/v1.0"/>
  </ds:schemaRefs>
</ds:datastoreItem>
</file>

<file path=customXml/itemProps15.xml><?xml version="1.0" encoding="utf-8"?>
<ds:datastoreItem xmlns:ds="http://schemas.openxmlformats.org/officeDocument/2006/customXml" ds:itemID="{05C8BB45-782C-4141-A21F-408D72D18D5D}">
  <ds:schemaRefs>
    <ds:schemaRef ds:uri="http://schemas.microsoft.com/VisualStudio/2011/storyboarding/control/v1.0"/>
  </ds:schemaRefs>
</ds:datastoreItem>
</file>

<file path=customXml/itemProps16.xml><?xml version="1.0" encoding="utf-8"?>
<ds:datastoreItem xmlns:ds="http://schemas.openxmlformats.org/officeDocument/2006/customXml" ds:itemID="{781159F0-3D6C-446D-8619-60490F13F705}">
  <ds:schemaRefs>
    <ds:schemaRef ds:uri="http://schemas.microsoft.com/VisualStudio/2011/storyboarding/control"/>
  </ds:schemaRefs>
</ds:datastoreItem>
</file>

<file path=customXml/itemProps17.xml><?xml version="1.0" encoding="utf-8"?>
<ds:datastoreItem xmlns:ds="http://schemas.openxmlformats.org/officeDocument/2006/customXml" ds:itemID="{AB8AF5A6-FA45-4246-A67D-74215671FBEF}">
  <ds:schemaRefs>
    <ds:schemaRef ds:uri="http://schemas.microsoft.com/VisualStudio/2011/storyboarding/control/v1.0"/>
  </ds:schemaRefs>
</ds:datastoreItem>
</file>

<file path=customXml/itemProps18.xml><?xml version="1.0" encoding="utf-8"?>
<ds:datastoreItem xmlns:ds="http://schemas.openxmlformats.org/officeDocument/2006/customXml" ds:itemID="{D876FCC0-9E7A-48B1-8E50-1A0759F74E0A}">
  <ds:schemaRefs>
    <ds:schemaRef ds:uri="http://schemas.microsoft.com/VisualStudio/2011/storyboarding/control/v1.0"/>
  </ds:schemaRefs>
</ds:datastoreItem>
</file>

<file path=customXml/itemProps2.xml><?xml version="1.0" encoding="utf-8"?>
<ds:datastoreItem xmlns:ds="http://schemas.openxmlformats.org/officeDocument/2006/customXml" ds:itemID="{E83CE332-ECC5-4BAC-A734-C260BE747A0D}">
  <ds:schemaRefs>
    <ds:schemaRef ds:uri="http://schemas.microsoft.com/VisualStudio/2011/storyboarding/control/v1.0"/>
  </ds:schemaRefs>
</ds:datastoreItem>
</file>

<file path=customXml/itemProps3.xml><?xml version="1.0" encoding="utf-8"?>
<ds:datastoreItem xmlns:ds="http://schemas.openxmlformats.org/officeDocument/2006/customXml" ds:itemID="{0D2A93C0-7A13-4CB3-A9A9-D2DE1D34C261}">
  <ds:schemaRefs>
    <ds:schemaRef ds:uri="http://schemas.microsoft.com/VisualStudio/2011/storyboarding/control"/>
  </ds:schemaRefs>
</ds:datastoreItem>
</file>

<file path=customXml/itemProps4.xml><?xml version="1.0" encoding="utf-8"?>
<ds:datastoreItem xmlns:ds="http://schemas.openxmlformats.org/officeDocument/2006/customXml" ds:itemID="{5A6F5145-09F5-421E-ABA8-035D9DF59D73}">
  <ds:schemaRefs>
    <ds:schemaRef ds:uri="http://schemas.microsoft.com/VisualStudio/2011/storyboarding/control/v1.0"/>
  </ds:schemaRefs>
</ds:datastoreItem>
</file>

<file path=customXml/itemProps5.xml><?xml version="1.0" encoding="utf-8"?>
<ds:datastoreItem xmlns:ds="http://schemas.openxmlformats.org/officeDocument/2006/customXml" ds:itemID="{BCFDDF06-4D2E-4D6D-9A1B-C447B3F4EA67}">
  <ds:schemaRefs>
    <ds:schemaRef ds:uri="http://schemas.microsoft.com/VisualStudio/2011/storyboarding/control/v1.0"/>
  </ds:schemaRefs>
</ds:datastoreItem>
</file>

<file path=customXml/itemProps6.xml><?xml version="1.0" encoding="utf-8"?>
<ds:datastoreItem xmlns:ds="http://schemas.openxmlformats.org/officeDocument/2006/customXml" ds:itemID="{4475BC4D-1BB3-42EE-94C9-1B162D8BAFED}">
  <ds:schemaRefs>
    <ds:schemaRef ds:uri="http://schemas.microsoft.com/VisualStudio/2011/storyboarding/control/v1.0"/>
  </ds:schemaRefs>
</ds:datastoreItem>
</file>

<file path=customXml/itemProps7.xml><?xml version="1.0" encoding="utf-8"?>
<ds:datastoreItem xmlns:ds="http://schemas.openxmlformats.org/officeDocument/2006/customXml" ds:itemID="{6089AD14-2AFF-487A-A99A-106B05215CC5}">
  <ds:schemaRefs>
    <ds:schemaRef ds:uri="http://schemas.microsoft.com/VisualStudio/2011/storyboarding/control/v1.0"/>
  </ds:schemaRefs>
</ds:datastoreItem>
</file>

<file path=customXml/itemProps8.xml><?xml version="1.0" encoding="utf-8"?>
<ds:datastoreItem xmlns:ds="http://schemas.openxmlformats.org/officeDocument/2006/customXml" ds:itemID="{E8B65369-76D4-44B9-8CEB-D454AC76CCEB}">
  <ds:schemaRefs>
    <ds:schemaRef ds:uri="http://schemas.microsoft.com/VisualStudio/2011/storyboarding/control/v1.0"/>
  </ds:schemaRefs>
</ds:datastoreItem>
</file>

<file path=customXml/itemProps9.xml><?xml version="1.0" encoding="utf-8"?>
<ds:datastoreItem xmlns:ds="http://schemas.openxmlformats.org/officeDocument/2006/customXml" ds:itemID="{DF982C70-0E37-4640-A74E-5E2011D6C36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6620</TotalTime>
  <Words>2765</Words>
  <Application>Microsoft Office PowerPoint</Application>
  <PresentationFormat>Widescreen</PresentationFormat>
  <Paragraphs>463</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Consolas</vt:lpstr>
      <vt:lpstr>Office Theme</vt:lpstr>
      <vt:lpstr>Python  Advanced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1568</cp:revision>
  <dcterms:created xsi:type="dcterms:W3CDTF">2015-08-06T11:05:05Z</dcterms:created>
  <dcterms:modified xsi:type="dcterms:W3CDTF">2018-09-28T02:36:19Z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