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76" r:id="rId6"/>
    <p:sldId id="498" r:id="rId7"/>
    <p:sldId id="477" r:id="rId8"/>
    <p:sldId id="441" r:id="rId9"/>
    <p:sldId id="478" r:id="rId10"/>
    <p:sldId id="479" r:id="rId11"/>
    <p:sldId id="442" r:id="rId12"/>
    <p:sldId id="480" r:id="rId13"/>
    <p:sldId id="481" r:id="rId14"/>
    <p:sldId id="482" r:id="rId15"/>
    <p:sldId id="335" r:id="rId16"/>
    <p:sldId id="483" r:id="rId17"/>
    <p:sldId id="484" r:id="rId18"/>
    <p:sldId id="485" r:id="rId19"/>
    <p:sldId id="440" r:id="rId20"/>
    <p:sldId id="443" r:id="rId21"/>
    <p:sldId id="486" r:id="rId22"/>
    <p:sldId id="487" r:id="rId23"/>
    <p:sldId id="488" r:id="rId24"/>
    <p:sldId id="489" r:id="rId25"/>
    <p:sldId id="444" r:id="rId26"/>
    <p:sldId id="490" r:id="rId27"/>
    <p:sldId id="372" r:id="rId28"/>
    <p:sldId id="491" r:id="rId29"/>
    <p:sldId id="445" r:id="rId30"/>
    <p:sldId id="492" r:id="rId31"/>
    <p:sldId id="493" r:id="rId32"/>
    <p:sldId id="494" r:id="rId33"/>
    <p:sldId id="447" r:id="rId34"/>
    <p:sldId id="495" r:id="rId35"/>
    <p:sldId id="496" r:id="rId36"/>
    <p:sldId id="446" r:id="rId37"/>
    <p:sldId id="373" r:id="rId38"/>
    <p:sldId id="497"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Closures And</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3" y="5308020"/>
            <a:ext cx="6897191"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Preface:</a:t>
            </a:r>
          </a:p>
          <a:p>
            <a:r>
              <a:rPr lang="en-US" dirty="0"/>
              <a:t>In this chapter, you’re going to learn about functions that return other functions, advanced regular expressions, and generators.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3367459"/>
            <a:ext cx="12305211"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turns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vacancies</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agency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agencies</a:t>
            </a:r>
            <a:r>
              <a:rPr lang="en-US" sz="2000" dirty="0"/>
              <a:t>, which is what you wanted. Note that it would also turn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boies</a:t>
            </a:r>
            <a:r>
              <a:rPr lang="en-US" sz="2000" dirty="0"/>
              <a:t>, but that will never happen in the function because you did that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first to find out whether you should do this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Just in passing, I want to point out that it is possible to combine these two regular expressions (</a:t>
            </a:r>
            <a:r>
              <a:rPr lang="en-US" sz="2000" b="1" dirty="0"/>
              <a:t>one to </a:t>
            </a:r>
            <a:r>
              <a:rPr lang="en-US" sz="2000" b="1" dirty="0">
                <a:solidFill>
                  <a:srgbClr val="FF0000"/>
                </a:solidFill>
              </a:rPr>
              <a:t>find out</a:t>
            </a:r>
            <a:r>
              <a:rPr lang="en-US" sz="2000" b="1" dirty="0"/>
              <a:t> if the rule applies, and another to actually </a:t>
            </a:r>
            <a:r>
              <a:rPr lang="en-US" sz="2000" b="1" dirty="0">
                <a:solidFill>
                  <a:srgbClr val="FF0000"/>
                </a:solidFill>
              </a:rPr>
              <a:t>apply</a:t>
            </a:r>
            <a:r>
              <a:rPr lang="en-US" sz="2000" b="1" dirty="0"/>
              <a:t> it</a:t>
            </a:r>
            <a:r>
              <a:rPr lang="en-US" sz="2000" dirty="0"/>
              <a:t>) </a:t>
            </a:r>
            <a:r>
              <a:rPr lang="en-US" sz="2000" b="1" dirty="0"/>
              <a:t>into a single regular expression</a:t>
            </a:r>
            <a:r>
              <a:rPr lang="en-US" sz="2000" dirty="0"/>
              <a:t>. Here’s what that would look like. Most of it should look familiar: you’re using a remembered group, which you learned in Case study: </a:t>
            </a:r>
            <a:r>
              <a:rPr lang="en-US" sz="2000" b="1" dirty="0"/>
              <a:t>Parsing Phone Numbers</a:t>
            </a:r>
            <a:r>
              <a:rPr lang="en-US" sz="2000" dirty="0"/>
              <a:t>. The group is used to remember the character before the letter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Then in the substitution string, you use a new syntax,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dirty="0"/>
              <a:t>which means </a:t>
            </a:r>
            <a:r>
              <a:rPr lang="en-US" sz="2000" b="1" dirty="0">
                <a:solidFill>
                  <a:srgbClr val="FF0000"/>
                </a:solidFill>
              </a:rPr>
              <a:t>“hey, that first group you remembered? put it right here.”</a:t>
            </a:r>
            <a:r>
              <a:rPr lang="en-US" sz="2000" dirty="0"/>
              <a:t> In this case, you remember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when you do the substitution, you substitute </a:t>
            </a:r>
            <a:r>
              <a:rPr lang="en-US" sz="2000" b="1" i="1" dirty="0">
                <a:solidFill>
                  <a:srgbClr val="0070C0"/>
                </a:solidFill>
                <a:latin typeface="Consolas" panose="020B0609020204030204" pitchFamily="49" charset="0"/>
                <a:cs typeface="Consolas" panose="020B0609020204030204" pitchFamily="49" charset="0"/>
              </a:rPr>
              <a:t>c</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ies</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y</a:t>
            </a:r>
            <a:r>
              <a:rPr lang="en-US" sz="2000" dirty="0"/>
              <a:t>. (If you have more than one remembered group, you can use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so on.) </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2"/>
          <a:stretch>
            <a:fillRect/>
          </a:stretch>
        </p:blipFill>
        <p:spPr>
          <a:xfrm>
            <a:off x="556396" y="882288"/>
            <a:ext cx="5305425" cy="2324100"/>
          </a:xfrm>
          <a:prstGeom prst="rect">
            <a:avLst/>
          </a:prstGeom>
        </p:spPr>
      </p:pic>
    </p:spTree>
    <p:extLst>
      <p:ext uri="{BB962C8B-B14F-4D97-AF65-F5344CB8AC3E}">
        <p14:creationId xmlns:p14="http://schemas.microsoft.com/office/powerpoint/2010/main" val="2983266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0" y="884069"/>
            <a:ext cx="121919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Regular expression substitutions are extremely powerful, and the </a:t>
            </a:r>
            <a:r>
              <a:rPr lang="en-US" sz="2000" b="1" i="1" dirty="0">
                <a:solidFill>
                  <a:srgbClr val="0070C0"/>
                </a:solidFill>
                <a:latin typeface="Consolas" panose="020B0609020204030204" pitchFamily="49" charset="0"/>
                <a:cs typeface="Consolas" panose="020B0609020204030204" pitchFamily="49" charset="0"/>
              </a:rPr>
              <a:t>\1</a:t>
            </a:r>
            <a:r>
              <a:rPr lang="en-US" sz="2000" dirty="0"/>
              <a:t> syntax makes them even more powerful.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a:t>
            </a:r>
            <a:r>
              <a:rPr lang="en-US" sz="2000" dirty="0"/>
              <a:t>combining the entire operation into one regular expression is also much harder to read, and it doesn’t directly map to the way you first described the pluralizing rules. You originally laid out rules like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If you look at this function, you have two lines of code that say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It doesn’t get much more direct than that.</a:t>
            </a:r>
            <a:endParaRPr lang="en-US" sz="2000" dirty="0" smtClean="0"/>
          </a:p>
        </p:txBody>
      </p:sp>
    </p:spTree>
    <p:extLst>
      <p:ext uri="{BB962C8B-B14F-4D97-AF65-F5344CB8AC3E}">
        <p14:creationId xmlns:p14="http://schemas.microsoft.com/office/powerpoint/2010/main" val="2464622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0" y="884069"/>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you’re going to add a level of abstraction. You started by defining a list of rules: if this, do that, otherwise go to the next rule. Let’s temporarily complicate part of the program so you can simplify another part.</a:t>
            </a:r>
            <a:endParaRPr lang="en-US" sz="2000" dirty="0" smtClean="0"/>
          </a:p>
        </p:txBody>
      </p:sp>
      <p:pic>
        <p:nvPicPr>
          <p:cNvPr id="3" name="Picture 2"/>
          <p:cNvPicPr>
            <a:picLocks noChangeAspect="1"/>
          </p:cNvPicPr>
          <p:nvPr/>
        </p:nvPicPr>
        <p:blipFill>
          <a:blip r:embed="rId2"/>
          <a:stretch>
            <a:fillRect/>
          </a:stretch>
        </p:blipFill>
        <p:spPr>
          <a:xfrm>
            <a:off x="441824" y="1591955"/>
            <a:ext cx="4953137" cy="4093421"/>
          </a:xfrm>
          <a:prstGeom prst="rect">
            <a:avLst/>
          </a:prstGeom>
        </p:spPr>
      </p:pic>
      <p:pic>
        <p:nvPicPr>
          <p:cNvPr id="5" name="Picture 4"/>
          <p:cNvPicPr>
            <a:picLocks noChangeAspect="1"/>
          </p:cNvPicPr>
          <p:nvPr/>
        </p:nvPicPr>
        <p:blipFill>
          <a:blip r:embed="rId3"/>
          <a:stretch>
            <a:fillRect/>
          </a:stretch>
        </p:blipFill>
        <p:spPr>
          <a:xfrm>
            <a:off x="441824" y="5838635"/>
            <a:ext cx="4781550" cy="933450"/>
          </a:xfrm>
          <a:prstGeom prst="rect">
            <a:avLst/>
          </a:prstGeom>
        </p:spPr>
      </p:pic>
    </p:spTree>
    <p:extLst>
      <p:ext uri="{BB962C8B-B14F-4D97-AF65-F5344CB8AC3E}">
        <p14:creationId xmlns:p14="http://schemas.microsoft.com/office/powerpoint/2010/main" val="107000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5" name="Picture 4"/>
          <p:cNvPicPr>
            <a:picLocks noChangeAspect="1"/>
          </p:cNvPicPr>
          <p:nvPr/>
        </p:nvPicPr>
        <p:blipFill>
          <a:blip r:embed="rId2"/>
          <a:stretch>
            <a:fillRect/>
          </a:stretch>
        </p:blipFill>
        <p:spPr>
          <a:xfrm>
            <a:off x="420052" y="1132521"/>
            <a:ext cx="5874530" cy="5046210"/>
          </a:xfrm>
          <a:prstGeom prst="rect">
            <a:avLst/>
          </a:prstGeom>
        </p:spPr>
      </p:pic>
    </p:spTree>
    <p:extLst>
      <p:ext uri="{BB962C8B-B14F-4D97-AF65-F5344CB8AC3E}">
        <p14:creationId xmlns:p14="http://schemas.microsoft.com/office/powerpoint/2010/main" val="327838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2" name="Picture 1"/>
          <p:cNvPicPr>
            <a:picLocks noChangeAspect="1"/>
          </p:cNvPicPr>
          <p:nvPr/>
        </p:nvPicPr>
        <p:blipFill>
          <a:blip r:embed="rId2"/>
          <a:stretch>
            <a:fillRect/>
          </a:stretch>
        </p:blipFill>
        <p:spPr>
          <a:xfrm>
            <a:off x="388892" y="1236344"/>
            <a:ext cx="6147128" cy="4615815"/>
          </a:xfrm>
          <a:prstGeom prst="rect">
            <a:avLst/>
          </a:prstGeom>
        </p:spPr>
      </p:pic>
    </p:spTree>
    <p:extLst>
      <p:ext uri="{BB962C8B-B14F-4D97-AF65-F5344CB8AC3E}">
        <p14:creationId xmlns:p14="http://schemas.microsoft.com/office/powerpoint/2010/main" val="2275793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Now, each match rule is its own function which returns the results of calling the </a:t>
            </a:r>
            <a:r>
              <a:rPr lang="en-US" sz="2000" b="1" i="1" dirty="0">
                <a:solidFill>
                  <a:srgbClr val="0070C0"/>
                </a:solidFill>
                <a:latin typeface="Consolas" panose="020B0609020204030204" pitchFamily="49" charset="0"/>
                <a:cs typeface="Consolas" panose="020B0609020204030204" pitchFamily="49" charset="0"/>
              </a:rPr>
              <a:t>re.search()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apply rule is also its own function which calls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to apply the appropriate pluralization rule.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Instead of having one function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with multiple rules, you have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data structure, which is a sequence of pairs of functions.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Since the rules have been broken out into a separate data structure, the new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can be reduced to a few lines of code. Using a for loop, you can pull out the match and apply rules two at a time (one match, one apply) from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structure. On the first iteration of the for loop,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match_sxz</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apply_sxz</a:t>
            </a:r>
            <a:r>
              <a:rPr lang="en-US" sz="2000" dirty="0"/>
              <a:t>. On the second iteration (assuming you get that far),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match_h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apply_h</a:t>
            </a:r>
            <a:r>
              <a:rPr lang="en-US" sz="2000" dirty="0"/>
              <a:t>. The function is guaranteed to return something eventually, because the final match rule (</a:t>
            </a:r>
            <a:r>
              <a:rPr lang="en-US" sz="2000" b="1" i="1" dirty="0">
                <a:solidFill>
                  <a:srgbClr val="0070C0"/>
                </a:solidFill>
                <a:latin typeface="Consolas" panose="020B0609020204030204" pitchFamily="49" charset="0"/>
                <a:cs typeface="Consolas" panose="020B0609020204030204" pitchFamily="49" charset="0"/>
              </a:rPr>
              <a:t>match_default</a:t>
            </a:r>
            <a:r>
              <a:rPr lang="en-US" sz="2000" dirty="0"/>
              <a:t>) simply returns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meaning the corresponding apply rule (</a:t>
            </a:r>
            <a:r>
              <a:rPr lang="en-US" sz="2000" b="1" i="1" dirty="0">
                <a:solidFill>
                  <a:srgbClr val="0070C0"/>
                </a:solidFill>
                <a:latin typeface="Consolas" panose="020B0609020204030204" pitchFamily="49" charset="0"/>
                <a:cs typeface="Consolas" panose="020B0609020204030204" pitchFamily="49" charset="0"/>
              </a:rPr>
              <a:t>apply_default</a:t>
            </a:r>
            <a:r>
              <a:rPr lang="en-US" sz="2000" dirty="0"/>
              <a:t>) will always be applied.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reason this technique works is that </a:t>
            </a:r>
            <a:r>
              <a:rPr lang="en-US" sz="2000" b="1" dirty="0">
                <a:solidFill>
                  <a:srgbClr val="FF0000"/>
                </a:solidFill>
              </a:rPr>
              <a:t>everything in Python is an object</a:t>
            </a:r>
            <a:r>
              <a:rPr lang="en-US" sz="2000" dirty="0"/>
              <a:t>, including </a:t>
            </a:r>
            <a:r>
              <a:rPr lang="en-US" sz="2000" b="1" dirty="0"/>
              <a:t>functions</a:t>
            </a:r>
            <a:r>
              <a:rPr lang="en-US" sz="2000" dirty="0"/>
              <a:t>. The rules data structure contains functions — </a:t>
            </a:r>
            <a:r>
              <a:rPr lang="en-US" sz="2000" b="1" dirty="0">
                <a:solidFill>
                  <a:srgbClr val="FF0000"/>
                </a:solidFill>
              </a:rPr>
              <a:t>not names of functions, but actual function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they get assigned in the for loop, then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are actual functions that you can call. On the first iteration of the for loop, this is equivalent to calling </a:t>
            </a:r>
            <a:r>
              <a:rPr lang="en-US" sz="2000" b="1" i="1" dirty="0">
                <a:solidFill>
                  <a:srgbClr val="0070C0"/>
                </a:solidFill>
                <a:latin typeface="Consolas" panose="020B0609020204030204" pitchFamily="49" charset="0"/>
                <a:cs typeface="Consolas" panose="020B0609020204030204" pitchFamily="49" charset="0"/>
              </a:rPr>
              <a:t>matches_sxz(noun)</a:t>
            </a:r>
            <a:r>
              <a:rPr lang="en-US" sz="2000" dirty="0"/>
              <a:t>, and if it returns a match, calling </a:t>
            </a:r>
            <a:r>
              <a:rPr lang="en-US" sz="2000" b="1" i="1" dirty="0">
                <a:solidFill>
                  <a:srgbClr val="0070C0"/>
                </a:solidFill>
                <a:latin typeface="Consolas" panose="020B0609020204030204" pitchFamily="49" charset="0"/>
                <a:cs typeface="Consolas" panose="020B0609020204030204" pitchFamily="49" charset="0"/>
              </a:rPr>
              <a:t>apply_sxz(noun)</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49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additional level of abstraction is confusing, try unrolling the function to see the equivalence. The entire for loop is equivalent to the following:</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60626" y="1937687"/>
            <a:ext cx="4433888" cy="4296404"/>
          </a:xfrm>
          <a:prstGeom prst="rect">
            <a:avLst/>
          </a:prstGeom>
        </p:spPr>
      </p:pic>
    </p:spTree>
    <p:extLst>
      <p:ext uri="{BB962C8B-B14F-4D97-AF65-F5344CB8AC3E}">
        <p14:creationId xmlns:p14="http://schemas.microsoft.com/office/powerpoint/2010/main" val="397348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benefit here is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is now simplified. It takes a sequence of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defined elsewhere, and iterates through them in a generic fashion.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Get a match rule</a:t>
            </a:r>
          </a:p>
          <a:p>
            <a:pPr marL="342900" indent="-342900">
              <a:buFont typeface="Arial" panose="020B0604020202020204" pitchFamily="34" charset="0"/>
              <a:buChar char="•"/>
            </a:pPr>
            <a:r>
              <a:rPr lang="en-US" sz="2000" dirty="0"/>
              <a:t>    Does it match? Then call the apply rule and return the result.</a:t>
            </a:r>
          </a:p>
          <a:p>
            <a:pPr marL="342900" indent="-342900">
              <a:buFont typeface="Arial" panose="020B0604020202020204" pitchFamily="34" charset="0"/>
              <a:buChar char="•"/>
            </a:pPr>
            <a:r>
              <a:rPr lang="en-US" sz="2000" dirty="0"/>
              <a:t>    No match? Go to step 1.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could be defined anywhere, in any way.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doesn’t care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Now, was adding this level of abstraction worth it? Well, not yet. Let’s consider what it would take to add a new rule to the function. In the first example, it would require adding an if statement to the </a:t>
            </a:r>
            <a:r>
              <a:rPr lang="en-US" sz="2000" b="1" i="1" dirty="0">
                <a:solidFill>
                  <a:srgbClr val="0070C0"/>
                </a:solidFill>
                <a:latin typeface="Consolas" panose="020B0609020204030204" pitchFamily="49" charset="0"/>
                <a:cs typeface="Consolas" panose="020B0609020204030204" pitchFamily="49" charset="0"/>
              </a:rPr>
              <a:t>plural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In this second example, it would require adding two functions, </a:t>
            </a:r>
            <a:r>
              <a:rPr lang="en-US" sz="2000" b="1" i="1" dirty="0">
                <a:solidFill>
                  <a:srgbClr val="0070C0"/>
                </a:solidFill>
                <a:latin typeface="Consolas" panose="020B0609020204030204" pitchFamily="49" charset="0"/>
                <a:cs typeface="Consolas" panose="020B0609020204030204" pitchFamily="49" charset="0"/>
              </a:rPr>
              <a:t>match_foo()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apply_foo()</a:t>
            </a:r>
            <a:r>
              <a:rPr lang="en-US" sz="2000" dirty="0"/>
              <a:t>, and then updating the rules sequence to specify where in the order the new match and apply functions should be called relative to the other rules</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But this is really just a stepping stone to the next section. Let’s move on…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87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5" name="TextBox 4"/>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Defining separate named functions for each match and apply rule isn’t really necessary. You never call them directly; you add them to the rules sequence and call them through there. Furthermore, each function follows one of two patterns. All the match functions call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all the apply functions call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 Let’s factor out the patterns so that defining new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can be easier.</a:t>
            </a:r>
          </a:p>
        </p:txBody>
      </p:sp>
      <p:pic>
        <p:nvPicPr>
          <p:cNvPr id="2" name="Picture 1"/>
          <p:cNvPicPr>
            <a:picLocks noChangeAspect="1"/>
          </p:cNvPicPr>
          <p:nvPr/>
        </p:nvPicPr>
        <p:blipFill>
          <a:blip r:embed="rId2"/>
          <a:stretch>
            <a:fillRect/>
          </a:stretch>
        </p:blipFill>
        <p:spPr>
          <a:xfrm>
            <a:off x="730159" y="2649310"/>
            <a:ext cx="7564756" cy="3603268"/>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chapter, you’re going to learn </a:t>
            </a:r>
            <a:r>
              <a:rPr lang="en-US" sz="2000" b="1" dirty="0" smtClean="0"/>
              <a:t>about plural nouns</a:t>
            </a:r>
            <a:r>
              <a:rPr lang="en-US" sz="2000" dirty="0" smtClean="0"/>
              <a:t>.  Also</a:t>
            </a:r>
            <a:r>
              <a:rPr lang="en-US" sz="2000" dirty="0"/>
              <a:t>, </a:t>
            </a:r>
            <a:r>
              <a:rPr lang="en-US" sz="2000" b="1" dirty="0" smtClean="0"/>
              <a:t>functions that return other functions</a:t>
            </a:r>
            <a:r>
              <a:rPr lang="en-US" sz="2000" dirty="0" smtClean="0"/>
              <a:t>, </a:t>
            </a:r>
            <a:r>
              <a:rPr lang="en-US" sz="2000" b="1" dirty="0"/>
              <a:t>advanced regular expressions</a:t>
            </a:r>
            <a:r>
              <a:rPr lang="en-US" sz="2000" dirty="0"/>
              <a:t>, and </a:t>
            </a:r>
            <a:r>
              <a:rPr lang="en-US" sz="2000" b="1" dirty="0"/>
              <a:t>generators</a:t>
            </a:r>
            <a:r>
              <a:rPr lang="en-US" sz="2000" dirty="0"/>
              <a:t>. But first, let’s talk about how to make plural nouns.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grew up in an English-speaking country or learned English in a formal school setting, you’re probably familiar with the basic rules: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If </a:t>
            </a:r>
            <a:r>
              <a:rPr lang="en-US" sz="2000" dirty="0"/>
              <a:t>a word ends in </a:t>
            </a:r>
            <a:r>
              <a:rPr lang="en-US" sz="2000" b="1" dirty="0"/>
              <a:t>S</a:t>
            </a:r>
            <a:r>
              <a:rPr lang="en-US" sz="2000" dirty="0"/>
              <a:t>, </a:t>
            </a:r>
            <a:r>
              <a:rPr lang="en-US" sz="2000" b="1" dirty="0"/>
              <a:t>X</a:t>
            </a:r>
            <a:r>
              <a:rPr lang="en-US" sz="2000" dirty="0"/>
              <a:t>, or </a:t>
            </a:r>
            <a:r>
              <a:rPr lang="en-US" sz="2000" b="1" dirty="0"/>
              <a:t>Z</a:t>
            </a:r>
            <a:r>
              <a:rPr lang="en-US" sz="2000" dirty="0"/>
              <a:t>, add </a:t>
            </a:r>
            <a:r>
              <a:rPr lang="en-US" sz="2000" b="1" dirty="0"/>
              <a:t>ES</a:t>
            </a:r>
            <a:r>
              <a:rPr lang="en-US" sz="2000" dirty="0"/>
              <a:t>. </a:t>
            </a:r>
            <a:r>
              <a:rPr lang="en-US" sz="2000" b="1" dirty="0"/>
              <a:t>Bass</a:t>
            </a:r>
            <a:r>
              <a:rPr lang="en-US" sz="2000" dirty="0"/>
              <a:t> becomes </a:t>
            </a:r>
            <a:r>
              <a:rPr lang="en-US" sz="2000" b="1" dirty="0"/>
              <a:t>basses</a:t>
            </a:r>
            <a:r>
              <a:rPr lang="en-US" sz="2000" dirty="0"/>
              <a:t>, </a:t>
            </a:r>
            <a:r>
              <a:rPr lang="en-US" sz="2000" b="1" dirty="0"/>
              <a:t>fax</a:t>
            </a:r>
            <a:r>
              <a:rPr lang="en-US" sz="2000" dirty="0"/>
              <a:t> becomes </a:t>
            </a:r>
            <a:r>
              <a:rPr lang="en-US" sz="2000" b="1" dirty="0"/>
              <a:t>faxes</a:t>
            </a:r>
            <a:r>
              <a:rPr lang="en-US" sz="2000" dirty="0"/>
              <a:t>, and </a:t>
            </a:r>
            <a:r>
              <a:rPr lang="en-US" sz="2000" b="1" dirty="0"/>
              <a:t>waltz</a:t>
            </a:r>
            <a:r>
              <a:rPr lang="en-US" sz="2000" dirty="0"/>
              <a:t> becomes </a:t>
            </a:r>
            <a:r>
              <a:rPr lang="en-US" sz="2000" b="1" dirty="0"/>
              <a:t>waltzes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 </a:t>
            </a:r>
            <a:r>
              <a:rPr lang="en-US" sz="2000" b="1" dirty="0"/>
              <a:t>noisy H</a:t>
            </a:r>
            <a:r>
              <a:rPr lang="en-US" sz="2000" dirty="0"/>
              <a:t>, add </a:t>
            </a:r>
            <a:r>
              <a:rPr lang="en-US" sz="2000" b="1" dirty="0"/>
              <a:t>ES</a:t>
            </a:r>
            <a:r>
              <a:rPr lang="en-US" sz="2000" dirty="0"/>
              <a:t>; if it ends in a </a:t>
            </a:r>
            <a:r>
              <a:rPr lang="en-US" sz="2000" b="1" dirty="0"/>
              <a:t>silent H</a:t>
            </a:r>
            <a:r>
              <a:rPr lang="en-US" sz="2000" dirty="0"/>
              <a:t>, just add </a:t>
            </a:r>
            <a:r>
              <a:rPr lang="en-US" sz="2000" b="1" dirty="0"/>
              <a:t>S</a:t>
            </a:r>
            <a:r>
              <a:rPr lang="en-US" sz="2000" dirty="0"/>
              <a:t>. What’s a </a:t>
            </a:r>
            <a:r>
              <a:rPr lang="en-US" sz="2000" b="1" dirty="0"/>
              <a:t>noisy H</a:t>
            </a:r>
            <a:r>
              <a:rPr lang="en-US" sz="2000" dirty="0"/>
              <a:t>? One that gets combined with other letters to make a sound that you can hear. So </a:t>
            </a:r>
            <a:r>
              <a:rPr lang="en-US" sz="2000" b="1" dirty="0"/>
              <a:t>coach</a:t>
            </a:r>
            <a:r>
              <a:rPr lang="en-US" sz="2000" dirty="0"/>
              <a:t> becomes </a:t>
            </a:r>
            <a:r>
              <a:rPr lang="en-US" sz="2000" b="1" dirty="0"/>
              <a:t>coaches</a:t>
            </a:r>
            <a:r>
              <a:rPr lang="en-US" sz="2000" dirty="0"/>
              <a:t> and </a:t>
            </a:r>
            <a:r>
              <a:rPr lang="en-US" sz="2000" b="1" dirty="0" smtClean="0"/>
              <a:t>rash</a:t>
            </a:r>
            <a:r>
              <a:rPr lang="en-US" sz="2000" dirty="0" smtClean="0"/>
              <a:t> becomes </a:t>
            </a:r>
            <a:r>
              <a:rPr lang="en-US" sz="2000" b="1" dirty="0"/>
              <a:t>rashes</a:t>
            </a:r>
            <a:r>
              <a:rPr lang="en-US" sz="2000" dirty="0"/>
              <a:t>, because you can hear the </a:t>
            </a:r>
            <a:r>
              <a:rPr lang="en-US" sz="2000" b="1" dirty="0"/>
              <a:t>CH</a:t>
            </a:r>
            <a:r>
              <a:rPr lang="en-US" sz="2000" dirty="0"/>
              <a:t> and </a:t>
            </a:r>
            <a:r>
              <a:rPr lang="en-US" sz="2000" b="1" dirty="0"/>
              <a:t>SH</a:t>
            </a:r>
            <a:r>
              <a:rPr lang="en-US" sz="2000" dirty="0"/>
              <a:t> sounds when you say them. But </a:t>
            </a:r>
            <a:r>
              <a:rPr lang="en-US" sz="2000" b="1" dirty="0"/>
              <a:t>cheetah</a:t>
            </a:r>
            <a:r>
              <a:rPr lang="en-US" sz="2000" dirty="0"/>
              <a:t> becomes </a:t>
            </a:r>
            <a:r>
              <a:rPr lang="en-US" sz="2000" b="1" dirty="0" smtClean="0"/>
              <a:t>cheetahs</a:t>
            </a:r>
            <a:r>
              <a:rPr lang="en-US" sz="2000" dirty="0"/>
              <a:t>, because the </a:t>
            </a:r>
            <a:r>
              <a:rPr lang="en-US" sz="2000" b="1" dirty="0"/>
              <a:t>H</a:t>
            </a:r>
            <a:r>
              <a:rPr lang="en-US" sz="2000" dirty="0"/>
              <a:t> is </a:t>
            </a:r>
            <a:r>
              <a:rPr lang="en-US" sz="2000" b="1" dirty="0"/>
              <a:t>silent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t>
            </a:r>
            <a:r>
              <a:rPr lang="en-US" sz="2000" b="1" dirty="0"/>
              <a:t>Y</a:t>
            </a:r>
            <a:r>
              <a:rPr lang="en-US" sz="2000" dirty="0"/>
              <a:t> that sounds like </a:t>
            </a:r>
            <a:r>
              <a:rPr lang="en-US" sz="2000" b="1" dirty="0"/>
              <a:t>I</a:t>
            </a:r>
            <a:r>
              <a:rPr lang="en-US" sz="2000" dirty="0"/>
              <a:t>, change the </a:t>
            </a:r>
            <a:r>
              <a:rPr lang="en-US" sz="2000" b="1" dirty="0"/>
              <a:t>Y</a:t>
            </a:r>
            <a:r>
              <a:rPr lang="en-US" sz="2000" dirty="0"/>
              <a:t> to </a:t>
            </a:r>
            <a:r>
              <a:rPr lang="en-US" sz="2000" b="1" dirty="0"/>
              <a:t>IES</a:t>
            </a:r>
            <a:r>
              <a:rPr lang="en-US" sz="2000" dirty="0"/>
              <a:t>; if the </a:t>
            </a:r>
            <a:r>
              <a:rPr lang="en-US" sz="2000" b="1" dirty="0"/>
              <a:t>Y</a:t>
            </a:r>
            <a:r>
              <a:rPr lang="en-US" sz="2000" dirty="0"/>
              <a:t> is combined with a </a:t>
            </a:r>
            <a:r>
              <a:rPr lang="en-US" sz="2000" b="1" dirty="0"/>
              <a:t>vowel</a:t>
            </a:r>
            <a:r>
              <a:rPr lang="en-US" sz="2000" dirty="0"/>
              <a:t> to sound like something else, just add </a:t>
            </a:r>
            <a:r>
              <a:rPr lang="en-US" sz="2000" b="1" dirty="0"/>
              <a:t>S</a:t>
            </a:r>
            <a:r>
              <a:rPr lang="en-US" sz="2000" dirty="0"/>
              <a:t>. So </a:t>
            </a:r>
            <a:r>
              <a:rPr lang="en-US" sz="2000" b="1" dirty="0"/>
              <a:t>vacancy</a:t>
            </a:r>
            <a:r>
              <a:rPr lang="en-US" sz="2000" dirty="0"/>
              <a:t> becomes </a:t>
            </a:r>
            <a:r>
              <a:rPr lang="en-US" sz="2000" b="1" dirty="0"/>
              <a:t>vacancies</a:t>
            </a:r>
            <a:r>
              <a:rPr lang="en-US" sz="2000" dirty="0"/>
              <a:t>, but </a:t>
            </a:r>
            <a:r>
              <a:rPr lang="en-US" sz="2000" b="1" dirty="0"/>
              <a:t>day</a:t>
            </a:r>
            <a:r>
              <a:rPr lang="en-US" sz="2000" dirty="0"/>
              <a:t> becomes </a:t>
            </a:r>
            <a:r>
              <a:rPr lang="en-US" sz="2000" b="1" dirty="0"/>
              <a:t>days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all else fails, just add </a:t>
            </a:r>
            <a:r>
              <a:rPr lang="en-US" sz="2000" b="1" dirty="0"/>
              <a:t>S</a:t>
            </a:r>
            <a:r>
              <a:rPr lang="en-US" sz="2000" dirty="0"/>
              <a:t> and hope for the best</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a:t>
            </a:r>
            <a:r>
              <a:rPr lang="en-US" sz="2000" b="1" dirty="0"/>
              <a:t>is a </a:t>
            </a:r>
            <a:r>
              <a:rPr lang="en-US" sz="2000" b="1" dirty="0">
                <a:solidFill>
                  <a:srgbClr val="FF0000"/>
                </a:solidFill>
              </a:rPr>
              <a:t>function</a:t>
            </a:r>
            <a:r>
              <a:rPr lang="en-US" sz="2000" b="1" dirty="0"/>
              <a:t> that </a:t>
            </a:r>
            <a:r>
              <a:rPr lang="en-US" sz="2000" b="1" dirty="0">
                <a:solidFill>
                  <a:srgbClr val="FF0000"/>
                </a:solidFill>
              </a:rPr>
              <a:t>builds other functions dynamically</a:t>
            </a:r>
            <a:r>
              <a:rPr lang="en-US" sz="2000" dirty="0"/>
              <a:t>. It takes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then defines a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which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with the pattern that was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you’re building. Whoa.</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Building the apply function works the same way. The apply function is a function that takes one parameter, and calls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with the search and replace parameters that were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function you’re building. </a:t>
            </a:r>
            <a:r>
              <a:rPr lang="en-US" sz="2000" b="1" dirty="0"/>
              <a:t>This </a:t>
            </a:r>
            <a:r>
              <a:rPr lang="en-US" sz="2000" b="1" dirty="0">
                <a:solidFill>
                  <a:srgbClr val="FF0000"/>
                </a:solidFill>
              </a:rPr>
              <a:t>technique</a:t>
            </a:r>
            <a:r>
              <a:rPr lang="en-US" sz="2000" b="1" dirty="0"/>
              <a:t> of </a:t>
            </a:r>
            <a:r>
              <a:rPr lang="en-US" sz="2000" b="1" dirty="0">
                <a:solidFill>
                  <a:srgbClr val="FF0000"/>
                </a:solidFill>
              </a:rPr>
              <a:t>using the values of outside parameters </a:t>
            </a:r>
            <a:r>
              <a:rPr lang="en-US" sz="2000" b="1" dirty="0"/>
              <a:t>within a </a:t>
            </a:r>
            <a:r>
              <a:rPr lang="en-US" sz="2000" b="1" dirty="0">
                <a:solidFill>
                  <a:srgbClr val="FF0000"/>
                </a:solidFill>
              </a:rPr>
              <a:t>dynamic function </a:t>
            </a:r>
            <a:r>
              <a:rPr lang="en-US" sz="2000" b="1" dirty="0"/>
              <a:t>is called </a:t>
            </a:r>
            <a:r>
              <a:rPr lang="en-US" sz="2000" b="1" dirty="0">
                <a:solidFill>
                  <a:srgbClr val="FF0000"/>
                </a:solidFill>
              </a:rPr>
              <a:t>closures</a:t>
            </a:r>
            <a:r>
              <a:rPr lang="en-US" sz="2000" dirty="0"/>
              <a:t>. You’re essentially defining constants within the apply function you’re building: it takes one parameter (word), </a:t>
            </a:r>
            <a:r>
              <a:rPr lang="en-US" sz="2000" b="1" dirty="0"/>
              <a:t>but it then acts on that plus two other values (</a:t>
            </a:r>
            <a:r>
              <a:rPr lang="en-US" sz="2000" b="1" i="1" dirty="0">
                <a:solidFill>
                  <a:srgbClr val="0070C0"/>
                </a:solidFill>
                <a:latin typeface="Consolas" panose="020B0609020204030204" pitchFamily="49" charset="0"/>
                <a:cs typeface="Consolas" panose="020B0609020204030204" pitchFamily="49" charset="0"/>
              </a:rPr>
              <a:t>search</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b="1" dirty="0"/>
              <a:t>) which were set when you defined the apply function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Finally,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values: the two functions you just created. The constants you defined within those functions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function, and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apply_rule() </a:t>
            </a:r>
            <a:r>
              <a:rPr lang="en-US" sz="2000" dirty="0"/>
              <a:t>function) stay with those functions, even after you return from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That’s insanely cool.</a:t>
            </a:r>
          </a:p>
        </p:txBody>
      </p:sp>
    </p:spTree>
    <p:extLst>
      <p:ext uri="{BB962C8B-B14F-4D97-AF65-F5344CB8AC3E}">
        <p14:creationId xmlns:p14="http://schemas.microsoft.com/office/powerpoint/2010/main" val="369791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is incredibly confusing (and it should be, this is weird stuff), it may become clearer when you see how to use it. </a:t>
            </a:r>
          </a:p>
        </p:txBody>
      </p:sp>
      <p:pic>
        <p:nvPicPr>
          <p:cNvPr id="3" name="Picture 2"/>
          <p:cNvPicPr>
            <a:picLocks noChangeAspect="1"/>
          </p:cNvPicPr>
          <p:nvPr/>
        </p:nvPicPr>
        <p:blipFill>
          <a:blip r:embed="rId2"/>
          <a:stretch>
            <a:fillRect/>
          </a:stretch>
        </p:blipFill>
        <p:spPr>
          <a:xfrm>
            <a:off x="552585" y="1880508"/>
            <a:ext cx="7324725" cy="3619500"/>
          </a:xfrm>
          <a:prstGeom prst="rect">
            <a:avLst/>
          </a:prstGeom>
        </p:spPr>
      </p:pic>
    </p:spTree>
    <p:extLst>
      <p:ext uri="{BB962C8B-B14F-4D97-AF65-F5344CB8AC3E}">
        <p14:creationId xmlns:p14="http://schemas.microsoft.com/office/powerpoint/2010/main" val="7025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	Our pluralization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are now defined as a tuple of tuples of strings (not functions). The first string in each group is the regular expression pattern that you would use in </a:t>
            </a:r>
            <a:r>
              <a:rPr lang="en-US" sz="2000" b="1" i="1" dirty="0" smtClean="0">
                <a:solidFill>
                  <a:srgbClr val="0070C0"/>
                </a:solidFill>
                <a:latin typeface="Consolas" panose="020B0609020204030204" pitchFamily="49" charset="0"/>
                <a:cs typeface="Consolas" panose="020B0609020204030204" pitchFamily="49" charset="0"/>
              </a:rPr>
              <a:t>re.search() </a:t>
            </a:r>
            <a:r>
              <a:rPr lang="en-US" sz="2000" dirty="0" smtClean="0"/>
              <a:t>to see if this rule matches. The second and third strings in each group are the </a:t>
            </a:r>
            <a:r>
              <a:rPr lang="en-US" sz="2000" b="1" i="1" dirty="0" smtClean="0">
                <a:solidFill>
                  <a:srgbClr val="0070C0"/>
                </a:solidFill>
                <a:latin typeface="Consolas" panose="020B0609020204030204" pitchFamily="49" charset="0"/>
                <a:cs typeface="Consolas" panose="020B0609020204030204" pitchFamily="49" charset="0"/>
              </a:rPr>
              <a:t>search</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expressions you would use in </a:t>
            </a:r>
            <a:r>
              <a:rPr lang="en-US" sz="2000" b="1" i="1" dirty="0" smtClean="0">
                <a:solidFill>
                  <a:srgbClr val="0070C0"/>
                </a:solidFill>
                <a:latin typeface="Consolas" panose="020B0609020204030204" pitchFamily="49" charset="0"/>
                <a:cs typeface="Consolas" panose="020B0609020204030204" pitchFamily="49" charset="0"/>
              </a:rPr>
              <a:t>re.sub() </a:t>
            </a:r>
            <a:r>
              <a:rPr lang="en-US" sz="2000" dirty="0" smtClean="0"/>
              <a:t>to actually apply the rule to turn a noun into its plural.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	There’s a slight change here, in the fallback rule. In the previous example,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simply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meaning that if none of the more specific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matched, the code would simply add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 This example does something functionally equivalent. The final regular expression asks whether the word has an end (</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matches the end of a string). Of course, every string has an end, even an empty string, so this expression always matches. Thus, it serves the same purpose as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that always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it ensures that if no more specific rule matches, the code adds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a:t>
            </a:r>
          </a:p>
        </p:txBody>
      </p:sp>
    </p:spTree>
    <p:extLst>
      <p:ext uri="{BB962C8B-B14F-4D97-AF65-F5344CB8AC3E}">
        <p14:creationId xmlns:p14="http://schemas.microsoft.com/office/powerpoint/2010/main" val="29793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This line is magic. It takes the sequence of strings in patterns and turns them into a sequence of functions. How? By “mapping” the strings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That is, it takes each triplet of strings and calls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with those three strings as arguments.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functions. This means that rules ends up being functionally equivalent to the previous example: a list of tuples, where each tuple is a pair of functions. The first function is the match function that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the second function is the apply function that calls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p:txBody>
      </p:sp>
    </p:spTree>
    <p:extLst>
      <p:ext uri="{BB962C8B-B14F-4D97-AF65-F5344CB8AC3E}">
        <p14:creationId xmlns:p14="http://schemas.microsoft.com/office/powerpoint/2010/main" val="165696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Rounding out this version of the script is the main entry point,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 ①	Since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is the same as the previous example (really, it is), it should come as no surprise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hasn’t changed at all. It’s completely generic; it takes a list of rule functions and calls them in order. It doesn’t care how the rules are defined. In the previous example, they were defined as separate named functions. Now they are built dynamically by mapping the output of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onto a list of raw strings. It doesn’t matter;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still works the same way. </a:t>
            </a:r>
          </a:p>
        </p:txBody>
      </p:sp>
      <p:pic>
        <p:nvPicPr>
          <p:cNvPr id="3" name="Picture 2"/>
          <p:cNvPicPr>
            <a:picLocks noChangeAspect="1"/>
          </p:cNvPicPr>
          <p:nvPr/>
        </p:nvPicPr>
        <p:blipFill>
          <a:blip r:embed="rId2"/>
          <a:stretch>
            <a:fillRect/>
          </a:stretch>
        </p:blipFill>
        <p:spPr>
          <a:xfrm>
            <a:off x="486863" y="1447029"/>
            <a:ext cx="5684205" cy="1857873"/>
          </a:xfrm>
          <a:prstGeom prst="rect">
            <a:avLst/>
          </a:prstGeom>
        </p:spPr>
      </p:pic>
    </p:spTree>
    <p:extLst>
      <p:ext uri="{BB962C8B-B14F-4D97-AF65-F5344CB8AC3E}">
        <p14:creationId xmlns:p14="http://schemas.microsoft.com/office/powerpoint/2010/main" val="421021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1" y="884069"/>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You’ve factored out all the duplicate code and added enough abstractions so that the pluralization rules are defined in a list of strings. The next logical step is to take these strings and put them in a separate file, where they can be maintained separately from the code that uses them</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First, let’s create a text file that contains the rules you want. No fancy data structures, just whitespace-delimited strings in three columns. Let’s call it </a:t>
            </a:r>
            <a:r>
              <a:rPr lang="en-US" sz="2000" b="1" i="1" dirty="0">
                <a:solidFill>
                  <a:srgbClr val="0070C0"/>
                </a:solidFill>
                <a:latin typeface="Consolas" panose="020B0609020204030204" pitchFamily="49" charset="0"/>
                <a:cs typeface="Consolas" panose="020B0609020204030204" pitchFamily="49" charset="0"/>
              </a:rPr>
              <a:t>plural4-rules.txt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740365" y="3229608"/>
            <a:ext cx="4317987" cy="2141629"/>
          </a:xfrm>
          <a:prstGeom prst="rect">
            <a:avLst/>
          </a:prstGeom>
        </p:spPr>
      </p:pic>
    </p:spTree>
    <p:extLst>
      <p:ext uri="{BB962C8B-B14F-4D97-AF65-F5344CB8AC3E}">
        <p14:creationId xmlns:p14="http://schemas.microsoft.com/office/powerpoint/2010/main" val="3087721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let’s see how you can use this rules file. </a:t>
            </a:r>
          </a:p>
        </p:txBody>
      </p:sp>
      <p:pic>
        <p:nvPicPr>
          <p:cNvPr id="3" name="Picture 2"/>
          <p:cNvPicPr>
            <a:picLocks noChangeAspect="1"/>
          </p:cNvPicPr>
          <p:nvPr/>
        </p:nvPicPr>
        <p:blipFill>
          <a:blip r:embed="rId2"/>
          <a:stretch>
            <a:fillRect/>
          </a:stretch>
        </p:blipFill>
        <p:spPr>
          <a:xfrm>
            <a:off x="444544" y="1121326"/>
            <a:ext cx="6776950" cy="5736673"/>
          </a:xfrm>
          <a:prstGeom prst="rect">
            <a:avLst/>
          </a:prstGeom>
        </p:spPr>
      </p:pic>
    </p:spTree>
    <p:extLst>
      <p:ext uri="{BB962C8B-B14F-4D97-AF65-F5344CB8AC3E}">
        <p14:creationId xmlns:p14="http://schemas.microsoft.com/office/powerpoint/2010/main" val="52652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has not changed. You’re still using closures to build two functions dynamically that use variables defined in the outer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The global </a:t>
            </a:r>
            <a:r>
              <a:rPr lang="en-US" sz="2000" b="1" i="1" dirty="0">
                <a:solidFill>
                  <a:srgbClr val="0070C0"/>
                </a:solidFill>
                <a:latin typeface="Consolas" panose="020B0609020204030204" pitchFamily="49" charset="0"/>
                <a:cs typeface="Consolas" panose="020B0609020204030204" pitchFamily="49" charset="0"/>
              </a:rPr>
              <a:t>open()</a:t>
            </a:r>
            <a:r>
              <a:rPr lang="en-US" sz="2000" dirty="0"/>
              <a:t> function opens a file and returns a file object. In this case, the file we’re opening contains the pattern strings for pluralizing nouns.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statement creates what’s called a </a:t>
            </a:r>
            <a:r>
              <a:rPr lang="en-US" sz="2000" b="1" dirty="0">
                <a:solidFill>
                  <a:srgbClr val="FF0000"/>
                </a:solidFill>
              </a:rPr>
              <a:t>context</a:t>
            </a:r>
            <a:r>
              <a:rPr lang="en-US" sz="2000" dirty="0"/>
              <a:t>: </a:t>
            </a:r>
            <a:r>
              <a:rPr lang="en-US" sz="2000" b="1" dirty="0"/>
              <a:t>when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 ends, Python will automatically close the file, even if an exception is raised inside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for line in &lt;fileobject&gt; </a:t>
            </a:r>
            <a:r>
              <a:rPr lang="en-US" sz="2000" dirty="0"/>
              <a:t>idiom reads data from the open file, one line at a time, and assigns the text to the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variable. </a:t>
            </a:r>
            <a:endParaRPr lang="en-US" sz="2000" dirty="0" smtClean="0"/>
          </a:p>
          <a:p>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5016758"/>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r>
              <a:rPr lang="en-US" sz="2000" dirty="0" smtClean="0"/>
              <a:t>④</a:t>
            </a:r>
            <a:r>
              <a:rPr lang="en-US" sz="2000" dirty="0"/>
              <a:t>	Each line in the file really has three values, but they’re separated by whitespace (tabs or spaces, it makes no difference). To split it out, use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string method. The first argument to the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a:t>method is </a:t>
            </a:r>
            <a:r>
              <a:rPr lang="en-US" sz="2000" b="1" i="1" dirty="0">
                <a:solidFill>
                  <a:srgbClr val="0070C0"/>
                </a:solidFill>
                <a:latin typeface="Consolas" panose="020B0609020204030204" pitchFamily="49" charset="0"/>
                <a:cs typeface="Consolas" panose="020B0609020204030204" pitchFamily="49" charset="0"/>
              </a:rPr>
              <a:t>None</a:t>
            </a:r>
            <a:r>
              <a:rPr lang="en-US" sz="2000" b="1" dirty="0"/>
              <a:t>, which means “</a:t>
            </a:r>
            <a:r>
              <a:rPr lang="en-US" sz="2000" b="1" dirty="0">
                <a:solidFill>
                  <a:srgbClr val="FF0000"/>
                </a:solidFill>
              </a:rPr>
              <a:t>split on any whitespace </a:t>
            </a:r>
            <a:r>
              <a:rPr lang="en-US" sz="2000" b="1" dirty="0"/>
              <a:t>(tabs or spaces, it makes no difference).” </a:t>
            </a:r>
            <a:endParaRPr lang="en-US" sz="2000" b="1" dirty="0" smtClean="0"/>
          </a:p>
          <a:p>
            <a:pPr marL="342900" indent="-342900">
              <a:buFont typeface="Arial" panose="020B0604020202020204" pitchFamily="34" charset="0"/>
              <a:buChar char="•"/>
            </a:pPr>
            <a:r>
              <a:rPr lang="en-US" sz="2000" dirty="0" smtClean="0"/>
              <a:t>The </a:t>
            </a:r>
            <a:r>
              <a:rPr lang="en-US" sz="2000" dirty="0"/>
              <a:t>second argument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dirty="0"/>
              <a:t>which means </a:t>
            </a:r>
            <a:r>
              <a:rPr lang="en-US" sz="2000" b="1" dirty="0">
                <a:solidFill>
                  <a:srgbClr val="FF0000"/>
                </a:solidFill>
              </a:rPr>
              <a:t>“split on whitespace 3 times, then leave the rest of the line alone.”</a:t>
            </a:r>
            <a:r>
              <a:rPr lang="en-US" sz="2000" dirty="0"/>
              <a:t> A line like </a:t>
            </a:r>
            <a:r>
              <a:rPr lang="en-US" sz="2000" b="1" i="1" dirty="0">
                <a:solidFill>
                  <a:srgbClr val="0070C0"/>
                </a:solidFill>
                <a:latin typeface="Consolas" panose="020B0609020204030204" pitchFamily="49" charset="0"/>
                <a:cs typeface="Consolas" panose="020B0609020204030204" pitchFamily="49" charset="0"/>
              </a:rPr>
              <a:t>[sxz]$ $ es </a:t>
            </a:r>
            <a:r>
              <a:rPr lang="en-US" sz="2000" dirty="0"/>
              <a:t>will be broken up into the </a:t>
            </a:r>
            <a:r>
              <a:rPr lang="en-US" sz="2000" b="1" i="1" dirty="0">
                <a:solidFill>
                  <a:srgbClr val="0070C0"/>
                </a:solidFill>
                <a:latin typeface="Consolas" panose="020B0609020204030204" pitchFamily="49" charset="0"/>
                <a:cs typeface="Consolas" panose="020B0609020204030204" pitchFamily="49" charset="0"/>
              </a:rPr>
              <a:t>list</a:t>
            </a:r>
            <a:r>
              <a:rPr lang="en-US" sz="2000" dirty="0"/>
              <a:t> </a:t>
            </a:r>
            <a:r>
              <a:rPr lang="en-US" sz="2000" b="1" i="1" dirty="0">
                <a:solidFill>
                  <a:srgbClr val="0070C0"/>
                </a:solidFill>
                <a:latin typeface="Consolas" panose="020B0609020204030204" pitchFamily="49" charset="0"/>
                <a:cs typeface="Consolas" panose="020B0609020204030204" pitchFamily="49" charset="0"/>
              </a:rPr>
              <a:t>['[sxz]$', '$', 'es']</a:t>
            </a:r>
            <a:r>
              <a:rPr lang="en-US" sz="2000" dirty="0"/>
              <a:t>, which means that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'[sxz]$'</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That’s a lot of power in one little line of code.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Finally, you pass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which returns a tuple of functions. You append this tuple to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and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ends up storing the list of match and apply functions that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expects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improvement here is that you’ve completely separated the pluralization rules into an external file, so it can be maintained separately from the code that uses it. Code is code, data is data, and life is good.</a:t>
            </a:r>
            <a:endParaRPr lang="en-US" sz="2000" dirty="0" smtClean="0"/>
          </a:p>
        </p:txBody>
      </p:sp>
    </p:spTree>
    <p:extLst>
      <p:ext uri="{BB962C8B-B14F-4D97-AF65-F5344CB8AC3E}">
        <p14:creationId xmlns:p14="http://schemas.microsoft.com/office/powerpoint/2010/main" val="75106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Wouldn’t it be grand to have a generic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that parses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Get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check for a match, apply appropriate transformation, go to next rule.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 to do, and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should do.</a:t>
            </a:r>
            <a:endParaRPr lang="en-US" sz="2000" dirty="0" smtClean="0"/>
          </a:p>
        </p:txBody>
      </p:sp>
      <p:pic>
        <p:nvPicPr>
          <p:cNvPr id="2" name="Picture 1"/>
          <p:cNvPicPr>
            <a:picLocks noChangeAspect="1"/>
          </p:cNvPicPr>
          <p:nvPr/>
        </p:nvPicPr>
        <p:blipFill>
          <a:blip r:embed="rId2"/>
          <a:stretch>
            <a:fillRect/>
          </a:stretch>
        </p:blipFill>
        <p:spPr>
          <a:xfrm>
            <a:off x="469989" y="2112467"/>
            <a:ext cx="8465004" cy="4745533"/>
          </a:xfrm>
          <a:prstGeom prst="rect">
            <a:avLst/>
          </a:prstGeom>
        </p:spPr>
      </p:pic>
    </p:spTree>
    <p:extLst>
      <p:ext uri="{BB962C8B-B14F-4D97-AF65-F5344CB8AC3E}">
        <p14:creationId xmlns:p14="http://schemas.microsoft.com/office/powerpoint/2010/main" val="11813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 </a:t>
            </a:r>
            <a:r>
              <a:rPr lang="en-US" sz="2000" dirty="0"/>
              <a:t>know, there are </a:t>
            </a:r>
            <a:r>
              <a:rPr lang="en-US" sz="2000" b="1" dirty="0"/>
              <a:t>a lot of exceptions</a:t>
            </a:r>
            <a:r>
              <a:rPr lang="en-US" sz="2000" dirty="0"/>
              <a:t>. </a:t>
            </a:r>
            <a:r>
              <a:rPr lang="en-US" sz="2000" b="1" dirty="0"/>
              <a:t>Man</a:t>
            </a:r>
            <a:r>
              <a:rPr lang="en-US" sz="2000" dirty="0"/>
              <a:t> becomes </a:t>
            </a:r>
            <a:r>
              <a:rPr lang="en-US" sz="2000" b="1" dirty="0"/>
              <a:t>men</a:t>
            </a:r>
            <a:r>
              <a:rPr lang="en-US" sz="2000" dirty="0"/>
              <a:t> and </a:t>
            </a:r>
            <a:r>
              <a:rPr lang="en-US" sz="2000" b="1" dirty="0"/>
              <a:t>woman</a:t>
            </a:r>
            <a:r>
              <a:rPr lang="en-US" sz="2000" dirty="0"/>
              <a:t> becomes </a:t>
            </a:r>
            <a:r>
              <a:rPr lang="en-US" sz="2000" b="1" dirty="0"/>
              <a:t>women</a:t>
            </a:r>
            <a:r>
              <a:rPr lang="en-US" sz="2000" dirty="0"/>
              <a:t>, but </a:t>
            </a:r>
            <a:r>
              <a:rPr lang="en-US" sz="2000" b="1" dirty="0"/>
              <a:t>human</a:t>
            </a:r>
            <a:r>
              <a:rPr lang="en-US" sz="2000" dirty="0"/>
              <a:t> becomes </a:t>
            </a:r>
            <a:r>
              <a:rPr lang="en-US" sz="2000" b="1" dirty="0"/>
              <a:t>humans</a:t>
            </a:r>
            <a:r>
              <a:rPr lang="en-US" sz="2000" dirty="0"/>
              <a:t>. </a:t>
            </a:r>
            <a:r>
              <a:rPr lang="en-US" sz="2000" b="1" dirty="0"/>
              <a:t>Mouse</a:t>
            </a:r>
            <a:r>
              <a:rPr lang="en-US" sz="2000" dirty="0"/>
              <a:t> becomes </a:t>
            </a:r>
            <a:r>
              <a:rPr lang="en-US" sz="2000" b="1" dirty="0"/>
              <a:t>mice</a:t>
            </a:r>
            <a:r>
              <a:rPr lang="en-US" sz="2000" dirty="0"/>
              <a:t> and </a:t>
            </a:r>
            <a:r>
              <a:rPr lang="en-US" sz="2000" b="1" dirty="0"/>
              <a:t>louse</a:t>
            </a:r>
            <a:r>
              <a:rPr lang="en-US" sz="2000" dirty="0"/>
              <a:t> becomes </a:t>
            </a:r>
            <a:r>
              <a:rPr lang="en-US" sz="2000" b="1" dirty="0"/>
              <a:t>lice</a:t>
            </a:r>
            <a:r>
              <a:rPr lang="en-US" sz="2000" dirty="0"/>
              <a:t>, but </a:t>
            </a:r>
            <a:r>
              <a:rPr lang="en-US" sz="2000" b="1" dirty="0"/>
              <a:t>house</a:t>
            </a:r>
            <a:r>
              <a:rPr lang="en-US" sz="2000" dirty="0"/>
              <a:t> becomes </a:t>
            </a:r>
            <a:r>
              <a:rPr lang="en-US" sz="2000" b="1" dirty="0"/>
              <a:t>houses</a:t>
            </a:r>
            <a:r>
              <a:rPr lang="en-US" sz="2000" dirty="0"/>
              <a:t>. </a:t>
            </a:r>
            <a:r>
              <a:rPr lang="en-US" sz="2000" b="1" dirty="0"/>
              <a:t>Knife</a:t>
            </a:r>
            <a:r>
              <a:rPr lang="en-US" sz="2000" dirty="0"/>
              <a:t> becomes </a:t>
            </a:r>
            <a:r>
              <a:rPr lang="en-US" sz="2000" b="1" dirty="0"/>
              <a:t>knives</a:t>
            </a:r>
            <a:r>
              <a:rPr lang="en-US" sz="2000" dirty="0"/>
              <a:t> and </a:t>
            </a:r>
            <a:r>
              <a:rPr lang="en-US" sz="2000" b="1" dirty="0"/>
              <a:t>wife</a:t>
            </a:r>
            <a:r>
              <a:rPr lang="en-US" sz="2000" dirty="0"/>
              <a:t> becomes </a:t>
            </a:r>
            <a:r>
              <a:rPr lang="en-US" sz="2000" b="1" dirty="0"/>
              <a:t>wives</a:t>
            </a:r>
            <a:r>
              <a:rPr lang="en-US" sz="2000" dirty="0"/>
              <a:t>, but </a:t>
            </a:r>
            <a:r>
              <a:rPr lang="en-US" sz="2000" b="1" dirty="0"/>
              <a:t>lowlife</a:t>
            </a:r>
            <a:r>
              <a:rPr lang="en-US" sz="2000" dirty="0"/>
              <a:t> becomes </a:t>
            </a:r>
            <a:r>
              <a:rPr lang="en-US" sz="2000" b="1" dirty="0"/>
              <a:t>lowlifes</a:t>
            </a:r>
            <a:r>
              <a:rPr lang="en-US" sz="2000" dirty="0"/>
              <a:t>. And don’t even get me started on words that are their own plural, like sheep, deer, and </a:t>
            </a:r>
            <a:r>
              <a:rPr lang="en-US" sz="2000" dirty="0" smtClean="0"/>
              <a:t>haiku.</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design a Python library that automatically pluralizes English nouns. We’ll start with just these four rules, but keep in mind that you’ll inevitably need to add more.</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the heck does that work? Let’s look at an interactive example first. </a:t>
            </a:r>
            <a:endParaRPr lang="en-US" sz="2000" dirty="0" smtClean="0"/>
          </a:p>
        </p:txBody>
      </p:sp>
      <p:pic>
        <p:nvPicPr>
          <p:cNvPr id="5" name="Picture 4"/>
          <p:cNvPicPr>
            <a:picLocks noChangeAspect="1"/>
          </p:cNvPicPr>
          <p:nvPr/>
        </p:nvPicPr>
        <p:blipFill>
          <a:blip r:embed="rId2"/>
          <a:stretch>
            <a:fillRect/>
          </a:stretch>
        </p:blipFill>
        <p:spPr>
          <a:xfrm>
            <a:off x="595039" y="1382587"/>
            <a:ext cx="4460287" cy="5343620"/>
          </a:xfrm>
          <a:prstGeom prst="rect">
            <a:avLst/>
          </a:prstGeom>
        </p:spPr>
      </p:pic>
    </p:spTree>
    <p:extLst>
      <p:ext uri="{BB962C8B-B14F-4D97-AF65-F5344CB8AC3E}">
        <p14:creationId xmlns:p14="http://schemas.microsoft.com/office/powerpoint/2010/main" val="354974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pic>
        <p:nvPicPr>
          <p:cNvPr id="2" name="Picture 1"/>
          <p:cNvPicPr>
            <a:picLocks noChangeAspect="1"/>
          </p:cNvPicPr>
          <p:nvPr/>
        </p:nvPicPr>
        <p:blipFill>
          <a:blip r:embed="rId2"/>
          <a:stretch>
            <a:fillRect/>
          </a:stretch>
        </p:blipFill>
        <p:spPr>
          <a:xfrm>
            <a:off x="294594" y="861196"/>
            <a:ext cx="4355783" cy="2353614"/>
          </a:xfrm>
          <a:prstGeom prst="rect">
            <a:avLst/>
          </a:prstGeom>
        </p:spPr>
      </p:pic>
      <p:sp>
        <p:nvSpPr>
          <p:cNvPr id="7" name="TextBox 6"/>
          <p:cNvSpPr txBox="1"/>
          <p:nvPr/>
        </p:nvSpPr>
        <p:spPr>
          <a:xfrm>
            <a:off x="147297" y="3749435"/>
            <a:ext cx="11897406" cy="2554545"/>
          </a:xfrm>
          <a:prstGeom prst="rect">
            <a:avLst/>
          </a:prstGeom>
          <a:noFill/>
        </p:spPr>
        <p:txBody>
          <a:bodyPr wrap="square" rtlCol="0">
            <a:spAutoFit/>
          </a:bodyPr>
          <a:lstStyle/>
          <a:p>
            <a:r>
              <a:rPr lang="en-US" sz="2000" dirty="0"/>
              <a:t>①	The presence of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keyword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means that this is not a normal function. </a:t>
            </a:r>
            <a:r>
              <a:rPr lang="en-US" sz="2000" b="1" dirty="0"/>
              <a:t>It is a special kind of function which generates values one at a time. You can think of it as a resumable function</a:t>
            </a:r>
            <a:r>
              <a:rPr lang="en-US" sz="2000" dirty="0"/>
              <a:t>. </a:t>
            </a:r>
            <a:r>
              <a:rPr lang="en-US" sz="2000" b="1" dirty="0"/>
              <a:t>Calling it will return a </a:t>
            </a:r>
            <a:r>
              <a:rPr lang="en-US" sz="2000" b="1" dirty="0">
                <a:solidFill>
                  <a:srgbClr val="FF0000"/>
                </a:solidFill>
              </a:rPr>
              <a:t>generator</a:t>
            </a:r>
            <a:r>
              <a:rPr lang="en-US" sz="2000" b="1" dirty="0"/>
              <a:t> that can be used to </a:t>
            </a:r>
            <a:r>
              <a:rPr lang="en-US" sz="2000" b="1" dirty="0">
                <a:solidFill>
                  <a:srgbClr val="FF0000"/>
                </a:solidFill>
              </a:rPr>
              <a:t>generate successive values of x</a:t>
            </a:r>
            <a:r>
              <a:rPr lang="en-US" sz="2000" dirty="0"/>
              <a:t>.</a:t>
            </a:r>
          </a:p>
          <a:p>
            <a:endParaRPr lang="en-US" sz="2000" dirty="0" smtClean="0"/>
          </a:p>
          <a:p>
            <a:endParaRPr lang="en-US" sz="2000" dirty="0" smtClean="0"/>
          </a:p>
          <a:p>
            <a:r>
              <a:rPr lang="en-US" sz="2000" dirty="0" smtClean="0"/>
              <a:t>②</a:t>
            </a:r>
            <a:r>
              <a:rPr lang="en-US" sz="2000" dirty="0"/>
              <a:t>	To create an instance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generator, just call it like any other function. Note that this does not actually execute the function code. You can tell this because the first line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function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but nothing has been printed yet</a:t>
            </a:r>
            <a:r>
              <a:rPr lang="en-US" sz="2000" dirty="0" smtClean="0"/>
              <a:t>.</a:t>
            </a:r>
            <a:endParaRPr lang="en-US" sz="2000" dirty="0"/>
          </a:p>
        </p:txBody>
      </p:sp>
    </p:spTree>
    <p:extLst>
      <p:ext uri="{BB962C8B-B14F-4D97-AF65-F5344CB8AC3E}">
        <p14:creationId xmlns:p14="http://schemas.microsoft.com/office/powerpoint/2010/main" val="229090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7" name="TextBox 6"/>
          <p:cNvSpPr txBox="1"/>
          <p:nvPr/>
        </p:nvSpPr>
        <p:spPr>
          <a:xfrm>
            <a:off x="147297" y="917912"/>
            <a:ext cx="11897406" cy="5324535"/>
          </a:xfrm>
          <a:prstGeom prst="rect">
            <a:avLst/>
          </a:prstGeom>
          <a:noFill/>
        </p:spPr>
        <p:txBody>
          <a:bodyPr wrap="square" rtlCol="0">
            <a:spAutoFit/>
          </a:bodyPr>
          <a:lstStyle/>
          <a:p>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a:t>
            </a:r>
            <a:r>
              <a:rPr lang="en-US" sz="2000" b="1" dirty="0"/>
              <a:t>function returns a </a:t>
            </a:r>
            <a:r>
              <a:rPr lang="en-US" sz="2000" b="1" dirty="0">
                <a:solidFill>
                  <a:srgbClr val="FF0000"/>
                </a:solidFill>
              </a:rPr>
              <a:t>generator</a:t>
            </a:r>
            <a:r>
              <a:rPr lang="en-US" sz="2000" b="1" dirty="0"/>
              <a:t> object</a:t>
            </a:r>
            <a:r>
              <a:rPr lang="en-US" sz="2000" dirty="0"/>
              <a:t>.</a:t>
            </a:r>
          </a:p>
          <a:p>
            <a:endParaRPr lang="en-US" sz="2000" dirty="0" smtClean="0"/>
          </a:p>
          <a:p>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function takes a </a:t>
            </a:r>
            <a:r>
              <a:rPr lang="en-US" sz="2000" b="1" dirty="0">
                <a:solidFill>
                  <a:srgbClr val="FF0000"/>
                </a:solidFill>
              </a:rPr>
              <a:t>generator</a:t>
            </a:r>
            <a:r>
              <a:rPr lang="en-US" sz="2000" b="1" dirty="0"/>
              <a:t> object and </a:t>
            </a:r>
            <a:r>
              <a:rPr lang="en-US" sz="2000" b="1" dirty="0">
                <a:solidFill>
                  <a:srgbClr val="FF0000"/>
                </a:solidFill>
              </a:rPr>
              <a:t>returns its next value</a:t>
            </a:r>
            <a:r>
              <a:rPr lang="en-US" sz="2000" dirty="0"/>
              <a:t>. The first time you call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with the </a:t>
            </a:r>
            <a:r>
              <a:rPr lang="en-US" sz="2000" b="1" i="1" dirty="0">
                <a:solidFill>
                  <a:srgbClr val="0070C0"/>
                </a:solidFill>
                <a:latin typeface="Consolas" panose="020B0609020204030204" pitchFamily="49" charset="0"/>
                <a:cs typeface="Consolas" panose="020B0609020204030204" pitchFamily="49" charset="0"/>
              </a:rPr>
              <a:t>counter</a:t>
            </a:r>
            <a:r>
              <a:rPr lang="en-US" sz="2000" dirty="0"/>
              <a:t> generator, it executes the code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up to the first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then returns the value that was yielded. In this case, that will be </a:t>
            </a:r>
            <a:r>
              <a:rPr lang="en-US" sz="2000" b="1" i="1" dirty="0">
                <a:solidFill>
                  <a:srgbClr val="0070C0"/>
                </a:solidFill>
                <a:latin typeface="Consolas" panose="020B0609020204030204" pitchFamily="49" charset="0"/>
                <a:cs typeface="Consolas" panose="020B0609020204030204" pitchFamily="49" charset="0"/>
              </a:rPr>
              <a:t>2</a:t>
            </a:r>
            <a:r>
              <a:rPr lang="en-US" sz="2000" dirty="0"/>
              <a:t>, because you originally created the generator by calling </a:t>
            </a:r>
            <a:r>
              <a:rPr lang="en-US" sz="2000" b="1" i="1" dirty="0">
                <a:solidFill>
                  <a:srgbClr val="0070C0"/>
                </a:solidFill>
                <a:latin typeface="Consolas" panose="020B0609020204030204" pitchFamily="49" charset="0"/>
                <a:cs typeface="Consolas" panose="020B0609020204030204" pitchFamily="49" charset="0"/>
              </a:rPr>
              <a:t>make_counter(2)</a:t>
            </a:r>
            <a:r>
              <a:rPr lang="en-US" sz="2000" dirty="0"/>
              <a:t>.</a:t>
            </a:r>
          </a:p>
          <a:p>
            <a:endParaRPr lang="en-US" sz="2000" dirty="0" smtClean="0"/>
          </a:p>
          <a:p>
            <a:r>
              <a:rPr lang="en-US" sz="2000" dirty="0" smtClean="0"/>
              <a:t>⑤</a:t>
            </a:r>
            <a:r>
              <a:rPr lang="en-US" sz="2000" dirty="0"/>
              <a:t>	Repeatedly calling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with the same generator object resumes exactly where it left off and continues until it hits the next </a:t>
            </a:r>
            <a:r>
              <a:rPr lang="en-US" sz="2000" b="1" i="1" dirty="0">
                <a:solidFill>
                  <a:srgbClr val="0070C0"/>
                </a:solidFill>
                <a:latin typeface="Consolas" panose="020B0609020204030204" pitchFamily="49" charset="0"/>
                <a:cs typeface="Consolas" panose="020B0609020204030204" pitchFamily="49" charset="0"/>
              </a:rPr>
              <a:t>yield</a:t>
            </a:r>
            <a:r>
              <a:rPr lang="en-US" sz="2000" b="1" dirty="0"/>
              <a:t> statement</a:t>
            </a:r>
            <a:r>
              <a:rPr lang="en-US" sz="2000" dirty="0"/>
              <a:t>. All variables, local state, &amp;c. are saved on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and restored on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The next line of code waiting to be executed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which prints </a:t>
            </a:r>
            <a:r>
              <a:rPr lang="en-US" sz="2000" b="1" i="1" dirty="0">
                <a:solidFill>
                  <a:srgbClr val="0070C0"/>
                </a:solidFill>
                <a:latin typeface="Consolas" panose="020B0609020204030204" pitchFamily="49" charset="0"/>
                <a:cs typeface="Consolas" panose="020B0609020204030204" pitchFamily="49" charset="0"/>
              </a:rPr>
              <a:t>incrementing x</a:t>
            </a:r>
            <a:r>
              <a:rPr lang="en-US" sz="2000" dirty="0"/>
              <a:t>. After that, the statement </a:t>
            </a:r>
            <a:r>
              <a:rPr lang="en-US" sz="2000" b="1" i="1" dirty="0">
                <a:solidFill>
                  <a:srgbClr val="0070C0"/>
                </a:solidFill>
                <a:latin typeface="Consolas" panose="020B0609020204030204" pitchFamily="49" charset="0"/>
                <a:cs typeface="Consolas" panose="020B0609020204030204" pitchFamily="49" charset="0"/>
              </a:rPr>
              <a:t>x = x + 1</a:t>
            </a:r>
            <a:r>
              <a:rPr lang="en-US" sz="2000" dirty="0"/>
              <a:t>. Then it loops through the </a:t>
            </a:r>
            <a:r>
              <a:rPr lang="en-US" sz="2000" b="1" i="1" dirty="0">
                <a:solidFill>
                  <a:srgbClr val="0070C0"/>
                </a:solidFill>
                <a:latin typeface="Consolas" panose="020B0609020204030204" pitchFamily="49" charset="0"/>
                <a:cs typeface="Consolas" panose="020B0609020204030204" pitchFamily="49" charset="0"/>
              </a:rPr>
              <a:t>while</a:t>
            </a:r>
            <a:r>
              <a:rPr lang="en-US" sz="2000" dirty="0"/>
              <a:t> loop again, and the first thing it hits is the statement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which saves the state of everything and returns the current value of </a:t>
            </a:r>
            <a:r>
              <a:rPr lang="en-US" sz="2000" b="1" i="1" dirty="0">
                <a:solidFill>
                  <a:srgbClr val="0070C0"/>
                </a:solidFill>
                <a:latin typeface="Consolas" panose="020B0609020204030204" pitchFamily="49" charset="0"/>
                <a:cs typeface="Consolas" panose="020B0609020204030204" pitchFamily="49" charset="0"/>
              </a:rPr>
              <a:t>x</a:t>
            </a:r>
            <a:r>
              <a:rPr lang="en-US" sz="2000" dirty="0"/>
              <a:t> (now </a:t>
            </a:r>
            <a:r>
              <a:rPr lang="en-US" sz="2000" b="1" i="1" dirty="0">
                <a:solidFill>
                  <a:srgbClr val="0070C0"/>
                </a:solidFill>
                <a:latin typeface="Consolas" panose="020B0609020204030204" pitchFamily="49" charset="0"/>
                <a:cs typeface="Consolas" panose="020B0609020204030204" pitchFamily="49" charset="0"/>
              </a:rPr>
              <a:t>3</a:t>
            </a:r>
            <a:r>
              <a:rPr lang="en-US" sz="2000" dirty="0"/>
              <a:t>).</a:t>
            </a:r>
          </a:p>
          <a:p>
            <a:endParaRPr lang="en-US" sz="2000" dirty="0" smtClean="0"/>
          </a:p>
          <a:p>
            <a:pPr marL="457200" indent="-457200">
              <a:buAutoNum type="circleNumDbPlain" startAt="6"/>
            </a:pPr>
            <a:r>
              <a:rPr lang="en-US" sz="2000" dirty="0" smtClean="0"/>
              <a:t>The </a:t>
            </a:r>
            <a:r>
              <a:rPr lang="en-US" sz="2000" dirty="0"/>
              <a:t>second time you call </a:t>
            </a:r>
            <a:r>
              <a:rPr lang="en-US" sz="2000" b="1" i="1" dirty="0">
                <a:solidFill>
                  <a:srgbClr val="0070C0"/>
                </a:solidFill>
                <a:latin typeface="Consolas" panose="020B0609020204030204" pitchFamily="49" charset="0"/>
                <a:cs typeface="Consolas" panose="020B0609020204030204" pitchFamily="49" charset="0"/>
              </a:rPr>
              <a:t>next(counter)</a:t>
            </a:r>
            <a:r>
              <a:rPr lang="en-US" sz="2000" dirty="0"/>
              <a:t>, you do all the same things again, but this time </a:t>
            </a:r>
            <a:r>
              <a:rPr lang="en-US" sz="2000" b="1" i="1" dirty="0">
                <a:solidFill>
                  <a:srgbClr val="0070C0"/>
                </a:solidFill>
                <a:latin typeface="Consolas" panose="020B0609020204030204" pitchFamily="49" charset="0"/>
                <a:cs typeface="Consolas" panose="020B0609020204030204" pitchFamily="49" charset="0"/>
              </a:rPr>
              <a:t>x</a:t>
            </a:r>
            <a:r>
              <a:rPr lang="en-US" sz="2000" dirty="0"/>
              <a:t> is now </a:t>
            </a:r>
            <a:r>
              <a:rPr lang="en-US" sz="2000" b="1" i="1" dirty="0">
                <a:solidFill>
                  <a:srgbClr val="0070C0"/>
                </a:solidFill>
                <a:latin typeface="Consolas" panose="020B0609020204030204" pitchFamily="49" charset="0"/>
                <a:cs typeface="Consolas" panose="020B0609020204030204" pitchFamily="49" charset="0"/>
              </a:rPr>
              <a:t>4</a:t>
            </a:r>
            <a:r>
              <a:rPr lang="en-US" sz="2000" dirty="0"/>
              <a:t>. </a:t>
            </a:r>
            <a:endParaRPr lang="en-US" sz="2000" dirty="0" smtClean="0"/>
          </a:p>
          <a:p>
            <a:pPr marL="457200" indent="-457200">
              <a:buAutoNum type="circleNumDbPlain" startAt="6"/>
            </a:pPr>
            <a:endParaRPr lang="en-US" sz="2000" dirty="0"/>
          </a:p>
          <a:p>
            <a:r>
              <a:rPr lang="en-US" sz="2000" dirty="0"/>
              <a:t>Since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sets up an infinite loop, you could theoretically do this forever, and it would just keep incrementing </a:t>
            </a:r>
            <a:r>
              <a:rPr lang="en-US" sz="2000" b="1" i="1" dirty="0">
                <a:solidFill>
                  <a:srgbClr val="0070C0"/>
                </a:solidFill>
                <a:latin typeface="Consolas" panose="020B0609020204030204" pitchFamily="49" charset="0"/>
                <a:cs typeface="Consolas" panose="020B0609020204030204" pitchFamily="49" charset="0"/>
              </a:rPr>
              <a:t>x</a:t>
            </a:r>
            <a:r>
              <a:rPr lang="en-US" sz="2000" dirty="0"/>
              <a:t> and spitting out values. But let’s look at more productive uses of generators instead.</a:t>
            </a:r>
            <a:endParaRPr lang="en-US" sz="2000" dirty="0" smtClean="0"/>
          </a:p>
        </p:txBody>
      </p:sp>
    </p:spTree>
    <p:extLst>
      <p:ext uri="{BB962C8B-B14F-4D97-AF65-F5344CB8AC3E}">
        <p14:creationId xmlns:p14="http://schemas.microsoft.com/office/powerpoint/2010/main" val="68086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pic>
        <p:nvPicPr>
          <p:cNvPr id="2" name="Picture 1"/>
          <p:cNvPicPr>
            <a:picLocks noChangeAspect="1"/>
          </p:cNvPicPr>
          <p:nvPr/>
        </p:nvPicPr>
        <p:blipFill>
          <a:blip r:embed="rId2"/>
          <a:stretch>
            <a:fillRect/>
          </a:stretch>
        </p:blipFill>
        <p:spPr>
          <a:xfrm>
            <a:off x="162877" y="881471"/>
            <a:ext cx="2905125" cy="2038350"/>
          </a:xfrm>
          <a:prstGeom prst="rect">
            <a:avLst/>
          </a:prstGeom>
        </p:spPr>
      </p:pic>
      <p:sp>
        <p:nvSpPr>
          <p:cNvPr id="5" name="TextBox 4"/>
          <p:cNvSpPr txBox="1"/>
          <p:nvPr/>
        </p:nvSpPr>
        <p:spPr>
          <a:xfrm>
            <a:off x="162877" y="3556610"/>
            <a:ext cx="11897406" cy="2862322"/>
          </a:xfrm>
          <a:prstGeom prst="rect">
            <a:avLst/>
          </a:prstGeom>
          <a:noFill/>
        </p:spPr>
        <p:txBody>
          <a:bodyPr wrap="square" rtlCol="0">
            <a:spAutoFit/>
          </a:bodyPr>
          <a:lstStyle/>
          <a:p>
            <a:r>
              <a:rPr lang="en-US" sz="2000" dirty="0"/>
              <a:t>①	The Fibonacci sequence is a sequence of numbers where each number is the sum of the two numbers before it. It starts with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1</a:t>
            </a:r>
            <a:r>
              <a:rPr lang="en-US" sz="2000" dirty="0"/>
              <a:t>, goes up slowly at first, then more and more rapidly. To start the sequence, you need two variables: </a:t>
            </a:r>
            <a:r>
              <a:rPr lang="en-US" sz="2000" b="1" i="1" dirty="0">
                <a:solidFill>
                  <a:srgbClr val="0070C0"/>
                </a:solidFill>
                <a:latin typeface="Consolas" panose="020B0609020204030204" pitchFamily="49" charset="0"/>
                <a:cs typeface="Consolas" panose="020B0609020204030204" pitchFamily="49" charset="0"/>
              </a:rPr>
              <a:t>a</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1</a:t>
            </a:r>
            <a:r>
              <a:rPr lang="en-US" sz="2000" dirty="0"/>
              <a:t>.</a:t>
            </a:r>
          </a:p>
          <a:p>
            <a:endParaRPr lang="fa-IR" sz="2000" dirty="0" smtClean="0"/>
          </a:p>
          <a:p>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a</a:t>
            </a:r>
            <a:r>
              <a:rPr lang="en-US" sz="2000" dirty="0"/>
              <a:t> is the current number in the sequence, so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it.</a:t>
            </a:r>
          </a:p>
          <a:p>
            <a:endParaRPr lang="en-US" sz="2000" dirty="0" smtClean="0"/>
          </a:p>
          <a:p>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the next number in the sequence, so assign that to </a:t>
            </a:r>
            <a:r>
              <a:rPr lang="en-US" sz="2000" b="1" i="1" dirty="0">
                <a:solidFill>
                  <a:srgbClr val="0070C0"/>
                </a:solidFill>
                <a:latin typeface="Consolas" panose="020B0609020204030204" pitchFamily="49" charset="0"/>
                <a:cs typeface="Consolas" panose="020B0609020204030204" pitchFamily="49" charset="0"/>
              </a:rPr>
              <a:t>a</a:t>
            </a:r>
            <a:r>
              <a:rPr lang="en-US" sz="2000" dirty="0"/>
              <a:t>, but also calculate the next value (</a:t>
            </a:r>
            <a:r>
              <a:rPr lang="en-US" sz="2000" b="1" i="1" dirty="0">
                <a:solidFill>
                  <a:srgbClr val="0070C0"/>
                </a:solidFill>
                <a:latin typeface="Consolas" panose="020B0609020204030204" pitchFamily="49" charset="0"/>
                <a:cs typeface="Consolas" panose="020B0609020204030204" pitchFamily="49" charset="0"/>
              </a:rPr>
              <a:t>a + b</a:t>
            </a:r>
            <a:r>
              <a:rPr lang="en-US" sz="2000" dirty="0"/>
              <a:t>) and assign that to </a:t>
            </a:r>
            <a:r>
              <a:rPr lang="en-US" sz="2000" b="1" i="1" dirty="0">
                <a:solidFill>
                  <a:srgbClr val="0070C0"/>
                </a:solidFill>
                <a:latin typeface="Consolas" panose="020B0609020204030204" pitchFamily="49" charset="0"/>
                <a:cs typeface="Consolas" panose="020B0609020204030204" pitchFamily="49" charset="0"/>
              </a:rPr>
              <a:t>b</a:t>
            </a:r>
            <a:r>
              <a:rPr lang="en-US" sz="2000" dirty="0"/>
              <a:t> for later use. </a:t>
            </a:r>
            <a:r>
              <a:rPr lang="en-US" sz="2000" b="1" dirty="0">
                <a:solidFill>
                  <a:srgbClr val="FF0000"/>
                </a:solidFill>
              </a:rPr>
              <a:t>Note that this happens in parallel</a:t>
            </a:r>
            <a:r>
              <a:rPr lang="en-US" sz="2000" dirty="0"/>
              <a:t>; if a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a, b = b, a + b </a:t>
            </a:r>
            <a:r>
              <a:rPr lang="en-US" sz="2000" dirty="0"/>
              <a:t>will set </a:t>
            </a:r>
            <a:r>
              <a:rPr lang="en-US" sz="2000" b="1" i="1" dirty="0">
                <a:solidFill>
                  <a:srgbClr val="0070C0"/>
                </a:solidFill>
                <a:latin typeface="Consolas" panose="020B0609020204030204" pitchFamily="49" charset="0"/>
                <a:cs typeface="Consolas" panose="020B0609020204030204" pitchFamily="49" charset="0"/>
              </a:rPr>
              <a:t>a</a:t>
            </a:r>
            <a:r>
              <a:rPr lang="en-US" sz="2000" dirty="0"/>
              <a:t> to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 previous value of </a:t>
            </a:r>
            <a:r>
              <a:rPr lang="en-US" sz="2000" b="1" i="1" dirty="0">
                <a:solidFill>
                  <a:srgbClr val="0070C0"/>
                </a:solidFill>
                <a:latin typeface="Consolas" panose="020B0609020204030204" pitchFamily="49" charset="0"/>
                <a:cs typeface="Consolas" panose="020B0609020204030204" pitchFamily="49" charset="0"/>
              </a:rPr>
              <a:t>b</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to </a:t>
            </a:r>
            <a:r>
              <a:rPr lang="en-US" sz="2000" b="1" i="1" dirty="0">
                <a:solidFill>
                  <a:srgbClr val="0070C0"/>
                </a:solidFill>
                <a:latin typeface="Consolas" panose="020B0609020204030204" pitchFamily="49" charset="0"/>
                <a:cs typeface="Consolas" panose="020B0609020204030204" pitchFamily="49" charset="0"/>
              </a:rPr>
              <a:t>8</a:t>
            </a:r>
            <a:r>
              <a:rPr lang="en-US" sz="2000" dirty="0"/>
              <a:t> (the sum of the previous values of </a:t>
            </a:r>
            <a:r>
              <a:rPr lang="en-US" sz="2000" b="1" i="1" dirty="0">
                <a:solidFill>
                  <a:srgbClr val="0070C0"/>
                </a:solidFill>
                <a:latin typeface="Consolas" panose="020B0609020204030204" pitchFamily="49" charset="0"/>
                <a:cs typeface="Consolas" panose="020B0609020204030204" pitchFamily="49" charset="0"/>
              </a:rPr>
              <a:t>a</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5" name="TextBox 4"/>
          <p:cNvSpPr txBox="1"/>
          <p:nvPr/>
        </p:nvSpPr>
        <p:spPr>
          <a:xfrm>
            <a:off x="147297" y="812658"/>
            <a:ext cx="11897406" cy="1015663"/>
          </a:xfrm>
          <a:prstGeom prst="rect">
            <a:avLst/>
          </a:prstGeom>
          <a:noFill/>
        </p:spPr>
        <p:txBody>
          <a:bodyPr wrap="square" rtlCol="0">
            <a:spAutoFit/>
          </a:bodyPr>
          <a:lstStyle/>
          <a:p>
            <a:r>
              <a:rPr lang="en-US" sz="2000" dirty="0"/>
              <a:t>So you have a function that spits out successive Fibonacci numbers. Sure, you could do that with recursion, but this way is easier to read. Also, it works well with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loops. </a:t>
            </a:r>
            <a:endParaRPr lang="en-US" sz="2000" dirty="0" smtClean="0"/>
          </a:p>
          <a:p>
            <a:endParaRPr lang="en-US" sz="2000" dirty="0" smtClean="0"/>
          </a:p>
        </p:txBody>
      </p:sp>
      <p:pic>
        <p:nvPicPr>
          <p:cNvPr id="3" name="Picture 2"/>
          <p:cNvPicPr>
            <a:picLocks noChangeAspect="1"/>
          </p:cNvPicPr>
          <p:nvPr/>
        </p:nvPicPr>
        <p:blipFill>
          <a:blip r:embed="rId2"/>
          <a:stretch>
            <a:fillRect/>
          </a:stretch>
        </p:blipFill>
        <p:spPr>
          <a:xfrm>
            <a:off x="242070" y="1828321"/>
            <a:ext cx="8009058" cy="2795930"/>
          </a:xfrm>
          <a:prstGeom prst="rect">
            <a:avLst/>
          </a:prstGeom>
        </p:spPr>
      </p:pic>
    </p:spTree>
    <p:extLst>
      <p:ext uri="{BB962C8B-B14F-4D97-AF65-F5344CB8AC3E}">
        <p14:creationId xmlns:p14="http://schemas.microsoft.com/office/powerpoint/2010/main" val="4714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6" name="TextBox 5"/>
          <p:cNvSpPr txBox="1"/>
          <p:nvPr/>
        </p:nvSpPr>
        <p:spPr>
          <a:xfrm>
            <a:off x="147297" y="886681"/>
            <a:ext cx="12044703" cy="2862322"/>
          </a:xfrm>
          <a:prstGeom prst="rect">
            <a:avLst/>
          </a:prstGeom>
          <a:noFill/>
        </p:spPr>
        <p:txBody>
          <a:bodyPr wrap="square" rtlCol="0">
            <a:spAutoFit/>
          </a:bodyPr>
          <a:lstStyle/>
          <a:p>
            <a:r>
              <a:rPr lang="en-US" sz="2000" dirty="0"/>
              <a:t>①	You can use a generator like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directly.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will automatically call the </a:t>
            </a:r>
            <a:r>
              <a:rPr lang="en-US" sz="2000" b="1" i="1" dirty="0">
                <a:solidFill>
                  <a:srgbClr val="0070C0"/>
                </a:solidFill>
                <a:latin typeface="Consolas" panose="020B0609020204030204" pitchFamily="49" charset="0"/>
                <a:cs typeface="Consolas" panose="020B0609020204030204" pitchFamily="49" charset="0"/>
              </a:rPr>
              <a:t>next() </a:t>
            </a:r>
            <a:r>
              <a:rPr lang="en-US" sz="2000" dirty="0"/>
              <a:t>function to get values from the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generator and assign them to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index variable (</a:t>
            </a:r>
            <a:r>
              <a:rPr lang="en-US" sz="2000" b="1" i="1" dirty="0">
                <a:solidFill>
                  <a:srgbClr val="0070C0"/>
                </a:solidFill>
                <a:latin typeface="Consolas" panose="020B0609020204030204" pitchFamily="49" charset="0"/>
                <a:cs typeface="Consolas" panose="020B0609020204030204" pitchFamily="49" charset="0"/>
              </a:rPr>
              <a:t>n</a:t>
            </a:r>
            <a:r>
              <a:rPr lang="en-US" sz="2000" dirty="0"/>
              <a:t>).</a:t>
            </a:r>
          </a:p>
          <a:p>
            <a:endParaRPr lang="en-US" sz="2000" dirty="0" smtClean="0"/>
          </a:p>
          <a:p>
            <a:r>
              <a:rPr lang="en-US" sz="2000" dirty="0" smtClean="0"/>
              <a:t>②</a:t>
            </a:r>
            <a:r>
              <a:rPr lang="en-US" sz="2000" dirty="0"/>
              <a:t>	Each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a:t>
            </a:r>
            <a:r>
              <a:rPr lang="en-US" sz="2000" b="1" i="1" dirty="0">
                <a:solidFill>
                  <a:srgbClr val="0070C0"/>
                </a:solidFill>
                <a:latin typeface="Consolas" panose="020B0609020204030204" pitchFamily="49" charset="0"/>
                <a:cs typeface="Consolas" panose="020B0609020204030204" pitchFamily="49" charset="0"/>
              </a:rPr>
              <a:t>n</a:t>
            </a:r>
            <a:r>
              <a:rPr lang="en-US" sz="2000" dirty="0"/>
              <a:t> gets a new value from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in </a:t>
            </a:r>
            <a:r>
              <a:rPr lang="en-US" sz="2000" b="1" i="1" dirty="0">
                <a:solidFill>
                  <a:srgbClr val="0070C0"/>
                </a:solidFill>
                <a:latin typeface="Consolas" panose="020B0609020204030204" pitchFamily="49" charset="0"/>
                <a:cs typeface="Consolas" panose="020B0609020204030204" pitchFamily="49" charset="0"/>
              </a:rPr>
              <a:t>fib()</a:t>
            </a:r>
            <a:r>
              <a:rPr lang="en-US" sz="2000" dirty="0"/>
              <a:t>, and all you have to do is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it out. Once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runs out of numbers (</a:t>
            </a:r>
            <a:r>
              <a:rPr lang="en-US" sz="2000" b="1" i="1" dirty="0">
                <a:solidFill>
                  <a:srgbClr val="0070C0"/>
                </a:solidFill>
                <a:latin typeface="Consolas" panose="020B0609020204030204" pitchFamily="49" charset="0"/>
                <a:cs typeface="Consolas" panose="020B0609020204030204" pitchFamily="49" charset="0"/>
              </a:rPr>
              <a:t>a</a:t>
            </a:r>
            <a:r>
              <a:rPr lang="en-US" sz="2000" dirty="0"/>
              <a:t> becomes bigger than max, which in this case is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then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exits gracefully.</a:t>
            </a:r>
          </a:p>
          <a:p>
            <a:endParaRPr lang="en-US" sz="2000" dirty="0" smtClean="0"/>
          </a:p>
          <a:p>
            <a:r>
              <a:rPr lang="en-US" sz="2000" dirty="0" smtClean="0"/>
              <a:t>③</a:t>
            </a:r>
            <a:r>
              <a:rPr lang="en-US" sz="2000" dirty="0"/>
              <a:t>	This is a useful idiom: pass a generator to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and it will iterate through the entire generator (just like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 the previous example) and return a list of all the values. </a:t>
            </a:r>
            <a:endParaRPr lang="en-US" sz="2000" dirty="0" smtClean="0"/>
          </a:p>
        </p:txBody>
      </p:sp>
    </p:spTree>
    <p:extLst>
      <p:ext uri="{BB962C8B-B14F-4D97-AF65-F5344CB8AC3E}">
        <p14:creationId xmlns:p14="http://schemas.microsoft.com/office/powerpoint/2010/main" val="356274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6" name="TextBox 5"/>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go back to </a:t>
            </a:r>
            <a:r>
              <a:rPr lang="en-US" sz="2000" dirty="0" smtClean="0"/>
              <a:t>plural problem </a:t>
            </a:r>
            <a:r>
              <a:rPr lang="en-US" sz="2000" dirty="0"/>
              <a:t>and see how this version of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works.</a:t>
            </a:r>
          </a:p>
        </p:txBody>
      </p:sp>
      <p:pic>
        <p:nvPicPr>
          <p:cNvPr id="3" name="Picture 2"/>
          <p:cNvPicPr>
            <a:picLocks noChangeAspect="1"/>
          </p:cNvPicPr>
          <p:nvPr/>
        </p:nvPicPr>
        <p:blipFill>
          <a:blip r:embed="rId2"/>
          <a:stretch>
            <a:fillRect/>
          </a:stretch>
        </p:blipFill>
        <p:spPr>
          <a:xfrm>
            <a:off x="623886" y="1442433"/>
            <a:ext cx="9107942" cy="4992972"/>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 magic here. Remember that the lines of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have three values separated by whitespace, so you use </a:t>
            </a:r>
            <a:r>
              <a:rPr lang="en-US" sz="2000" b="1" i="1" dirty="0">
                <a:solidFill>
                  <a:srgbClr val="0070C0"/>
                </a:solidFill>
                <a:latin typeface="Consolas" panose="020B0609020204030204" pitchFamily="49" charset="0"/>
                <a:cs typeface="Consolas" panose="020B0609020204030204" pitchFamily="49" charset="0"/>
              </a:rPr>
              <a:t>line.split(None, 3) </a:t>
            </a:r>
            <a:r>
              <a:rPr lang="en-US" sz="2000" dirty="0"/>
              <a:t>to get the three </a:t>
            </a:r>
            <a:r>
              <a:rPr lang="en-US" sz="2000" b="1" i="1" dirty="0">
                <a:solidFill>
                  <a:srgbClr val="0070C0"/>
                </a:solidFill>
                <a:latin typeface="Consolas" panose="020B0609020204030204" pitchFamily="49" charset="0"/>
                <a:cs typeface="Consolas" panose="020B0609020204030204" pitchFamily="49" charset="0"/>
              </a:rPr>
              <a:t>“columns” </a:t>
            </a:r>
            <a:r>
              <a:rPr lang="en-US" sz="2000" dirty="0"/>
              <a:t>and assign them to three local variables.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then you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What do you yield? Two functions, built dynamically with your old friend,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which is identical to the previous examples. In other words,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that spits out match and apply functions on demand.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you can use it directly 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The first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call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function, which will open the pattern file, read the first line, dynamically build a match function and an apply function from the patterns on that line,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dynamically built functions. The second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pick up exactly where you left off in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(which was in the middle of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line in </a:t>
            </a:r>
            <a:r>
              <a:rPr lang="en-US" sz="2000" b="1" i="1" dirty="0">
                <a:solidFill>
                  <a:srgbClr val="0070C0"/>
                </a:solidFill>
                <a:latin typeface="Consolas" panose="020B0609020204030204" pitchFamily="49" charset="0"/>
                <a:cs typeface="Consolas" panose="020B0609020204030204" pitchFamily="49" charset="0"/>
              </a:rPr>
              <a:t>pattern_file</a:t>
            </a:r>
            <a:r>
              <a:rPr lang="en-US" sz="2000" dirty="0"/>
              <a:t> loop). The first thing it will do is read the next line of the file (which is still open), dynamically build another match and apply function based on the patterns on that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in the file,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two functions. </a:t>
            </a:r>
            <a:endParaRPr lang="en-US" sz="2000" dirty="0" smtClean="0"/>
          </a:p>
        </p:txBody>
      </p:sp>
    </p:spTree>
    <p:extLst>
      <p:ext uri="{BB962C8B-B14F-4D97-AF65-F5344CB8AC3E}">
        <p14:creationId xmlns:p14="http://schemas.microsoft.com/office/powerpoint/2010/main" val="243105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What have you gained over stage 4? </a:t>
            </a:r>
            <a:r>
              <a:rPr lang="en-US" sz="2000" b="1" dirty="0"/>
              <a:t>Startup time</a:t>
            </a:r>
            <a:r>
              <a:rPr lang="en-US" sz="2000" dirty="0"/>
              <a:t>. In stage 4, when you imported the plural4 module, it read the entire patterns file and built a list of all the possible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before you could even think about calling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 </a:t>
            </a:r>
            <a:r>
              <a:rPr lang="en-US" sz="2000" b="1" dirty="0">
                <a:solidFill>
                  <a:srgbClr val="FF0000"/>
                </a:solidFill>
              </a:rPr>
              <a:t>With generators, you can do everything lazily</a:t>
            </a:r>
            <a:r>
              <a:rPr lang="en-US" sz="2000" dirty="0"/>
              <a:t>: </a:t>
            </a:r>
            <a:r>
              <a:rPr lang="en-US" sz="2000" b="1" dirty="0"/>
              <a:t>you read the first rule and create functions and try them, and if that works you don’t ever read the rest of the file or create any other functions.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What have you lost? </a:t>
            </a:r>
            <a:r>
              <a:rPr lang="en-US" sz="2000" b="1" dirty="0"/>
              <a:t>Performance</a:t>
            </a:r>
            <a:r>
              <a:rPr lang="en-US" sz="2000" dirty="0"/>
              <a:t>! Every time you call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the </a:t>
            </a:r>
            <a:r>
              <a:rPr lang="en-US" sz="2000" b="1" i="1" dirty="0">
                <a:solidFill>
                  <a:srgbClr val="0070C0"/>
                </a:solidFill>
                <a:latin typeface="Consolas" panose="020B0609020204030204" pitchFamily="49" charset="0"/>
                <a:cs typeface="Consolas" panose="020B0609020204030204" pitchFamily="49" charset="0"/>
              </a:rPr>
              <a:t>rules() </a:t>
            </a:r>
            <a:r>
              <a:rPr lang="en-US" sz="2000" dirty="0"/>
              <a:t>generator starts over from the beginning — which means re-opening the patterns file and reading from the beginning, one line at a time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What if you could have the best of both worlds</a:t>
            </a:r>
            <a:r>
              <a:rPr lang="en-US" sz="2000" dirty="0"/>
              <a:t>: </a:t>
            </a:r>
            <a:r>
              <a:rPr lang="en-US" sz="2000" b="1" dirty="0">
                <a:solidFill>
                  <a:srgbClr val="FF0000"/>
                </a:solidFill>
              </a:rPr>
              <a:t>minimal startup cost </a:t>
            </a:r>
            <a:r>
              <a:rPr lang="en-US" sz="2000" dirty="0"/>
              <a:t>(don’t execute any code on import), and </a:t>
            </a:r>
            <a:r>
              <a:rPr lang="en-US" sz="2000" b="1" dirty="0">
                <a:solidFill>
                  <a:srgbClr val="FF0000"/>
                </a:solidFill>
              </a:rPr>
              <a:t>maximum performance </a:t>
            </a:r>
            <a:r>
              <a:rPr lang="en-US" sz="2000" dirty="0"/>
              <a:t>(don’t build the same functions over and over again). Oh, and you </a:t>
            </a:r>
            <a:r>
              <a:rPr lang="en-US" sz="2000" b="1" dirty="0"/>
              <a:t>still want to keep the rules in a separate file</a:t>
            </a:r>
            <a:r>
              <a:rPr lang="en-US" sz="2000" dirty="0"/>
              <a:t> (because code is code and data is data), just as long as you never have to read the same line twice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do that, you’ll need to build your own iterator. But before you do that, you need to learn about Python classes.</a:t>
            </a:r>
          </a:p>
        </p:txBody>
      </p:sp>
    </p:spTree>
    <p:extLst>
      <p:ext uri="{BB962C8B-B14F-4D97-AF65-F5344CB8AC3E}">
        <p14:creationId xmlns:p14="http://schemas.microsoft.com/office/powerpoint/2010/main" val="237595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601844" y="860892"/>
            <a:ext cx="4571047" cy="3985677"/>
          </a:xfrm>
          <a:prstGeom prst="rect">
            <a:avLst/>
          </a:prstGeom>
        </p:spPr>
      </p:pic>
      <p:sp>
        <p:nvSpPr>
          <p:cNvPr id="5" name="TextBox 4"/>
          <p:cNvSpPr txBox="1"/>
          <p:nvPr/>
        </p:nvSpPr>
        <p:spPr>
          <a:xfrm>
            <a:off x="0" y="4986244"/>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a regular expression, but it uses a syntax you didn’t see in Regular Expressions. The </a:t>
            </a:r>
            <a:r>
              <a:rPr lang="en-US" sz="2000" b="1" dirty="0"/>
              <a:t>square brackets </a:t>
            </a:r>
            <a:r>
              <a:rPr lang="en-US" sz="2000" dirty="0"/>
              <a:t>mean “</a:t>
            </a:r>
            <a:r>
              <a:rPr lang="en-US" sz="2000" b="1" dirty="0"/>
              <a:t>match exactly one of these characters</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[sxz] </a:t>
            </a:r>
            <a:r>
              <a:rPr lang="en-US" sz="2000" b="1" dirty="0"/>
              <a:t>means</a:t>
            </a:r>
            <a:r>
              <a:rPr lang="en-US" sz="2000" dirty="0"/>
              <a:t> </a:t>
            </a:r>
            <a:r>
              <a:rPr lang="en-US" sz="2000" b="1" dirty="0">
                <a:solidFill>
                  <a:srgbClr val="FF0000"/>
                </a:solidFill>
              </a:rPr>
              <a:t>“</a:t>
            </a:r>
            <a:r>
              <a:rPr lang="en-US" sz="2000" b="1" i="1" dirty="0">
                <a:solidFill>
                  <a:srgbClr val="0070C0"/>
                </a:solidFill>
                <a:latin typeface="Consolas" panose="020B0609020204030204" pitchFamily="49" charset="0"/>
                <a:cs typeface="Consolas" panose="020B0609020204030204" pitchFamily="49" charset="0"/>
              </a:rPr>
              <a:t>s</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x</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z</a:t>
            </a:r>
            <a:r>
              <a:rPr lang="en-US" sz="2000" b="1" dirty="0">
                <a:solidFill>
                  <a:srgbClr val="FF0000"/>
                </a:solidFill>
              </a:rPr>
              <a:t>”</a:t>
            </a:r>
            <a:r>
              <a:rPr lang="en-US" sz="2000" dirty="0"/>
              <a:t>, </a:t>
            </a:r>
            <a:r>
              <a:rPr lang="en-US" sz="2000" b="1" dirty="0">
                <a:solidFill>
                  <a:srgbClr val="FF0000"/>
                </a:solidFill>
              </a:rPr>
              <a:t>but only one of them</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should be familiar; it matches the end of string. Combined, this regular expression tests whether noun ends with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performs regular expression-based string substitutions.</a:t>
            </a:r>
          </a:p>
        </p:txBody>
      </p:sp>
    </p:spTree>
    <p:extLst>
      <p:ext uri="{BB962C8B-B14F-4D97-AF65-F5344CB8AC3E}">
        <p14:creationId xmlns:p14="http://schemas.microsoft.com/office/powerpoint/2010/main" val="786273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regular expression substitutions in more detail.</a:t>
            </a:r>
          </a:p>
        </p:txBody>
      </p:sp>
      <p:pic>
        <p:nvPicPr>
          <p:cNvPr id="2" name="Picture 1"/>
          <p:cNvPicPr>
            <a:picLocks noChangeAspect="1"/>
          </p:cNvPicPr>
          <p:nvPr/>
        </p:nvPicPr>
        <p:blipFill>
          <a:blip r:embed="rId2"/>
          <a:stretch>
            <a:fillRect/>
          </a:stretch>
        </p:blipFill>
        <p:spPr>
          <a:xfrm>
            <a:off x="495300" y="1674439"/>
            <a:ext cx="4729843" cy="4405246"/>
          </a:xfrm>
          <a:prstGeom prst="rect">
            <a:avLst/>
          </a:prstGeom>
        </p:spPr>
      </p:pic>
    </p:spTree>
    <p:extLst>
      <p:ext uri="{BB962C8B-B14F-4D97-AF65-F5344CB8AC3E}">
        <p14:creationId xmlns:p14="http://schemas.microsoft.com/office/powerpoint/2010/main" val="101257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1035448"/>
            <a:ext cx="123748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Does the string Mark contain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Yes, it contains </a:t>
            </a:r>
            <a:r>
              <a:rPr lang="en-US" sz="2000" b="1" i="1" dirty="0">
                <a:solidFill>
                  <a:srgbClr val="0070C0"/>
                </a:solidFill>
                <a:latin typeface="Consolas" panose="020B0609020204030204" pitchFamily="49" charset="0"/>
                <a:cs typeface="Consolas" panose="020B0609020204030204" pitchFamily="49" charset="0"/>
              </a:rPr>
              <a:t>a</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OK, now find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replace it with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becomes </a:t>
            </a:r>
            <a:r>
              <a:rPr lang="en-US" sz="2000" b="1" i="1" dirty="0">
                <a:solidFill>
                  <a:srgbClr val="0070C0"/>
                </a:solidFill>
                <a:latin typeface="Consolas" panose="020B0609020204030204" pitchFamily="49" charset="0"/>
                <a:cs typeface="Consolas" panose="020B0609020204030204" pitchFamily="49" charset="0"/>
              </a:rPr>
              <a:t>Mork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The same function turns </a:t>
            </a:r>
            <a:r>
              <a:rPr lang="en-US" sz="2000" b="1" i="1" dirty="0">
                <a:solidFill>
                  <a:srgbClr val="0070C0"/>
                </a:solidFill>
                <a:latin typeface="Consolas" panose="020B0609020204030204" pitchFamily="49" charset="0"/>
                <a:cs typeface="Consolas" panose="020B0609020204030204" pitchFamily="49" charset="0"/>
              </a:rPr>
              <a:t>rock </a:t>
            </a:r>
            <a:r>
              <a:rPr lang="en-US" sz="2000" dirty="0"/>
              <a:t>into </a:t>
            </a:r>
            <a:r>
              <a:rPr lang="en-US" sz="2000" b="1" i="1" dirty="0">
                <a:solidFill>
                  <a:srgbClr val="0070C0"/>
                </a:solidFill>
                <a:latin typeface="Consolas" panose="020B0609020204030204" pitchFamily="49" charset="0"/>
                <a:cs typeface="Consolas" panose="020B0609020204030204" pitchFamily="49" charset="0"/>
              </a:rPr>
              <a:t>rook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You might think this would turn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oaps</a:t>
            </a:r>
            <a:r>
              <a:rPr lang="en-US" sz="2000" dirty="0"/>
              <a:t>, but it doesn’t.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replaces all of the matches, not just the first one. So this regular expression turns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oops</a:t>
            </a:r>
            <a:r>
              <a:rPr lang="en-US" sz="2000" dirty="0"/>
              <a:t>, because both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the </a:t>
            </a:r>
            <a:r>
              <a:rPr lang="en-US" sz="2000" b="1" i="1" dirty="0">
                <a:solidFill>
                  <a:srgbClr val="0070C0"/>
                </a:solidFill>
                <a:latin typeface="Consolas" panose="020B0609020204030204" pitchFamily="49" charset="0"/>
                <a:cs typeface="Consolas" panose="020B0609020204030204" pitchFamily="49" charset="0"/>
              </a:rPr>
              <a:t>a</a:t>
            </a:r>
            <a:r>
              <a:rPr lang="en-US" sz="2000" dirty="0"/>
              <a:t> get turned into </a:t>
            </a:r>
            <a:r>
              <a:rPr lang="en-US" sz="2000" b="1" i="1" dirty="0">
                <a:solidFill>
                  <a:srgbClr val="0070C0"/>
                </a:solidFill>
                <a:latin typeface="Consolas" panose="020B0609020204030204" pitchFamily="49" charset="0"/>
                <a:cs typeface="Consolas" panose="020B0609020204030204" pitchFamily="49" charset="0"/>
              </a:rPr>
              <a:t>o</a:t>
            </a:r>
            <a:r>
              <a:rPr lang="en-US" sz="2000" dirty="0"/>
              <a:t>.</a:t>
            </a: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65808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406854" y="855949"/>
            <a:ext cx="6372334" cy="4460634"/>
          </a:xfrm>
          <a:prstGeom prst="rect">
            <a:avLst/>
          </a:prstGeom>
        </p:spPr>
      </p:pic>
    </p:spTree>
    <p:extLst>
      <p:ext uri="{BB962C8B-B14F-4D97-AF65-F5344CB8AC3E}">
        <p14:creationId xmlns:p14="http://schemas.microsoft.com/office/powerpoint/2010/main" val="16117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Here, you’re replacing the end of the string (matched by </a:t>
            </a:r>
            <a:r>
              <a:rPr lang="en-US" sz="2000" b="1" i="1" dirty="0">
                <a:solidFill>
                  <a:srgbClr val="0070C0"/>
                </a:solidFill>
                <a:latin typeface="Consolas" panose="020B0609020204030204" pitchFamily="49" charset="0"/>
                <a:cs typeface="Consolas" panose="020B0609020204030204" pitchFamily="49" charset="0"/>
              </a:rPr>
              <a:t>$</a:t>
            </a:r>
            <a:r>
              <a:rPr lang="en-US" sz="2000" dirty="0"/>
              <a:t>) with the string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In other words, adding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to the string. You could accomplish the same thing with string concatenation, for example </a:t>
            </a:r>
            <a:r>
              <a:rPr lang="en-US" sz="2000" b="1" dirty="0"/>
              <a:t>noun</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but I chose to use regular expressions for each rule, for reasons that will become clear later in the chapter</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Look closely, this is another new variation.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as the first character inside the square brackets </a:t>
            </a:r>
            <a:r>
              <a:rPr lang="en-US" sz="2000" dirty="0"/>
              <a:t>means something special: </a:t>
            </a:r>
            <a:r>
              <a:rPr lang="en-US" sz="2000" b="1" dirty="0">
                <a:solidFill>
                  <a:srgbClr val="FF0000"/>
                </a:solidFill>
              </a:rPr>
              <a:t>negation</a:t>
            </a:r>
            <a:r>
              <a:rPr lang="en-US" sz="2000"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means</a:t>
            </a:r>
            <a:r>
              <a:rPr lang="en-US" sz="2000" dirty="0"/>
              <a:t> </a:t>
            </a:r>
            <a:r>
              <a:rPr lang="en-US" sz="2000" b="1" dirty="0">
                <a:solidFill>
                  <a:srgbClr val="FF0000"/>
                </a:solidFill>
              </a:rPr>
              <a:t>“any single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[^aeioudgkprt] </a:t>
            </a:r>
            <a:r>
              <a:rPr lang="en-US" sz="2000" dirty="0"/>
              <a:t>means any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u</a:t>
            </a:r>
            <a:r>
              <a:rPr lang="en-US" sz="2000" dirty="0"/>
              <a:t>,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i="1" dirty="0">
                <a:solidFill>
                  <a:srgbClr val="0070C0"/>
                </a:solidFill>
                <a:latin typeface="Consolas" panose="020B0609020204030204" pitchFamily="49" charset="0"/>
                <a:cs typeface="Consolas" panose="020B0609020204030204" pitchFamily="49" charset="0"/>
              </a:rPr>
              <a:t>g</a:t>
            </a:r>
            <a:r>
              <a:rPr lang="en-US" sz="2000" dirty="0"/>
              <a:t>, </a:t>
            </a:r>
            <a:r>
              <a:rPr lang="en-US" sz="2000" b="1" i="1" dirty="0">
                <a:solidFill>
                  <a:srgbClr val="0070C0"/>
                </a:solidFill>
                <a:latin typeface="Consolas" panose="020B0609020204030204" pitchFamily="49" charset="0"/>
                <a:cs typeface="Consolas" panose="020B0609020204030204" pitchFamily="49" charset="0"/>
              </a:rPr>
              <a:t>k</a:t>
            </a:r>
            <a:r>
              <a:rPr lang="en-US" sz="2000" dirty="0"/>
              <a:t>, </a:t>
            </a:r>
            <a:r>
              <a:rPr lang="en-US" sz="2000" b="1" i="1" dirty="0">
                <a:solidFill>
                  <a:srgbClr val="0070C0"/>
                </a:solidFill>
                <a:latin typeface="Consolas" panose="020B0609020204030204" pitchFamily="49" charset="0"/>
                <a:cs typeface="Consolas" panose="020B0609020204030204" pitchFamily="49" charset="0"/>
              </a:rPr>
              <a:t>p</a:t>
            </a:r>
            <a:r>
              <a:rPr lang="en-US" sz="2000" dirty="0"/>
              <a:t>, </a:t>
            </a:r>
            <a:r>
              <a:rPr lang="en-US" sz="2000" b="1" i="1" dirty="0">
                <a:solidFill>
                  <a:srgbClr val="0070C0"/>
                </a:solidFill>
                <a:latin typeface="Consolas" panose="020B0609020204030204" pitchFamily="49" charset="0"/>
                <a:cs typeface="Consolas" panose="020B0609020204030204" pitchFamily="49" charset="0"/>
              </a:rPr>
              <a:t>r</a:t>
            </a:r>
            <a:r>
              <a:rPr lang="en-US" sz="2000" dirty="0"/>
              <a:t>, or </a:t>
            </a:r>
            <a:r>
              <a:rPr lang="en-US" sz="2000" b="1" i="1" dirty="0">
                <a:solidFill>
                  <a:srgbClr val="0070C0"/>
                </a:solidFill>
                <a:latin typeface="Consolas" panose="020B0609020204030204" pitchFamily="49" charset="0"/>
                <a:cs typeface="Consolas" panose="020B0609020204030204" pitchFamily="49" charset="0"/>
              </a:rPr>
              <a:t>t</a:t>
            </a:r>
            <a:r>
              <a:rPr lang="en-US" sz="2000" dirty="0"/>
              <a:t>. Then that character needs to be followed by </a:t>
            </a:r>
            <a:r>
              <a:rPr lang="en-US" sz="2000" b="1" i="1" dirty="0">
                <a:solidFill>
                  <a:srgbClr val="0070C0"/>
                </a:solidFill>
                <a:latin typeface="Consolas" panose="020B0609020204030204" pitchFamily="49" charset="0"/>
                <a:cs typeface="Consolas" panose="020B0609020204030204" pitchFamily="49" charset="0"/>
              </a:rPr>
              <a:t>h</a:t>
            </a:r>
            <a:r>
              <a:rPr lang="en-US" sz="2000" dirty="0"/>
              <a:t>, followed by end of string. You’re looking for words that end in </a:t>
            </a:r>
            <a:r>
              <a:rPr lang="en-US" sz="2000" b="1" i="1" dirty="0">
                <a:solidFill>
                  <a:srgbClr val="0070C0"/>
                </a:solidFill>
                <a:latin typeface="Consolas" panose="020B0609020204030204" pitchFamily="49" charset="0"/>
                <a:cs typeface="Consolas" panose="020B0609020204030204" pitchFamily="49" charset="0"/>
              </a:rPr>
              <a:t>H</a:t>
            </a:r>
            <a:r>
              <a:rPr lang="en-US" sz="2000" dirty="0"/>
              <a:t> where the </a:t>
            </a:r>
            <a:r>
              <a:rPr lang="en-US" sz="2000" b="1" i="1" dirty="0">
                <a:solidFill>
                  <a:srgbClr val="0070C0"/>
                </a:solidFill>
                <a:latin typeface="Consolas" panose="020B0609020204030204" pitchFamily="49" charset="0"/>
                <a:cs typeface="Consolas" panose="020B0609020204030204" pitchFamily="49" charset="0"/>
              </a:rPr>
              <a:t>H</a:t>
            </a:r>
            <a:r>
              <a:rPr lang="en-US" sz="2000" dirty="0"/>
              <a:t> can be heard</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Same pattern here: match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where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 You’re looking for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that sounds like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p>
        </p:txBody>
      </p:sp>
    </p:spTree>
    <p:extLst>
      <p:ext uri="{BB962C8B-B14F-4D97-AF65-F5344CB8AC3E}">
        <p14:creationId xmlns:p14="http://schemas.microsoft.com/office/powerpoint/2010/main" val="1396182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negation regular expressions in more detail. </a:t>
            </a:r>
          </a:p>
        </p:txBody>
      </p:sp>
      <p:sp>
        <p:nvSpPr>
          <p:cNvPr id="6" name="TextBox 5"/>
          <p:cNvSpPr txBox="1"/>
          <p:nvPr/>
        </p:nvSpPr>
        <p:spPr>
          <a:xfrm>
            <a:off x="-56606" y="4919008"/>
            <a:ext cx="1230521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matches this regular expression, because it ends in </a:t>
            </a:r>
            <a:r>
              <a:rPr lang="en-US" sz="2000" b="1" i="1" dirty="0">
                <a:solidFill>
                  <a:srgbClr val="0070C0"/>
                </a:solidFill>
                <a:latin typeface="Consolas" panose="020B0609020204030204" pitchFamily="49" charset="0"/>
                <a:cs typeface="Consolas" panose="020B0609020204030204" pitchFamily="49" charset="0"/>
              </a:rPr>
              <a:t>cy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c</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oy</a:t>
            </a:r>
            <a:r>
              <a:rPr lang="en-US" sz="2000" dirty="0"/>
              <a:t>, and you specifically said that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could not be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day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ay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pita</a:t>
            </a:r>
            <a:r>
              <a:rPr lang="en-US" sz="2000" dirty="0"/>
              <a:t> does not match, because it does not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22798" y="1282553"/>
            <a:ext cx="4467225" cy="3552825"/>
          </a:xfrm>
          <a:prstGeom prst="rect">
            <a:avLst/>
          </a:prstGeom>
        </p:spPr>
      </p:pic>
    </p:spTree>
    <p:extLst>
      <p:ext uri="{BB962C8B-B14F-4D97-AF65-F5344CB8AC3E}">
        <p14:creationId xmlns:p14="http://schemas.microsoft.com/office/powerpoint/2010/main" val="112845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5809</TotalTime>
  <Words>1549</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Closures And 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2090</cp:revision>
  <dcterms:created xsi:type="dcterms:W3CDTF">2015-08-06T11:05:05Z</dcterms:created>
  <dcterms:modified xsi:type="dcterms:W3CDTF">2018-10-12T02:32:59Z</dcterms:modified>
  <cp:contentStatus/>
</cp:coreProperties>
</file>