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embedTrueTypeFonts="1">
  <p:sldMasterIdLst>
    <p:sldMasterId id="2147483660" r:id="rId1"/>
  </p:sldMasterIdLst>
  <p:sldIdLst>
    <p:sldId id="260" r:id="rId2"/>
    <p:sldId id="326" r:id="rId3"/>
    <p:sldId id="327" r:id="rId4"/>
    <p:sldId id="328" r:id="rId5"/>
    <p:sldId id="329" r:id="rId6"/>
    <p:sldId id="330" r:id="rId7"/>
    <p:sldId id="331" r:id="rId8"/>
    <p:sldId id="334" r:id="rId9"/>
    <p:sldId id="332" r:id="rId10"/>
    <p:sldId id="333" r:id="rId11"/>
    <p:sldId id="335" r:id="rId12"/>
    <p:sldId id="336" r:id="rId13"/>
    <p:sldId id="337" r:id="rId14"/>
    <p:sldId id="338" r:id="rId15"/>
    <p:sldId id="339" r:id="rId16"/>
    <p:sldId id="341" r:id="rId17"/>
    <p:sldId id="342" r:id="rId18"/>
    <p:sldId id="343" r:id="rId19"/>
    <p:sldId id="344" r:id="rId20"/>
    <p:sldId id="367" r:id="rId21"/>
    <p:sldId id="345" r:id="rId22"/>
    <p:sldId id="346" r:id="rId23"/>
    <p:sldId id="348" r:id="rId24"/>
    <p:sldId id="347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65" r:id="rId33"/>
    <p:sldId id="356" r:id="rId34"/>
    <p:sldId id="357" r:id="rId35"/>
    <p:sldId id="358" r:id="rId36"/>
    <p:sldId id="361" r:id="rId37"/>
    <p:sldId id="362" r:id="rId38"/>
    <p:sldId id="366" r:id="rId39"/>
  </p:sldIdLst>
  <p:sldSz cx="9144000" cy="6858000" type="screen4x3"/>
  <p:notesSz cx="6858000" cy="9144000"/>
  <p:embeddedFontLst>
    <p:embeddedFont>
      <p:font typeface="Lucida Sans Unicode" pitchFamily="34" charset="0"/>
      <p:regular r:id="rId40"/>
    </p:embeddedFont>
    <p:embeddedFont>
      <p:font typeface="B Nazanin" pitchFamily="2" charset="-78"/>
      <p:regular r:id="rId41"/>
      <p:bold r:id="rId42"/>
    </p:embeddedFont>
    <p:embeddedFont>
      <p:font typeface="Wingdings 3" pitchFamily="18" charset="2"/>
      <p:regular r:id="rId43"/>
    </p:embeddedFont>
    <p:embeddedFont>
      <p:font typeface="Verdana" pitchFamily="34" charset="0"/>
      <p:regular r:id="rId44"/>
      <p:bold r:id="rId45"/>
      <p:italic r:id="rId46"/>
      <p:boldItalic r:id="rId47"/>
    </p:embeddedFont>
    <p:embeddedFont>
      <p:font typeface="Wingdings 2" pitchFamily="18" charset="2"/>
      <p:regular r:id="rId48"/>
    </p:embeddedFont>
  </p:embeddedFontLst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438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cs typeface="B Nazanin" pitchFamily="2" charset="-78"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ctr">
              <a:buNone/>
              <a:defRPr>
                <a:solidFill>
                  <a:schemeClr val="tx2"/>
                </a:solidFill>
                <a:cs typeface="B Nazanin" pitchFamily="2" charset="-78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0CD289-AEBC-4E74-81DB-5C24D2F3A6B7}" type="datetime1">
              <a:rPr lang="en-US" smtClean="0"/>
              <a:pPr/>
              <a:t>12/2/2010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cs typeface="B Nazanin" pitchFamily="2" charset="-78"/>
              </a:defRPr>
            </a:lvl1pPr>
            <a:extLst/>
          </a:lstStyle>
          <a:p>
            <a:fld id="{B3D62ACE-AB91-431A-B3F8-6EAE7BFE7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F9BFC0-044B-44DA-94B7-4407C1AB336C}" type="datetime1">
              <a:rPr lang="en-US" smtClean="0"/>
              <a:pPr/>
              <a:t>12/2/2010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D62ACE-AB91-431A-B3F8-6EAE7BFE7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6AD6AD-E8F0-4335-BA1A-887FCEEF6A9A}" type="datetime1">
              <a:rPr lang="en-US" smtClean="0"/>
              <a:pPr/>
              <a:t>12/2/2010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D62ACE-AB91-431A-B3F8-6EAE7BFE7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>
                <a:cs typeface="B Nazanin" pitchFamily="2" charset="-78"/>
              </a:defRPr>
            </a:lvl1pPr>
            <a:lvl2pPr algn="r" rtl="1">
              <a:defRPr>
                <a:cs typeface="B Nazanin" pitchFamily="2" charset="-78"/>
              </a:defRPr>
            </a:lvl2pPr>
            <a:lvl3pPr algn="r" rtl="1">
              <a:defRPr>
                <a:cs typeface="B Nazanin" pitchFamily="2" charset="-78"/>
              </a:defRPr>
            </a:lvl3pPr>
            <a:lvl4pPr algn="r" rtl="1">
              <a:defRPr>
                <a:cs typeface="B Nazanin" pitchFamily="2" charset="-78"/>
              </a:defRPr>
            </a:lvl4pPr>
            <a:lvl5pPr algn="r" rtl="1">
              <a:defRPr/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514679-9562-42F3-A1E5-B67E2CAF5F3A}" type="datetime1">
              <a:rPr lang="en-US" smtClean="0"/>
              <a:pPr/>
              <a:t>12/2/2010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B Nazanin" pitchFamily="2" charset="-78"/>
              </a:defRPr>
            </a:lvl1pPr>
            <a:extLst/>
          </a:lstStyle>
          <a:p>
            <a:fld id="{B3D62ACE-AB91-431A-B3F8-6EAE7BFE70E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604F54-3A8F-472E-8699-51F9C07DBC08}" type="datetime1">
              <a:rPr lang="en-US" smtClean="0"/>
              <a:pPr/>
              <a:t>12/2/2010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D62ACE-AB91-431A-B3F8-6EAE7BFE70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391A32-611A-4676-97C0-BF4A37814357}" type="datetime1">
              <a:rPr lang="en-US" smtClean="0"/>
              <a:pPr/>
              <a:t>12/2/2010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D62ACE-AB91-431A-B3F8-6EAE7BFE70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6D3E42-E9EB-4B9A-8AAD-DA0E127374DF}" type="datetime1">
              <a:rPr lang="en-US" smtClean="0"/>
              <a:pPr/>
              <a:t>12/2/2010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D62ACE-AB91-431A-B3F8-6EAE7BFE7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0D4467-230E-41DD-8E9D-8BD4D8640571}" type="datetime1">
              <a:rPr lang="en-US" smtClean="0"/>
              <a:pPr/>
              <a:t>12/2/2010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D62ACE-AB91-431A-B3F8-6EAE7BFE70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7CF4BD-CEBE-4A97-8790-592EA6C59A3B}" type="datetime1">
              <a:rPr lang="en-US" smtClean="0"/>
              <a:pPr/>
              <a:t>12/2/2010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D62ACE-AB91-431A-B3F8-6EAE7BFE7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0F1046C-E1D5-41BF-9F32-876FE6425B02}" type="datetime1">
              <a:rPr lang="en-US" smtClean="0"/>
              <a:pPr/>
              <a:t>12/2/2010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D62ACE-AB91-431A-B3F8-6EAE7BFE7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21F1938-587E-4DBB-ADF6-C44A8406E731}" type="datetime1">
              <a:rPr lang="en-US" smtClean="0"/>
              <a:pPr/>
              <a:t>12/2/2010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3D62ACE-AB91-431A-B3F8-6EAE7BFE70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150A3B9-AE31-4C39-9221-791AB14C4A90}" type="datetime1">
              <a:rPr lang="en-US" smtClean="0"/>
              <a:pPr/>
              <a:t>12/2/2010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rtl="1" eaLnBrk="1" latinLnBrk="0" hangingPunct="1">
              <a:defRPr kumimoji="0" sz="1100" b="0">
                <a:solidFill>
                  <a:schemeClr val="tx1"/>
                </a:solidFill>
                <a:cs typeface="B Nazanin" pitchFamily="2" charset="-78"/>
              </a:defRPr>
            </a:lvl1pPr>
            <a:extLst/>
          </a:lstStyle>
          <a:p>
            <a:fld id="{B3D62ACE-AB91-431A-B3F8-6EAE7BFE7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B Nazanin" pitchFamily="2" charset="-78"/>
        </a:defRPr>
      </a:lvl1pPr>
      <a:extLst/>
    </p:titleStyle>
    <p:bodyStyle>
      <a:lvl1pPr marL="365760" indent="-256032" algn="r" rtl="1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B Nazanin" pitchFamily="2" charset="-78"/>
        </a:defRPr>
      </a:lvl1pPr>
      <a:lvl2pPr marL="621792" indent="-228600" algn="r" rtl="1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B Nazanin" pitchFamily="2" charset="-78"/>
        </a:defRPr>
      </a:lvl2pPr>
      <a:lvl3pPr marL="859536" indent="-228600" algn="r" rtl="1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B Nazanin" pitchFamily="2" charset="-78"/>
        </a:defRPr>
      </a:lvl3pPr>
      <a:lvl4pPr marL="11430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B Nazanin" pitchFamily="2" charset="-78"/>
        </a:defRPr>
      </a:lvl4pPr>
      <a:lvl5pPr marL="13716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B Nazanin" pitchFamily="2" charset="-78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زمانبندي</a:t>
            </a:r>
            <a:br>
              <a:rPr lang="fa-IR" dirty="0" smtClean="0"/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Scheduling</a:t>
            </a:r>
            <a:endParaRPr lang="fa-IR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a-IR" dirty="0" smtClean="0"/>
          </a:p>
          <a:p>
            <a:r>
              <a:rPr lang="fa-IR" dirty="0" smtClean="0"/>
              <a:t>فصل 9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2ACE-AB91-431A-B3F8-6EAE7BFE70E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بدون </a:t>
            </a:r>
            <a:r>
              <a:rPr lang="fa-IR" dirty="0" smtClean="0"/>
              <a:t>قبضه‌كردن </a:t>
            </a:r>
            <a:r>
              <a:rPr lang="fa-IR" dirty="0" smtClean="0"/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NonPreemptive</a:t>
            </a:r>
            <a:r>
              <a:rPr lang="fa-IR" dirty="0" smtClean="0"/>
              <a:t>)</a:t>
            </a:r>
          </a:p>
          <a:p>
            <a:pPr lvl="1"/>
            <a:r>
              <a:rPr lang="fa-IR" dirty="0" smtClean="0"/>
              <a:t>فرآيند در حالت اجرا، آن قدر به اجرا ادامه مي‌دهد تا خاتمه يابد يا اينكه خودش براي انتظار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fa-IR" dirty="0" smtClean="0"/>
              <a:t> يا درخواست خدمتي از سيستم عامل، مسدود گردد.</a:t>
            </a:r>
          </a:p>
          <a:p>
            <a:pPr lvl="1"/>
            <a:endParaRPr lang="fa-IR" dirty="0" smtClean="0"/>
          </a:p>
          <a:p>
            <a:r>
              <a:rPr lang="fa-IR" dirty="0" smtClean="0"/>
              <a:t>با قبضه‌كردن 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Preemptive</a:t>
            </a:r>
            <a:r>
              <a:rPr lang="fa-IR" dirty="0" smtClean="0"/>
              <a:t>)</a:t>
            </a:r>
          </a:p>
          <a:p>
            <a:pPr lvl="1"/>
            <a:r>
              <a:rPr lang="fa-IR" dirty="0" smtClean="0"/>
              <a:t>سيستم عامل مي‌تواند فرآيند در حال اجرا را متوقف نمايد و به حالت آماده منتقل كند.</a:t>
            </a:r>
          </a:p>
          <a:p>
            <a:endParaRPr lang="fa-IR" dirty="0" smtClean="0"/>
          </a:p>
          <a:p>
            <a:r>
              <a:rPr lang="fa-IR" dirty="0" smtClean="0"/>
              <a:t>سياست‌هاي با قبضه‌كردن نسبت به سياست‌هاي بدون قبضه‌كردن، سربار بيشتري دارند.</a:t>
            </a:r>
            <a:endParaRPr lang="fa-I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2ACE-AB91-431A-B3F8-6EAE7BFE70E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a-IR" dirty="0" smtClean="0"/>
              <a:t>حالت تصميم‌گيري</a:t>
            </a:r>
            <a:br>
              <a:rPr lang="fa-IR" dirty="0" smtClean="0"/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Decision Mood</a:t>
            </a:r>
            <a:endParaRPr lang="fa-IR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معیارها از دیدگاه کاربر:</a:t>
            </a:r>
          </a:p>
          <a:p>
            <a:pPr lvl="1"/>
            <a:r>
              <a:rPr lang="fa-IR" dirty="0" smtClean="0"/>
              <a:t>زمان </a:t>
            </a:r>
            <a:r>
              <a:rPr lang="fa-IR" b="1" dirty="0" smtClean="0"/>
              <a:t>پاسخ</a:t>
            </a:r>
            <a:r>
              <a:rPr lang="fa-IR" dirty="0" smtClean="0"/>
              <a:t> (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Response Time</a:t>
            </a:r>
            <a:r>
              <a:rPr lang="fa-IR" dirty="0" smtClean="0"/>
              <a:t>):  فاصله زماني ارائه يك تقاضا تا شروع دريافت پاسخ.</a:t>
            </a:r>
          </a:p>
          <a:p>
            <a:pPr lvl="2"/>
            <a:r>
              <a:rPr lang="fa-IR" dirty="0" smtClean="0"/>
              <a:t>معیاری برای سيستم‌هاي اشتراك زماني است.</a:t>
            </a:r>
          </a:p>
          <a:p>
            <a:pPr lvl="1"/>
            <a:r>
              <a:rPr lang="fa-IR" dirty="0" smtClean="0"/>
              <a:t>زمان </a:t>
            </a:r>
            <a:r>
              <a:rPr lang="fa-IR" b="1" dirty="0" smtClean="0"/>
              <a:t>کل</a:t>
            </a:r>
            <a:r>
              <a:rPr lang="fa-IR" dirty="0" smtClean="0"/>
              <a:t> (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Turnaround Time</a:t>
            </a:r>
            <a:r>
              <a:rPr lang="fa-IR" dirty="0" smtClean="0"/>
              <a:t>): فاصله بین پذیرش یک فرآیند تا تکمیل آن. </a:t>
            </a:r>
          </a:p>
          <a:p>
            <a:pPr lvl="2"/>
            <a:r>
              <a:rPr lang="fa-IR" dirty="0" smtClean="0"/>
              <a:t>معیاری برای سيستم‌هاي چندبرنامگي است.</a:t>
            </a:r>
          </a:p>
          <a:p>
            <a:pPr lvl="1"/>
            <a:r>
              <a:rPr lang="fa-IR" dirty="0" smtClean="0"/>
              <a:t>زمان </a:t>
            </a:r>
            <a:r>
              <a:rPr lang="fa-IR" b="1" dirty="0" smtClean="0"/>
              <a:t>انتظار</a:t>
            </a:r>
            <a:r>
              <a:rPr lang="fa-IR" dirty="0" smtClean="0"/>
              <a:t> (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Waiting Time</a:t>
            </a:r>
            <a:r>
              <a:rPr lang="fa-IR" dirty="0" smtClean="0"/>
              <a:t>): مدت زماني كه فرآيند در صف آماده منتظر اجرا شدن مي‌ماند.</a:t>
            </a:r>
          </a:p>
          <a:p>
            <a:pPr lvl="1"/>
            <a:endParaRPr lang="fa-IR" dirty="0" smtClean="0"/>
          </a:p>
          <a:p>
            <a:r>
              <a:rPr lang="fa-IR" dirty="0" smtClean="0"/>
              <a:t>معیارها از دیدگاه سیستم:</a:t>
            </a:r>
          </a:p>
          <a:p>
            <a:pPr lvl="1"/>
            <a:r>
              <a:rPr lang="fa-IR" b="1" dirty="0" smtClean="0"/>
              <a:t>توان عملیاتی </a:t>
            </a:r>
            <a:r>
              <a:rPr lang="fa-IR" dirty="0" smtClean="0"/>
              <a:t>(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Throughput</a:t>
            </a:r>
            <a:r>
              <a:rPr lang="fa-IR" dirty="0" smtClean="0"/>
              <a:t>): تعداد فرایندهای تکمیل شده در واحد زمان.</a:t>
            </a:r>
          </a:p>
          <a:p>
            <a:pPr lvl="1"/>
            <a:r>
              <a:rPr lang="fa-IR" b="1" dirty="0" smtClean="0"/>
              <a:t>بازدهي پردازنده </a:t>
            </a:r>
            <a:r>
              <a:rPr lang="fa-IR" dirty="0" smtClean="0"/>
              <a:t>(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Processor Utilization</a:t>
            </a:r>
            <a:r>
              <a:rPr lang="fa-IR" dirty="0" smtClean="0"/>
              <a:t>): درصد زماني كه پردازنده مشغول مي‌باشد.</a:t>
            </a:r>
          </a:p>
          <a:p>
            <a:endParaRPr lang="fa-I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2ACE-AB91-431A-B3F8-6EAE7BFE70E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معیارهای زمانبندی</a:t>
            </a:r>
            <a:endParaRPr lang="fa-I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خدمت به ترتيب ورود 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First Come First Service</a:t>
            </a:r>
            <a:r>
              <a:rPr lang="fa-IR" dirty="0" smtClean="0"/>
              <a:t>) يا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FCFS</a:t>
            </a:r>
            <a:r>
              <a:rPr lang="fa-IR" sz="2400" dirty="0" smtClean="0"/>
              <a:t> </a:t>
            </a:r>
          </a:p>
          <a:p>
            <a:pPr lvl="1"/>
            <a:r>
              <a:rPr lang="fa-IR" dirty="0" smtClean="0"/>
              <a:t>يا خروج به ترتيب ورود 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First In First Out</a:t>
            </a:r>
            <a:r>
              <a:rPr lang="fa-IR" dirty="0" smtClean="0"/>
              <a:t>) يا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FIFO</a:t>
            </a:r>
            <a:r>
              <a:rPr lang="fa-I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a-IR" sz="2400" dirty="0" smtClean="0"/>
          </a:p>
          <a:p>
            <a:r>
              <a:rPr lang="fa-IR" dirty="0" smtClean="0"/>
              <a:t>نوبتي گردشي 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Round Robin</a:t>
            </a:r>
            <a:r>
              <a:rPr lang="fa-IR" dirty="0" smtClean="0"/>
              <a:t>) يا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RR</a:t>
            </a:r>
            <a:endParaRPr lang="fa-IR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a-IR" dirty="0" smtClean="0"/>
              <a:t>كوتاهترين زمان اجرا 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Shortest Process Next</a:t>
            </a:r>
            <a:r>
              <a:rPr lang="fa-IR" dirty="0" smtClean="0"/>
              <a:t>) يا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SPN</a:t>
            </a:r>
            <a:endParaRPr lang="fa-IR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a-IR" dirty="0" smtClean="0"/>
              <a:t>كوتاهترين زمان باقيمانده 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Shortest Remaining Time</a:t>
            </a:r>
            <a:r>
              <a:rPr lang="fa-IR" dirty="0" smtClean="0"/>
              <a:t>) يا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SRT</a:t>
            </a:r>
            <a:endParaRPr lang="fa-IR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a-IR" dirty="0" smtClean="0"/>
              <a:t>بالاترين نسبت پاسخ 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Highest Response Ratio Next</a:t>
            </a:r>
            <a:r>
              <a:rPr lang="fa-IR" dirty="0" smtClean="0"/>
              <a:t>) يا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HRRN</a:t>
            </a:r>
            <a:endParaRPr lang="fa-IR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2ACE-AB91-431A-B3F8-6EAE7BFE70E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الگوريتم‌هاي زمانبندي</a:t>
            </a:r>
            <a:endParaRPr lang="fa-I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 fontScale="92500" lnSpcReduction="20000"/>
          </a:bodyPr>
          <a:lstStyle/>
          <a:p>
            <a:r>
              <a:rPr lang="fa-IR" dirty="0" smtClean="0"/>
              <a:t>ساده‌ترين الگوريتم زمان‌بندي مي‌باشد.</a:t>
            </a:r>
          </a:p>
          <a:p>
            <a:r>
              <a:rPr lang="fa-IR" dirty="0" smtClean="0"/>
              <a:t>پردازنده به فرآيندي كه در ابتداي صف فرآيندهاي آماده قرار دارد، اختصاص مي‌يابد. (قدیمی‌ترین فرآیند، اجرا مي‌گردد) </a:t>
            </a:r>
          </a:p>
          <a:p>
            <a:r>
              <a:rPr lang="fa-IR" dirty="0" smtClean="0"/>
              <a:t>فرآيند پردازنده را تا زماني كه خاتمه يابد يا تقاضاي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fa-IR" dirty="0" smtClean="0"/>
              <a:t> نمايد، در اختيار خود خواهد داشت (زمانبندي بدون قبضه‌كردن)</a:t>
            </a:r>
          </a:p>
          <a:p>
            <a:endParaRPr lang="fa-IR" dirty="0" smtClean="0"/>
          </a:p>
          <a:p>
            <a:r>
              <a:rPr lang="fa-IR" dirty="0" smtClean="0"/>
              <a:t>مزاياي:</a:t>
            </a:r>
          </a:p>
          <a:p>
            <a:pPr lvl="1"/>
            <a:r>
              <a:rPr lang="fa-IR" dirty="0" smtClean="0"/>
              <a:t>سادگي</a:t>
            </a:r>
          </a:p>
          <a:p>
            <a:pPr lvl="1"/>
            <a:r>
              <a:rPr lang="fa-IR" dirty="0" smtClean="0"/>
              <a:t>حداقل سربار</a:t>
            </a:r>
          </a:p>
          <a:p>
            <a:endParaRPr lang="fa-IR" dirty="0" smtClean="0"/>
          </a:p>
          <a:p>
            <a:r>
              <a:rPr lang="fa-IR" dirty="0" smtClean="0"/>
              <a:t>معايب:</a:t>
            </a:r>
          </a:p>
          <a:p>
            <a:pPr lvl="1"/>
            <a:r>
              <a:rPr lang="fa-IR" dirty="0" smtClean="0"/>
              <a:t>زيادبودن ميانگين زمان اجراست.</a:t>
            </a:r>
          </a:p>
          <a:p>
            <a:pPr lvl="1"/>
            <a:r>
              <a:rPr lang="fa-IR" dirty="0" smtClean="0"/>
              <a:t>بدون قبضه‌كردن يا انقطاع ناپذيري</a:t>
            </a:r>
          </a:p>
          <a:p>
            <a:pPr lvl="1"/>
            <a:r>
              <a:rPr lang="fa-IR" dirty="0" smtClean="0"/>
              <a:t>اين الگوريتم به فرآيندهاي كوتاه و فرآيندهاي با تنگناي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fa-IR" dirty="0" smtClean="0"/>
              <a:t> صدمه مي‌زند.</a:t>
            </a:r>
            <a:endParaRPr lang="fa-I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2ACE-AB91-431A-B3F8-6EAE7BFE70E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FIFO</a:t>
            </a:r>
            <a:r>
              <a:rPr lang="en-US" dirty="0" smtClean="0"/>
              <a:t> </a:t>
            </a:r>
            <a:r>
              <a:rPr lang="fa-IR" dirty="0" smtClean="0"/>
              <a:t>يا</a:t>
            </a:r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FCFS</a:t>
            </a:r>
            <a:endParaRPr lang="fa-I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2ACE-AB91-431A-B3F8-6EAE7BFE70E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1</a:t>
            </a:r>
            <a:endParaRPr lang="fa-IR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81000" y="1524000"/>
            <a:ext cx="3749675" cy="2017713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1524000"/>
            <a:ext cx="4648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4419600"/>
            <a:ext cx="763905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endParaRPr lang="fa-IR" dirty="0" smtClean="0"/>
          </a:p>
          <a:p>
            <a:endParaRPr lang="fa-IR" dirty="0" smtClean="0"/>
          </a:p>
          <a:p>
            <a:endParaRPr lang="fa-IR" dirty="0" smtClean="0"/>
          </a:p>
          <a:p>
            <a:endParaRPr lang="fa-IR" dirty="0" smtClean="0"/>
          </a:p>
          <a:p>
            <a:r>
              <a:rPr lang="fa-IR" dirty="0" smtClean="0"/>
              <a:t>ميانگين زمان كل =</a:t>
            </a:r>
          </a:p>
          <a:p>
            <a:pPr>
              <a:buNone/>
            </a:pPr>
            <a:r>
              <a:rPr lang="fa-IR" dirty="0" smtClean="0"/>
              <a:t>                           </a:t>
            </a:r>
            <a:endParaRPr lang="en-US" dirty="0" smtClean="0"/>
          </a:p>
          <a:p>
            <a:pPr algn="l" rtl="0"/>
            <a:endParaRPr lang="fa-I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2ACE-AB91-431A-B3F8-6EAE7BFE70E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1 ...</a:t>
            </a:r>
            <a:endParaRPr lang="fa-I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143000"/>
            <a:ext cx="763905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Connector 8"/>
          <p:cNvCxnSpPr/>
          <p:nvPr/>
        </p:nvCxnSpPr>
        <p:spPr>
          <a:xfrm>
            <a:off x="2971800" y="3581400"/>
            <a:ext cx="312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2819400" y="3124200"/>
            <a:ext cx="32766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fa-IR" sz="2400" dirty="0" smtClean="0">
                <a:cs typeface="B Nazanin" pitchFamily="2" charset="-78"/>
              </a:rPr>
              <a:t>مجموع زمان كل همه فرآيندها</a:t>
            </a:r>
            <a:endParaRPr kumimoji="0" lang="fa-I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2819400" y="3657600"/>
            <a:ext cx="3276600" cy="381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fa-IR" sz="2400" dirty="0" smtClean="0">
                <a:cs typeface="B Nazanin" pitchFamily="2" charset="-78"/>
              </a:rPr>
              <a:t>تعداد فرآيندها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124200" y="5867400"/>
            <a:ext cx="2362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"/>
          <p:cNvSpPr txBox="1">
            <a:spLocks/>
          </p:cNvSpPr>
          <p:nvPr/>
        </p:nvSpPr>
        <p:spPr>
          <a:xfrm>
            <a:off x="3048000" y="5486400"/>
            <a:ext cx="2514600" cy="381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lvl="0" indent="-256032" algn="ctr" rtl="0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3+7+9+12+12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3657600" y="6019800"/>
            <a:ext cx="1066800" cy="381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5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5257800" y="5638800"/>
            <a:ext cx="10668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=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8" name="Content Placeholder 1"/>
          <p:cNvSpPr txBox="1">
            <a:spLocks/>
          </p:cNvSpPr>
          <p:nvPr/>
        </p:nvSpPr>
        <p:spPr>
          <a:xfrm>
            <a:off x="5943600" y="5943600"/>
            <a:ext cx="1066800" cy="381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5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5867400" y="58674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"/>
          <p:cNvSpPr txBox="1">
            <a:spLocks/>
          </p:cNvSpPr>
          <p:nvPr/>
        </p:nvSpPr>
        <p:spPr>
          <a:xfrm>
            <a:off x="5943600" y="5486400"/>
            <a:ext cx="1066800" cy="381000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43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22" name="Content Placeholder 1"/>
          <p:cNvSpPr txBox="1">
            <a:spLocks/>
          </p:cNvSpPr>
          <p:nvPr/>
        </p:nvSpPr>
        <p:spPr>
          <a:xfrm>
            <a:off x="6781800" y="5638800"/>
            <a:ext cx="8382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=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23" name="Content Placeholder 1"/>
          <p:cNvSpPr txBox="1">
            <a:spLocks/>
          </p:cNvSpPr>
          <p:nvPr/>
        </p:nvSpPr>
        <p:spPr>
          <a:xfrm>
            <a:off x="7086600" y="5715000"/>
            <a:ext cx="1066800" cy="381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8.6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2286000" y="4648200"/>
            <a:ext cx="5105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1"/>
          <p:cNvSpPr txBox="1">
            <a:spLocks/>
          </p:cNvSpPr>
          <p:nvPr/>
        </p:nvSpPr>
        <p:spPr>
          <a:xfrm>
            <a:off x="2133600" y="4267200"/>
            <a:ext cx="5334000" cy="381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lvl="0" indent="-256032" algn="ctr" rtl="0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(3-0)+(9-2)+(13-4)+(18-6)+(20-8)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26" name="Content Placeholder 1"/>
          <p:cNvSpPr txBox="1">
            <a:spLocks/>
          </p:cNvSpPr>
          <p:nvPr/>
        </p:nvSpPr>
        <p:spPr>
          <a:xfrm>
            <a:off x="3810000" y="4800600"/>
            <a:ext cx="1066800" cy="381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5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31" name="Content Placeholder 1"/>
          <p:cNvSpPr txBox="1">
            <a:spLocks/>
          </p:cNvSpPr>
          <p:nvPr/>
        </p:nvSpPr>
        <p:spPr>
          <a:xfrm>
            <a:off x="7086600" y="4419600"/>
            <a:ext cx="10668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=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33398" y="2590800"/>
          <a:ext cx="6781802" cy="370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72334"/>
                <a:gridCol w="1347323"/>
                <a:gridCol w="1309813"/>
                <a:gridCol w="2039455"/>
                <a:gridCol w="1412877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E</a:t>
                      </a:r>
                      <a:endParaRPr lang="fa-I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D</a:t>
                      </a:r>
                      <a:endParaRPr lang="fa-I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fa-I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B</a:t>
                      </a:r>
                      <a:endParaRPr lang="fa-I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</a:t>
                      </a:r>
                      <a:endParaRPr lang="fa-I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" name="Content Placeholder 1"/>
          <p:cNvSpPr txBox="1">
            <a:spLocks/>
          </p:cNvSpPr>
          <p:nvPr/>
        </p:nvSpPr>
        <p:spPr>
          <a:xfrm>
            <a:off x="304800" y="2971800"/>
            <a:ext cx="6096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0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29" name="Content Placeholder 1"/>
          <p:cNvSpPr txBox="1">
            <a:spLocks/>
          </p:cNvSpPr>
          <p:nvPr/>
        </p:nvSpPr>
        <p:spPr>
          <a:xfrm>
            <a:off x="1676400" y="2971800"/>
            <a:ext cx="6858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3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30" name="Content Placeholder 1"/>
          <p:cNvSpPr txBox="1">
            <a:spLocks/>
          </p:cNvSpPr>
          <p:nvPr/>
        </p:nvSpPr>
        <p:spPr>
          <a:xfrm>
            <a:off x="4953000" y="2971800"/>
            <a:ext cx="6858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13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32" name="Content Placeholder 1"/>
          <p:cNvSpPr txBox="1">
            <a:spLocks/>
          </p:cNvSpPr>
          <p:nvPr/>
        </p:nvSpPr>
        <p:spPr>
          <a:xfrm>
            <a:off x="3657600" y="2971800"/>
            <a:ext cx="6858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9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33" name="Content Placeholder 1"/>
          <p:cNvSpPr txBox="1">
            <a:spLocks/>
          </p:cNvSpPr>
          <p:nvPr/>
        </p:nvSpPr>
        <p:spPr>
          <a:xfrm>
            <a:off x="7010400" y="2971800"/>
            <a:ext cx="6858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20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34" name="Content Placeholder 1"/>
          <p:cNvSpPr txBox="1">
            <a:spLocks/>
          </p:cNvSpPr>
          <p:nvPr/>
        </p:nvSpPr>
        <p:spPr>
          <a:xfrm>
            <a:off x="6324600" y="2971800"/>
            <a:ext cx="6858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18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endParaRPr lang="fa-IR" dirty="0" smtClean="0"/>
          </a:p>
          <a:p>
            <a:endParaRPr lang="fa-IR" dirty="0" smtClean="0"/>
          </a:p>
          <a:p>
            <a:endParaRPr lang="fa-IR" dirty="0" smtClean="0"/>
          </a:p>
          <a:p>
            <a:endParaRPr lang="fa-IR" dirty="0" smtClean="0"/>
          </a:p>
          <a:p>
            <a:r>
              <a:rPr lang="fa-IR" dirty="0" smtClean="0"/>
              <a:t>ميانگين زمان انتظار =</a:t>
            </a:r>
          </a:p>
          <a:p>
            <a:endParaRPr lang="fa-IR" dirty="0" smtClean="0"/>
          </a:p>
          <a:p>
            <a:pPr>
              <a:buNone/>
            </a:pPr>
            <a:r>
              <a:rPr lang="fa-IR" dirty="0" smtClean="0"/>
              <a:t>                           </a:t>
            </a:r>
            <a:endParaRPr lang="en-US" dirty="0" smtClean="0"/>
          </a:p>
          <a:p>
            <a:pPr algn="l" rtl="0"/>
            <a:endParaRPr lang="fa-I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2ACE-AB91-431A-B3F8-6EAE7BFE70E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1 ...</a:t>
            </a:r>
            <a:endParaRPr lang="fa-I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743200" y="4038600"/>
            <a:ext cx="312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2590800" y="3581400"/>
            <a:ext cx="3276600" cy="381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fa-IR" sz="2400" dirty="0" smtClean="0">
                <a:cs typeface="B Nazanin" pitchFamily="2" charset="-78"/>
              </a:rPr>
              <a:t>مجموع زمان انتظار همه فرآيندها</a:t>
            </a:r>
            <a:endParaRPr kumimoji="0" lang="fa-I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2590800" y="4114800"/>
            <a:ext cx="3276600" cy="381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fa-IR" sz="2400" dirty="0" smtClean="0">
                <a:cs typeface="B Nazanin" pitchFamily="2" charset="-78"/>
              </a:rPr>
              <a:t>تعداد فرآيندها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590800" y="6019800"/>
            <a:ext cx="2362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"/>
          <p:cNvSpPr txBox="1">
            <a:spLocks/>
          </p:cNvSpPr>
          <p:nvPr/>
        </p:nvSpPr>
        <p:spPr>
          <a:xfrm>
            <a:off x="2514600" y="5638800"/>
            <a:ext cx="2514600" cy="381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lvl="0" indent="-256032" algn="ctr" rtl="0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0+1+5+7+10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3124200" y="6172200"/>
            <a:ext cx="1066800" cy="381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5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4724400" y="5791200"/>
            <a:ext cx="10668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=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8" name="Content Placeholder 1"/>
          <p:cNvSpPr txBox="1">
            <a:spLocks/>
          </p:cNvSpPr>
          <p:nvPr/>
        </p:nvSpPr>
        <p:spPr>
          <a:xfrm>
            <a:off x="5334000" y="6096000"/>
            <a:ext cx="1066800" cy="381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5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5334000" y="60198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"/>
          <p:cNvSpPr txBox="1">
            <a:spLocks/>
          </p:cNvSpPr>
          <p:nvPr/>
        </p:nvSpPr>
        <p:spPr>
          <a:xfrm>
            <a:off x="5410200" y="5715000"/>
            <a:ext cx="1066800" cy="381000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23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22" name="Content Placeholder 1"/>
          <p:cNvSpPr txBox="1">
            <a:spLocks/>
          </p:cNvSpPr>
          <p:nvPr/>
        </p:nvSpPr>
        <p:spPr>
          <a:xfrm>
            <a:off x="6248400" y="5791200"/>
            <a:ext cx="8382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=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23" name="Content Placeholder 1"/>
          <p:cNvSpPr txBox="1">
            <a:spLocks/>
          </p:cNvSpPr>
          <p:nvPr/>
        </p:nvSpPr>
        <p:spPr>
          <a:xfrm>
            <a:off x="6553200" y="5867400"/>
            <a:ext cx="1066800" cy="381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4.6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pic>
        <p:nvPicPr>
          <p:cNvPr id="21" name="Picture 2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81000" y="1143001"/>
            <a:ext cx="3749675" cy="1600200"/>
          </a:xfrm>
          <a:prstGeom prst="rect">
            <a:avLst/>
          </a:prstGeom>
          <a:noFill/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1143000"/>
            <a:ext cx="4648200" cy="151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5" name="Straight Connector 24"/>
          <p:cNvCxnSpPr/>
          <p:nvPr/>
        </p:nvCxnSpPr>
        <p:spPr>
          <a:xfrm>
            <a:off x="2286000" y="4953000"/>
            <a:ext cx="5105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1"/>
          <p:cNvSpPr txBox="1">
            <a:spLocks/>
          </p:cNvSpPr>
          <p:nvPr/>
        </p:nvSpPr>
        <p:spPr>
          <a:xfrm>
            <a:off x="2133600" y="4572000"/>
            <a:ext cx="5334000" cy="381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lvl="0" indent="-256032" algn="ctr" rtl="0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(0-0)+(3-2)+(9-4)+(13-6)+(18-8)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27" name="Content Placeholder 1"/>
          <p:cNvSpPr txBox="1">
            <a:spLocks/>
          </p:cNvSpPr>
          <p:nvPr/>
        </p:nvSpPr>
        <p:spPr>
          <a:xfrm>
            <a:off x="3810000" y="5105400"/>
            <a:ext cx="1066800" cy="381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5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28" name="Content Placeholder 1"/>
          <p:cNvSpPr txBox="1">
            <a:spLocks/>
          </p:cNvSpPr>
          <p:nvPr/>
        </p:nvSpPr>
        <p:spPr>
          <a:xfrm>
            <a:off x="7086600" y="4724400"/>
            <a:ext cx="10668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=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533398" y="2971800"/>
          <a:ext cx="6781802" cy="370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72334"/>
                <a:gridCol w="1347323"/>
                <a:gridCol w="1309813"/>
                <a:gridCol w="2039455"/>
                <a:gridCol w="1412877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E</a:t>
                      </a:r>
                      <a:endParaRPr lang="fa-I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D</a:t>
                      </a:r>
                      <a:endParaRPr lang="fa-I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fa-I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B</a:t>
                      </a:r>
                      <a:endParaRPr lang="fa-I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</a:t>
                      </a:r>
                      <a:endParaRPr lang="fa-I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4" name="Content Placeholder 1"/>
          <p:cNvSpPr txBox="1">
            <a:spLocks/>
          </p:cNvSpPr>
          <p:nvPr/>
        </p:nvSpPr>
        <p:spPr>
          <a:xfrm>
            <a:off x="304800" y="3352800"/>
            <a:ext cx="6096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0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35" name="Content Placeholder 1"/>
          <p:cNvSpPr txBox="1">
            <a:spLocks/>
          </p:cNvSpPr>
          <p:nvPr/>
        </p:nvSpPr>
        <p:spPr>
          <a:xfrm>
            <a:off x="1676400" y="3352800"/>
            <a:ext cx="6858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3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4953000" y="3352800"/>
            <a:ext cx="6858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13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37" name="Content Placeholder 1"/>
          <p:cNvSpPr txBox="1">
            <a:spLocks/>
          </p:cNvSpPr>
          <p:nvPr/>
        </p:nvSpPr>
        <p:spPr>
          <a:xfrm>
            <a:off x="3657600" y="3352800"/>
            <a:ext cx="6858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9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38" name="Content Placeholder 1"/>
          <p:cNvSpPr txBox="1">
            <a:spLocks/>
          </p:cNvSpPr>
          <p:nvPr/>
        </p:nvSpPr>
        <p:spPr>
          <a:xfrm>
            <a:off x="7010400" y="3352800"/>
            <a:ext cx="6858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20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39" name="Content Placeholder 1"/>
          <p:cNvSpPr txBox="1">
            <a:spLocks/>
          </p:cNvSpPr>
          <p:nvPr/>
        </p:nvSpPr>
        <p:spPr>
          <a:xfrm>
            <a:off x="6324600" y="3352800"/>
            <a:ext cx="6858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18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2667000" cy="17526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333500"/>
                <a:gridCol w="13335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itchFamily="2" charset="-78"/>
                        </a:rPr>
                        <a:t>زمان مورد نياز</a:t>
                      </a:r>
                      <a:r>
                        <a:rPr lang="fa-IR" baseline="0" dirty="0" smtClean="0">
                          <a:cs typeface="B Nazanin" pitchFamily="2" charset="-78"/>
                        </a:rPr>
                        <a:t> براي اجرا</a:t>
                      </a:r>
                      <a:endParaRPr lang="fa-IR" dirty="0">
                        <a:cs typeface="B Nazanin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itchFamily="2" charset="-78"/>
                        </a:rPr>
                        <a:t>فرآيند</a:t>
                      </a:r>
                      <a:endParaRPr lang="fa-IR" dirty="0">
                        <a:cs typeface="B Nazanin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cs typeface="B Nazanin" pitchFamily="2" charset="-78"/>
                        </a:rPr>
                        <a:t>20</a:t>
                      </a:r>
                      <a:endParaRPr lang="fa-IR" dirty="0">
                        <a:cs typeface="B Nazanin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cs typeface="B Nazanin" pitchFamily="2" charset="-78"/>
                        </a:rPr>
                        <a:t>P1</a:t>
                      </a:r>
                      <a:endParaRPr lang="fa-IR" dirty="0">
                        <a:cs typeface="B Nazanin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cs typeface="B Nazanin" pitchFamily="2" charset="-78"/>
                        </a:rPr>
                        <a:t>1</a:t>
                      </a:r>
                      <a:endParaRPr lang="fa-IR" dirty="0">
                        <a:cs typeface="B Nazanin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cs typeface="B Nazanin" pitchFamily="2" charset="-78"/>
                        </a:rPr>
                        <a:t>P2</a:t>
                      </a:r>
                      <a:endParaRPr lang="fa-IR" dirty="0">
                        <a:cs typeface="B Nazanin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cs typeface="B Nazanin" pitchFamily="2" charset="-78"/>
                        </a:rPr>
                        <a:t>3</a:t>
                      </a:r>
                      <a:endParaRPr lang="fa-IR" dirty="0">
                        <a:cs typeface="B Nazanin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cs typeface="B Nazanin" pitchFamily="2" charset="-78"/>
                        </a:rPr>
                        <a:t>P3</a:t>
                      </a:r>
                      <a:endParaRPr lang="fa-IR" dirty="0">
                        <a:cs typeface="B Nazanin" pitchFamily="2" charset="-7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2ACE-AB91-431A-B3F8-6EAE7BFE70E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2</a:t>
            </a:r>
            <a:endParaRPr lang="fa-IR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3200400" y="1481329"/>
            <a:ext cx="5486400" cy="187147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fa-I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سه فرآيند</a:t>
            </a:r>
            <a:r>
              <a:rPr kumimoji="0" lang="fa-I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 با مقاطع زماني مورد نياز روبرو به دو ترتيب،</a:t>
            </a: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fa-I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الف) 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P1</a:t>
            </a:r>
            <a:r>
              <a:rPr kumimoji="0" lang="fa-I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 و 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P2</a:t>
            </a:r>
            <a:r>
              <a:rPr kumimoji="0" lang="fa-I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 و 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P3</a:t>
            </a:r>
            <a:r>
              <a:rPr kumimoji="0" lang="fa-I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 </a:t>
            </a: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fa-I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ب)   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P3</a:t>
            </a:r>
            <a:r>
              <a:rPr kumimoji="0" lang="fa-I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 و 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P2</a:t>
            </a:r>
            <a:r>
              <a:rPr kumimoji="0" lang="fa-I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 و 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P1</a:t>
            </a:r>
            <a:r>
              <a:rPr kumimoji="0" lang="fa-I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 </a:t>
            </a: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fa-I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به سيستم وارد مي‌شوند، </a:t>
            </a:r>
            <a:r>
              <a:rPr kumimoji="0" lang="fa-I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متوسط زمان انتظار براساس </a:t>
            </a:r>
            <a:r>
              <a:rPr lang="fa-IR" sz="2000" dirty="0" smtClean="0">
                <a:cs typeface="B Nazanin" pitchFamily="2" charset="-78"/>
              </a:rPr>
              <a:t>ا</a:t>
            </a:r>
            <a:r>
              <a:rPr kumimoji="0" lang="fa-I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لگوريتم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FCFS</a:t>
            </a:r>
            <a:r>
              <a:rPr kumimoji="0" lang="fa-I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 را محاسبه</a:t>
            </a:r>
            <a:r>
              <a:rPr kumimoji="0" lang="fa-I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 كنيد؟</a:t>
            </a:r>
            <a:r>
              <a:rPr kumimoji="0" lang="fa-I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                       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398" y="3733800"/>
          <a:ext cx="5257802" cy="370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114935"/>
                <a:gridCol w="814338"/>
                <a:gridCol w="3328529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P3</a:t>
                      </a:r>
                      <a:endParaRPr lang="fa-I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P2</a:t>
                      </a:r>
                      <a:endParaRPr lang="fa-I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P1</a:t>
                      </a:r>
                      <a:endParaRPr lang="fa-I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Content Placeholder 1"/>
          <p:cNvSpPr txBox="1">
            <a:spLocks/>
          </p:cNvSpPr>
          <p:nvPr/>
        </p:nvSpPr>
        <p:spPr>
          <a:xfrm>
            <a:off x="304800" y="4114800"/>
            <a:ext cx="6096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0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3505200" y="4114800"/>
            <a:ext cx="6858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20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4343400" y="4114800"/>
            <a:ext cx="6858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21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5334000" y="4114800"/>
            <a:ext cx="8382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24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33397" y="5105400"/>
          <a:ext cx="5257803" cy="370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314700"/>
                <a:gridCol w="752475"/>
                <a:gridCol w="1190628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P1</a:t>
                      </a:r>
                      <a:endParaRPr lang="fa-I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P2</a:t>
                      </a:r>
                      <a:endParaRPr lang="fa-I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P3</a:t>
                      </a:r>
                      <a:endParaRPr lang="fa-I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Content Placeholder 1"/>
          <p:cNvSpPr txBox="1">
            <a:spLocks/>
          </p:cNvSpPr>
          <p:nvPr/>
        </p:nvSpPr>
        <p:spPr>
          <a:xfrm>
            <a:off x="304800" y="5486400"/>
            <a:ext cx="6096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0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1447800" y="5486400"/>
            <a:ext cx="6858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3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5" name="Content Placeholder 1"/>
          <p:cNvSpPr txBox="1">
            <a:spLocks/>
          </p:cNvSpPr>
          <p:nvPr/>
        </p:nvSpPr>
        <p:spPr>
          <a:xfrm>
            <a:off x="2133600" y="5486400"/>
            <a:ext cx="6858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4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6" name="Content Placeholder 1"/>
          <p:cNvSpPr txBox="1">
            <a:spLocks/>
          </p:cNvSpPr>
          <p:nvPr/>
        </p:nvSpPr>
        <p:spPr>
          <a:xfrm>
            <a:off x="5334000" y="5486400"/>
            <a:ext cx="8382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24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6324600" y="4038600"/>
            <a:ext cx="1066800" cy="3048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3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6096000" y="3962400"/>
            <a:ext cx="152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"/>
          <p:cNvSpPr txBox="1">
            <a:spLocks/>
          </p:cNvSpPr>
          <p:nvPr/>
        </p:nvSpPr>
        <p:spPr>
          <a:xfrm>
            <a:off x="6172200" y="3657600"/>
            <a:ext cx="15240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0+20+21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20" name="Content Placeholder 1"/>
          <p:cNvSpPr txBox="1">
            <a:spLocks/>
          </p:cNvSpPr>
          <p:nvPr/>
        </p:nvSpPr>
        <p:spPr>
          <a:xfrm>
            <a:off x="7467600" y="3733800"/>
            <a:ext cx="8382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=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21" name="Content Placeholder 1"/>
          <p:cNvSpPr txBox="1">
            <a:spLocks/>
          </p:cNvSpPr>
          <p:nvPr/>
        </p:nvSpPr>
        <p:spPr>
          <a:xfrm>
            <a:off x="7848600" y="3810000"/>
            <a:ext cx="1066800" cy="38100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13.67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23" name="Content Placeholder 1"/>
          <p:cNvSpPr txBox="1">
            <a:spLocks/>
          </p:cNvSpPr>
          <p:nvPr/>
        </p:nvSpPr>
        <p:spPr>
          <a:xfrm>
            <a:off x="6400800" y="5334000"/>
            <a:ext cx="1066800" cy="3048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3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6172200" y="5257800"/>
            <a:ext cx="152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1"/>
          <p:cNvSpPr txBox="1">
            <a:spLocks/>
          </p:cNvSpPr>
          <p:nvPr/>
        </p:nvSpPr>
        <p:spPr>
          <a:xfrm>
            <a:off x="6248400" y="4953000"/>
            <a:ext cx="15240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0+3+4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26" name="Content Placeholder 1"/>
          <p:cNvSpPr txBox="1">
            <a:spLocks/>
          </p:cNvSpPr>
          <p:nvPr/>
        </p:nvSpPr>
        <p:spPr>
          <a:xfrm>
            <a:off x="7543800" y="5029200"/>
            <a:ext cx="8382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=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27" name="Content Placeholder 1"/>
          <p:cNvSpPr txBox="1">
            <a:spLocks/>
          </p:cNvSpPr>
          <p:nvPr/>
        </p:nvSpPr>
        <p:spPr>
          <a:xfrm>
            <a:off x="7924800" y="5105400"/>
            <a:ext cx="1066800" cy="381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2.33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9" grpId="0"/>
      <p:bldP spid="20" grpId="0"/>
      <p:bldP spid="21" grpId="0"/>
      <p:bldP spid="23" grpId="0"/>
      <p:bldP spid="25" grpId="0"/>
      <p:bldP spid="26" grpId="0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71872"/>
          </a:xfrm>
        </p:spPr>
        <p:txBody>
          <a:bodyPr>
            <a:normAutofit fontScale="77500" lnSpcReduction="20000"/>
          </a:bodyPr>
          <a:lstStyle/>
          <a:p>
            <a:r>
              <a:rPr lang="fa-IR" dirty="0" smtClean="0"/>
              <a:t>اين الگوريتم يك راه بهبود رفتار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FCFS</a:t>
            </a:r>
            <a:r>
              <a:rPr lang="fa-IR" dirty="0" smtClean="0"/>
              <a:t> در مورد فرآيندهاي كوتاه مدت است با استفاده از قبضه‌كردن براساس ساعت.</a:t>
            </a:r>
          </a:p>
          <a:p>
            <a:endParaRPr lang="fa-IR" dirty="0" smtClean="0"/>
          </a:p>
          <a:p>
            <a:r>
              <a:rPr lang="fa-IR" dirty="0" smtClean="0"/>
              <a:t>در اين الگوريتم صف فرآيندهاي آماده به صورت يك صف حلقوي درنظر گرفته مي‌شود و به هر يك از فرآيندها حداكثر به مدت يك فاصله زماني كوتاه به نام برش زماني يا كوانتم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fa-IR" dirty="0" smtClean="0"/>
              <a:t>) و يا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Time Slice</a:t>
            </a:r>
            <a:r>
              <a:rPr lang="fa-I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a-IR" dirty="0" smtClean="0"/>
              <a:t>اختصاص مي‌يابد.</a:t>
            </a:r>
          </a:p>
          <a:p>
            <a:endParaRPr lang="fa-IR" dirty="0" smtClean="0"/>
          </a:p>
          <a:p>
            <a:r>
              <a:rPr lang="fa-IR" dirty="0" smtClean="0"/>
              <a:t>اگر زمان اجرا فرآيند كمتر از برش زماني باشد، آنگاه فرآيند بعد از اتمام زمان اجرا، پردازنده را آزاد مي‌كند.</a:t>
            </a:r>
          </a:p>
          <a:p>
            <a:endParaRPr lang="fa-IR" dirty="0" smtClean="0"/>
          </a:p>
          <a:p>
            <a:r>
              <a:rPr lang="fa-IR" dirty="0" smtClean="0"/>
              <a:t>اگر زمان اجرا فرآيند بيشتر از برش زماني باشد، آنگاه فرآيند بعد از اتمام برش زماني، بوسيله وقفه، پردازنده را آزاد و به انتهاي صف فرآيندها منتقل مي‌گردد و بدنبال آن فرآيند بعدي از ابتداي صف انتخاب خواهد شد.</a:t>
            </a:r>
          </a:p>
          <a:p>
            <a:endParaRPr lang="fa-IR" dirty="0" smtClean="0"/>
          </a:p>
          <a:p>
            <a:r>
              <a:rPr lang="fa-IR" dirty="0" smtClean="0"/>
              <a:t>مسئله اصلي در اين الگوريتم طول برش زماني است. اگر برش زماني طولاني باشد، اين الگوريتم مانند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FCFS</a:t>
            </a:r>
            <a:r>
              <a:rPr lang="fa-IR" dirty="0" smtClean="0"/>
              <a:t> خواهد شد و اگر برش زماني كوتاه باشد، تعويض فرآيندهاي بيشتري را نتيجه مي‌دهد كه درصد بازدهي پردازنده كمتر خواهد شد.</a:t>
            </a:r>
            <a:endParaRPr lang="fa-I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2ACE-AB91-431A-B3F8-6EAE7BFE70E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1"/>
            <a:r>
              <a:rPr lang="fa-IR" dirty="0" smtClean="0"/>
              <a:t>الگوريتم نوبتي گردشي</a:t>
            </a:r>
            <a:br>
              <a:rPr lang="fa-IR" dirty="0" smtClean="0"/>
            </a:br>
            <a:r>
              <a:rPr lang="fa-IR" dirty="0" smtClean="0"/>
              <a:t>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Round Robin</a:t>
            </a:r>
            <a:endParaRPr lang="fa-IR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2ACE-AB91-431A-B3F8-6EAE7BFE70E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3</a:t>
            </a:r>
            <a:endParaRPr lang="fa-IR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1066800"/>
            <a:ext cx="3749675" cy="1600200"/>
          </a:xfrm>
          <a:prstGeom prst="rect">
            <a:avLst/>
          </a:prstGeom>
          <a:noFill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889125" y="2657475"/>
            <a:ext cx="4491038" cy="493713"/>
          </a:xfrm>
          <a:prstGeom prst="rect">
            <a:avLst/>
          </a:prstGeom>
          <a:noFill/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57200" y="3092450"/>
            <a:ext cx="5791200" cy="869950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0" y="4752975"/>
            <a:ext cx="77343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2000" y="4114800"/>
            <a:ext cx="77247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هدف از زمانبندي پردازنده، تخصيص فرآيندها به پردازنده در طول زمان است.</a:t>
            </a:r>
          </a:p>
          <a:p>
            <a:pPr lvl="1"/>
            <a:r>
              <a:rPr lang="fa-IR" dirty="0" smtClean="0"/>
              <a:t>زمانبندی </a:t>
            </a:r>
            <a:r>
              <a:rPr lang="fa-IR" b="1" dirty="0" smtClean="0"/>
              <a:t>بلند‌مدت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Long-term</a:t>
            </a:r>
            <a:r>
              <a:rPr lang="fa-IR" b="1" dirty="0" smtClean="0"/>
              <a:t>)</a:t>
            </a:r>
          </a:p>
          <a:p>
            <a:pPr lvl="2"/>
            <a:r>
              <a:rPr lang="fa-IR" dirty="0" smtClean="0"/>
              <a:t> تصمیم‌گیری در مورد افزودن فرآيندي به مجموعه فرآیندها برای اجرا.</a:t>
            </a:r>
          </a:p>
          <a:p>
            <a:pPr lvl="1"/>
            <a:r>
              <a:rPr lang="fa-IR" dirty="0" smtClean="0"/>
              <a:t>زمانبندی </a:t>
            </a:r>
            <a:r>
              <a:rPr lang="fa-IR" b="1" dirty="0" smtClean="0"/>
              <a:t>میان‌مدت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Medium-term</a:t>
            </a:r>
            <a:r>
              <a:rPr lang="fa-IR" b="1" dirty="0" smtClean="0"/>
              <a:t>)</a:t>
            </a:r>
          </a:p>
          <a:p>
            <a:pPr lvl="2"/>
            <a:r>
              <a:rPr lang="fa-IR" dirty="0" smtClean="0"/>
              <a:t> تصمیم‌گیری در مورد افزودن به تعداد فرایندهايي كه در حافظه اصلي هستند.</a:t>
            </a:r>
          </a:p>
          <a:p>
            <a:pPr lvl="1"/>
            <a:r>
              <a:rPr lang="fa-IR" dirty="0" smtClean="0"/>
              <a:t>زمانبندی </a:t>
            </a:r>
            <a:r>
              <a:rPr lang="fa-IR" b="1" dirty="0" smtClean="0"/>
              <a:t>کوتاه‌مدت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Short-term</a:t>
            </a:r>
            <a:r>
              <a:rPr lang="fa-IR" b="1" dirty="0" smtClean="0"/>
              <a:t>)</a:t>
            </a:r>
          </a:p>
          <a:p>
            <a:pPr lvl="2"/>
            <a:r>
              <a:rPr lang="fa-IR" dirty="0" smtClean="0"/>
              <a:t>تصمیم‌گیری در مورد اينكه کداميك از فرآیندهاي موجود در حافظه اصلي، برای اجرا توسط پردازنده انتخاب ‌شوند.</a:t>
            </a:r>
          </a:p>
          <a:p>
            <a:pPr lvl="1"/>
            <a:r>
              <a:rPr lang="fa-IR" dirty="0" smtClean="0"/>
              <a:t>زمانبندی ورودی/ خروجی</a:t>
            </a:r>
          </a:p>
          <a:p>
            <a:pPr lvl="2"/>
            <a:r>
              <a:rPr lang="fa-IR" dirty="0" smtClean="0"/>
              <a:t> کدام درخواست ورودی و خروجی فرآیند توسط کدام دستگاه اجرا شود.</a:t>
            </a:r>
          </a:p>
          <a:p>
            <a:endParaRPr lang="fa-I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2ACE-AB91-431A-B3F8-6EAE7BFE70E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انواع زمانبندي</a:t>
            </a:r>
            <a:endParaRPr lang="fa-I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2ACE-AB91-431A-B3F8-6EAE7BFE70E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3 ...</a:t>
            </a:r>
            <a:endParaRPr lang="fa-I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505200"/>
            <a:ext cx="5715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1066800"/>
            <a:ext cx="3749675" cy="160020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3124200"/>
            <a:ext cx="41148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1295400" y="5638800"/>
            <a:ext cx="6858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3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2514600" y="5638800"/>
            <a:ext cx="6858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7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3581400" y="5638800"/>
            <a:ext cx="8382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11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57201" y="5257800"/>
          <a:ext cx="8229599" cy="370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D</a:t>
                      </a:r>
                      <a:endParaRPr lang="fa-I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E</a:t>
                      </a:r>
                      <a:endParaRPr lang="fa-IR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B </a:t>
                      </a:r>
                      <a:endParaRPr lang="fa-IR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D </a:t>
                      </a:r>
                      <a:r>
                        <a:rPr lang="en-US" sz="1200" dirty="0" smtClean="0"/>
                        <a:t>(1)</a:t>
                      </a:r>
                      <a:endParaRPr lang="fa-IR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fa-I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B </a:t>
                      </a:r>
                      <a:r>
                        <a:rPr lang="en-US" sz="1200" dirty="0" smtClean="0"/>
                        <a:t>(2)</a:t>
                      </a:r>
                      <a:endParaRPr lang="fa-IR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</a:t>
                      </a:r>
                      <a:endParaRPr lang="fa-IR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Content Placeholder 1"/>
          <p:cNvSpPr txBox="1">
            <a:spLocks/>
          </p:cNvSpPr>
          <p:nvPr/>
        </p:nvSpPr>
        <p:spPr>
          <a:xfrm>
            <a:off x="4800600" y="5638800"/>
            <a:ext cx="8382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15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5943600" y="5638800"/>
            <a:ext cx="8382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17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5" name="Content Placeholder 1"/>
          <p:cNvSpPr txBox="1">
            <a:spLocks/>
          </p:cNvSpPr>
          <p:nvPr/>
        </p:nvSpPr>
        <p:spPr>
          <a:xfrm>
            <a:off x="7162800" y="5638800"/>
            <a:ext cx="8382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19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6" name="Content Placeholder 1"/>
          <p:cNvSpPr txBox="1">
            <a:spLocks/>
          </p:cNvSpPr>
          <p:nvPr/>
        </p:nvSpPr>
        <p:spPr>
          <a:xfrm>
            <a:off x="152400" y="5638800"/>
            <a:ext cx="6858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0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305800" y="5638800"/>
            <a:ext cx="8382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20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fa-I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2ACE-AB91-431A-B3F8-6EAE7BFE70E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3 ...</a:t>
            </a:r>
            <a:endParaRPr lang="fa-IR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085975"/>
            <a:ext cx="77343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447800"/>
            <a:ext cx="77247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6629400" y="3821668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a-IR" sz="2000" dirty="0" smtClean="0">
                <a:cs typeface="B Nazanin" pitchFamily="2" charset="-78"/>
              </a:rPr>
              <a:t>ميانگين زمان كل </a:t>
            </a:r>
            <a:r>
              <a:rPr lang="fa-IR" dirty="0" smtClean="0"/>
              <a:t>(</a:t>
            </a:r>
            <a:r>
              <a:rPr lang="en-US" dirty="0" smtClean="0"/>
              <a:t>q=1</a:t>
            </a:r>
            <a:r>
              <a:rPr lang="fa-IR" dirty="0" smtClean="0"/>
              <a:t>)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600200" y="4038600"/>
            <a:ext cx="2362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 txBox="1">
            <a:spLocks/>
          </p:cNvSpPr>
          <p:nvPr/>
        </p:nvSpPr>
        <p:spPr>
          <a:xfrm>
            <a:off x="1524000" y="3657600"/>
            <a:ext cx="2514600" cy="38100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L="365760" lvl="0" indent="-256032" algn="ctr" rtl="0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4+16+13+14+7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2133600" y="4191000"/>
            <a:ext cx="1066800" cy="381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5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3733800" y="3810000"/>
            <a:ext cx="10668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=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4419600" y="4114800"/>
            <a:ext cx="1066800" cy="381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5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343400" y="40386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"/>
          <p:cNvSpPr txBox="1">
            <a:spLocks/>
          </p:cNvSpPr>
          <p:nvPr/>
        </p:nvSpPr>
        <p:spPr>
          <a:xfrm>
            <a:off x="4419600" y="3657600"/>
            <a:ext cx="1066800" cy="381000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54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5" name="Content Placeholder 1"/>
          <p:cNvSpPr txBox="1">
            <a:spLocks/>
          </p:cNvSpPr>
          <p:nvPr/>
        </p:nvSpPr>
        <p:spPr>
          <a:xfrm>
            <a:off x="5257800" y="3810000"/>
            <a:ext cx="8382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=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6" name="Content Placeholder 1"/>
          <p:cNvSpPr txBox="1">
            <a:spLocks/>
          </p:cNvSpPr>
          <p:nvPr/>
        </p:nvSpPr>
        <p:spPr>
          <a:xfrm>
            <a:off x="5562600" y="3886200"/>
            <a:ext cx="1066800" cy="381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10.8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629400" y="4888468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a-IR" sz="2000" dirty="0" smtClean="0">
                <a:cs typeface="B Nazanin" pitchFamily="2" charset="-78"/>
              </a:rPr>
              <a:t>ميانگين زمان كل </a:t>
            </a:r>
            <a:r>
              <a:rPr lang="fa-IR" dirty="0" smtClean="0"/>
              <a:t>(</a:t>
            </a:r>
            <a:r>
              <a:rPr lang="en-US" dirty="0" smtClean="0"/>
              <a:t>q=4</a:t>
            </a:r>
            <a:r>
              <a:rPr lang="fa-IR" dirty="0" smtClean="0"/>
              <a:t>)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600200" y="5105400"/>
            <a:ext cx="2362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"/>
          <p:cNvSpPr txBox="1">
            <a:spLocks/>
          </p:cNvSpPr>
          <p:nvPr/>
        </p:nvSpPr>
        <p:spPr>
          <a:xfrm>
            <a:off x="1524000" y="4724400"/>
            <a:ext cx="2514600" cy="38100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L="365760" lvl="0" indent="-256032" algn="ctr" rtl="0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3+15+7+14+11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21" name="Content Placeholder 1"/>
          <p:cNvSpPr txBox="1">
            <a:spLocks/>
          </p:cNvSpPr>
          <p:nvPr/>
        </p:nvSpPr>
        <p:spPr>
          <a:xfrm>
            <a:off x="2133600" y="5181600"/>
            <a:ext cx="1066800" cy="381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5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22" name="Content Placeholder 1"/>
          <p:cNvSpPr txBox="1">
            <a:spLocks/>
          </p:cNvSpPr>
          <p:nvPr/>
        </p:nvSpPr>
        <p:spPr>
          <a:xfrm>
            <a:off x="3733800" y="4876800"/>
            <a:ext cx="10668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=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23" name="Content Placeholder 1"/>
          <p:cNvSpPr txBox="1">
            <a:spLocks/>
          </p:cNvSpPr>
          <p:nvPr/>
        </p:nvSpPr>
        <p:spPr>
          <a:xfrm>
            <a:off x="4419600" y="5181600"/>
            <a:ext cx="1066800" cy="381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5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4343400" y="51054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1"/>
          <p:cNvSpPr txBox="1">
            <a:spLocks/>
          </p:cNvSpPr>
          <p:nvPr/>
        </p:nvSpPr>
        <p:spPr>
          <a:xfrm>
            <a:off x="4419600" y="4724400"/>
            <a:ext cx="1066800" cy="381000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50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26" name="Content Placeholder 1"/>
          <p:cNvSpPr txBox="1">
            <a:spLocks/>
          </p:cNvSpPr>
          <p:nvPr/>
        </p:nvSpPr>
        <p:spPr>
          <a:xfrm>
            <a:off x="5257800" y="4876800"/>
            <a:ext cx="8382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=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27" name="Content Placeholder 1"/>
          <p:cNvSpPr txBox="1">
            <a:spLocks/>
          </p:cNvSpPr>
          <p:nvPr/>
        </p:nvSpPr>
        <p:spPr>
          <a:xfrm>
            <a:off x="5562600" y="4953000"/>
            <a:ext cx="1066800" cy="3810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700" dirty="0" smtClean="0">
                <a:cs typeface="B Nazanin" pitchFamily="2" charset="-78"/>
              </a:rPr>
              <a:t>10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28" name="Content Placeholder 1"/>
          <p:cNvSpPr txBox="1">
            <a:spLocks/>
          </p:cNvSpPr>
          <p:nvPr/>
        </p:nvSpPr>
        <p:spPr>
          <a:xfrm>
            <a:off x="1295400" y="5943600"/>
            <a:ext cx="6858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3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29" name="Content Placeholder 1"/>
          <p:cNvSpPr txBox="1">
            <a:spLocks/>
          </p:cNvSpPr>
          <p:nvPr/>
        </p:nvSpPr>
        <p:spPr>
          <a:xfrm>
            <a:off x="2514600" y="5943600"/>
            <a:ext cx="6858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7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30" name="Content Placeholder 1"/>
          <p:cNvSpPr txBox="1">
            <a:spLocks/>
          </p:cNvSpPr>
          <p:nvPr/>
        </p:nvSpPr>
        <p:spPr>
          <a:xfrm>
            <a:off x="3581400" y="5943600"/>
            <a:ext cx="8382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11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57201" y="5562600"/>
          <a:ext cx="8229599" cy="370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D</a:t>
                      </a:r>
                      <a:endParaRPr lang="fa-I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E</a:t>
                      </a:r>
                      <a:endParaRPr lang="fa-IR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B </a:t>
                      </a:r>
                      <a:endParaRPr lang="fa-IR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D </a:t>
                      </a:r>
                      <a:r>
                        <a:rPr lang="en-US" sz="1200" dirty="0" smtClean="0"/>
                        <a:t>(1)</a:t>
                      </a:r>
                      <a:endParaRPr lang="fa-IR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fa-I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B </a:t>
                      </a:r>
                      <a:r>
                        <a:rPr lang="en-US" sz="1200" dirty="0" smtClean="0"/>
                        <a:t>(2)</a:t>
                      </a:r>
                      <a:endParaRPr lang="fa-IR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</a:t>
                      </a:r>
                      <a:endParaRPr lang="fa-IR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Content Placeholder 1"/>
          <p:cNvSpPr txBox="1">
            <a:spLocks/>
          </p:cNvSpPr>
          <p:nvPr/>
        </p:nvSpPr>
        <p:spPr>
          <a:xfrm>
            <a:off x="4800600" y="5943600"/>
            <a:ext cx="8382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15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33" name="Content Placeholder 1"/>
          <p:cNvSpPr txBox="1">
            <a:spLocks/>
          </p:cNvSpPr>
          <p:nvPr/>
        </p:nvSpPr>
        <p:spPr>
          <a:xfrm>
            <a:off x="5943600" y="5943600"/>
            <a:ext cx="8382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17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34" name="Content Placeholder 1"/>
          <p:cNvSpPr txBox="1">
            <a:spLocks/>
          </p:cNvSpPr>
          <p:nvPr/>
        </p:nvSpPr>
        <p:spPr>
          <a:xfrm>
            <a:off x="7162800" y="5943600"/>
            <a:ext cx="8382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19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35" name="Content Placeholder 1"/>
          <p:cNvSpPr txBox="1">
            <a:spLocks/>
          </p:cNvSpPr>
          <p:nvPr/>
        </p:nvSpPr>
        <p:spPr>
          <a:xfrm>
            <a:off x="8305800" y="5943600"/>
            <a:ext cx="8382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20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38" name="Content Placeholder 1"/>
          <p:cNvSpPr txBox="1">
            <a:spLocks/>
          </p:cNvSpPr>
          <p:nvPr/>
        </p:nvSpPr>
        <p:spPr>
          <a:xfrm>
            <a:off x="152400" y="5943600"/>
            <a:ext cx="6858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0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fa-I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2ACE-AB91-431A-B3F8-6EAE7BFE70E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3 ...</a:t>
            </a:r>
            <a:endParaRPr lang="fa-IR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857375"/>
            <a:ext cx="77343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219200"/>
            <a:ext cx="77247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ectangle 17"/>
          <p:cNvSpPr/>
          <p:nvPr/>
        </p:nvSpPr>
        <p:spPr>
          <a:xfrm>
            <a:off x="6019800" y="3242846"/>
            <a:ext cx="2819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a-IR" sz="2000" dirty="0" smtClean="0">
                <a:cs typeface="B Nazanin" pitchFamily="2" charset="-78"/>
              </a:rPr>
              <a:t>زمان انتظار فرآيند </a:t>
            </a:r>
            <a:r>
              <a:rPr lang="en-US" sz="2000" dirty="0" smtClean="0">
                <a:cs typeface="B Nazanin" pitchFamily="2" charset="-78"/>
              </a:rPr>
              <a:t> A</a:t>
            </a:r>
            <a:r>
              <a:rPr lang="fa-IR" sz="2000" dirty="0" smtClean="0">
                <a:cs typeface="B Nazanin" pitchFamily="2" charset="-78"/>
              </a:rPr>
              <a:t>  </a:t>
            </a:r>
            <a:r>
              <a:rPr lang="fa-IR" dirty="0" smtClean="0"/>
              <a:t>(</a:t>
            </a:r>
            <a:r>
              <a:rPr lang="en-US" dirty="0" smtClean="0"/>
              <a:t>q=1</a:t>
            </a:r>
            <a:r>
              <a:rPr lang="fa-IR" dirty="0" smtClean="0"/>
              <a:t>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57200" y="3276600"/>
            <a:ext cx="434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smtClean="0">
                <a:cs typeface="B Nazanin" pitchFamily="2" charset="-78"/>
              </a:rPr>
              <a:t>Finish Time – (Arrival Time + Service Time) =</a:t>
            </a:r>
            <a:endParaRPr lang="fa-IR" sz="1400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4419600" y="3276600"/>
            <a:ext cx="1600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dirty="0" smtClean="0"/>
              <a:t>4 – (0+3)=1</a:t>
            </a:r>
            <a:endParaRPr lang="fa-IR" sz="1600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6019800" y="3672244"/>
            <a:ext cx="2819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a-IR" sz="2000" dirty="0" smtClean="0">
                <a:cs typeface="B Nazanin" pitchFamily="2" charset="-78"/>
              </a:rPr>
              <a:t>زمان انتظار فرآيند </a:t>
            </a:r>
            <a:r>
              <a:rPr lang="en-US" sz="2000" dirty="0" smtClean="0">
                <a:cs typeface="B Nazanin" pitchFamily="2" charset="-78"/>
              </a:rPr>
              <a:t> B</a:t>
            </a:r>
            <a:r>
              <a:rPr lang="fa-IR" sz="2000" dirty="0" smtClean="0">
                <a:cs typeface="B Nazanin" pitchFamily="2" charset="-78"/>
              </a:rPr>
              <a:t>  </a:t>
            </a:r>
            <a:r>
              <a:rPr lang="fa-IR" dirty="0" smtClean="0"/>
              <a:t>(</a:t>
            </a:r>
            <a:r>
              <a:rPr lang="en-US" dirty="0" smtClean="0"/>
              <a:t>q=1</a:t>
            </a:r>
            <a:r>
              <a:rPr lang="fa-IR" dirty="0" smtClean="0"/>
              <a:t>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343400" y="3657600"/>
            <a:ext cx="1676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dirty="0" smtClean="0"/>
              <a:t>18 – (2+6)=10</a:t>
            </a:r>
            <a:endParaRPr lang="fa-IR" sz="1600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6324600" y="4659868"/>
            <a:ext cx="2438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a-IR" sz="2000" dirty="0" smtClean="0">
                <a:cs typeface="B Nazanin" pitchFamily="2" charset="-78"/>
              </a:rPr>
              <a:t>ميانگين زمان انتظار </a:t>
            </a:r>
            <a:r>
              <a:rPr lang="fa-IR" dirty="0" smtClean="0"/>
              <a:t>(</a:t>
            </a:r>
            <a:r>
              <a:rPr lang="en-US" dirty="0" smtClean="0"/>
              <a:t>q=1</a:t>
            </a:r>
            <a:r>
              <a:rPr lang="fa-IR" dirty="0" smtClean="0"/>
              <a:t>)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524000" y="4876800"/>
            <a:ext cx="2362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1"/>
          <p:cNvSpPr txBox="1">
            <a:spLocks/>
          </p:cNvSpPr>
          <p:nvPr/>
        </p:nvSpPr>
        <p:spPr>
          <a:xfrm>
            <a:off x="1447800" y="4495800"/>
            <a:ext cx="2514600" cy="381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lvl="0" indent="-256032" algn="ctr" rtl="0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1+10+9+9+5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35" name="Content Placeholder 1"/>
          <p:cNvSpPr txBox="1">
            <a:spLocks/>
          </p:cNvSpPr>
          <p:nvPr/>
        </p:nvSpPr>
        <p:spPr>
          <a:xfrm>
            <a:off x="2057400" y="5029200"/>
            <a:ext cx="1066800" cy="381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5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3657600" y="4648200"/>
            <a:ext cx="10668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=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37" name="Content Placeholder 1"/>
          <p:cNvSpPr txBox="1">
            <a:spLocks/>
          </p:cNvSpPr>
          <p:nvPr/>
        </p:nvSpPr>
        <p:spPr>
          <a:xfrm>
            <a:off x="4343400" y="4953000"/>
            <a:ext cx="1066800" cy="381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5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4267200" y="48768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1"/>
          <p:cNvSpPr txBox="1">
            <a:spLocks/>
          </p:cNvSpPr>
          <p:nvPr/>
        </p:nvSpPr>
        <p:spPr>
          <a:xfrm>
            <a:off x="4343400" y="4495800"/>
            <a:ext cx="1066800" cy="381000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33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40" name="Content Placeholder 1"/>
          <p:cNvSpPr txBox="1">
            <a:spLocks/>
          </p:cNvSpPr>
          <p:nvPr/>
        </p:nvSpPr>
        <p:spPr>
          <a:xfrm>
            <a:off x="5181600" y="4648200"/>
            <a:ext cx="8382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=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41" name="Content Placeholder 1"/>
          <p:cNvSpPr txBox="1">
            <a:spLocks/>
          </p:cNvSpPr>
          <p:nvPr/>
        </p:nvSpPr>
        <p:spPr>
          <a:xfrm>
            <a:off x="5486400" y="4724400"/>
            <a:ext cx="1066800" cy="3810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700" dirty="0" smtClean="0">
                <a:cs typeface="B Nazanin" pitchFamily="2" charset="-78"/>
              </a:rPr>
              <a:t>6.6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324600" y="5650468"/>
            <a:ext cx="2438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a-IR" sz="2000" dirty="0" smtClean="0">
                <a:cs typeface="B Nazanin" pitchFamily="2" charset="-78"/>
              </a:rPr>
              <a:t>ميانگين زمان انتظار </a:t>
            </a:r>
            <a:r>
              <a:rPr lang="fa-IR" dirty="0" smtClean="0"/>
              <a:t>(</a:t>
            </a:r>
            <a:r>
              <a:rPr lang="en-US" dirty="0" smtClean="0"/>
              <a:t>q=4</a:t>
            </a:r>
            <a:r>
              <a:rPr lang="fa-IR" dirty="0" smtClean="0"/>
              <a:t>)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1524000" y="5867400"/>
            <a:ext cx="2362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1"/>
          <p:cNvSpPr txBox="1">
            <a:spLocks/>
          </p:cNvSpPr>
          <p:nvPr/>
        </p:nvSpPr>
        <p:spPr>
          <a:xfrm>
            <a:off x="1447800" y="5486400"/>
            <a:ext cx="2514600" cy="381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lvl="0" indent="-256032" algn="ctr" rtl="0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0+9+3+9+9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45" name="Content Placeholder 1"/>
          <p:cNvSpPr txBox="1">
            <a:spLocks/>
          </p:cNvSpPr>
          <p:nvPr/>
        </p:nvSpPr>
        <p:spPr>
          <a:xfrm>
            <a:off x="2057400" y="6019800"/>
            <a:ext cx="1066800" cy="381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5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46" name="Content Placeholder 1"/>
          <p:cNvSpPr txBox="1">
            <a:spLocks/>
          </p:cNvSpPr>
          <p:nvPr/>
        </p:nvSpPr>
        <p:spPr>
          <a:xfrm>
            <a:off x="3657600" y="5638800"/>
            <a:ext cx="10668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=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47" name="Content Placeholder 1"/>
          <p:cNvSpPr txBox="1">
            <a:spLocks/>
          </p:cNvSpPr>
          <p:nvPr/>
        </p:nvSpPr>
        <p:spPr>
          <a:xfrm>
            <a:off x="4343400" y="5943600"/>
            <a:ext cx="1066800" cy="381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5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4267200" y="58674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ontent Placeholder 1"/>
          <p:cNvSpPr txBox="1">
            <a:spLocks/>
          </p:cNvSpPr>
          <p:nvPr/>
        </p:nvSpPr>
        <p:spPr>
          <a:xfrm>
            <a:off x="4343400" y="5486400"/>
            <a:ext cx="1066800" cy="381000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30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50" name="Content Placeholder 1"/>
          <p:cNvSpPr txBox="1">
            <a:spLocks/>
          </p:cNvSpPr>
          <p:nvPr/>
        </p:nvSpPr>
        <p:spPr>
          <a:xfrm>
            <a:off x="5181600" y="5638800"/>
            <a:ext cx="8382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=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51" name="Content Placeholder 1"/>
          <p:cNvSpPr txBox="1">
            <a:spLocks/>
          </p:cNvSpPr>
          <p:nvPr/>
        </p:nvSpPr>
        <p:spPr>
          <a:xfrm>
            <a:off x="5486400" y="5715000"/>
            <a:ext cx="1066800" cy="3810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700" dirty="0" smtClean="0">
                <a:cs typeface="B Nazanin" pitchFamily="2" charset="-78"/>
              </a:rPr>
              <a:t>6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fa-I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2ACE-AB91-431A-B3F8-6EAE7BFE70E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3 ...</a:t>
            </a:r>
            <a:endParaRPr lang="fa-IR" dirty="0"/>
          </a:p>
        </p:txBody>
      </p:sp>
      <p:sp>
        <p:nvSpPr>
          <p:cNvPr id="18" name="Rectangle 17"/>
          <p:cNvSpPr/>
          <p:nvPr/>
        </p:nvSpPr>
        <p:spPr>
          <a:xfrm>
            <a:off x="6019800" y="4233446"/>
            <a:ext cx="2819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a-IR" sz="2000" dirty="0" smtClean="0">
                <a:cs typeface="B Nazanin" pitchFamily="2" charset="-78"/>
              </a:rPr>
              <a:t>زمان پاسخ فرآيند </a:t>
            </a:r>
            <a:r>
              <a:rPr lang="en-US" sz="2000" dirty="0" smtClean="0">
                <a:cs typeface="B Nazanin" pitchFamily="2" charset="-78"/>
              </a:rPr>
              <a:t> A</a:t>
            </a:r>
            <a:r>
              <a:rPr lang="fa-IR" sz="2000" dirty="0" smtClean="0">
                <a:cs typeface="B Nazanin" pitchFamily="2" charset="-78"/>
              </a:rPr>
              <a:t>  </a:t>
            </a:r>
            <a:r>
              <a:rPr lang="fa-IR" dirty="0" smtClean="0"/>
              <a:t>(</a:t>
            </a:r>
            <a:r>
              <a:rPr lang="en-US" dirty="0" smtClean="0"/>
              <a:t>q=1</a:t>
            </a:r>
            <a:r>
              <a:rPr lang="fa-IR" dirty="0" smtClean="0"/>
              <a:t>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33400" y="4264223"/>
            <a:ext cx="1828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fa-IR" sz="1400" dirty="0" smtClean="0">
                <a:cs typeface="B Nazanin" pitchFamily="2" charset="-78"/>
              </a:rPr>
              <a:t>زمان دريافت اولين پاسخ</a:t>
            </a:r>
            <a:r>
              <a:rPr lang="en-US" sz="1400" dirty="0" smtClean="0">
                <a:cs typeface="B Nazanin" pitchFamily="2" charset="-78"/>
              </a:rPr>
              <a:t>  </a:t>
            </a:r>
            <a:endParaRPr lang="fa-IR" sz="1400" dirty="0" smtClean="0">
              <a:cs typeface="B Nazanin" pitchFamily="2" charset="-78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429000" y="4267200"/>
            <a:ext cx="1600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dirty="0" smtClean="0"/>
              <a:t>0 - 0 = 0</a:t>
            </a:r>
            <a:endParaRPr lang="fa-IR" sz="1600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6019800" y="4662844"/>
            <a:ext cx="2819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a-IR" sz="2000" dirty="0" smtClean="0">
                <a:cs typeface="B Nazanin" pitchFamily="2" charset="-78"/>
              </a:rPr>
              <a:t>زمان پاسخ فرآيند </a:t>
            </a:r>
            <a:r>
              <a:rPr lang="en-US" sz="2000" dirty="0" smtClean="0">
                <a:cs typeface="B Nazanin" pitchFamily="2" charset="-78"/>
              </a:rPr>
              <a:t> B</a:t>
            </a:r>
            <a:r>
              <a:rPr lang="fa-IR" sz="2000" dirty="0" smtClean="0">
                <a:cs typeface="B Nazanin" pitchFamily="2" charset="-78"/>
              </a:rPr>
              <a:t>  </a:t>
            </a:r>
            <a:r>
              <a:rPr lang="fa-IR" dirty="0" smtClean="0"/>
              <a:t>(</a:t>
            </a:r>
            <a:r>
              <a:rPr lang="en-US" dirty="0" smtClean="0"/>
              <a:t>q=1</a:t>
            </a:r>
            <a:r>
              <a:rPr lang="fa-IR" dirty="0" smtClean="0"/>
              <a:t>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429000" y="4648200"/>
            <a:ext cx="1676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dirty="0" smtClean="0"/>
              <a:t>2 – 2 = 0</a:t>
            </a:r>
            <a:endParaRPr lang="fa-IR" sz="1600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6324600" y="5802868"/>
            <a:ext cx="2438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a-IR" sz="2000" dirty="0" smtClean="0">
                <a:cs typeface="B Nazanin" pitchFamily="2" charset="-78"/>
              </a:rPr>
              <a:t>ميانگين زمان پاسخ </a:t>
            </a:r>
            <a:r>
              <a:rPr lang="fa-IR" dirty="0" smtClean="0"/>
              <a:t>(</a:t>
            </a:r>
            <a:r>
              <a:rPr lang="en-US" dirty="0" smtClean="0"/>
              <a:t>q=1</a:t>
            </a:r>
            <a:r>
              <a:rPr lang="fa-IR" dirty="0" smtClean="0"/>
              <a:t>)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524000" y="6019800"/>
            <a:ext cx="2362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1"/>
          <p:cNvSpPr txBox="1">
            <a:spLocks/>
          </p:cNvSpPr>
          <p:nvPr/>
        </p:nvSpPr>
        <p:spPr>
          <a:xfrm>
            <a:off x="1447800" y="5638800"/>
            <a:ext cx="2514600" cy="381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lvl="0" indent="-256032" algn="ctr" rtl="0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0+0+1+1+2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35" name="Content Placeholder 1"/>
          <p:cNvSpPr txBox="1">
            <a:spLocks/>
          </p:cNvSpPr>
          <p:nvPr/>
        </p:nvSpPr>
        <p:spPr>
          <a:xfrm>
            <a:off x="2057400" y="6096000"/>
            <a:ext cx="1066800" cy="381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5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3657600" y="5791200"/>
            <a:ext cx="10668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=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37" name="Content Placeholder 1"/>
          <p:cNvSpPr txBox="1">
            <a:spLocks/>
          </p:cNvSpPr>
          <p:nvPr/>
        </p:nvSpPr>
        <p:spPr>
          <a:xfrm>
            <a:off x="4343400" y="6096000"/>
            <a:ext cx="1066800" cy="381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5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4267200" y="60198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1"/>
          <p:cNvSpPr txBox="1">
            <a:spLocks/>
          </p:cNvSpPr>
          <p:nvPr/>
        </p:nvSpPr>
        <p:spPr>
          <a:xfrm>
            <a:off x="4343400" y="5638800"/>
            <a:ext cx="1066800" cy="381000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4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40" name="Content Placeholder 1"/>
          <p:cNvSpPr txBox="1">
            <a:spLocks/>
          </p:cNvSpPr>
          <p:nvPr/>
        </p:nvSpPr>
        <p:spPr>
          <a:xfrm>
            <a:off x="5181600" y="5791200"/>
            <a:ext cx="8382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=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41" name="Content Placeholder 1"/>
          <p:cNvSpPr txBox="1">
            <a:spLocks/>
          </p:cNvSpPr>
          <p:nvPr/>
        </p:nvSpPr>
        <p:spPr>
          <a:xfrm>
            <a:off x="5486400" y="5867400"/>
            <a:ext cx="1066800" cy="3810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700" dirty="0" smtClean="0">
                <a:cs typeface="B Nazanin" pitchFamily="2" charset="-78"/>
              </a:rPr>
              <a:t>0.8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pic>
        <p:nvPicPr>
          <p:cNvPr id="55" name="Picture 5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914400"/>
            <a:ext cx="3749675" cy="1600200"/>
          </a:xfrm>
          <a:prstGeom prst="rect">
            <a:avLst/>
          </a:prstGeom>
          <a:noFill/>
        </p:spPr>
      </p:pic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889125" y="2505075"/>
            <a:ext cx="4491038" cy="493713"/>
          </a:xfrm>
          <a:prstGeom prst="rect">
            <a:avLst/>
          </a:prstGeom>
          <a:noFill/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57200" y="2940050"/>
            <a:ext cx="5791200" cy="869950"/>
          </a:xfrm>
          <a:prstGeom prst="rect">
            <a:avLst/>
          </a:prstGeom>
          <a:noFill/>
        </p:spPr>
      </p:pic>
      <p:sp>
        <p:nvSpPr>
          <p:cNvPr id="58" name="Rectangle 57"/>
          <p:cNvSpPr/>
          <p:nvPr/>
        </p:nvSpPr>
        <p:spPr>
          <a:xfrm>
            <a:off x="1981200" y="4267200"/>
            <a:ext cx="1828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smtClean="0"/>
              <a:t>- Arrival Time =</a:t>
            </a:r>
            <a:endParaRPr lang="fa-IR" sz="1400" dirty="0" smtClean="0"/>
          </a:p>
        </p:txBody>
      </p:sp>
      <p:sp>
        <p:nvSpPr>
          <p:cNvPr id="59" name="Rectangle 58"/>
          <p:cNvSpPr/>
          <p:nvPr/>
        </p:nvSpPr>
        <p:spPr>
          <a:xfrm>
            <a:off x="6019800" y="5086290"/>
            <a:ext cx="2819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a-IR" sz="2000" dirty="0" smtClean="0">
                <a:cs typeface="B Nazanin" pitchFamily="2" charset="-78"/>
              </a:rPr>
              <a:t>زمان پاسخ فرآيند </a:t>
            </a:r>
            <a:r>
              <a:rPr lang="en-US" sz="2000" dirty="0" smtClean="0">
                <a:cs typeface="B Nazanin" pitchFamily="2" charset="-78"/>
              </a:rPr>
              <a:t> C</a:t>
            </a:r>
            <a:r>
              <a:rPr lang="fa-IR" sz="2000" dirty="0" smtClean="0">
                <a:cs typeface="B Nazanin" pitchFamily="2" charset="-78"/>
              </a:rPr>
              <a:t>  </a:t>
            </a:r>
            <a:r>
              <a:rPr lang="fa-IR" dirty="0" smtClean="0"/>
              <a:t>(</a:t>
            </a:r>
            <a:r>
              <a:rPr lang="en-US" dirty="0" smtClean="0"/>
              <a:t>q=1</a:t>
            </a:r>
            <a:r>
              <a:rPr lang="fa-IR" dirty="0" smtClean="0"/>
              <a:t>)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429000" y="5071646"/>
            <a:ext cx="1676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dirty="0" smtClean="0"/>
              <a:t>5 – 4 = 1</a:t>
            </a:r>
            <a:endParaRPr lang="fa-IR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400" dirty="0" smtClean="0"/>
              <a:t>متوسط زمان كل (پاسخ) براساس الگوريتم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RR</a:t>
            </a:r>
            <a:r>
              <a:rPr lang="fa-IR" sz="2400" dirty="0" smtClean="0"/>
              <a:t> و با برش زماني 5 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q=5</a:t>
            </a:r>
            <a:r>
              <a:rPr lang="fa-IR" sz="2400" dirty="0" smtClean="0"/>
              <a:t>) را براي سيستم فوق محاسبه كنيد.</a:t>
            </a:r>
            <a:endParaRPr lang="fa-IR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2ACE-AB91-431A-B3F8-6EAE7BFE70EC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4</a:t>
            </a:r>
            <a:endParaRPr lang="fa-I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2133600"/>
          <a:ext cx="4191000" cy="21945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397000"/>
                <a:gridCol w="1397000"/>
                <a:gridCol w="1397000"/>
              </a:tblGrid>
              <a:tr h="25400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itchFamily="2" charset="-78"/>
                        </a:rPr>
                        <a:t>مدت زمان اجرا</a:t>
                      </a:r>
                      <a:endParaRPr lang="fa-IR" dirty="0">
                        <a:cs typeface="B Nazanin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itchFamily="2" charset="-78"/>
                        </a:rPr>
                        <a:t>زمان ورود</a:t>
                      </a:r>
                      <a:endParaRPr lang="fa-IR" dirty="0">
                        <a:cs typeface="B Nazanin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itchFamily="2" charset="-78"/>
                        </a:rPr>
                        <a:t>فرآيند</a:t>
                      </a:r>
                      <a:endParaRPr lang="fa-IR" dirty="0">
                        <a:cs typeface="B Nazanin" pitchFamily="2" charset="-78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12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</a:t>
                      </a:r>
                      <a:endParaRPr lang="fa-IR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8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B</a:t>
                      </a:r>
                      <a:endParaRPr lang="fa-IR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3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3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fa-IR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5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4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D</a:t>
                      </a:r>
                      <a:endParaRPr lang="fa-IR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7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5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E</a:t>
                      </a:r>
                      <a:endParaRPr lang="fa-I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1"/>
          <p:cNvSpPr txBox="1">
            <a:spLocks/>
          </p:cNvSpPr>
          <p:nvPr/>
        </p:nvSpPr>
        <p:spPr>
          <a:xfrm>
            <a:off x="0" y="4953000"/>
            <a:ext cx="6096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1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838200" y="4953000"/>
            <a:ext cx="6858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6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1752600" y="4953000"/>
            <a:ext cx="6858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11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2590800" y="4953000"/>
            <a:ext cx="8382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14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4419600" y="6019800"/>
            <a:ext cx="1066800" cy="3048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5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743200" y="5943600"/>
            <a:ext cx="441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"/>
          <p:cNvSpPr txBox="1">
            <a:spLocks/>
          </p:cNvSpPr>
          <p:nvPr/>
        </p:nvSpPr>
        <p:spPr>
          <a:xfrm>
            <a:off x="2438400" y="5638800"/>
            <a:ext cx="51054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(36-1)+ (32-2) + (14-3) + (19-4) + (34-5)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7010400" y="5715000"/>
            <a:ext cx="8382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=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5" name="Content Placeholder 1"/>
          <p:cNvSpPr txBox="1">
            <a:spLocks/>
          </p:cNvSpPr>
          <p:nvPr/>
        </p:nvSpPr>
        <p:spPr>
          <a:xfrm>
            <a:off x="7391400" y="5791200"/>
            <a:ext cx="1066800" cy="381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24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28600" y="4572000"/>
          <a:ext cx="8229600" cy="370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</a:t>
                      </a:r>
                      <a:endParaRPr lang="fa-I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E</a:t>
                      </a:r>
                      <a:endParaRPr lang="fa-I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B</a:t>
                      </a:r>
                      <a:endParaRPr lang="fa-I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 </a:t>
                      </a:r>
                      <a:r>
                        <a:rPr lang="en-US" sz="1200" dirty="0" smtClean="0"/>
                        <a:t>(2)</a:t>
                      </a:r>
                      <a:endParaRPr lang="fa-IR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E </a:t>
                      </a:r>
                      <a:r>
                        <a:rPr lang="en-US" sz="1200" dirty="0" smtClean="0"/>
                        <a:t>(2)</a:t>
                      </a:r>
                      <a:endParaRPr lang="fa-IR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D</a:t>
                      </a:r>
                      <a:endParaRPr lang="fa-I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fa-I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B </a:t>
                      </a:r>
                      <a:r>
                        <a:rPr lang="en-US" sz="1200" dirty="0" smtClean="0"/>
                        <a:t>(3)</a:t>
                      </a:r>
                      <a:endParaRPr lang="fa-IR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 </a:t>
                      </a:r>
                      <a:r>
                        <a:rPr lang="en-US" sz="1200" dirty="0" smtClean="0"/>
                        <a:t>(7)</a:t>
                      </a:r>
                      <a:endParaRPr lang="fa-IR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Content Placeholder 1"/>
          <p:cNvSpPr txBox="1">
            <a:spLocks/>
          </p:cNvSpPr>
          <p:nvPr/>
        </p:nvSpPr>
        <p:spPr>
          <a:xfrm>
            <a:off x="3505200" y="4953000"/>
            <a:ext cx="8382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19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8" name="Content Placeholder 1"/>
          <p:cNvSpPr txBox="1">
            <a:spLocks/>
          </p:cNvSpPr>
          <p:nvPr/>
        </p:nvSpPr>
        <p:spPr>
          <a:xfrm>
            <a:off x="4419600" y="4953000"/>
            <a:ext cx="8382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24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9" name="Content Placeholder 1"/>
          <p:cNvSpPr txBox="1">
            <a:spLocks/>
          </p:cNvSpPr>
          <p:nvPr/>
        </p:nvSpPr>
        <p:spPr>
          <a:xfrm>
            <a:off x="5334000" y="4953000"/>
            <a:ext cx="8382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29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20" name="Content Placeholder 1"/>
          <p:cNvSpPr txBox="1">
            <a:spLocks/>
          </p:cNvSpPr>
          <p:nvPr/>
        </p:nvSpPr>
        <p:spPr>
          <a:xfrm>
            <a:off x="6248400" y="4953000"/>
            <a:ext cx="8382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32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21" name="Content Placeholder 1"/>
          <p:cNvSpPr txBox="1">
            <a:spLocks/>
          </p:cNvSpPr>
          <p:nvPr/>
        </p:nvSpPr>
        <p:spPr>
          <a:xfrm>
            <a:off x="7162800" y="4953000"/>
            <a:ext cx="8382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34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22" name="Content Placeholder 1"/>
          <p:cNvSpPr txBox="1">
            <a:spLocks/>
          </p:cNvSpPr>
          <p:nvPr/>
        </p:nvSpPr>
        <p:spPr>
          <a:xfrm>
            <a:off x="8001000" y="4953000"/>
            <a:ext cx="8382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36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اين الگوريتم يك راه ديگر براي بهبود رفتار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FCFS</a:t>
            </a:r>
            <a:r>
              <a:rPr lang="fa-IR" dirty="0" smtClean="0"/>
              <a:t> در مورد فرآيندهاي كوتاه مدت است.</a:t>
            </a:r>
          </a:p>
          <a:p>
            <a:r>
              <a:rPr lang="fa-IR" dirty="0" smtClean="0"/>
              <a:t>اين الگوريتم با سياست بدون قبضه‌كردن، فرآيندي كه كوتاهترين زمان پردازش را دارد از صف فرآيندهاي آماده انتخاب مي‌نمايد.</a:t>
            </a:r>
          </a:p>
          <a:p>
            <a:r>
              <a:rPr lang="fa-IR" dirty="0" smtClean="0"/>
              <a:t>معايب:</a:t>
            </a:r>
          </a:p>
          <a:p>
            <a:pPr lvl="1"/>
            <a:r>
              <a:rPr lang="fa-IR" dirty="0" smtClean="0"/>
              <a:t>نياز به دانستن اطلاعات مقاطع زماني قبل از شروع اجرا</a:t>
            </a:r>
          </a:p>
          <a:p>
            <a:pPr lvl="1"/>
            <a:r>
              <a:rPr lang="fa-IR" dirty="0" smtClean="0"/>
              <a:t>احتمال به تعويق افتادن كارهاي طولاني (گرسنگي)</a:t>
            </a:r>
          </a:p>
          <a:p>
            <a:pPr lvl="1"/>
            <a:r>
              <a:rPr lang="fa-IR" dirty="0" smtClean="0"/>
              <a:t>انقطاع ناپذير بودن (بدون قبضه‌‌‌كردن)</a:t>
            </a:r>
            <a:endParaRPr lang="fa-I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2ACE-AB91-431A-B3F8-6EAE7BFE70E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a-IR" dirty="0" smtClean="0"/>
              <a:t>الگوريتم كوتاهترين فرآيند</a:t>
            </a:r>
            <a:br>
              <a:rPr lang="fa-IR" dirty="0" smtClean="0"/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SPN</a:t>
            </a:r>
            <a:endParaRPr lang="fa-IR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2ACE-AB91-431A-B3F8-6EAE7BFE70EC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5</a:t>
            </a:r>
            <a:endParaRPr lang="fa-IR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362200" y="2819400"/>
            <a:ext cx="4876800" cy="565150"/>
          </a:xfrm>
          <a:prstGeom prst="rect">
            <a:avLst/>
          </a:prstGeom>
          <a:noFill/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33425" y="3429000"/>
            <a:ext cx="6429375" cy="1022350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193800"/>
            <a:ext cx="5029200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66800" y="5410200"/>
            <a:ext cx="76581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66800" y="4800600"/>
            <a:ext cx="76485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04798" y="2819400"/>
          <a:ext cx="8229602" cy="370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645920"/>
                <a:gridCol w="1430655"/>
                <a:gridCol w="1861186"/>
                <a:gridCol w="2005965"/>
                <a:gridCol w="1285876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D</a:t>
                      </a:r>
                      <a:endParaRPr lang="fa-I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fa-I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E</a:t>
                      </a:r>
                      <a:endParaRPr lang="fa-I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B</a:t>
                      </a:r>
                      <a:endParaRPr lang="fa-I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</a:t>
                      </a:r>
                      <a:endParaRPr lang="fa-I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2ACE-AB91-431A-B3F8-6EAE7BFE70E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5 ...</a:t>
            </a:r>
            <a:endParaRPr lang="fa-I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828800"/>
            <a:ext cx="76581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219200"/>
            <a:ext cx="76485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ontent Placeholder 1"/>
          <p:cNvSpPr txBox="1">
            <a:spLocks/>
          </p:cNvSpPr>
          <p:nvPr/>
        </p:nvSpPr>
        <p:spPr>
          <a:xfrm>
            <a:off x="0" y="3200400"/>
            <a:ext cx="8382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0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1219200" y="3200400"/>
            <a:ext cx="8382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3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3200400" y="3200400"/>
            <a:ext cx="8382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9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5105400" y="3200400"/>
            <a:ext cx="8382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11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3" name="Content Placeholder 1"/>
          <p:cNvSpPr txBox="1">
            <a:spLocks/>
          </p:cNvSpPr>
          <p:nvPr/>
        </p:nvSpPr>
        <p:spPr>
          <a:xfrm>
            <a:off x="6477000" y="3200400"/>
            <a:ext cx="8382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15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8077200" y="3200400"/>
            <a:ext cx="8382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20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24600" y="3897868"/>
            <a:ext cx="2438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a-IR" sz="2000" dirty="0" smtClean="0">
                <a:cs typeface="B Nazanin" pitchFamily="2" charset="-78"/>
              </a:rPr>
              <a:t>ميانگين زمان كل</a:t>
            </a:r>
            <a:endParaRPr lang="fa-IR" dirty="0" smtClean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24000" y="4114800"/>
            <a:ext cx="2362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"/>
          <p:cNvSpPr txBox="1">
            <a:spLocks/>
          </p:cNvSpPr>
          <p:nvPr/>
        </p:nvSpPr>
        <p:spPr>
          <a:xfrm>
            <a:off x="1447800" y="3733800"/>
            <a:ext cx="2514600" cy="381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lvl="0" indent="-256032" algn="ctr" rtl="0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3+7+11+14+3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8" name="Content Placeholder 1"/>
          <p:cNvSpPr txBox="1">
            <a:spLocks/>
          </p:cNvSpPr>
          <p:nvPr/>
        </p:nvSpPr>
        <p:spPr>
          <a:xfrm>
            <a:off x="2057400" y="4267200"/>
            <a:ext cx="1066800" cy="381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5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9" name="Content Placeholder 1"/>
          <p:cNvSpPr txBox="1">
            <a:spLocks/>
          </p:cNvSpPr>
          <p:nvPr/>
        </p:nvSpPr>
        <p:spPr>
          <a:xfrm>
            <a:off x="3657600" y="3886200"/>
            <a:ext cx="10668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=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20" name="Content Placeholder 1"/>
          <p:cNvSpPr txBox="1">
            <a:spLocks/>
          </p:cNvSpPr>
          <p:nvPr/>
        </p:nvSpPr>
        <p:spPr>
          <a:xfrm>
            <a:off x="4343400" y="4191000"/>
            <a:ext cx="1066800" cy="381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5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4267200" y="41148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1"/>
          <p:cNvSpPr txBox="1">
            <a:spLocks/>
          </p:cNvSpPr>
          <p:nvPr/>
        </p:nvSpPr>
        <p:spPr>
          <a:xfrm>
            <a:off x="4343400" y="3733800"/>
            <a:ext cx="1066800" cy="381000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38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23" name="Content Placeholder 1"/>
          <p:cNvSpPr txBox="1">
            <a:spLocks/>
          </p:cNvSpPr>
          <p:nvPr/>
        </p:nvSpPr>
        <p:spPr>
          <a:xfrm>
            <a:off x="5181600" y="3886200"/>
            <a:ext cx="8382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=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24" name="Content Placeholder 1"/>
          <p:cNvSpPr txBox="1">
            <a:spLocks/>
          </p:cNvSpPr>
          <p:nvPr/>
        </p:nvSpPr>
        <p:spPr>
          <a:xfrm>
            <a:off x="5486400" y="3962400"/>
            <a:ext cx="1066800" cy="3810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700" dirty="0" smtClean="0">
                <a:cs typeface="B Nazanin" pitchFamily="2" charset="-78"/>
              </a:rPr>
              <a:t>7.6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324600" y="5040868"/>
            <a:ext cx="2438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a-IR" sz="2000" dirty="0" smtClean="0">
                <a:cs typeface="B Nazanin" pitchFamily="2" charset="-78"/>
              </a:rPr>
              <a:t>ميانگين زمان انتظار</a:t>
            </a:r>
            <a:endParaRPr lang="fa-IR" dirty="0" smtClean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524000" y="5257800"/>
            <a:ext cx="2362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1"/>
          <p:cNvSpPr txBox="1">
            <a:spLocks/>
          </p:cNvSpPr>
          <p:nvPr/>
        </p:nvSpPr>
        <p:spPr>
          <a:xfrm>
            <a:off x="1447800" y="4876800"/>
            <a:ext cx="2514600" cy="381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lvl="0" indent="-256032" algn="ctr" rtl="0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0+1+7+9+1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28" name="Content Placeholder 1"/>
          <p:cNvSpPr txBox="1">
            <a:spLocks/>
          </p:cNvSpPr>
          <p:nvPr/>
        </p:nvSpPr>
        <p:spPr>
          <a:xfrm>
            <a:off x="2057400" y="5410200"/>
            <a:ext cx="1066800" cy="381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5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29" name="Content Placeholder 1"/>
          <p:cNvSpPr txBox="1">
            <a:spLocks/>
          </p:cNvSpPr>
          <p:nvPr/>
        </p:nvSpPr>
        <p:spPr>
          <a:xfrm>
            <a:off x="3657600" y="5029200"/>
            <a:ext cx="10668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=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30" name="Content Placeholder 1"/>
          <p:cNvSpPr txBox="1">
            <a:spLocks/>
          </p:cNvSpPr>
          <p:nvPr/>
        </p:nvSpPr>
        <p:spPr>
          <a:xfrm>
            <a:off x="4343400" y="5334000"/>
            <a:ext cx="1066800" cy="381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5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4267200" y="52578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1"/>
          <p:cNvSpPr txBox="1">
            <a:spLocks/>
          </p:cNvSpPr>
          <p:nvPr/>
        </p:nvSpPr>
        <p:spPr>
          <a:xfrm>
            <a:off x="4343400" y="4876800"/>
            <a:ext cx="1066800" cy="381000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18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33" name="Content Placeholder 1"/>
          <p:cNvSpPr txBox="1">
            <a:spLocks/>
          </p:cNvSpPr>
          <p:nvPr/>
        </p:nvSpPr>
        <p:spPr>
          <a:xfrm>
            <a:off x="5181600" y="5029200"/>
            <a:ext cx="8382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=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34" name="Content Placeholder 1"/>
          <p:cNvSpPr txBox="1">
            <a:spLocks/>
          </p:cNvSpPr>
          <p:nvPr/>
        </p:nvSpPr>
        <p:spPr>
          <a:xfrm>
            <a:off x="5486400" y="5105400"/>
            <a:ext cx="1066800" cy="3810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700" dirty="0" smtClean="0">
                <a:cs typeface="B Nazanin" pitchFamily="2" charset="-78"/>
              </a:rPr>
              <a:t>3.6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400" dirty="0" smtClean="0"/>
              <a:t>طبق جدول فوق، چنانچه پردازنده بعد از يك واحد انتظار با سياست زمانبندي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SPN</a:t>
            </a:r>
            <a:r>
              <a:rPr lang="fa-IR" sz="2400" dirty="0" smtClean="0"/>
              <a:t> فرآيندها را اجرا نمايد، ميانگين زمان كل (پاسخ) و انتظار چه عددي است؟</a:t>
            </a:r>
            <a:endParaRPr lang="fa-IR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2ACE-AB91-431A-B3F8-6EAE7BFE70E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6</a:t>
            </a:r>
            <a:endParaRPr lang="fa-IR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2286000"/>
          <a:ext cx="4191000" cy="1463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397000"/>
                <a:gridCol w="1397000"/>
                <a:gridCol w="1397000"/>
              </a:tblGrid>
              <a:tr h="30480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itchFamily="2" charset="-78"/>
                        </a:rPr>
                        <a:t>مدت زمان اجرا</a:t>
                      </a:r>
                      <a:endParaRPr lang="fa-IR" dirty="0">
                        <a:cs typeface="B Nazanin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itchFamily="2" charset="-78"/>
                        </a:rPr>
                        <a:t>زمان ورود</a:t>
                      </a:r>
                      <a:endParaRPr lang="fa-IR" dirty="0">
                        <a:cs typeface="B Nazanin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itchFamily="2" charset="-78"/>
                        </a:rPr>
                        <a:t>فرآيند</a:t>
                      </a:r>
                      <a:endParaRPr lang="fa-IR" dirty="0">
                        <a:cs typeface="B Nazanin" pitchFamily="2" charset="-78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8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0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</a:t>
                      </a:r>
                      <a:endParaRPr lang="fa-IR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4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2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B</a:t>
                      </a:r>
                      <a:endParaRPr lang="fa-IR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fa-I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4038600"/>
          <a:ext cx="6096000" cy="370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</a:t>
                      </a:r>
                      <a:endParaRPr lang="fa-I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B</a:t>
                      </a:r>
                      <a:endParaRPr lang="fa-I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fa-I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wait</a:t>
                      </a:r>
                      <a:endParaRPr lang="fa-I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8" name="Content Placeholder 1"/>
          <p:cNvSpPr txBox="1">
            <a:spLocks/>
          </p:cNvSpPr>
          <p:nvPr/>
        </p:nvSpPr>
        <p:spPr>
          <a:xfrm>
            <a:off x="76200" y="4419600"/>
            <a:ext cx="8382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0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1600200" y="4419600"/>
            <a:ext cx="8382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1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3124200" y="4419600"/>
            <a:ext cx="8382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2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4648200" y="4419600"/>
            <a:ext cx="8382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6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6096000" y="4419600"/>
            <a:ext cx="8382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14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19800" y="4964668"/>
            <a:ext cx="2438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a-IR" sz="2000" dirty="0" smtClean="0">
                <a:cs typeface="B Nazanin" pitchFamily="2" charset="-78"/>
              </a:rPr>
              <a:t>ميانگين زمان كل</a:t>
            </a:r>
            <a:endParaRPr lang="fa-IR" dirty="0" smtClean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28800" y="5181600"/>
            <a:ext cx="1752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"/>
          <p:cNvSpPr txBox="1">
            <a:spLocks/>
          </p:cNvSpPr>
          <p:nvPr/>
        </p:nvSpPr>
        <p:spPr>
          <a:xfrm>
            <a:off x="1600200" y="4800600"/>
            <a:ext cx="2057400" cy="381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lvl="0" indent="-256032" algn="ctr" rtl="0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14+4+1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6" name="Content Placeholder 1"/>
          <p:cNvSpPr txBox="1">
            <a:spLocks/>
          </p:cNvSpPr>
          <p:nvPr/>
        </p:nvSpPr>
        <p:spPr>
          <a:xfrm>
            <a:off x="2209800" y="5257800"/>
            <a:ext cx="1066800" cy="381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3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3352800" y="4953000"/>
            <a:ext cx="10668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=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8" name="Content Placeholder 1"/>
          <p:cNvSpPr txBox="1">
            <a:spLocks/>
          </p:cNvSpPr>
          <p:nvPr/>
        </p:nvSpPr>
        <p:spPr>
          <a:xfrm>
            <a:off x="4038600" y="5257800"/>
            <a:ext cx="1066800" cy="381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3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962400" y="51816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"/>
          <p:cNvSpPr txBox="1">
            <a:spLocks/>
          </p:cNvSpPr>
          <p:nvPr/>
        </p:nvSpPr>
        <p:spPr>
          <a:xfrm>
            <a:off x="4038600" y="4800600"/>
            <a:ext cx="1066800" cy="381000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19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21" name="Content Placeholder 1"/>
          <p:cNvSpPr txBox="1">
            <a:spLocks/>
          </p:cNvSpPr>
          <p:nvPr/>
        </p:nvSpPr>
        <p:spPr>
          <a:xfrm>
            <a:off x="4876800" y="4953000"/>
            <a:ext cx="8382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=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22" name="Content Placeholder 1"/>
          <p:cNvSpPr txBox="1">
            <a:spLocks/>
          </p:cNvSpPr>
          <p:nvPr/>
        </p:nvSpPr>
        <p:spPr>
          <a:xfrm>
            <a:off x="5181600" y="5029200"/>
            <a:ext cx="1066800" cy="3810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700" dirty="0" smtClean="0">
                <a:cs typeface="B Nazanin" pitchFamily="2" charset="-78"/>
              </a:rPr>
              <a:t>6.3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096000" y="5879068"/>
            <a:ext cx="2438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a-IR" sz="2000" dirty="0" smtClean="0">
                <a:cs typeface="B Nazanin" pitchFamily="2" charset="-78"/>
              </a:rPr>
              <a:t>ميانگين زمان انتظار</a:t>
            </a:r>
            <a:endParaRPr lang="fa-IR" dirty="0" smtClean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905000" y="6096000"/>
            <a:ext cx="1752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1"/>
          <p:cNvSpPr txBox="1">
            <a:spLocks/>
          </p:cNvSpPr>
          <p:nvPr/>
        </p:nvSpPr>
        <p:spPr>
          <a:xfrm>
            <a:off x="1676400" y="5715000"/>
            <a:ext cx="2057400" cy="381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lvl="0" indent="-256032" algn="ctr" rtl="0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6+0+0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27" name="Content Placeholder 1"/>
          <p:cNvSpPr txBox="1">
            <a:spLocks/>
          </p:cNvSpPr>
          <p:nvPr/>
        </p:nvSpPr>
        <p:spPr>
          <a:xfrm>
            <a:off x="2286000" y="6172200"/>
            <a:ext cx="1066800" cy="381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3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28" name="Content Placeholder 1"/>
          <p:cNvSpPr txBox="1">
            <a:spLocks/>
          </p:cNvSpPr>
          <p:nvPr/>
        </p:nvSpPr>
        <p:spPr>
          <a:xfrm>
            <a:off x="3429000" y="5867400"/>
            <a:ext cx="10668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=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29" name="Content Placeholder 1"/>
          <p:cNvSpPr txBox="1">
            <a:spLocks/>
          </p:cNvSpPr>
          <p:nvPr/>
        </p:nvSpPr>
        <p:spPr>
          <a:xfrm>
            <a:off x="4114800" y="6172200"/>
            <a:ext cx="1066800" cy="381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3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4038600" y="60960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1"/>
          <p:cNvSpPr txBox="1">
            <a:spLocks/>
          </p:cNvSpPr>
          <p:nvPr/>
        </p:nvSpPr>
        <p:spPr>
          <a:xfrm>
            <a:off x="4114800" y="5715000"/>
            <a:ext cx="1066800" cy="381000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6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32" name="Content Placeholder 1"/>
          <p:cNvSpPr txBox="1">
            <a:spLocks/>
          </p:cNvSpPr>
          <p:nvPr/>
        </p:nvSpPr>
        <p:spPr>
          <a:xfrm>
            <a:off x="4953000" y="5867400"/>
            <a:ext cx="8382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=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33" name="Content Placeholder 1"/>
          <p:cNvSpPr txBox="1">
            <a:spLocks/>
          </p:cNvSpPr>
          <p:nvPr/>
        </p:nvSpPr>
        <p:spPr>
          <a:xfrm>
            <a:off x="5257800" y="5943600"/>
            <a:ext cx="1066800" cy="3810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700" dirty="0" smtClean="0">
                <a:cs typeface="B Nazanin" pitchFamily="2" charset="-78"/>
              </a:rPr>
              <a:t>2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5" grpId="0"/>
      <p:bldP spid="16" grpId="0"/>
      <p:bldP spid="17" grpId="0"/>
      <p:bldP spid="18" grpId="0"/>
      <p:bldP spid="20" grpId="0"/>
      <p:bldP spid="21" grpId="0"/>
      <p:bldP spid="22" grpId="0"/>
      <p:bldP spid="24" grpId="0"/>
      <p:bldP spid="26" grpId="0"/>
      <p:bldP spid="27" grpId="0"/>
      <p:bldP spid="28" grpId="0"/>
      <p:bldP spid="29" grpId="0"/>
      <p:bldP spid="31" grpId="0"/>
      <p:bldP spid="32" grpId="0"/>
      <p:bldP spid="3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dirty="0" smtClean="0"/>
              <a:t>اين الگوريتم، يك نوع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SPN</a:t>
            </a:r>
            <a:r>
              <a:rPr lang="fa-IR" dirty="0" smtClean="0"/>
              <a:t> با قبضه‌كردن است كه در آن زمانبند همواره فرآيندي را انتخاب مي‌كند كه كوتاهترين زمان پردازش باقيمانده را داشته باشد.</a:t>
            </a:r>
          </a:p>
          <a:p>
            <a:r>
              <a:rPr lang="fa-IR" dirty="0" smtClean="0"/>
              <a:t>هنگامي كه فرآيند جديدي به صف آماده ملحق مي‌گردد، اگر زمانِ باقيمانده پردازشِ فرآيندِ در حال اجرا از زمان موردنياز فرآيند تازه وارد بيشتر باشد، فرآيند جاري معوق مي‌گردد و به صف فرآيندهاي آماده منتقل مي‌گردد و پردازنده در اختيار فرآيند تازه وارد قرار مي‌گيرد.</a:t>
            </a:r>
          </a:p>
          <a:p>
            <a:r>
              <a:rPr lang="fa-IR" dirty="0" smtClean="0"/>
              <a:t>مزايا:</a:t>
            </a:r>
          </a:p>
          <a:p>
            <a:pPr lvl="1"/>
            <a:r>
              <a:rPr lang="fa-IR" dirty="0" smtClean="0"/>
              <a:t>در مقايسه با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SPN</a:t>
            </a:r>
            <a:r>
              <a:rPr lang="fa-IR" dirty="0" smtClean="0"/>
              <a:t>، معمولا زمان كل بهتري ارائه مي‌نمايد. </a:t>
            </a:r>
          </a:p>
          <a:p>
            <a:r>
              <a:rPr lang="fa-IR" dirty="0" smtClean="0"/>
              <a:t>معايب:</a:t>
            </a:r>
          </a:p>
          <a:p>
            <a:pPr lvl="1"/>
            <a:r>
              <a:rPr lang="fa-IR" dirty="0" smtClean="0"/>
              <a:t>نياز به دانستن اطلاعات مقاطع زماني قبل از شروع اجرا</a:t>
            </a:r>
          </a:p>
          <a:p>
            <a:pPr lvl="1"/>
            <a:r>
              <a:rPr lang="fa-IR" dirty="0" smtClean="0"/>
              <a:t>احتمال به تعويق افتادن كارهاي طولاني (گرسنگي)</a:t>
            </a:r>
          </a:p>
          <a:p>
            <a:pPr lvl="1"/>
            <a:r>
              <a:rPr lang="fa-IR" dirty="0" smtClean="0"/>
              <a:t>نسبت به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SPN</a:t>
            </a:r>
            <a:r>
              <a:rPr lang="fa-IR" dirty="0" smtClean="0"/>
              <a:t> سربار بيشتري دارد</a:t>
            </a:r>
          </a:p>
          <a:p>
            <a:endParaRPr lang="fa-I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2ACE-AB91-431A-B3F8-6EAE7BFE70E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a-IR" dirty="0" smtClean="0"/>
              <a:t>الگوريتم كوتاهترين زمان باقيمانده</a:t>
            </a:r>
            <a:br>
              <a:rPr lang="fa-IR" dirty="0" smtClean="0"/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SRT</a:t>
            </a:r>
            <a:endParaRPr lang="fa-IR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2ACE-AB91-431A-B3F8-6EAE7BFE70E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زمانبندي و تغيير حالت فرآيند</a:t>
            </a:r>
            <a:endParaRPr lang="fa-I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62000" y="1371600"/>
            <a:ext cx="7772400" cy="4648200"/>
          </a:xfrm>
          <a:prstGeom prst="rect">
            <a:avLst/>
          </a:prstGeom>
          <a:noFill/>
        </p:spPr>
      </p:pic>
      <p:cxnSp>
        <p:nvCxnSpPr>
          <p:cNvPr id="10" name="Straight Arrow Connector 9"/>
          <p:cNvCxnSpPr/>
          <p:nvPr/>
        </p:nvCxnSpPr>
        <p:spPr>
          <a:xfrm rot="5400000" flipH="1" flipV="1">
            <a:off x="1104900" y="4076700"/>
            <a:ext cx="990600" cy="1588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400800" y="3351212"/>
            <a:ext cx="990600" cy="1588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3200400" y="4114800"/>
            <a:ext cx="1066800" cy="1588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64299" y="3045023"/>
            <a:ext cx="95090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Long-term</a:t>
            </a:r>
            <a:endParaRPr lang="fa-I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2267" y="4191000"/>
            <a:ext cx="1181735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Medium-term</a:t>
            </a:r>
            <a:endParaRPr lang="fa-I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87683" y="4114800"/>
            <a:ext cx="960519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Short-term</a:t>
            </a:r>
            <a:endParaRPr lang="fa-IR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2ACE-AB91-431A-B3F8-6EAE7BFE70EC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7</a:t>
            </a:r>
            <a:endParaRPr lang="fa-I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5029200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8700" y="5410200"/>
            <a:ext cx="76581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667000" y="2863850"/>
            <a:ext cx="5105400" cy="600075"/>
          </a:xfrm>
          <a:prstGeom prst="rect">
            <a:avLst/>
          </a:prstGeom>
          <a:noFill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066800" y="3473450"/>
            <a:ext cx="6553200" cy="94615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28700" y="4800600"/>
            <a:ext cx="76485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57200" y="4191000"/>
          <a:ext cx="7053942" cy="370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D</a:t>
                      </a:r>
                      <a:endParaRPr lang="fa-I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B</a:t>
                      </a:r>
                      <a:endParaRPr lang="fa-I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E</a:t>
                      </a:r>
                      <a:endParaRPr lang="fa-I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fa-I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 B </a:t>
                      </a:r>
                      <a:r>
                        <a:rPr lang="en-US" sz="1200" dirty="0" smtClean="0"/>
                        <a:t>(5)</a:t>
                      </a:r>
                      <a:endParaRPr lang="fa-IR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</a:t>
                      </a:r>
                      <a:endParaRPr lang="fa-I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2ACE-AB91-431A-B3F8-6EAE7BFE70EC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7 ...</a:t>
            </a:r>
            <a:endParaRPr lang="fa-IR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52600" y="2406650"/>
            <a:ext cx="5105400" cy="600075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2400" y="3016250"/>
            <a:ext cx="6553200" cy="946150"/>
          </a:xfrm>
          <a:prstGeom prst="rect">
            <a:avLst/>
          </a:prstGeom>
          <a:noFill/>
        </p:spPr>
      </p:pic>
      <p:sp>
        <p:nvSpPr>
          <p:cNvPr id="10" name="Content Placeholder 1"/>
          <p:cNvSpPr txBox="1">
            <a:spLocks/>
          </p:cNvSpPr>
          <p:nvPr/>
        </p:nvSpPr>
        <p:spPr>
          <a:xfrm>
            <a:off x="76200" y="4572000"/>
            <a:ext cx="8382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0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1219200" y="4572000"/>
            <a:ext cx="8382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3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2438400" y="4572000"/>
            <a:ext cx="8382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4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3" name="Content Placeholder 1"/>
          <p:cNvSpPr txBox="1">
            <a:spLocks/>
          </p:cNvSpPr>
          <p:nvPr/>
        </p:nvSpPr>
        <p:spPr>
          <a:xfrm>
            <a:off x="3581400" y="4572000"/>
            <a:ext cx="8382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8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4800600" y="4572000"/>
            <a:ext cx="8382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10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5" name="Content Placeholder 1"/>
          <p:cNvSpPr txBox="1">
            <a:spLocks/>
          </p:cNvSpPr>
          <p:nvPr/>
        </p:nvSpPr>
        <p:spPr>
          <a:xfrm>
            <a:off x="5943600" y="4572000"/>
            <a:ext cx="8382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15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6" name="Content Placeholder 1"/>
          <p:cNvSpPr txBox="1">
            <a:spLocks/>
          </p:cNvSpPr>
          <p:nvPr/>
        </p:nvSpPr>
        <p:spPr>
          <a:xfrm>
            <a:off x="7162800" y="4572000"/>
            <a:ext cx="8382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20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96000" y="5040868"/>
            <a:ext cx="2438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a-IR" sz="2000" dirty="0" smtClean="0">
                <a:cs typeface="B Nazanin" pitchFamily="2" charset="-78"/>
              </a:rPr>
              <a:t>ميانگين زمان كل</a:t>
            </a:r>
            <a:endParaRPr lang="fa-IR" dirty="0" smtClean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524000" y="5257800"/>
            <a:ext cx="213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"/>
          <p:cNvSpPr txBox="1">
            <a:spLocks/>
          </p:cNvSpPr>
          <p:nvPr/>
        </p:nvSpPr>
        <p:spPr>
          <a:xfrm>
            <a:off x="1371600" y="4876800"/>
            <a:ext cx="2362200" cy="38100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L="365760" lvl="0" indent="-256032" algn="ctr" rtl="0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3+13+4+14+2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20" name="Content Placeholder 1"/>
          <p:cNvSpPr txBox="1">
            <a:spLocks/>
          </p:cNvSpPr>
          <p:nvPr/>
        </p:nvSpPr>
        <p:spPr>
          <a:xfrm>
            <a:off x="1981200" y="5334000"/>
            <a:ext cx="1066800" cy="381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5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21" name="Content Placeholder 1"/>
          <p:cNvSpPr txBox="1">
            <a:spLocks/>
          </p:cNvSpPr>
          <p:nvPr/>
        </p:nvSpPr>
        <p:spPr>
          <a:xfrm>
            <a:off x="3429000" y="5029200"/>
            <a:ext cx="10668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=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22" name="Content Placeholder 1"/>
          <p:cNvSpPr txBox="1">
            <a:spLocks/>
          </p:cNvSpPr>
          <p:nvPr/>
        </p:nvSpPr>
        <p:spPr>
          <a:xfrm>
            <a:off x="4114800" y="5334000"/>
            <a:ext cx="1066800" cy="381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5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4038600" y="52578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1"/>
          <p:cNvSpPr txBox="1">
            <a:spLocks/>
          </p:cNvSpPr>
          <p:nvPr/>
        </p:nvSpPr>
        <p:spPr>
          <a:xfrm>
            <a:off x="4114800" y="4876800"/>
            <a:ext cx="1066800" cy="381000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36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25" name="Content Placeholder 1"/>
          <p:cNvSpPr txBox="1">
            <a:spLocks/>
          </p:cNvSpPr>
          <p:nvPr/>
        </p:nvSpPr>
        <p:spPr>
          <a:xfrm>
            <a:off x="4953000" y="5029200"/>
            <a:ext cx="8382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=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26" name="Content Placeholder 1"/>
          <p:cNvSpPr txBox="1">
            <a:spLocks/>
          </p:cNvSpPr>
          <p:nvPr/>
        </p:nvSpPr>
        <p:spPr>
          <a:xfrm>
            <a:off x="5257800" y="5105400"/>
            <a:ext cx="1066800" cy="3810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700" dirty="0" smtClean="0">
                <a:cs typeface="B Nazanin" pitchFamily="2" charset="-78"/>
              </a:rPr>
              <a:t>7.2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172200" y="5955268"/>
            <a:ext cx="2438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a-IR" sz="2000" dirty="0" smtClean="0">
                <a:cs typeface="B Nazanin" pitchFamily="2" charset="-78"/>
              </a:rPr>
              <a:t>ميانگين زمان انتظار</a:t>
            </a:r>
            <a:endParaRPr lang="fa-IR" dirty="0" smtClean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676400" y="6172200"/>
            <a:ext cx="2057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1"/>
          <p:cNvSpPr txBox="1">
            <a:spLocks/>
          </p:cNvSpPr>
          <p:nvPr/>
        </p:nvSpPr>
        <p:spPr>
          <a:xfrm>
            <a:off x="1600200" y="5791200"/>
            <a:ext cx="2209800" cy="381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lvl="0" indent="-256032" algn="ctr" rtl="0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0+7+0+9+0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30" name="Content Placeholder 1"/>
          <p:cNvSpPr txBox="1">
            <a:spLocks/>
          </p:cNvSpPr>
          <p:nvPr/>
        </p:nvSpPr>
        <p:spPr>
          <a:xfrm>
            <a:off x="2362200" y="6248400"/>
            <a:ext cx="1066800" cy="381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5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31" name="Content Placeholder 1"/>
          <p:cNvSpPr txBox="1">
            <a:spLocks/>
          </p:cNvSpPr>
          <p:nvPr/>
        </p:nvSpPr>
        <p:spPr>
          <a:xfrm>
            <a:off x="3505200" y="5943600"/>
            <a:ext cx="10668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=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32" name="Content Placeholder 1"/>
          <p:cNvSpPr txBox="1">
            <a:spLocks/>
          </p:cNvSpPr>
          <p:nvPr/>
        </p:nvSpPr>
        <p:spPr>
          <a:xfrm>
            <a:off x="4191000" y="6248400"/>
            <a:ext cx="1066800" cy="381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5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4114800" y="61722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1"/>
          <p:cNvSpPr txBox="1">
            <a:spLocks/>
          </p:cNvSpPr>
          <p:nvPr/>
        </p:nvSpPr>
        <p:spPr>
          <a:xfrm>
            <a:off x="4191000" y="5791200"/>
            <a:ext cx="1066800" cy="381000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16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35" name="Content Placeholder 1"/>
          <p:cNvSpPr txBox="1">
            <a:spLocks/>
          </p:cNvSpPr>
          <p:nvPr/>
        </p:nvSpPr>
        <p:spPr>
          <a:xfrm>
            <a:off x="5029200" y="5943600"/>
            <a:ext cx="8382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=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5334000" y="6019800"/>
            <a:ext cx="1066800" cy="3810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700" dirty="0" smtClean="0">
                <a:cs typeface="B Nazanin" pitchFamily="2" charset="-78"/>
              </a:rPr>
              <a:t>3.2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066800"/>
            <a:ext cx="4876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400" dirty="0" smtClean="0"/>
              <a:t>با توجه جدول مقابل، ميانگين زمان كل (پاسخ) و انتظار را براساس الگوريتم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SRT</a:t>
            </a:r>
            <a:r>
              <a:rPr lang="fa-IR" sz="2400" dirty="0" smtClean="0"/>
              <a:t> محاسبه نماييد؟</a:t>
            </a:r>
            <a:endParaRPr lang="fa-IR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2ACE-AB91-431A-B3F8-6EAE7BFE70E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8</a:t>
            </a:r>
            <a:endParaRPr lang="fa-IR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2133600"/>
          <a:ext cx="4191000" cy="1463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397000"/>
                <a:gridCol w="1397000"/>
                <a:gridCol w="1397000"/>
              </a:tblGrid>
              <a:tr h="30480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itchFamily="2" charset="-78"/>
                        </a:rPr>
                        <a:t>مدت زمان اجرا</a:t>
                      </a:r>
                      <a:endParaRPr lang="fa-IR" dirty="0">
                        <a:cs typeface="B Nazanin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itchFamily="2" charset="-78"/>
                        </a:rPr>
                        <a:t>زمان ورود</a:t>
                      </a:r>
                      <a:endParaRPr lang="fa-IR" dirty="0">
                        <a:cs typeface="B Nazanin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itchFamily="2" charset="-78"/>
                        </a:rPr>
                        <a:t>فرآيند</a:t>
                      </a:r>
                      <a:endParaRPr lang="fa-IR" dirty="0">
                        <a:cs typeface="B Nazanin" pitchFamily="2" charset="-78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8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0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</a:t>
                      </a:r>
                      <a:endParaRPr lang="fa-IR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4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2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B</a:t>
                      </a:r>
                      <a:endParaRPr lang="fa-IR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fa-I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3962400"/>
          <a:ext cx="4572000" cy="370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143000"/>
                <a:gridCol w="1143000"/>
                <a:gridCol w="11430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</a:t>
                      </a:r>
                      <a:endParaRPr lang="fa-I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B</a:t>
                      </a:r>
                      <a:endParaRPr lang="fa-I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fa-I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 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200" baseline="0" dirty="0" smtClean="0"/>
                        <a:t>(7)</a:t>
                      </a:r>
                      <a:endParaRPr lang="fa-IR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Content Placeholder 1"/>
          <p:cNvSpPr txBox="1">
            <a:spLocks/>
          </p:cNvSpPr>
          <p:nvPr/>
        </p:nvSpPr>
        <p:spPr>
          <a:xfrm>
            <a:off x="76200" y="4343400"/>
            <a:ext cx="8382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0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1219200" y="4343400"/>
            <a:ext cx="8382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1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2362200" y="4343400"/>
            <a:ext cx="8382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2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3505200" y="4343400"/>
            <a:ext cx="8382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6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4648200" y="4343400"/>
            <a:ext cx="8382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13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19800" y="4964668"/>
            <a:ext cx="2438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a-IR" sz="2000" dirty="0" smtClean="0">
                <a:cs typeface="B Nazanin" pitchFamily="2" charset="-78"/>
              </a:rPr>
              <a:t>ميانگين زمان كل</a:t>
            </a:r>
            <a:endParaRPr lang="fa-IR" dirty="0" smtClean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28800" y="5181600"/>
            <a:ext cx="1752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"/>
          <p:cNvSpPr txBox="1">
            <a:spLocks/>
          </p:cNvSpPr>
          <p:nvPr/>
        </p:nvSpPr>
        <p:spPr>
          <a:xfrm>
            <a:off x="1600200" y="4800600"/>
            <a:ext cx="2057400" cy="381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lvl="0" indent="-256032" algn="ctr" rtl="0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13+4+1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6" name="Content Placeholder 1"/>
          <p:cNvSpPr txBox="1">
            <a:spLocks/>
          </p:cNvSpPr>
          <p:nvPr/>
        </p:nvSpPr>
        <p:spPr>
          <a:xfrm>
            <a:off x="2209800" y="5257800"/>
            <a:ext cx="1066800" cy="381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3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3352800" y="4953000"/>
            <a:ext cx="10668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=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8" name="Content Placeholder 1"/>
          <p:cNvSpPr txBox="1">
            <a:spLocks/>
          </p:cNvSpPr>
          <p:nvPr/>
        </p:nvSpPr>
        <p:spPr>
          <a:xfrm>
            <a:off x="4038600" y="5257800"/>
            <a:ext cx="1066800" cy="381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3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962400" y="51816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"/>
          <p:cNvSpPr txBox="1">
            <a:spLocks/>
          </p:cNvSpPr>
          <p:nvPr/>
        </p:nvSpPr>
        <p:spPr>
          <a:xfrm>
            <a:off x="4038600" y="4800600"/>
            <a:ext cx="1066800" cy="381000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18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21" name="Content Placeholder 1"/>
          <p:cNvSpPr txBox="1">
            <a:spLocks/>
          </p:cNvSpPr>
          <p:nvPr/>
        </p:nvSpPr>
        <p:spPr>
          <a:xfrm>
            <a:off x="4876800" y="4953000"/>
            <a:ext cx="8382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=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22" name="Content Placeholder 1"/>
          <p:cNvSpPr txBox="1">
            <a:spLocks/>
          </p:cNvSpPr>
          <p:nvPr/>
        </p:nvSpPr>
        <p:spPr>
          <a:xfrm>
            <a:off x="5029200" y="5029200"/>
            <a:ext cx="1066800" cy="3810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700" dirty="0" smtClean="0">
                <a:cs typeface="B Nazanin" pitchFamily="2" charset="-78"/>
              </a:rPr>
              <a:t>6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096000" y="5879068"/>
            <a:ext cx="2438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a-IR" sz="2000" dirty="0" smtClean="0">
                <a:cs typeface="B Nazanin" pitchFamily="2" charset="-78"/>
              </a:rPr>
              <a:t>ميانگين زمان انتظار</a:t>
            </a:r>
            <a:endParaRPr lang="fa-IR" dirty="0" smtClean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905000" y="6096000"/>
            <a:ext cx="1752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1"/>
          <p:cNvSpPr txBox="1">
            <a:spLocks/>
          </p:cNvSpPr>
          <p:nvPr/>
        </p:nvSpPr>
        <p:spPr>
          <a:xfrm>
            <a:off x="1676400" y="5715000"/>
            <a:ext cx="2057400" cy="381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lvl="0" indent="-256032" algn="ctr" rtl="0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5+0+0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27" name="Content Placeholder 1"/>
          <p:cNvSpPr txBox="1">
            <a:spLocks/>
          </p:cNvSpPr>
          <p:nvPr/>
        </p:nvSpPr>
        <p:spPr>
          <a:xfrm>
            <a:off x="2286000" y="6172200"/>
            <a:ext cx="1066800" cy="381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3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28" name="Content Placeholder 1"/>
          <p:cNvSpPr txBox="1">
            <a:spLocks/>
          </p:cNvSpPr>
          <p:nvPr/>
        </p:nvSpPr>
        <p:spPr>
          <a:xfrm>
            <a:off x="3429000" y="5867400"/>
            <a:ext cx="10668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=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29" name="Content Placeholder 1"/>
          <p:cNvSpPr txBox="1">
            <a:spLocks/>
          </p:cNvSpPr>
          <p:nvPr/>
        </p:nvSpPr>
        <p:spPr>
          <a:xfrm>
            <a:off x="4114800" y="6172200"/>
            <a:ext cx="1066800" cy="381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3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4038600" y="60960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1"/>
          <p:cNvSpPr txBox="1">
            <a:spLocks/>
          </p:cNvSpPr>
          <p:nvPr/>
        </p:nvSpPr>
        <p:spPr>
          <a:xfrm>
            <a:off x="4114800" y="5715000"/>
            <a:ext cx="1066800" cy="381000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5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32" name="Content Placeholder 1"/>
          <p:cNvSpPr txBox="1">
            <a:spLocks/>
          </p:cNvSpPr>
          <p:nvPr/>
        </p:nvSpPr>
        <p:spPr>
          <a:xfrm>
            <a:off x="4953000" y="5867400"/>
            <a:ext cx="8382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=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33" name="Content Placeholder 1"/>
          <p:cNvSpPr txBox="1">
            <a:spLocks/>
          </p:cNvSpPr>
          <p:nvPr/>
        </p:nvSpPr>
        <p:spPr>
          <a:xfrm>
            <a:off x="5257800" y="5943600"/>
            <a:ext cx="1066800" cy="3810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700" dirty="0" smtClean="0">
                <a:cs typeface="B Nazanin" pitchFamily="2" charset="-78"/>
              </a:rPr>
              <a:t>1.6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5" grpId="0"/>
      <p:bldP spid="16" grpId="0"/>
      <p:bldP spid="17" grpId="0"/>
      <p:bldP spid="18" grpId="0"/>
      <p:bldP spid="20" grpId="0"/>
      <p:bldP spid="21" grpId="0"/>
      <p:bldP spid="22" grpId="0"/>
      <p:bldP spid="24" grpId="0"/>
      <p:bldP spid="26" grpId="0"/>
      <p:bldP spid="27" grpId="0"/>
      <p:bldP spid="28" grpId="0"/>
      <p:bldP spid="29" grpId="0"/>
      <p:bldP spid="31" grpId="0"/>
      <p:bldP spid="32" grpId="0"/>
      <p:bldP spid="3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يك الگوريتم زمانبندي بدون قبضه‌كردن است كه در آن اولويت هر فرآيند تابعي است از مدت زمان اجرا (زمان سرويس) هر فرآيند و مدت زماني كه هر فرآيند براي بدست آوردن پردازنده در انتظار باقي مانده است.</a:t>
            </a:r>
          </a:p>
          <a:p>
            <a:endParaRPr lang="fa-IR" dirty="0" smtClean="0"/>
          </a:p>
          <a:p>
            <a:endParaRPr lang="fa-IR" dirty="0" smtClean="0"/>
          </a:p>
          <a:p>
            <a:endParaRPr lang="fa-IR" dirty="0" smtClean="0"/>
          </a:p>
          <a:p>
            <a:r>
              <a:rPr lang="fa-IR" dirty="0" smtClean="0"/>
              <a:t>بنابراين، فرآيندهاي كوتاهتر اولويت بيشتري دارند. اما فرآيندهاي طولاني‌تر بعد از مدتي كه در انتظار ماندند، مورد توجه قرار مي‌گيرند.</a:t>
            </a:r>
          </a:p>
          <a:p>
            <a:r>
              <a:rPr lang="fa-IR" dirty="0" smtClean="0"/>
              <a:t>در اين الگوريتم هيچ وقت پديده گرسنگي بوجود نخواهد آمد.</a:t>
            </a:r>
          </a:p>
          <a:p>
            <a:endParaRPr lang="fa-I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2ACE-AB91-431A-B3F8-6EAE7BFE70EC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a-IR" dirty="0" smtClean="0"/>
              <a:t>بالاترين نسبت پاسخ</a:t>
            </a:r>
            <a:br>
              <a:rPr lang="fa-IR" dirty="0" smtClean="0"/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HRRN</a:t>
            </a:r>
            <a:endParaRPr lang="fa-I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0200" y="3200400"/>
            <a:ext cx="1371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a-IR" sz="2000" dirty="0" smtClean="0">
                <a:cs typeface="B Nazanin" pitchFamily="2" charset="-78"/>
              </a:rPr>
              <a:t>نسبت پاسخ</a:t>
            </a:r>
            <a:endParaRPr lang="fa-IR" dirty="0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124200" y="3429000"/>
            <a:ext cx="3352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1"/>
          <p:cNvSpPr txBox="1">
            <a:spLocks/>
          </p:cNvSpPr>
          <p:nvPr/>
        </p:nvSpPr>
        <p:spPr>
          <a:xfrm>
            <a:off x="3200400" y="2971800"/>
            <a:ext cx="1676400" cy="381000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kumimoji="0" lang="fa-IR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زمان</a:t>
            </a:r>
            <a:r>
              <a:rPr kumimoji="0" lang="fa-IR" sz="3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 انتظار (</a:t>
            </a:r>
            <a:r>
              <a:rPr kumimoji="0" lang="en-US" sz="3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</a:t>
            </a:r>
            <a:r>
              <a:rPr kumimoji="0" lang="fa-IR" sz="3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)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2514600" y="3200400"/>
            <a:ext cx="8382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=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3962400" y="3429000"/>
            <a:ext cx="1600200" cy="5334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kumimoji="0" lang="fa-I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زمان</a:t>
            </a:r>
            <a:r>
              <a:rPr kumimoji="0" lang="fa-IR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 سرويس (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fa-IR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)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5029200" y="2971800"/>
            <a:ext cx="1600200" cy="3810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kumimoji="0" lang="fa-I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زمان</a:t>
            </a:r>
            <a:r>
              <a:rPr kumimoji="0" lang="fa-IR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 سرويس (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fa-IR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)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3" name="Content Placeholder 1"/>
          <p:cNvSpPr txBox="1">
            <a:spLocks/>
          </p:cNvSpPr>
          <p:nvPr/>
        </p:nvSpPr>
        <p:spPr>
          <a:xfrm>
            <a:off x="4724400" y="2895600"/>
            <a:ext cx="4572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fa-IR" sz="2700" b="1" dirty="0" smtClean="0">
                <a:cs typeface="B Nazanin" pitchFamily="2" charset="-78"/>
              </a:rPr>
              <a:t>+</a:t>
            </a:r>
            <a:endParaRPr kumimoji="0" lang="fa-IR" sz="2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2ACE-AB91-431A-B3F8-6EAE7BFE70EC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9</a:t>
            </a:r>
            <a:endParaRPr lang="fa-I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17600"/>
            <a:ext cx="5029200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690813" y="2803525"/>
            <a:ext cx="5614987" cy="603250"/>
          </a:xfrm>
          <a:prstGeom prst="rect">
            <a:avLst/>
          </a:prstGeom>
          <a:noFill/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14400" y="3336925"/>
            <a:ext cx="7239000" cy="1006475"/>
          </a:xfrm>
          <a:prstGeom prst="rect">
            <a:avLst/>
          </a:prstGeom>
          <a:noFill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0600" y="5334000"/>
            <a:ext cx="76962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90600" y="4724400"/>
            <a:ext cx="769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95672"/>
          </a:xfrm>
        </p:spPr>
        <p:txBody>
          <a:bodyPr>
            <a:normAutofit/>
          </a:bodyPr>
          <a:lstStyle/>
          <a:p>
            <a:pPr>
              <a:buNone/>
            </a:pPr>
            <a:endParaRPr lang="fa-IR" dirty="0" smtClean="0"/>
          </a:p>
          <a:p>
            <a:endParaRPr lang="fa-IR" dirty="0" smtClean="0"/>
          </a:p>
          <a:p>
            <a:endParaRPr lang="fa-IR" sz="2000" dirty="0" smtClean="0"/>
          </a:p>
          <a:p>
            <a:r>
              <a:rPr lang="fa-IR" sz="2000" dirty="0" smtClean="0"/>
              <a:t>در لحظه </a:t>
            </a:r>
            <a:r>
              <a:rPr lang="en-US" sz="2000" dirty="0" smtClean="0"/>
              <a:t>0</a:t>
            </a:r>
            <a:r>
              <a:rPr lang="fa-IR" sz="2000" dirty="0" smtClean="0"/>
              <a:t> فقط فرآيند </a:t>
            </a:r>
            <a:r>
              <a:rPr lang="en-US" sz="2000" dirty="0" smtClean="0"/>
              <a:t>A</a:t>
            </a:r>
            <a:r>
              <a:rPr lang="fa-IR" sz="2000" dirty="0" smtClean="0"/>
              <a:t> است، پس اجرا مي‌گردد. در لحظه </a:t>
            </a:r>
            <a:r>
              <a:rPr lang="en-US" sz="2000" dirty="0" smtClean="0"/>
              <a:t>3</a:t>
            </a:r>
            <a:r>
              <a:rPr lang="fa-IR" sz="2000" dirty="0" smtClean="0"/>
              <a:t>، بعد از اتمام اجراي </a:t>
            </a:r>
            <a:r>
              <a:rPr lang="en-US" sz="2000" dirty="0" smtClean="0"/>
              <a:t>A</a:t>
            </a:r>
            <a:r>
              <a:rPr lang="fa-IR" sz="2000" dirty="0" smtClean="0"/>
              <a:t> ، فقط </a:t>
            </a:r>
            <a:r>
              <a:rPr lang="en-US" sz="2000" dirty="0" smtClean="0"/>
              <a:t>B</a:t>
            </a:r>
            <a:r>
              <a:rPr lang="fa-IR" sz="2000" dirty="0" smtClean="0"/>
              <a:t> است، پس اجرا مي‌گردد. اما در لحظه </a:t>
            </a:r>
            <a:r>
              <a:rPr lang="en-US" sz="2000" dirty="0" smtClean="0"/>
              <a:t>9</a:t>
            </a:r>
            <a:r>
              <a:rPr lang="fa-IR" sz="2000" dirty="0" smtClean="0"/>
              <a:t> بعد از اتمام اجراي </a:t>
            </a:r>
            <a:r>
              <a:rPr lang="en-US" sz="2000" dirty="0" smtClean="0"/>
              <a:t>B</a:t>
            </a:r>
            <a:r>
              <a:rPr lang="fa-IR" sz="2000" dirty="0" smtClean="0"/>
              <a:t> بايد براي تمامي فرآيندهاي تازه وارد، </a:t>
            </a:r>
            <a:r>
              <a:rPr lang="en-US" sz="2000" dirty="0" smtClean="0"/>
              <a:t>C, D, E</a:t>
            </a:r>
            <a:r>
              <a:rPr lang="fa-IR" sz="2000" dirty="0" smtClean="0"/>
              <a:t> ،نسبت پاسخ محاسبه گردد.</a:t>
            </a:r>
          </a:p>
          <a:p>
            <a:r>
              <a:rPr lang="fa-IR" sz="2000" dirty="0" smtClean="0"/>
              <a:t>نسبت پاسخ فرآيند </a:t>
            </a:r>
            <a:r>
              <a:rPr lang="en-US" sz="2000" dirty="0" smtClean="0"/>
              <a:t> C</a:t>
            </a:r>
            <a:r>
              <a:rPr lang="fa-IR" sz="2000" dirty="0" smtClean="0"/>
              <a:t>در لحظه </a:t>
            </a:r>
            <a:r>
              <a:rPr lang="en-US" sz="2000" dirty="0" smtClean="0"/>
              <a:t>9</a:t>
            </a:r>
            <a:endParaRPr lang="fa-IR" sz="2000" dirty="0" smtClean="0"/>
          </a:p>
          <a:p>
            <a:r>
              <a:rPr lang="fa-IR" sz="2000" dirty="0" smtClean="0"/>
              <a:t>نسبت پاسخ فرآيند </a:t>
            </a:r>
            <a:r>
              <a:rPr lang="en-US" sz="2000" dirty="0" smtClean="0"/>
              <a:t> D</a:t>
            </a:r>
            <a:r>
              <a:rPr lang="fa-IR" sz="2000" dirty="0" smtClean="0"/>
              <a:t>در لحظه </a:t>
            </a:r>
            <a:r>
              <a:rPr lang="en-US" sz="2000" dirty="0" smtClean="0"/>
              <a:t>9</a:t>
            </a:r>
            <a:endParaRPr lang="fa-IR" sz="2000" dirty="0" smtClean="0"/>
          </a:p>
          <a:p>
            <a:endParaRPr lang="fa-IR" sz="2000" dirty="0" smtClean="0"/>
          </a:p>
          <a:p>
            <a:r>
              <a:rPr lang="fa-IR" sz="2000" dirty="0" smtClean="0"/>
              <a:t>نسبت پاسخ فرآيند </a:t>
            </a:r>
            <a:r>
              <a:rPr lang="en-US" sz="2000" dirty="0" smtClean="0"/>
              <a:t> E</a:t>
            </a:r>
            <a:r>
              <a:rPr lang="fa-IR" sz="2000" dirty="0" smtClean="0"/>
              <a:t>در لحظه </a:t>
            </a:r>
            <a:r>
              <a:rPr lang="en-US" sz="2000" dirty="0" smtClean="0"/>
              <a:t>9</a:t>
            </a:r>
            <a:endParaRPr lang="fa-IR" sz="2000" dirty="0" smtClean="0"/>
          </a:p>
          <a:p>
            <a:endParaRPr lang="fa-IR" sz="2000" dirty="0" smtClean="0"/>
          </a:p>
          <a:p>
            <a:endParaRPr lang="fa-IR" sz="2000" dirty="0" smtClean="0"/>
          </a:p>
          <a:p>
            <a:r>
              <a:rPr lang="fa-IR" sz="2000" dirty="0" smtClean="0"/>
              <a:t>از آنجا كه فرآيند </a:t>
            </a:r>
            <a:r>
              <a:rPr lang="en-US" sz="2000" dirty="0" smtClean="0"/>
              <a:t>C</a:t>
            </a:r>
            <a:r>
              <a:rPr lang="fa-IR" sz="2000" dirty="0" smtClean="0"/>
              <a:t> داراي بالاترين نسبت پاسخ است، براي اجرا انتخاب مي‌گردد.</a:t>
            </a:r>
            <a:endParaRPr lang="fa-IR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2ACE-AB91-431A-B3F8-6EAE7BFE70EC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9 ...</a:t>
            </a:r>
            <a:endParaRPr lang="fa-I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17600"/>
            <a:ext cx="5029200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ontent Placeholder 1"/>
          <p:cNvSpPr txBox="1">
            <a:spLocks/>
          </p:cNvSpPr>
          <p:nvPr/>
        </p:nvSpPr>
        <p:spPr>
          <a:xfrm>
            <a:off x="2971800" y="3886200"/>
            <a:ext cx="1066800" cy="3048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4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895600" y="38862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2743200" y="3581400"/>
            <a:ext cx="15240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(9-4) + 4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3810000" y="3657600"/>
            <a:ext cx="8382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=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4114800" y="3733800"/>
            <a:ext cx="1066800" cy="3810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700" dirty="0" smtClean="0">
                <a:cs typeface="B Nazanin" pitchFamily="2" charset="-78"/>
              </a:rPr>
              <a:t>2.25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1676400"/>
            <a:ext cx="396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953000" y="1066800"/>
            <a:ext cx="4038600" cy="603250"/>
          </a:xfrm>
          <a:prstGeom prst="rect">
            <a:avLst/>
          </a:prstGeom>
          <a:noFill/>
        </p:spPr>
      </p:pic>
      <p:sp>
        <p:nvSpPr>
          <p:cNvPr id="15" name="Content Placeholder 1"/>
          <p:cNvSpPr txBox="1">
            <a:spLocks/>
          </p:cNvSpPr>
          <p:nvPr/>
        </p:nvSpPr>
        <p:spPr>
          <a:xfrm>
            <a:off x="2971800" y="4419600"/>
            <a:ext cx="1066800" cy="3048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5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6" name="Content Placeholder 1"/>
          <p:cNvSpPr txBox="1">
            <a:spLocks/>
          </p:cNvSpPr>
          <p:nvPr/>
        </p:nvSpPr>
        <p:spPr>
          <a:xfrm>
            <a:off x="2743200" y="4191000"/>
            <a:ext cx="15240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(9-6) + 5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4038600" y="4267200"/>
            <a:ext cx="1066800" cy="3810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700" dirty="0" smtClean="0">
                <a:cs typeface="B Nazanin" pitchFamily="2" charset="-78"/>
              </a:rPr>
              <a:t>1.6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819400" y="44196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"/>
          <p:cNvSpPr txBox="1">
            <a:spLocks/>
          </p:cNvSpPr>
          <p:nvPr/>
        </p:nvSpPr>
        <p:spPr>
          <a:xfrm>
            <a:off x="3810000" y="4191000"/>
            <a:ext cx="8382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=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20" name="Content Placeholder 1"/>
          <p:cNvSpPr txBox="1">
            <a:spLocks/>
          </p:cNvSpPr>
          <p:nvPr/>
        </p:nvSpPr>
        <p:spPr>
          <a:xfrm>
            <a:off x="4191000" y="4800600"/>
            <a:ext cx="8382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1.5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26" name="Content Placeholder 1"/>
          <p:cNvSpPr txBox="1">
            <a:spLocks/>
          </p:cNvSpPr>
          <p:nvPr/>
        </p:nvSpPr>
        <p:spPr>
          <a:xfrm>
            <a:off x="2895600" y="5105400"/>
            <a:ext cx="1066800" cy="3048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2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27" name="Content Placeholder 1"/>
          <p:cNvSpPr txBox="1">
            <a:spLocks/>
          </p:cNvSpPr>
          <p:nvPr/>
        </p:nvSpPr>
        <p:spPr>
          <a:xfrm>
            <a:off x="2743200" y="4800600"/>
            <a:ext cx="15240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(9-8) + 2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2819400" y="50292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1"/>
          <p:cNvSpPr txBox="1">
            <a:spLocks/>
          </p:cNvSpPr>
          <p:nvPr/>
        </p:nvSpPr>
        <p:spPr>
          <a:xfrm>
            <a:off x="3810000" y="4800600"/>
            <a:ext cx="8382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=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fa-IR" dirty="0" smtClean="0"/>
          </a:p>
          <a:p>
            <a:endParaRPr lang="fa-IR" dirty="0" smtClean="0"/>
          </a:p>
          <a:p>
            <a:endParaRPr lang="fa-IR" sz="2000" dirty="0" smtClean="0"/>
          </a:p>
          <a:p>
            <a:r>
              <a:rPr lang="fa-IR" sz="2000" dirty="0" smtClean="0"/>
              <a:t>در لحظه </a:t>
            </a:r>
            <a:r>
              <a:rPr lang="en-US" sz="2000" dirty="0" smtClean="0"/>
              <a:t>13</a:t>
            </a:r>
            <a:r>
              <a:rPr lang="fa-IR" sz="2000" dirty="0" smtClean="0"/>
              <a:t> بعد از اتمام اجراي </a:t>
            </a:r>
            <a:r>
              <a:rPr lang="en-US" sz="2000" dirty="0" smtClean="0"/>
              <a:t>C</a:t>
            </a:r>
            <a:r>
              <a:rPr lang="fa-IR" sz="2000" dirty="0" smtClean="0"/>
              <a:t> بايد براي تمامي فرآيندهاي باقي مانده، </a:t>
            </a:r>
            <a:r>
              <a:rPr lang="en-US" sz="2000" dirty="0" smtClean="0"/>
              <a:t>D, E</a:t>
            </a:r>
            <a:r>
              <a:rPr lang="fa-IR" sz="2000" dirty="0" smtClean="0"/>
              <a:t> ،نسبت پاسخ محاسبه گردد.</a:t>
            </a:r>
          </a:p>
          <a:p>
            <a:r>
              <a:rPr lang="fa-IR" sz="2000" dirty="0" smtClean="0"/>
              <a:t>نسبت پاسخ فرآيند </a:t>
            </a:r>
            <a:r>
              <a:rPr lang="en-US" sz="2000" dirty="0" smtClean="0"/>
              <a:t> D</a:t>
            </a:r>
            <a:r>
              <a:rPr lang="fa-IR" sz="2000" dirty="0" smtClean="0"/>
              <a:t>در لحظه </a:t>
            </a:r>
            <a:r>
              <a:rPr lang="en-US" sz="2000" dirty="0" smtClean="0"/>
              <a:t>13</a:t>
            </a:r>
            <a:endParaRPr lang="fa-IR" sz="2000" dirty="0" smtClean="0"/>
          </a:p>
          <a:p>
            <a:r>
              <a:rPr lang="fa-IR" sz="2000" dirty="0" smtClean="0"/>
              <a:t>نسبت پاسخ فرآيند </a:t>
            </a:r>
            <a:r>
              <a:rPr lang="en-US" sz="2000" dirty="0" smtClean="0"/>
              <a:t> E</a:t>
            </a:r>
            <a:r>
              <a:rPr lang="fa-IR" sz="2000" dirty="0" smtClean="0"/>
              <a:t>در لحظه </a:t>
            </a:r>
            <a:r>
              <a:rPr lang="en-US" sz="2000" dirty="0" smtClean="0"/>
              <a:t>13</a:t>
            </a:r>
            <a:endParaRPr lang="fa-IR" sz="2000" dirty="0" smtClean="0"/>
          </a:p>
          <a:p>
            <a:endParaRPr lang="fa-IR" sz="2000" dirty="0" smtClean="0"/>
          </a:p>
          <a:p>
            <a:endParaRPr lang="fa-IR" sz="2000" dirty="0" smtClean="0"/>
          </a:p>
          <a:p>
            <a:r>
              <a:rPr lang="fa-IR" sz="2000" dirty="0" smtClean="0"/>
              <a:t>از آنجا كه فرآيند </a:t>
            </a:r>
            <a:r>
              <a:rPr lang="en-US" sz="2000" dirty="0" smtClean="0"/>
              <a:t>E</a:t>
            </a:r>
            <a:r>
              <a:rPr lang="fa-IR" sz="2000" dirty="0" smtClean="0"/>
              <a:t> داراي بالاترين نسبت پاسخ است، براي اجرا انتخاب مي‌گردد.</a:t>
            </a:r>
            <a:endParaRPr lang="fa-IR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2ACE-AB91-431A-B3F8-6EAE7BFE70EC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9 ...</a:t>
            </a:r>
            <a:endParaRPr lang="fa-I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17600"/>
            <a:ext cx="5029200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ontent Placeholder 1"/>
          <p:cNvSpPr txBox="1">
            <a:spLocks/>
          </p:cNvSpPr>
          <p:nvPr/>
        </p:nvSpPr>
        <p:spPr>
          <a:xfrm>
            <a:off x="2971800" y="3657600"/>
            <a:ext cx="1066800" cy="3048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5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895600" y="35814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2743200" y="3276600"/>
            <a:ext cx="15240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(13-6) + 5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3810000" y="3886200"/>
            <a:ext cx="8382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=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4114800" y="3429000"/>
            <a:ext cx="1066800" cy="3810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700" dirty="0" smtClean="0">
                <a:cs typeface="B Nazanin" pitchFamily="2" charset="-78"/>
              </a:rPr>
              <a:t>2.4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1676400"/>
            <a:ext cx="396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953000" y="1066800"/>
            <a:ext cx="4038600" cy="603250"/>
          </a:xfrm>
          <a:prstGeom prst="rect">
            <a:avLst/>
          </a:prstGeom>
          <a:noFill/>
        </p:spPr>
      </p:pic>
      <p:sp>
        <p:nvSpPr>
          <p:cNvPr id="15" name="Content Placeholder 1"/>
          <p:cNvSpPr txBox="1">
            <a:spLocks/>
          </p:cNvSpPr>
          <p:nvPr/>
        </p:nvSpPr>
        <p:spPr>
          <a:xfrm>
            <a:off x="2971800" y="4267200"/>
            <a:ext cx="1066800" cy="3048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2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6" name="Content Placeholder 1"/>
          <p:cNvSpPr txBox="1">
            <a:spLocks/>
          </p:cNvSpPr>
          <p:nvPr/>
        </p:nvSpPr>
        <p:spPr>
          <a:xfrm>
            <a:off x="2743200" y="3886200"/>
            <a:ext cx="15240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(13-8) + 2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4038600" y="3962400"/>
            <a:ext cx="1066800" cy="3810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700" dirty="0" smtClean="0">
                <a:cs typeface="B Nazanin" pitchFamily="2" charset="-78"/>
              </a:rPr>
              <a:t>3.5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819400" y="41148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"/>
          <p:cNvSpPr txBox="1">
            <a:spLocks/>
          </p:cNvSpPr>
          <p:nvPr/>
        </p:nvSpPr>
        <p:spPr>
          <a:xfrm>
            <a:off x="3810000" y="3352800"/>
            <a:ext cx="8382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=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2ACE-AB91-431A-B3F8-6EAE7BFE70EC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9 ...</a:t>
            </a:r>
            <a:endParaRPr lang="fa-IR" dirty="0"/>
          </a:p>
        </p:txBody>
      </p:sp>
      <p:graphicFrame>
        <p:nvGraphicFramePr>
          <p:cNvPr id="5" name="Content Placeholder 8"/>
          <p:cNvGraphicFramePr>
            <a:graphicFrameLocks/>
          </p:cNvGraphicFramePr>
          <p:nvPr/>
        </p:nvGraphicFramePr>
        <p:xfrm>
          <a:off x="533400" y="3048000"/>
          <a:ext cx="5878285" cy="370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D</a:t>
                      </a:r>
                      <a:endParaRPr lang="fa-I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E</a:t>
                      </a:r>
                      <a:endParaRPr lang="fa-I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fa-I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B</a:t>
                      </a:r>
                      <a:endParaRPr lang="fa-I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</a:t>
                      </a:r>
                      <a:endParaRPr lang="fa-I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Content Placeholder 1"/>
          <p:cNvSpPr txBox="1">
            <a:spLocks/>
          </p:cNvSpPr>
          <p:nvPr/>
        </p:nvSpPr>
        <p:spPr>
          <a:xfrm>
            <a:off x="1295400" y="3429000"/>
            <a:ext cx="8382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3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514600" y="3429000"/>
            <a:ext cx="8382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9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3657600" y="3429000"/>
            <a:ext cx="8382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13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4876800" y="3429000"/>
            <a:ext cx="8382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15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6019800" y="3429000"/>
            <a:ext cx="8382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20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152400" y="3429000"/>
            <a:ext cx="8382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0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0" y="4050268"/>
            <a:ext cx="2438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a-IR" sz="2000" dirty="0" smtClean="0">
                <a:cs typeface="B Nazanin" pitchFamily="2" charset="-78"/>
              </a:rPr>
              <a:t>ميانگين زمان كل</a:t>
            </a:r>
            <a:endParaRPr lang="fa-IR" dirty="0" smtClean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524000" y="4267200"/>
            <a:ext cx="213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"/>
          <p:cNvSpPr txBox="1">
            <a:spLocks/>
          </p:cNvSpPr>
          <p:nvPr/>
        </p:nvSpPr>
        <p:spPr>
          <a:xfrm>
            <a:off x="1371600" y="3886200"/>
            <a:ext cx="2362200" cy="381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lvl="0" indent="-256032" algn="ctr" rtl="0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3+7+9+14+7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5" name="Content Placeholder 1"/>
          <p:cNvSpPr txBox="1">
            <a:spLocks/>
          </p:cNvSpPr>
          <p:nvPr/>
        </p:nvSpPr>
        <p:spPr>
          <a:xfrm>
            <a:off x="1981200" y="4343400"/>
            <a:ext cx="1066800" cy="381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5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6" name="Content Placeholder 1"/>
          <p:cNvSpPr txBox="1">
            <a:spLocks/>
          </p:cNvSpPr>
          <p:nvPr/>
        </p:nvSpPr>
        <p:spPr>
          <a:xfrm>
            <a:off x="3429000" y="4038600"/>
            <a:ext cx="10668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=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4114800" y="4343400"/>
            <a:ext cx="1066800" cy="381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5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038600" y="42672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"/>
          <p:cNvSpPr txBox="1">
            <a:spLocks/>
          </p:cNvSpPr>
          <p:nvPr/>
        </p:nvSpPr>
        <p:spPr>
          <a:xfrm>
            <a:off x="4114800" y="3886200"/>
            <a:ext cx="1066800" cy="381000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40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20" name="Content Placeholder 1"/>
          <p:cNvSpPr txBox="1">
            <a:spLocks/>
          </p:cNvSpPr>
          <p:nvPr/>
        </p:nvSpPr>
        <p:spPr>
          <a:xfrm>
            <a:off x="4953000" y="4038600"/>
            <a:ext cx="8382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=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21" name="Content Placeholder 1"/>
          <p:cNvSpPr txBox="1">
            <a:spLocks/>
          </p:cNvSpPr>
          <p:nvPr/>
        </p:nvSpPr>
        <p:spPr>
          <a:xfrm>
            <a:off x="5181600" y="4114800"/>
            <a:ext cx="1066800" cy="3810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700" dirty="0" smtClean="0">
                <a:cs typeface="B Nazanin" pitchFamily="2" charset="-78"/>
              </a:rPr>
              <a:t>8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72200" y="4964668"/>
            <a:ext cx="2438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a-IR" sz="2000" dirty="0" smtClean="0">
                <a:cs typeface="B Nazanin" pitchFamily="2" charset="-78"/>
              </a:rPr>
              <a:t>ميانگين زمان انتظار</a:t>
            </a:r>
            <a:endParaRPr lang="fa-IR" dirty="0" smtClean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1676400" y="5181600"/>
            <a:ext cx="2057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1"/>
          <p:cNvSpPr txBox="1">
            <a:spLocks/>
          </p:cNvSpPr>
          <p:nvPr/>
        </p:nvSpPr>
        <p:spPr>
          <a:xfrm>
            <a:off x="1600200" y="4800600"/>
            <a:ext cx="2209800" cy="381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lvl="0" indent="-256032" algn="ctr" rtl="0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0+1+5+9+5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25" name="Content Placeholder 1"/>
          <p:cNvSpPr txBox="1">
            <a:spLocks/>
          </p:cNvSpPr>
          <p:nvPr/>
        </p:nvSpPr>
        <p:spPr>
          <a:xfrm>
            <a:off x="2362200" y="5257800"/>
            <a:ext cx="1066800" cy="381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5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26" name="Content Placeholder 1"/>
          <p:cNvSpPr txBox="1">
            <a:spLocks/>
          </p:cNvSpPr>
          <p:nvPr/>
        </p:nvSpPr>
        <p:spPr>
          <a:xfrm>
            <a:off x="3505200" y="4953000"/>
            <a:ext cx="10668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=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27" name="Content Placeholder 1"/>
          <p:cNvSpPr txBox="1">
            <a:spLocks/>
          </p:cNvSpPr>
          <p:nvPr/>
        </p:nvSpPr>
        <p:spPr>
          <a:xfrm>
            <a:off x="4191000" y="5257800"/>
            <a:ext cx="1066800" cy="381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5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4114800" y="51816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1"/>
          <p:cNvSpPr txBox="1">
            <a:spLocks/>
          </p:cNvSpPr>
          <p:nvPr/>
        </p:nvSpPr>
        <p:spPr>
          <a:xfrm>
            <a:off x="4191000" y="4800600"/>
            <a:ext cx="1066800" cy="381000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20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30" name="Content Placeholder 1"/>
          <p:cNvSpPr txBox="1">
            <a:spLocks/>
          </p:cNvSpPr>
          <p:nvPr/>
        </p:nvSpPr>
        <p:spPr>
          <a:xfrm>
            <a:off x="5029200" y="4953000"/>
            <a:ext cx="8382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=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31" name="Content Placeholder 1"/>
          <p:cNvSpPr txBox="1">
            <a:spLocks/>
          </p:cNvSpPr>
          <p:nvPr/>
        </p:nvSpPr>
        <p:spPr>
          <a:xfrm>
            <a:off x="5257800" y="5029200"/>
            <a:ext cx="1066800" cy="3810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700" dirty="0" smtClean="0">
                <a:cs typeface="B Nazanin" pitchFamily="2" charset="-78"/>
              </a:rPr>
              <a:t>4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17600"/>
            <a:ext cx="5029200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1676400"/>
            <a:ext cx="396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953000" y="1066800"/>
            <a:ext cx="4038600" cy="603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400" dirty="0" smtClean="0"/>
              <a:t>با توجه جدول مقابل، ميانگين زمان كل (پاسخ) و انتظار را براساس الگوريتم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HRRN</a:t>
            </a:r>
            <a:r>
              <a:rPr lang="fa-IR" sz="2400" dirty="0" smtClean="0"/>
              <a:t> محاسبه نماييد؟</a:t>
            </a:r>
          </a:p>
          <a:p>
            <a:endParaRPr lang="fa-IR" sz="2400" dirty="0" smtClean="0"/>
          </a:p>
          <a:p>
            <a:r>
              <a:rPr lang="fa-IR" sz="1800" dirty="0" smtClean="0"/>
              <a:t>نسبت پاسخ فرآيند </a:t>
            </a:r>
            <a:r>
              <a:rPr lang="en-US" sz="1800" dirty="0" smtClean="0"/>
              <a:t> B</a:t>
            </a:r>
            <a:r>
              <a:rPr lang="fa-IR" sz="1800" dirty="0" smtClean="0"/>
              <a:t>در لحظه </a:t>
            </a:r>
            <a:r>
              <a:rPr lang="en-US" sz="1800" dirty="0" smtClean="0"/>
              <a:t>8</a:t>
            </a:r>
            <a:endParaRPr lang="fa-IR" sz="1800" dirty="0" smtClean="0"/>
          </a:p>
          <a:p>
            <a:endParaRPr lang="fa-IR" sz="1800" dirty="0" smtClean="0"/>
          </a:p>
          <a:p>
            <a:endParaRPr lang="fa-IR" sz="1800" dirty="0" smtClean="0"/>
          </a:p>
          <a:p>
            <a:r>
              <a:rPr lang="fa-IR" sz="1800" dirty="0" smtClean="0"/>
              <a:t>نسبت پاسخ فرآيند </a:t>
            </a:r>
            <a:r>
              <a:rPr lang="en-US" sz="1800" dirty="0" smtClean="0"/>
              <a:t> C</a:t>
            </a:r>
            <a:r>
              <a:rPr lang="fa-IR" sz="1800" dirty="0" smtClean="0"/>
              <a:t>در لحظه </a:t>
            </a:r>
            <a:r>
              <a:rPr lang="en-US" sz="1800" dirty="0" smtClean="0"/>
              <a:t>8</a:t>
            </a:r>
            <a:endParaRPr lang="fa-IR" sz="1800" dirty="0" smtClean="0"/>
          </a:p>
          <a:p>
            <a:endParaRPr lang="fa-IR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2ACE-AB91-431A-B3F8-6EAE7BFE70EC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10</a:t>
            </a:r>
            <a:endParaRPr lang="fa-IR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2133600"/>
          <a:ext cx="4191000" cy="1463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397000"/>
                <a:gridCol w="1397000"/>
                <a:gridCol w="1397000"/>
              </a:tblGrid>
              <a:tr h="30480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itchFamily="2" charset="-78"/>
                        </a:rPr>
                        <a:t>مدت زمان اجرا</a:t>
                      </a:r>
                      <a:endParaRPr lang="fa-IR" dirty="0">
                        <a:cs typeface="B Nazanin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itchFamily="2" charset="-78"/>
                        </a:rPr>
                        <a:t>زمان ورود</a:t>
                      </a:r>
                      <a:endParaRPr lang="fa-IR" dirty="0">
                        <a:cs typeface="B Nazanin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itchFamily="2" charset="-78"/>
                        </a:rPr>
                        <a:t>فرآيند</a:t>
                      </a:r>
                      <a:endParaRPr lang="fa-IR" dirty="0">
                        <a:cs typeface="B Nazanin" pitchFamily="2" charset="-78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8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0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</a:t>
                      </a:r>
                      <a:endParaRPr lang="fa-IR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4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B</a:t>
                      </a:r>
                      <a:endParaRPr lang="fa-IR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fa-I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3962400"/>
          <a:ext cx="3429000" cy="370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143000"/>
                <a:gridCol w="11430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B</a:t>
                      </a:r>
                      <a:endParaRPr lang="fa-I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fa-I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 A</a:t>
                      </a:r>
                      <a:endParaRPr lang="fa-IR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Content Placeholder 1"/>
          <p:cNvSpPr txBox="1">
            <a:spLocks/>
          </p:cNvSpPr>
          <p:nvPr/>
        </p:nvSpPr>
        <p:spPr>
          <a:xfrm>
            <a:off x="76200" y="4343400"/>
            <a:ext cx="8382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0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1219200" y="4343400"/>
            <a:ext cx="8382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8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2362200" y="4343400"/>
            <a:ext cx="8382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9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3505200" y="4343400"/>
            <a:ext cx="8382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13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19800" y="5040868"/>
            <a:ext cx="2438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a-IR" sz="2000" dirty="0" smtClean="0">
                <a:cs typeface="B Nazanin" pitchFamily="2" charset="-78"/>
              </a:rPr>
              <a:t>ميانگين زمان كل</a:t>
            </a:r>
            <a:endParaRPr lang="fa-IR" dirty="0" smtClean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28800" y="5257800"/>
            <a:ext cx="1752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"/>
          <p:cNvSpPr txBox="1">
            <a:spLocks/>
          </p:cNvSpPr>
          <p:nvPr/>
        </p:nvSpPr>
        <p:spPr>
          <a:xfrm>
            <a:off x="1600200" y="4876800"/>
            <a:ext cx="2057400" cy="381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lvl="0" indent="-256032" algn="ctr" rtl="0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8+12+7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6" name="Content Placeholder 1"/>
          <p:cNvSpPr txBox="1">
            <a:spLocks/>
          </p:cNvSpPr>
          <p:nvPr/>
        </p:nvSpPr>
        <p:spPr>
          <a:xfrm>
            <a:off x="2209800" y="5334000"/>
            <a:ext cx="1066800" cy="381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3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3352800" y="5029200"/>
            <a:ext cx="10668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=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8" name="Content Placeholder 1"/>
          <p:cNvSpPr txBox="1">
            <a:spLocks/>
          </p:cNvSpPr>
          <p:nvPr/>
        </p:nvSpPr>
        <p:spPr>
          <a:xfrm>
            <a:off x="4038600" y="5334000"/>
            <a:ext cx="1066800" cy="381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3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962400" y="52578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"/>
          <p:cNvSpPr txBox="1">
            <a:spLocks/>
          </p:cNvSpPr>
          <p:nvPr/>
        </p:nvSpPr>
        <p:spPr>
          <a:xfrm>
            <a:off x="4038600" y="4876800"/>
            <a:ext cx="1066800" cy="381000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27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21" name="Content Placeholder 1"/>
          <p:cNvSpPr txBox="1">
            <a:spLocks/>
          </p:cNvSpPr>
          <p:nvPr/>
        </p:nvSpPr>
        <p:spPr>
          <a:xfrm>
            <a:off x="4876800" y="5029200"/>
            <a:ext cx="8382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=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22" name="Content Placeholder 1"/>
          <p:cNvSpPr txBox="1">
            <a:spLocks/>
          </p:cNvSpPr>
          <p:nvPr/>
        </p:nvSpPr>
        <p:spPr>
          <a:xfrm>
            <a:off x="5029200" y="5105400"/>
            <a:ext cx="1066800" cy="3810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700" dirty="0" smtClean="0">
                <a:cs typeface="B Nazanin" pitchFamily="2" charset="-78"/>
              </a:rPr>
              <a:t>9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096000" y="5955268"/>
            <a:ext cx="2438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a-IR" sz="2000" dirty="0" smtClean="0">
                <a:cs typeface="B Nazanin" pitchFamily="2" charset="-78"/>
              </a:rPr>
              <a:t>ميانگين زمان انتظار</a:t>
            </a:r>
            <a:endParaRPr lang="fa-IR" dirty="0" smtClean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905000" y="6172200"/>
            <a:ext cx="1752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1"/>
          <p:cNvSpPr txBox="1">
            <a:spLocks/>
          </p:cNvSpPr>
          <p:nvPr/>
        </p:nvSpPr>
        <p:spPr>
          <a:xfrm>
            <a:off x="1676400" y="5791200"/>
            <a:ext cx="2057400" cy="381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lvl="0" indent="-256032" algn="ctr" rtl="0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0+8+6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27" name="Content Placeholder 1"/>
          <p:cNvSpPr txBox="1">
            <a:spLocks/>
          </p:cNvSpPr>
          <p:nvPr/>
        </p:nvSpPr>
        <p:spPr>
          <a:xfrm>
            <a:off x="2286000" y="6248400"/>
            <a:ext cx="1066800" cy="381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3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28" name="Content Placeholder 1"/>
          <p:cNvSpPr txBox="1">
            <a:spLocks/>
          </p:cNvSpPr>
          <p:nvPr/>
        </p:nvSpPr>
        <p:spPr>
          <a:xfrm>
            <a:off x="3429000" y="5943600"/>
            <a:ext cx="10668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=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29" name="Content Placeholder 1"/>
          <p:cNvSpPr txBox="1">
            <a:spLocks/>
          </p:cNvSpPr>
          <p:nvPr/>
        </p:nvSpPr>
        <p:spPr>
          <a:xfrm>
            <a:off x="4114800" y="6248400"/>
            <a:ext cx="1066800" cy="381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3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4038600" y="61722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1"/>
          <p:cNvSpPr txBox="1">
            <a:spLocks/>
          </p:cNvSpPr>
          <p:nvPr/>
        </p:nvSpPr>
        <p:spPr>
          <a:xfrm>
            <a:off x="4114800" y="5791200"/>
            <a:ext cx="1066800" cy="381000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14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32" name="Content Placeholder 1"/>
          <p:cNvSpPr txBox="1">
            <a:spLocks/>
          </p:cNvSpPr>
          <p:nvPr/>
        </p:nvSpPr>
        <p:spPr>
          <a:xfrm>
            <a:off x="4953000" y="5943600"/>
            <a:ext cx="8382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=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33" name="Content Placeholder 1"/>
          <p:cNvSpPr txBox="1">
            <a:spLocks/>
          </p:cNvSpPr>
          <p:nvPr/>
        </p:nvSpPr>
        <p:spPr>
          <a:xfrm>
            <a:off x="5257800" y="6019800"/>
            <a:ext cx="1066800" cy="3810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700" dirty="0" smtClean="0">
                <a:cs typeface="B Nazanin" pitchFamily="2" charset="-78"/>
              </a:rPr>
              <a:t>4.6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4724400" y="3352800"/>
            <a:ext cx="1295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1"/>
          <p:cNvSpPr txBox="1">
            <a:spLocks/>
          </p:cNvSpPr>
          <p:nvPr/>
        </p:nvSpPr>
        <p:spPr>
          <a:xfrm>
            <a:off x="4495800" y="3048000"/>
            <a:ext cx="1752600" cy="3048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365760" lvl="0" indent="-256032" algn="ctr" rtl="0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(8-1)+4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4876800" y="3429000"/>
            <a:ext cx="1066800" cy="3048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4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37" name="Content Placeholder 1"/>
          <p:cNvSpPr txBox="1">
            <a:spLocks/>
          </p:cNvSpPr>
          <p:nvPr/>
        </p:nvSpPr>
        <p:spPr>
          <a:xfrm>
            <a:off x="5791200" y="3124200"/>
            <a:ext cx="10668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=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39" name="Content Placeholder 1"/>
          <p:cNvSpPr txBox="1">
            <a:spLocks/>
          </p:cNvSpPr>
          <p:nvPr/>
        </p:nvSpPr>
        <p:spPr>
          <a:xfrm>
            <a:off x="6248400" y="3200400"/>
            <a:ext cx="9144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2.75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4876800" y="4343400"/>
            <a:ext cx="1295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1"/>
          <p:cNvSpPr txBox="1">
            <a:spLocks/>
          </p:cNvSpPr>
          <p:nvPr/>
        </p:nvSpPr>
        <p:spPr>
          <a:xfrm>
            <a:off x="4648200" y="4038600"/>
            <a:ext cx="1676400" cy="3048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365760" lvl="0" indent="-256032" algn="ctr" rtl="0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(8-2)+1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43" name="Content Placeholder 1"/>
          <p:cNvSpPr txBox="1">
            <a:spLocks/>
          </p:cNvSpPr>
          <p:nvPr/>
        </p:nvSpPr>
        <p:spPr>
          <a:xfrm>
            <a:off x="5029200" y="4419600"/>
            <a:ext cx="1066800" cy="3048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1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365760" marR="0" lvl="0" indent="-256032" algn="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a-I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44" name="Content Placeholder 1"/>
          <p:cNvSpPr txBox="1">
            <a:spLocks/>
          </p:cNvSpPr>
          <p:nvPr/>
        </p:nvSpPr>
        <p:spPr>
          <a:xfrm>
            <a:off x="5943600" y="4114800"/>
            <a:ext cx="10668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dirty="0" smtClean="0">
                <a:cs typeface="B Nazanin" pitchFamily="2" charset="-78"/>
              </a:rPr>
              <a:t>=</a:t>
            </a: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45" name="Content Placeholder 1"/>
          <p:cNvSpPr txBox="1">
            <a:spLocks/>
          </p:cNvSpPr>
          <p:nvPr/>
        </p:nvSpPr>
        <p:spPr>
          <a:xfrm>
            <a:off x="6172200" y="4191000"/>
            <a:ext cx="1066800" cy="304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lvl="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3400" dirty="0" smtClean="0">
                <a:cs typeface="B Nazanin" pitchFamily="2" charset="-78"/>
              </a:rPr>
              <a:t>7</a:t>
            </a:r>
            <a:endParaRPr kumimoji="0" lang="fa-IR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/>
      <p:bldP spid="15" grpId="0"/>
      <p:bldP spid="16" grpId="0"/>
      <p:bldP spid="17" grpId="0"/>
      <p:bldP spid="18" grpId="0"/>
      <p:bldP spid="20" grpId="0"/>
      <p:bldP spid="21" grpId="0"/>
      <p:bldP spid="22" grpId="0"/>
      <p:bldP spid="24" grpId="0"/>
      <p:bldP spid="26" grpId="0"/>
      <p:bldP spid="27" grpId="0"/>
      <p:bldP spid="28" grpId="0"/>
      <p:bldP spid="29" grpId="0"/>
      <p:bldP spid="31" grpId="0"/>
      <p:bldP spid="32" grpId="0"/>
      <p:bldP spid="33" grpId="0"/>
      <p:bldP spid="35" grpId="0"/>
      <p:bldP spid="36" grpId="0"/>
      <p:bldP spid="37" grpId="0"/>
      <p:bldP spid="39" grpId="0"/>
      <p:bldP spid="42" grpId="0"/>
      <p:bldP spid="43" grpId="0"/>
      <p:bldP spid="44" grpId="0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2ACE-AB91-431A-B3F8-6EAE7BFE70E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fa-IR" dirty="0" smtClean="0"/>
              <a:t>سطوح زمانبندي</a:t>
            </a:r>
            <a:endParaRPr lang="fa-I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57400" y="914400"/>
            <a:ext cx="5410200" cy="563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زمانبندی بلند‌مدت يا زمانبند كار 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Job Scheduler</a:t>
            </a:r>
            <a:r>
              <a:rPr lang="fa-IR" dirty="0" smtClean="0"/>
              <a:t>)</a:t>
            </a:r>
          </a:p>
          <a:p>
            <a:r>
              <a:rPr lang="fa-IR" dirty="0" smtClean="0"/>
              <a:t>برنامه‌هايي كه براي پردازش در سيستم پذيرفته مي‌شوند را تعيين مي‌كند.</a:t>
            </a:r>
          </a:p>
          <a:p>
            <a:r>
              <a:rPr lang="fa-IR" dirty="0" smtClean="0"/>
              <a:t>درجه چند برنامگي را كنترل مي‌كند.</a:t>
            </a:r>
          </a:p>
          <a:p>
            <a:r>
              <a:rPr lang="fa-IR" dirty="0" smtClean="0"/>
              <a:t>نسبت به ديگر زمانبندها نسبت دفعات كمتري اجرا مي‌شود.</a:t>
            </a:r>
            <a:endParaRPr lang="fa-I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2ACE-AB91-431A-B3F8-6EAE7BFE70E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a-IR" dirty="0" smtClean="0"/>
              <a:t>زمانبندی بلند مدت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Long-Term Scheduling</a:t>
            </a:r>
            <a:endParaRPr lang="fa-IR" sz="31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3505200"/>
            <a:ext cx="8534400" cy="3352800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 rot="16200000" flipH="1">
            <a:off x="572375" y="5523629"/>
            <a:ext cx="685797" cy="1742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172200" y="4876800"/>
            <a:ext cx="1087718" cy="809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2814271" y="5491529"/>
            <a:ext cx="772258" cy="1588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109472"/>
          </a:xfrm>
        </p:spPr>
        <p:txBody>
          <a:bodyPr/>
          <a:lstStyle/>
          <a:p>
            <a:r>
              <a:rPr lang="fa-IR" dirty="0" smtClean="0"/>
              <a:t>اين زمانبند بخشي از عمليات مبادله 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Swapping</a:t>
            </a:r>
            <a:r>
              <a:rPr lang="fa-IR" dirty="0" smtClean="0"/>
              <a:t>) است.</a:t>
            </a:r>
          </a:p>
          <a:p>
            <a:r>
              <a:rPr lang="fa-IR" dirty="0" smtClean="0"/>
              <a:t>نسبت به زمانبند بلند‌مدت تعداد دفعات بيشتري اجرا مي‌شود.</a:t>
            </a:r>
          </a:p>
          <a:p>
            <a:endParaRPr lang="fa-IR" dirty="0" smtClean="0"/>
          </a:p>
          <a:p>
            <a:endParaRPr lang="fa-I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2ACE-AB91-431A-B3F8-6EAE7BFE70E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زمانبندی میان مدت</a:t>
            </a:r>
            <a:endParaRPr lang="fa-I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3505200"/>
            <a:ext cx="8534400" cy="3352800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 rot="16200000" flipH="1">
            <a:off x="572375" y="5523629"/>
            <a:ext cx="685797" cy="1742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172200" y="4876800"/>
            <a:ext cx="1087718" cy="809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2814271" y="5491529"/>
            <a:ext cx="772258" cy="1588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زمانبندی كوتاه‌مدت يا زمانبند پردازنده 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CPU Scheduler</a:t>
            </a:r>
            <a:r>
              <a:rPr lang="fa-IR" dirty="0" smtClean="0"/>
              <a:t>)</a:t>
            </a:r>
          </a:p>
          <a:p>
            <a:r>
              <a:rPr lang="fa-IR" dirty="0" smtClean="0"/>
              <a:t>بيشترين دفعات اجرا را دارد.</a:t>
            </a:r>
          </a:p>
          <a:p>
            <a:r>
              <a:rPr lang="fa-IR" dirty="0" smtClean="0"/>
              <a:t>با بروز حادثه‌اي كه نتيجه آن وقفه فرآيند جاري يا قبضه كردن فرآيند جاري به نفع فرآيندي ديگر باشد، به اجرا در مي‌آيد.</a:t>
            </a:r>
          </a:p>
          <a:p>
            <a:pPr lvl="1"/>
            <a:r>
              <a:rPr lang="fa-IR" dirty="0" smtClean="0"/>
              <a:t>وقفه ساعت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Time-out</a:t>
            </a:r>
            <a:r>
              <a:rPr lang="fa-IR" dirty="0" smtClean="0"/>
              <a:t>) </a:t>
            </a:r>
          </a:p>
          <a:p>
            <a:pPr lvl="1"/>
            <a:r>
              <a:rPr lang="fa-IR" dirty="0" smtClean="0"/>
              <a:t>وقفه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I/O</a:t>
            </a:r>
            <a:endParaRPr lang="fa-IR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2ACE-AB91-431A-B3F8-6EAE7BFE70E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زمانبندی کوتاه مدت</a:t>
            </a:r>
            <a:endParaRPr lang="fa-I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3657600"/>
            <a:ext cx="6858000" cy="3200400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 rot="5400000">
            <a:off x="342900" y="5524500"/>
            <a:ext cx="685800" cy="1588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953000" y="4953000"/>
            <a:ext cx="838200" cy="1588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2247900" y="5524500"/>
            <a:ext cx="685800" cy="1588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2ACE-AB91-431A-B3F8-6EAE7BFE70E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نمودار صف‌بندي براي زمانبندي</a:t>
            </a:r>
            <a:endParaRPr lang="fa-I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3400" y="1752600"/>
            <a:ext cx="8153399" cy="426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فرآيندي در تنگناي پردازنده 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CPU-Bounded</a:t>
            </a:r>
            <a:r>
              <a:rPr lang="fa-IR" dirty="0" smtClean="0"/>
              <a:t> يا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CPU-Limited</a:t>
            </a:r>
            <a:r>
              <a:rPr lang="fa-IR" dirty="0" smtClean="0"/>
              <a:t>) است كه عمدتا كارهاي محاسباتي انجام دهد و بندرت از دستگاه‌هاي ورودي/خروجي استفاده نمايد.</a:t>
            </a:r>
          </a:p>
          <a:p>
            <a:endParaRPr lang="fa-IR" dirty="0" smtClean="0"/>
          </a:p>
          <a:p>
            <a:r>
              <a:rPr lang="fa-IR" dirty="0" smtClean="0"/>
              <a:t>فرآيندي در تنگناي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fa-IR" dirty="0" smtClean="0"/>
              <a:t> 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I/O-Bounded</a:t>
            </a:r>
            <a:r>
              <a:rPr lang="fa-IR" dirty="0" smtClean="0"/>
              <a:t> يا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I/O-Limited</a:t>
            </a:r>
            <a:r>
              <a:rPr lang="fa-IR" dirty="0" smtClean="0"/>
              <a:t>) است كه عمدتا از دستگاه‌هاي ورودي/خروجي استفاده نمايد و بندرت كارهاي محاسباتي انجام دهد.</a:t>
            </a:r>
          </a:p>
          <a:p>
            <a:endParaRPr lang="fa-I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2ACE-AB91-431A-B3F8-6EAE7BFE70E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fa-IR" dirty="0" smtClean="0"/>
              <a:t>فرآيندهاي در تنگناي پردازنده و در تنگناي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I/O</a:t>
            </a:r>
            <a:endParaRPr lang="fa-IR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</TotalTime>
  <Words>2121</Words>
  <Application>Microsoft Office PowerPoint</Application>
  <PresentationFormat>On-screen Show (4:3)</PresentationFormat>
  <Paragraphs>650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Lucida Sans Unicode</vt:lpstr>
      <vt:lpstr>B Nazanin</vt:lpstr>
      <vt:lpstr>Times New Roman</vt:lpstr>
      <vt:lpstr>Wingdings 3</vt:lpstr>
      <vt:lpstr>Verdana</vt:lpstr>
      <vt:lpstr>Wingdings 2</vt:lpstr>
      <vt:lpstr>Concourse</vt:lpstr>
      <vt:lpstr>زمانبندي Scheduling</vt:lpstr>
      <vt:lpstr>انواع زمانبندي</vt:lpstr>
      <vt:lpstr>زمانبندي و تغيير حالت فرآيند</vt:lpstr>
      <vt:lpstr>سطوح زمانبندي</vt:lpstr>
      <vt:lpstr>زمانبندی بلند مدت  Long-Term Scheduling</vt:lpstr>
      <vt:lpstr>زمانبندی میان مدت</vt:lpstr>
      <vt:lpstr>زمانبندی کوتاه مدت</vt:lpstr>
      <vt:lpstr>نمودار صف‌بندي براي زمانبندي</vt:lpstr>
      <vt:lpstr>فرآيندهاي در تنگناي پردازنده و در تنگناي I/O</vt:lpstr>
      <vt:lpstr>حالت تصميم‌گيري Decision Mood</vt:lpstr>
      <vt:lpstr>معیارهای زمانبندی</vt:lpstr>
      <vt:lpstr>الگوريتم‌هاي زمانبندي</vt:lpstr>
      <vt:lpstr>FIFO يا FCFS</vt:lpstr>
      <vt:lpstr>مثال 1</vt:lpstr>
      <vt:lpstr>مثال 1 ...</vt:lpstr>
      <vt:lpstr>مثال 1 ...</vt:lpstr>
      <vt:lpstr>مثال 2</vt:lpstr>
      <vt:lpstr>الگوريتم نوبتي گردشي  Round Robin</vt:lpstr>
      <vt:lpstr>مثال 3</vt:lpstr>
      <vt:lpstr>مثال 3 ...</vt:lpstr>
      <vt:lpstr>مثال 3 ...</vt:lpstr>
      <vt:lpstr>مثال 3 ...</vt:lpstr>
      <vt:lpstr>مثال 3 ...</vt:lpstr>
      <vt:lpstr>مثال 4</vt:lpstr>
      <vt:lpstr>الگوريتم كوتاهترين فرآيند SPN</vt:lpstr>
      <vt:lpstr>مثال 5</vt:lpstr>
      <vt:lpstr>مثال 5 ...</vt:lpstr>
      <vt:lpstr>مثال 6</vt:lpstr>
      <vt:lpstr>الگوريتم كوتاهترين زمان باقيمانده SRT</vt:lpstr>
      <vt:lpstr>مثال 7</vt:lpstr>
      <vt:lpstr>مثال 7 ...</vt:lpstr>
      <vt:lpstr>مثال 8</vt:lpstr>
      <vt:lpstr>بالاترين نسبت پاسخ HRRN</vt:lpstr>
      <vt:lpstr>مثال 9</vt:lpstr>
      <vt:lpstr>مثال 9 ...</vt:lpstr>
      <vt:lpstr>مثال 9 ...</vt:lpstr>
      <vt:lpstr>مثال 9 ...</vt:lpstr>
      <vt:lpstr>مثال 10</vt:lpstr>
    </vt:vector>
  </TitlesOfParts>
  <Company>MRT Win2Farsi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sani</cp:lastModifiedBy>
  <dcterms:created xsi:type="dcterms:W3CDTF">2010-09-16T09:25:35Z</dcterms:created>
  <dcterms:modified xsi:type="dcterms:W3CDTF">2010-12-03T07:02:11Z</dcterms:modified>
</cp:coreProperties>
</file>