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307" r:id="rId3"/>
    <p:sldId id="290" r:id="rId4"/>
    <p:sldId id="309" r:id="rId5"/>
    <p:sldId id="310" r:id="rId6"/>
    <p:sldId id="311" r:id="rId7"/>
    <p:sldId id="291" r:id="rId8"/>
    <p:sldId id="292" r:id="rId9"/>
    <p:sldId id="302" r:id="rId10"/>
    <p:sldId id="303" r:id="rId11"/>
    <p:sldId id="305" r:id="rId12"/>
    <p:sldId id="306" r:id="rId13"/>
    <p:sldId id="308" r:id="rId14"/>
    <p:sldId id="293"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1" d="100"/>
          <a:sy n="71" d="100"/>
        </p:scale>
        <p:origin x="69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t>2/26/2024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46C117F-5CCF-4837-BE5F-2B92066CAFAF}" type="datetimeFigureOut">
              <a:rPr lang="en-US" dirty="0"/>
              <a:t>2/26/2024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EB90BD-B6CE-46B7-997F-7313B992CCDC}" type="datetimeFigureOut">
              <a:rPr lang="en-US" dirty="0"/>
              <a:t>2/26/2024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DB9D11F-B188-461D-B23F-39381795C052}" type="datetimeFigureOut">
              <a:rPr lang="en-US" dirty="0"/>
              <a:t>2/26/2024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E6D8D9-55A2-4063-B0F3-121F44549695}" type="datetimeFigureOut">
              <a:rPr lang="en-US" dirty="0"/>
              <a:t>2/26/2024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4B24536-994D-4021-A283-9F449C0DB509}" type="datetimeFigureOut">
              <a:rPr lang="en-US" dirty="0"/>
              <a:t>2/26/2024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CBBBB78-C96F-47B7-AB17-D852CA960AC9}" type="datetimeFigureOut">
              <a:rPr lang="en-US" dirty="0"/>
              <a:t>2/26/2024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t>2/26/2024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t>2/26/2024</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t>2/26/2024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dirty="0"/>
              <a:t>2/26/2024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t>2/26/2024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t>2/26/2024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t>2/26/2024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t>2/26/2024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dirty="0"/>
              <a:t>2/26/2024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dirty="0"/>
              <a:t>2/26/2024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t>2/26/2024</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300D5-724E-46DC-93CF-A690775C0A87}"/>
              </a:ext>
            </a:extLst>
          </p:cNvPr>
          <p:cNvSpPr>
            <a:spLocks noGrp="1"/>
          </p:cNvSpPr>
          <p:nvPr>
            <p:ph type="ctrTitle"/>
          </p:nvPr>
        </p:nvSpPr>
        <p:spPr>
          <a:xfrm>
            <a:off x="680322" y="2750552"/>
            <a:ext cx="8144134" cy="1117687"/>
          </a:xfrm>
        </p:spPr>
        <p:txBody>
          <a:bodyPr/>
          <a:lstStyle/>
          <a:p>
            <a:r>
              <a:rPr lang="en-GB" sz="3200" dirty="0" smtClean="0"/>
              <a:t>Demographic Scenario(2021-2041) and How to get dividend through TVET (M-01.01)</a:t>
            </a:r>
            <a:endParaRPr lang="en-US" sz="3200" dirty="0"/>
          </a:p>
        </p:txBody>
      </p:sp>
      <p:sp>
        <p:nvSpPr>
          <p:cNvPr id="3" name="Subtitle 2">
            <a:extLst>
              <a:ext uri="{FF2B5EF4-FFF2-40B4-BE49-F238E27FC236}">
                <a16:creationId xmlns:a16="http://schemas.microsoft.com/office/drawing/2014/main" id="{6663F47A-BA67-4B9A-823F-CF43180968C7}"/>
              </a:ext>
            </a:extLst>
          </p:cNvPr>
          <p:cNvSpPr>
            <a:spLocks noGrp="1"/>
          </p:cNvSpPr>
          <p:nvPr>
            <p:ph type="subTitle" idx="1"/>
          </p:nvPr>
        </p:nvSpPr>
        <p:spPr/>
        <p:txBody>
          <a:bodyPr/>
          <a:lstStyle/>
          <a:p>
            <a:endParaRPr lang="en-US" dirty="0"/>
          </a:p>
          <a:p>
            <a:endParaRPr lang="en-US" dirty="0"/>
          </a:p>
        </p:txBody>
      </p:sp>
      <p:sp>
        <p:nvSpPr>
          <p:cNvPr id="4" name="TextBox 3">
            <a:extLst>
              <a:ext uri="{FF2B5EF4-FFF2-40B4-BE49-F238E27FC236}">
                <a16:creationId xmlns:a16="http://schemas.microsoft.com/office/drawing/2014/main" id="{30A2FE72-6CB5-40FC-99EE-7FC3C15FCB97}"/>
              </a:ext>
            </a:extLst>
          </p:cNvPr>
          <p:cNvSpPr txBox="1"/>
          <p:nvPr/>
        </p:nvSpPr>
        <p:spPr>
          <a:xfrm>
            <a:off x="4412975" y="4943061"/>
            <a:ext cx="4411482" cy="1569660"/>
          </a:xfrm>
          <a:prstGeom prst="rect">
            <a:avLst/>
          </a:prstGeom>
          <a:noFill/>
        </p:spPr>
        <p:txBody>
          <a:bodyPr wrap="square" rtlCol="0">
            <a:spAutoFit/>
          </a:bodyPr>
          <a:lstStyle/>
          <a:p>
            <a:r>
              <a:rPr lang="en-US" sz="2400" dirty="0"/>
              <a:t>By </a:t>
            </a:r>
          </a:p>
          <a:p>
            <a:r>
              <a:rPr lang="en-US" sz="2400" dirty="0"/>
              <a:t>Dr. Sheikh Abu Reza</a:t>
            </a:r>
          </a:p>
          <a:p>
            <a:r>
              <a:rPr lang="en-US" sz="2400" dirty="0"/>
              <a:t>Former Director (P&amp;D), DTE &amp;</a:t>
            </a:r>
          </a:p>
          <a:p>
            <a:r>
              <a:rPr lang="en-US" sz="2400" dirty="0"/>
              <a:t>CBT&amp;A Trainer</a:t>
            </a:r>
          </a:p>
        </p:txBody>
      </p:sp>
    </p:spTree>
    <p:extLst>
      <p:ext uri="{BB962C8B-B14F-4D97-AF65-F5344CB8AC3E}">
        <p14:creationId xmlns:p14="http://schemas.microsoft.com/office/powerpoint/2010/main" val="16474375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By 2040 - </a:t>
            </a:r>
            <a:r>
              <a:rPr lang="en-US" dirty="0"/>
              <a:t>Bangladesh's economic growth </a:t>
            </a:r>
          </a:p>
        </p:txBody>
      </p:sp>
      <p:sp>
        <p:nvSpPr>
          <p:cNvPr id="3" name="Content Placeholder 2"/>
          <p:cNvSpPr>
            <a:spLocks noGrp="1"/>
          </p:cNvSpPr>
          <p:nvPr>
            <p:ph idx="1"/>
          </p:nvPr>
        </p:nvSpPr>
        <p:spPr>
          <a:xfrm>
            <a:off x="680321" y="2336873"/>
            <a:ext cx="11166538" cy="3599316"/>
          </a:xfrm>
        </p:spPr>
        <p:txBody>
          <a:bodyPr>
            <a:noAutofit/>
          </a:bodyPr>
          <a:lstStyle/>
          <a:p>
            <a:pPr marL="0" indent="0">
              <a:buNone/>
            </a:pPr>
            <a:r>
              <a:rPr lang="en-US" sz="2300" dirty="0"/>
              <a:t>These four benefits can be ensured if this functional youth force can be harnessed. </a:t>
            </a:r>
            <a:endParaRPr lang="en-US" sz="2300" dirty="0" smtClean="0"/>
          </a:p>
          <a:p>
            <a:pPr marL="0" indent="0">
              <a:buNone/>
            </a:pPr>
            <a:r>
              <a:rPr lang="en-US" sz="2300" dirty="0" smtClean="0"/>
              <a:t>This </a:t>
            </a:r>
            <a:r>
              <a:rPr lang="en-US" sz="2300" dirty="0"/>
              <a:t>demographic dividend period lasts a maximum of 20-30 years in a country. </a:t>
            </a:r>
            <a:endParaRPr lang="en-US" sz="2300" dirty="0" smtClean="0"/>
          </a:p>
          <a:p>
            <a:pPr marL="0" indent="0">
              <a:buNone/>
            </a:pPr>
            <a:r>
              <a:rPr lang="en-US" sz="2300" dirty="0" smtClean="0"/>
              <a:t>In </a:t>
            </a:r>
            <a:r>
              <a:rPr lang="en-US" sz="2300" dirty="0"/>
              <a:t>other words, by 2040, the opportunity to achieve Bangladesh's economic growth at lightning speed by </a:t>
            </a:r>
            <a:r>
              <a:rPr lang="en-US" sz="2300" dirty="0" err="1"/>
              <a:t>utilising</a:t>
            </a:r>
            <a:r>
              <a:rPr lang="en-US" sz="2300" dirty="0"/>
              <a:t> the demographic dividend will begin to decline. </a:t>
            </a:r>
            <a:endParaRPr lang="en-US" sz="2300" dirty="0" smtClean="0"/>
          </a:p>
          <a:p>
            <a:pPr marL="0" indent="0">
              <a:buNone/>
            </a:pPr>
            <a:r>
              <a:rPr lang="en-US" sz="2300" dirty="0" smtClean="0"/>
              <a:t>At </a:t>
            </a:r>
            <a:r>
              <a:rPr lang="en-US" sz="2300" dirty="0"/>
              <a:t>present, the number of working people in our country is about 65 per cent of the total population. </a:t>
            </a:r>
            <a:endParaRPr lang="en-US" sz="2300" dirty="0" smtClean="0"/>
          </a:p>
          <a:p>
            <a:pPr marL="0" indent="0">
              <a:buNone/>
            </a:pPr>
            <a:r>
              <a:rPr lang="en-US" sz="2300" dirty="0" smtClean="0"/>
              <a:t>The </a:t>
            </a:r>
            <a:r>
              <a:rPr lang="en-US" sz="2300" dirty="0"/>
              <a:t>number of working people in Bangladesh is now 106.1 million (10 crore 61 lakh). </a:t>
            </a:r>
            <a:endParaRPr lang="en-US" sz="2300" dirty="0" smtClean="0"/>
          </a:p>
          <a:p>
            <a:pPr marL="0" indent="0">
              <a:buNone/>
            </a:pPr>
            <a:r>
              <a:rPr lang="en-US" sz="2300" dirty="0" smtClean="0"/>
              <a:t>Of </a:t>
            </a:r>
            <a:r>
              <a:rPr lang="en-US" sz="2300" dirty="0"/>
              <a:t>this, the actual </a:t>
            </a:r>
            <a:r>
              <a:rPr lang="en-US" sz="2300" dirty="0" err="1"/>
              <a:t>labour</a:t>
            </a:r>
            <a:r>
              <a:rPr lang="en-US" sz="2300" dirty="0"/>
              <a:t> force is 62.1 million (59.5 million working in the public and private sectors, the remaining 2.6 million are still fully unemployed, and 44.0 million are completely unemployed).</a:t>
            </a:r>
            <a:endParaRPr lang="en-US" sz="2300" dirty="0"/>
          </a:p>
        </p:txBody>
      </p:sp>
    </p:spTree>
    <p:extLst>
      <p:ext uri="{BB962C8B-B14F-4D97-AF65-F5344CB8AC3E}">
        <p14:creationId xmlns:p14="http://schemas.microsoft.com/office/powerpoint/2010/main" val="18702468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smtClean="0"/>
              <a:t>Time </a:t>
            </a:r>
            <a:r>
              <a:rPr lang="en-US" sz="4000" dirty="0"/>
              <a:t>to boost the country's economy</a:t>
            </a:r>
          </a:p>
        </p:txBody>
      </p:sp>
      <p:sp>
        <p:nvSpPr>
          <p:cNvPr id="3" name="Content Placeholder 2"/>
          <p:cNvSpPr>
            <a:spLocks noGrp="1"/>
          </p:cNvSpPr>
          <p:nvPr>
            <p:ph idx="1"/>
          </p:nvPr>
        </p:nvSpPr>
        <p:spPr>
          <a:xfrm>
            <a:off x="680321" y="2336873"/>
            <a:ext cx="10964832" cy="3599316"/>
          </a:xfrm>
        </p:spPr>
        <p:txBody>
          <a:bodyPr>
            <a:noAutofit/>
          </a:bodyPr>
          <a:lstStyle/>
          <a:p>
            <a:pPr marL="0" indent="0">
              <a:buNone/>
            </a:pPr>
            <a:r>
              <a:rPr lang="en-US" sz="2800" dirty="0"/>
              <a:t>Therefore, now is the time to boost the country's economy by engaging this working population in productive socio-economic activities. </a:t>
            </a:r>
            <a:endParaRPr lang="en-US" sz="2800" dirty="0" smtClean="0"/>
          </a:p>
          <a:p>
            <a:pPr marL="0" indent="0">
              <a:buNone/>
            </a:pPr>
            <a:r>
              <a:rPr lang="en-US" sz="2800" dirty="0" smtClean="0"/>
              <a:t>China</a:t>
            </a:r>
            <a:r>
              <a:rPr lang="en-US" sz="2800" dirty="0"/>
              <a:t>, South Korea, Vietnam, Taiwan and Thailand, for example, have taken their economic position to new heights through the effective use of demographic dividends. </a:t>
            </a:r>
            <a:endParaRPr lang="en-US" sz="2800" dirty="0" smtClean="0"/>
          </a:p>
          <a:p>
            <a:pPr marL="0" indent="0">
              <a:buNone/>
            </a:pPr>
            <a:r>
              <a:rPr lang="en-US" sz="2800" dirty="0" smtClean="0"/>
              <a:t>If </a:t>
            </a:r>
            <a:r>
              <a:rPr lang="en-US" sz="2800" dirty="0"/>
              <a:t>the benefits of the demographic dividend can be realized, then as Bangladesh's per capita income increases, more people will be economically active and their savings will increase. </a:t>
            </a:r>
            <a:endParaRPr lang="en-US" sz="2800" dirty="0"/>
          </a:p>
        </p:txBody>
      </p:sp>
    </p:spTree>
    <p:extLst>
      <p:ext uri="{BB962C8B-B14F-4D97-AF65-F5344CB8AC3E}">
        <p14:creationId xmlns:p14="http://schemas.microsoft.com/office/powerpoint/2010/main" val="1648099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a:t>
            </a:r>
            <a:r>
              <a:rPr lang="en-US" dirty="0" smtClean="0"/>
              <a:t>ppropriate </a:t>
            </a:r>
            <a:r>
              <a:rPr lang="en-US" dirty="0"/>
              <a:t>use </a:t>
            </a:r>
            <a:r>
              <a:rPr lang="en-US" dirty="0" smtClean="0"/>
              <a:t>of </a:t>
            </a:r>
            <a:r>
              <a:rPr lang="en-US" dirty="0"/>
              <a:t>D</a:t>
            </a:r>
            <a:r>
              <a:rPr lang="en-US" dirty="0" smtClean="0"/>
              <a:t>emographic </a:t>
            </a:r>
            <a:r>
              <a:rPr lang="en-US" dirty="0"/>
              <a:t>D</a:t>
            </a:r>
            <a:r>
              <a:rPr lang="en-US" dirty="0" smtClean="0"/>
              <a:t>ividend</a:t>
            </a:r>
            <a:r>
              <a:rPr lang="en-US" dirty="0"/>
              <a:t>.</a:t>
            </a:r>
            <a:endParaRPr lang="en-US" dirty="0"/>
          </a:p>
        </p:txBody>
      </p:sp>
      <p:sp>
        <p:nvSpPr>
          <p:cNvPr id="3" name="Content Placeholder 2"/>
          <p:cNvSpPr>
            <a:spLocks noGrp="1"/>
          </p:cNvSpPr>
          <p:nvPr>
            <p:ph idx="1"/>
          </p:nvPr>
        </p:nvSpPr>
        <p:spPr>
          <a:xfrm>
            <a:off x="443753" y="2202403"/>
            <a:ext cx="11241741" cy="3599316"/>
          </a:xfrm>
        </p:spPr>
        <p:txBody>
          <a:bodyPr>
            <a:noAutofit/>
          </a:bodyPr>
          <a:lstStyle/>
          <a:p>
            <a:r>
              <a:rPr lang="en-US" sz="2600" dirty="0" smtClean="0"/>
              <a:t>The </a:t>
            </a:r>
            <a:r>
              <a:rPr lang="en-US" sz="2600" dirty="0"/>
              <a:t>garment sector is still the main source of export earnings in Bangladesh (86.0 per cent). </a:t>
            </a:r>
            <a:endParaRPr lang="en-US" sz="2600" dirty="0" smtClean="0"/>
          </a:p>
          <a:p>
            <a:r>
              <a:rPr lang="en-US" sz="2600" dirty="0" smtClean="0"/>
              <a:t>At </a:t>
            </a:r>
            <a:r>
              <a:rPr lang="en-US" sz="2600" dirty="0"/>
              <a:t>present, rapid investment is required in various sectors including information and communication technology sector, light engineering sector, tourism and hospitality, agriculture and service industries. </a:t>
            </a:r>
            <a:endParaRPr lang="en-US" sz="2600" dirty="0" smtClean="0"/>
          </a:p>
          <a:p>
            <a:r>
              <a:rPr lang="en-US" sz="2600" dirty="0" smtClean="0"/>
              <a:t>If </a:t>
            </a:r>
            <a:r>
              <a:rPr lang="en-US" sz="2600" dirty="0"/>
              <a:t>this functional youth group of the country can be trained in these sectors through long-term planned training, then these trained youth groups will be able to establish their position in the country and in the international arena. </a:t>
            </a:r>
            <a:endParaRPr lang="en-US" sz="2600" dirty="0" smtClean="0"/>
          </a:p>
          <a:p>
            <a:r>
              <a:rPr lang="en-US" sz="2600" dirty="0" smtClean="0"/>
              <a:t>And </a:t>
            </a:r>
            <a:r>
              <a:rPr lang="en-US" sz="2600" dirty="0"/>
              <a:t>in the near future, Bangladesh will be a middle-income country and will be far ahead in the list of developed countries in 2041.</a:t>
            </a:r>
            <a:endParaRPr lang="en-US" sz="2600" dirty="0"/>
          </a:p>
        </p:txBody>
      </p:sp>
    </p:spTree>
    <p:extLst>
      <p:ext uri="{BB962C8B-B14F-4D97-AF65-F5344CB8AC3E}">
        <p14:creationId xmlns:p14="http://schemas.microsoft.com/office/powerpoint/2010/main" val="30358549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CBT&amp;A Courses</a:t>
            </a:r>
            <a:endParaRPr lang="en-US" dirty="0"/>
          </a:p>
        </p:txBody>
      </p:sp>
      <p:sp>
        <p:nvSpPr>
          <p:cNvPr id="3" name="Content Placeholder 2"/>
          <p:cNvSpPr>
            <a:spLocks noGrp="1"/>
          </p:cNvSpPr>
          <p:nvPr>
            <p:ph idx="1"/>
          </p:nvPr>
        </p:nvSpPr>
        <p:spPr/>
        <p:txBody>
          <a:bodyPr>
            <a:normAutofit/>
          </a:bodyPr>
          <a:lstStyle/>
          <a:p>
            <a:pPr algn="ctr"/>
            <a:r>
              <a:rPr lang="en-US" sz="4000" dirty="0" smtClean="0"/>
              <a:t>Sector</a:t>
            </a:r>
          </a:p>
          <a:p>
            <a:pPr algn="ctr"/>
            <a:r>
              <a:rPr lang="en-US" sz="4000" dirty="0" smtClean="0"/>
              <a:t>Occupation</a:t>
            </a:r>
          </a:p>
          <a:p>
            <a:pPr algn="ctr"/>
            <a:r>
              <a:rPr lang="en-US" sz="4000" dirty="0" smtClean="0"/>
              <a:t>Level</a:t>
            </a:r>
            <a:endParaRPr lang="en-US" sz="4000" dirty="0"/>
          </a:p>
        </p:txBody>
      </p:sp>
    </p:spTree>
    <p:extLst>
      <p:ext uri="{BB962C8B-B14F-4D97-AF65-F5344CB8AC3E}">
        <p14:creationId xmlns:p14="http://schemas.microsoft.com/office/powerpoint/2010/main" val="13118331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39A95-58CA-4AFF-BC93-1BD51C6A4C60}"/>
              </a:ext>
            </a:extLst>
          </p:cNvPr>
          <p:cNvSpPr>
            <a:spLocks noGrp="1"/>
          </p:cNvSpPr>
          <p:nvPr>
            <p:ph type="title"/>
          </p:nvPr>
        </p:nvSpPr>
        <p:spPr/>
        <p:txBody>
          <a:bodyPr/>
          <a:lstStyle/>
          <a:p>
            <a:pPr algn="ctr"/>
            <a:r>
              <a:rPr lang="en-US" dirty="0"/>
              <a:t>Best Wishes to All</a:t>
            </a:r>
          </a:p>
        </p:txBody>
      </p:sp>
      <p:pic>
        <p:nvPicPr>
          <p:cNvPr id="1026" name="Picture 2" descr="1,273 Thanks Emoji Stock Photos, Pictures &amp; Royalty-Free Images - iStock">
            <a:extLst>
              <a:ext uri="{FF2B5EF4-FFF2-40B4-BE49-F238E27FC236}">
                <a16:creationId xmlns:a16="http://schemas.microsoft.com/office/drawing/2014/main" id="{5E55BAC9-BBA9-46EA-A45C-80FA8C53350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16627" y="2319096"/>
            <a:ext cx="4055166" cy="40551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76337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18765" y="98108"/>
            <a:ext cx="7119049" cy="6759892"/>
          </a:xfrm>
        </p:spPr>
      </p:pic>
    </p:spTree>
    <p:extLst>
      <p:ext uri="{BB962C8B-B14F-4D97-AF65-F5344CB8AC3E}">
        <p14:creationId xmlns:p14="http://schemas.microsoft.com/office/powerpoint/2010/main" val="6893095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FFCB0B-44F2-409B-84B0-F28AA1CB8883}"/>
              </a:ext>
            </a:extLst>
          </p:cNvPr>
          <p:cNvSpPr>
            <a:spLocks noGrp="1"/>
          </p:cNvSpPr>
          <p:nvPr>
            <p:ph type="title"/>
          </p:nvPr>
        </p:nvSpPr>
        <p:spPr>
          <a:xfrm>
            <a:off x="680321" y="713471"/>
            <a:ext cx="9613861" cy="1080938"/>
          </a:xfrm>
        </p:spPr>
        <p:txBody>
          <a:bodyPr>
            <a:normAutofit/>
          </a:bodyPr>
          <a:lstStyle/>
          <a:p>
            <a:pPr algn="ctr"/>
            <a:r>
              <a:rPr lang="en-GB" sz="5400" dirty="0" smtClean="0"/>
              <a:t>SDGs by 2030-2041</a:t>
            </a:r>
            <a:endParaRPr lang="en-US" sz="5400" dirty="0"/>
          </a:p>
        </p:txBody>
      </p:sp>
      <p:sp>
        <p:nvSpPr>
          <p:cNvPr id="3" name="Content Placeholder 2">
            <a:extLst>
              <a:ext uri="{FF2B5EF4-FFF2-40B4-BE49-F238E27FC236}">
                <a16:creationId xmlns:a16="http://schemas.microsoft.com/office/drawing/2014/main" id="{3A662A25-9705-43B3-B8A0-A465B4A81A9A}"/>
              </a:ext>
            </a:extLst>
          </p:cNvPr>
          <p:cNvSpPr>
            <a:spLocks noGrp="1"/>
          </p:cNvSpPr>
          <p:nvPr>
            <p:ph idx="1"/>
          </p:nvPr>
        </p:nvSpPr>
        <p:spPr>
          <a:xfrm>
            <a:off x="680321" y="2080591"/>
            <a:ext cx="9613861" cy="4664765"/>
          </a:xfrm>
        </p:spPr>
        <p:txBody>
          <a:bodyPr>
            <a:normAutofit fontScale="92500"/>
          </a:bodyPr>
          <a:lstStyle/>
          <a:p>
            <a:pPr marL="0" indent="0" algn="just">
              <a:buNone/>
            </a:pPr>
            <a:r>
              <a:rPr lang="en-US" sz="3600" dirty="0"/>
              <a:t>E</a:t>
            </a:r>
            <a:r>
              <a:rPr lang="en-US" sz="3600" dirty="0" smtClean="0"/>
              <a:t>conomic </a:t>
            </a:r>
            <a:r>
              <a:rPr lang="en-US" sz="3600" dirty="0"/>
              <a:t>growth of </a:t>
            </a:r>
            <a:r>
              <a:rPr lang="en-US" sz="3600" dirty="0" smtClean="0"/>
              <a:t>last </a:t>
            </a:r>
            <a:r>
              <a:rPr lang="en-US" sz="3600" dirty="0"/>
              <a:t>ten </a:t>
            </a:r>
            <a:r>
              <a:rPr lang="en-US" sz="3600" dirty="0" smtClean="0"/>
              <a:t>years of Bangladesh:</a:t>
            </a:r>
          </a:p>
          <a:p>
            <a:pPr marL="0" indent="0" algn="just">
              <a:buNone/>
            </a:pPr>
            <a:r>
              <a:rPr lang="en-US" sz="3600" dirty="0"/>
              <a:t>A</a:t>
            </a:r>
            <a:r>
              <a:rPr lang="en-US" sz="3600" dirty="0" smtClean="0"/>
              <a:t>t </a:t>
            </a:r>
            <a:r>
              <a:rPr lang="en-US" sz="3600" dirty="0"/>
              <a:t>a particular stage of development at the moment. </a:t>
            </a:r>
            <a:endParaRPr lang="en-US" sz="3600" dirty="0" smtClean="0"/>
          </a:p>
          <a:p>
            <a:pPr marL="0" indent="0" algn="just">
              <a:buNone/>
            </a:pPr>
            <a:r>
              <a:rPr lang="en-US" sz="3600" dirty="0" smtClean="0"/>
              <a:t>The </a:t>
            </a:r>
            <a:r>
              <a:rPr lang="en-US" sz="3600" dirty="0"/>
              <a:t>government is committed to implementing the SDGs by </a:t>
            </a:r>
            <a:r>
              <a:rPr lang="en-US" sz="3600" dirty="0" smtClean="0"/>
              <a:t>2030 and become a middle income country.</a:t>
            </a:r>
          </a:p>
          <a:p>
            <a:pPr marL="0" indent="0" algn="just">
              <a:buNone/>
            </a:pPr>
            <a:r>
              <a:rPr lang="en-US" sz="3600" dirty="0" smtClean="0"/>
              <a:t>Working </a:t>
            </a:r>
            <a:r>
              <a:rPr lang="en-US" sz="3600" dirty="0"/>
              <a:t>to achieve the national collective goal </a:t>
            </a:r>
            <a:r>
              <a:rPr lang="en-US" sz="3600" dirty="0" smtClean="0"/>
              <a:t> to </a:t>
            </a:r>
            <a:r>
              <a:rPr lang="en-US" sz="3600" dirty="0"/>
              <a:t>the list of developed countries in 2041.</a:t>
            </a:r>
            <a:endParaRPr lang="en-US" sz="3600" dirty="0"/>
          </a:p>
        </p:txBody>
      </p:sp>
    </p:spTree>
    <p:extLst>
      <p:ext uri="{BB962C8B-B14F-4D97-AF65-F5344CB8AC3E}">
        <p14:creationId xmlns:p14="http://schemas.microsoft.com/office/powerpoint/2010/main" val="37065660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400" dirty="0" smtClean="0"/>
              <a:t>New Development Agenda</a:t>
            </a:r>
            <a:endParaRPr lang="en-US" sz="4400" dirty="0"/>
          </a:p>
        </p:txBody>
      </p:sp>
      <p:sp>
        <p:nvSpPr>
          <p:cNvPr id="3" name="Content Placeholder 2"/>
          <p:cNvSpPr>
            <a:spLocks noGrp="1"/>
          </p:cNvSpPr>
          <p:nvPr>
            <p:ph idx="1"/>
          </p:nvPr>
        </p:nvSpPr>
        <p:spPr>
          <a:xfrm>
            <a:off x="680321" y="2336873"/>
            <a:ext cx="10991726" cy="3599316"/>
          </a:xfrm>
        </p:spPr>
        <p:txBody>
          <a:bodyPr>
            <a:noAutofit/>
          </a:bodyPr>
          <a:lstStyle/>
          <a:p>
            <a:pPr marL="0" indent="0" algn="just">
              <a:buNone/>
            </a:pPr>
            <a:r>
              <a:rPr lang="en-US" sz="3200" dirty="0"/>
              <a:t>The implementation and success of Agenda 2030, the new development agenda to guide the world, will depend largely on the demographic changes taking place over the next 15 years and beyond. These changes will create both opportunities and challenges. One of the biggest challenges will be how to adjust to an unprecedented world population of 8.4 billion by 2030 while also ensuring a more equitable and inclusive pattern of economic growth and sustainable development for all.</a:t>
            </a:r>
            <a:endParaRPr lang="en-US" sz="3200" dirty="0"/>
          </a:p>
        </p:txBody>
      </p:sp>
    </p:spTree>
    <p:extLst>
      <p:ext uri="{BB962C8B-B14F-4D97-AF65-F5344CB8AC3E}">
        <p14:creationId xmlns:p14="http://schemas.microsoft.com/office/powerpoint/2010/main" val="8419808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Demographic Window </a:t>
            </a:r>
            <a:r>
              <a:rPr lang="en-US" dirty="0"/>
              <a:t>of </a:t>
            </a:r>
            <a:r>
              <a:rPr lang="en-US" sz="4400" dirty="0" smtClean="0"/>
              <a:t>Opportunity</a:t>
            </a:r>
            <a:endParaRPr lang="en-US" sz="4400" dirty="0"/>
          </a:p>
        </p:txBody>
      </p:sp>
      <p:sp>
        <p:nvSpPr>
          <p:cNvPr id="3" name="Content Placeholder 2"/>
          <p:cNvSpPr>
            <a:spLocks noGrp="1"/>
          </p:cNvSpPr>
          <p:nvPr>
            <p:ph idx="1"/>
          </p:nvPr>
        </p:nvSpPr>
        <p:spPr>
          <a:xfrm>
            <a:off x="680321" y="2336873"/>
            <a:ext cx="11112750" cy="3599316"/>
          </a:xfrm>
        </p:spPr>
        <p:txBody>
          <a:bodyPr>
            <a:noAutofit/>
          </a:bodyPr>
          <a:lstStyle/>
          <a:p>
            <a:r>
              <a:rPr lang="en-US" sz="2800" dirty="0"/>
              <a:t>Globally, the number of young people is at an all-time high. As mortality and fertility decline, countries typically enjoy a period when the ratio of working-age population to both young and old dependents, rises</a:t>
            </a:r>
            <a:r>
              <a:rPr lang="en-US" sz="2800" dirty="0" smtClean="0"/>
              <a:t>.</a:t>
            </a:r>
          </a:p>
          <a:p>
            <a:pPr fontAlgn="base"/>
            <a:r>
              <a:rPr lang="en-US" sz="2800" dirty="0"/>
              <a:t>This provides a one-time “demographic window of opportunity” before the dependency ratio rises again with the growth of the elderly population; however, it is not automatic or guaranteed that this one-time demographic window of opportunity will actually lead to a “demographic dividend</a:t>
            </a:r>
            <a:r>
              <a:rPr lang="en-US" sz="2800" dirty="0" smtClean="0"/>
              <a:t>”.</a:t>
            </a:r>
            <a:endParaRPr lang="en-US" sz="2800" dirty="0"/>
          </a:p>
        </p:txBody>
      </p:sp>
    </p:spTree>
    <p:extLst>
      <p:ext uri="{BB962C8B-B14F-4D97-AF65-F5344CB8AC3E}">
        <p14:creationId xmlns:p14="http://schemas.microsoft.com/office/powerpoint/2010/main" val="1273749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400" dirty="0" smtClean="0"/>
              <a:t>Country Invests</a:t>
            </a:r>
            <a:endParaRPr lang="en-US" sz="4400" dirty="0"/>
          </a:p>
        </p:txBody>
      </p:sp>
      <p:sp>
        <p:nvSpPr>
          <p:cNvPr id="3" name="Content Placeholder 2"/>
          <p:cNvSpPr>
            <a:spLocks noGrp="1"/>
          </p:cNvSpPr>
          <p:nvPr>
            <p:ph idx="1"/>
          </p:nvPr>
        </p:nvSpPr>
        <p:spPr>
          <a:xfrm>
            <a:off x="680321" y="2336872"/>
            <a:ext cx="10964832" cy="4023587"/>
          </a:xfrm>
        </p:spPr>
        <p:txBody>
          <a:bodyPr>
            <a:normAutofit/>
          </a:bodyPr>
          <a:lstStyle/>
          <a:p>
            <a:pPr marL="0" indent="0">
              <a:buNone/>
            </a:pPr>
            <a:r>
              <a:rPr lang="en-US" sz="3200" dirty="0"/>
              <a:t>It will turn into a demographic dividend only if the country invests heavily now in health, education, skills development, and employment generation, especially for the adolescents and youth.  Advancing gender equality and women’s empowerment is another key component that requires special attention in Bangladesh</a:t>
            </a:r>
            <a:r>
              <a:rPr lang="en-US" sz="3200" dirty="0" smtClean="0"/>
              <a:t>.</a:t>
            </a:r>
          </a:p>
        </p:txBody>
      </p:sp>
    </p:spTree>
    <p:extLst>
      <p:ext uri="{BB962C8B-B14F-4D97-AF65-F5344CB8AC3E}">
        <p14:creationId xmlns:p14="http://schemas.microsoft.com/office/powerpoint/2010/main" val="2784155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96728-8CF6-4B5C-AC98-3907150753AB}"/>
              </a:ext>
            </a:extLst>
          </p:cNvPr>
          <p:cNvSpPr>
            <a:spLocks noGrp="1"/>
          </p:cNvSpPr>
          <p:nvPr>
            <p:ph type="title"/>
          </p:nvPr>
        </p:nvSpPr>
        <p:spPr/>
        <p:txBody>
          <a:bodyPr>
            <a:normAutofit/>
          </a:bodyPr>
          <a:lstStyle/>
          <a:p>
            <a:pPr algn="ctr"/>
            <a:r>
              <a:rPr lang="en-US" sz="5400" dirty="0" smtClean="0"/>
              <a:t>Visionary Action Plan</a:t>
            </a:r>
            <a:endParaRPr lang="en-US" sz="5400" dirty="0"/>
          </a:p>
        </p:txBody>
      </p:sp>
      <p:sp>
        <p:nvSpPr>
          <p:cNvPr id="3" name="Content Placeholder 2">
            <a:extLst>
              <a:ext uri="{FF2B5EF4-FFF2-40B4-BE49-F238E27FC236}">
                <a16:creationId xmlns:a16="http://schemas.microsoft.com/office/drawing/2014/main" id="{D58A9ED9-1F91-4B90-981E-2D24C082DFC9}"/>
              </a:ext>
            </a:extLst>
          </p:cNvPr>
          <p:cNvSpPr>
            <a:spLocks noGrp="1"/>
          </p:cNvSpPr>
          <p:nvPr>
            <p:ph idx="1"/>
          </p:nvPr>
        </p:nvSpPr>
        <p:spPr>
          <a:xfrm>
            <a:off x="578224" y="2433918"/>
            <a:ext cx="10878669" cy="4087906"/>
          </a:xfrm>
        </p:spPr>
        <p:txBody>
          <a:bodyPr>
            <a:normAutofit lnSpcReduction="10000"/>
          </a:bodyPr>
          <a:lstStyle/>
          <a:p>
            <a:pPr marL="0" indent="0">
              <a:buNone/>
            </a:pPr>
            <a:r>
              <a:rPr lang="en-US" sz="3200" dirty="0"/>
              <a:t>With such prospects of growth, the entire financial sector need to adopt a visionary action plan. Not only sound education but alertness and dedication too are most required. In other words, far-reaching ideas, plans, initiatives and priority sector-based investments are needed to move the country's economy forward. With this investment, the working people of the country can make the wheel of the country's economy more dynamic in the fastest time with their </a:t>
            </a:r>
            <a:r>
              <a:rPr lang="en-US" sz="3200" dirty="0" err="1"/>
              <a:t>labour</a:t>
            </a:r>
            <a:r>
              <a:rPr lang="en-US" sz="3200" dirty="0"/>
              <a:t> and talent. And a huge opportunity for us is the demographic dividend.</a:t>
            </a:r>
            <a:endParaRPr lang="en-US" sz="3200" dirty="0"/>
          </a:p>
          <a:p>
            <a:pPr marL="0" indent="0">
              <a:buNone/>
            </a:pPr>
            <a:endParaRPr lang="en-US" dirty="0"/>
          </a:p>
        </p:txBody>
      </p:sp>
    </p:spTree>
    <p:extLst>
      <p:ext uri="{BB962C8B-B14F-4D97-AF65-F5344CB8AC3E}">
        <p14:creationId xmlns:p14="http://schemas.microsoft.com/office/powerpoint/2010/main" val="5634266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B506E-4EC7-4951-867D-F1B394D3B7C1}"/>
              </a:ext>
            </a:extLst>
          </p:cNvPr>
          <p:cNvSpPr>
            <a:spLocks noGrp="1"/>
          </p:cNvSpPr>
          <p:nvPr>
            <p:ph type="title"/>
          </p:nvPr>
        </p:nvSpPr>
        <p:spPr/>
        <p:txBody>
          <a:bodyPr>
            <a:normAutofit/>
          </a:bodyPr>
          <a:lstStyle/>
          <a:p>
            <a:pPr algn="ctr"/>
            <a:r>
              <a:rPr lang="en-US" sz="5400" dirty="0"/>
              <a:t>Demographic </a:t>
            </a:r>
            <a:r>
              <a:rPr lang="en-US" sz="5400" dirty="0" smtClean="0"/>
              <a:t>Dividend</a:t>
            </a:r>
            <a:endParaRPr lang="en-US" sz="5400" dirty="0"/>
          </a:p>
        </p:txBody>
      </p:sp>
      <p:sp>
        <p:nvSpPr>
          <p:cNvPr id="3" name="Content Placeholder 2">
            <a:extLst>
              <a:ext uri="{FF2B5EF4-FFF2-40B4-BE49-F238E27FC236}">
                <a16:creationId xmlns:a16="http://schemas.microsoft.com/office/drawing/2014/main" id="{3270F58D-7B72-45A3-A79E-86E82DEB6F84}"/>
              </a:ext>
            </a:extLst>
          </p:cNvPr>
          <p:cNvSpPr>
            <a:spLocks noGrp="1"/>
          </p:cNvSpPr>
          <p:nvPr>
            <p:ph idx="1"/>
          </p:nvPr>
        </p:nvSpPr>
        <p:spPr>
          <a:xfrm>
            <a:off x="680321" y="2923165"/>
            <a:ext cx="10601761" cy="3071150"/>
          </a:xfrm>
        </p:spPr>
        <p:txBody>
          <a:bodyPr>
            <a:normAutofit fontScale="92500" lnSpcReduction="10000"/>
          </a:bodyPr>
          <a:lstStyle/>
          <a:p>
            <a:r>
              <a:rPr lang="en-US" sz="2800" dirty="0"/>
              <a:t>More specifically, the demographic “dividend” will be harnessed if three conditions are met. First, improvements in health status, especially children’s and women’s health, will contribute both to improved child survival and a decrease in the number of children born to each family in successive cohorts, thus accentuating the population bulge in the cohorts now entering or about to enter the working ages. Second, those in these large cohorts and the smaller cohorts that follow them will benefit from investment in education and health.</a:t>
            </a:r>
            <a:endParaRPr lang="en-US" sz="2800" dirty="0"/>
          </a:p>
        </p:txBody>
      </p:sp>
    </p:spTree>
    <p:extLst>
      <p:ext uri="{BB962C8B-B14F-4D97-AF65-F5344CB8AC3E}">
        <p14:creationId xmlns:p14="http://schemas.microsoft.com/office/powerpoint/2010/main" val="4972123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a:t>4</a:t>
            </a:r>
            <a:r>
              <a:rPr lang="en-US" sz="4000" dirty="0" smtClean="0"/>
              <a:t> </a:t>
            </a:r>
            <a:r>
              <a:rPr lang="en-US" sz="4000" dirty="0"/>
              <a:t>benefits to a demographic dividend:</a:t>
            </a:r>
          </a:p>
        </p:txBody>
      </p:sp>
      <p:sp>
        <p:nvSpPr>
          <p:cNvPr id="3" name="Content Placeholder 2"/>
          <p:cNvSpPr>
            <a:spLocks noGrp="1"/>
          </p:cNvSpPr>
          <p:nvPr>
            <p:ph idx="1"/>
          </p:nvPr>
        </p:nvSpPr>
        <p:spPr/>
        <p:txBody>
          <a:bodyPr>
            <a:noAutofit/>
          </a:bodyPr>
          <a:lstStyle/>
          <a:p>
            <a:pPr marL="0" indent="0">
              <a:buNone/>
            </a:pPr>
            <a:r>
              <a:rPr lang="en-US" sz="2800" dirty="0" smtClean="0"/>
              <a:t>If </a:t>
            </a:r>
            <a:r>
              <a:rPr lang="en-US" sz="2800" dirty="0"/>
              <a:t>the number of working people is greater than the number of non-working people, then it is a demographic dividend. According to economists, there are four benefits to a demographic dividend: </a:t>
            </a:r>
            <a:endParaRPr lang="en-US" sz="2800" dirty="0" smtClean="0"/>
          </a:p>
          <a:p>
            <a:pPr marL="457200" indent="-457200">
              <a:buAutoNum type="alphaLcPeriod"/>
            </a:pPr>
            <a:r>
              <a:rPr lang="en-US" sz="2800" dirty="0" smtClean="0"/>
              <a:t>Improving </a:t>
            </a:r>
            <a:r>
              <a:rPr lang="en-US" sz="2800" dirty="0" err="1"/>
              <a:t>labour</a:t>
            </a:r>
            <a:r>
              <a:rPr lang="en-US" sz="2800" dirty="0"/>
              <a:t> supply, </a:t>
            </a:r>
            <a:endParaRPr lang="en-US" sz="2800" dirty="0" smtClean="0"/>
          </a:p>
          <a:p>
            <a:pPr marL="457200" indent="-457200">
              <a:buAutoNum type="alphaLcPeriod"/>
            </a:pPr>
            <a:r>
              <a:rPr lang="en-US" sz="2800" dirty="0" smtClean="0"/>
              <a:t>Growth </a:t>
            </a:r>
            <a:r>
              <a:rPr lang="en-US" sz="2800" dirty="0"/>
              <a:t>of savings </a:t>
            </a:r>
            <a:endParaRPr lang="en-US" sz="2800" dirty="0" smtClean="0"/>
          </a:p>
          <a:p>
            <a:pPr marL="457200" indent="-457200">
              <a:buAutoNum type="alphaLcPeriod"/>
            </a:pPr>
            <a:r>
              <a:rPr lang="en-US" sz="2800" dirty="0" smtClean="0"/>
              <a:t>Human </a:t>
            </a:r>
            <a:r>
              <a:rPr lang="en-US" sz="2800" dirty="0"/>
              <a:t>capital and </a:t>
            </a:r>
            <a:endParaRPr lang="en-US" sz="2800" dirty="0" smtClean="0"/>
          </a:p>
          <a:p>
            <a:pPr marL="457200" indent="-457200">
              <a:buAutoNum type="alphaLcPeriod"/>
            </a:pPr>
            <a:r>
              <a:rPr lang="en-US" sz="2800" dirty="0" smtClean="0"/>
              <a:t>Domestic </a:t>
            </a:r>
            <a:r>
              <a:rPr lang="en-US" sz="2800" dirty="0"/>
              <a:t>market expansion.</a:t>
            </a:r>
            <a:endParaRPr lang="en-US" sz="2800" dirty="0"/>
          </a:p>
        </p:txBody>
      </p:sp>
    </p:spTree>
    <p:extLst>
      <p:ext uri="{BB962C8B-B14F-4D97-AF65-F5344CB8AC3E}">
        <p14:creationId xmlns:p14="http://schemas.microsoft.com/office/powerpoint/2010/main" val="2695421208"/>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TM04033917[[fn=Berlin]]</Template>
  <TotalTime>4147</TotalTime>
  <Words>859</Words>
  <Application>Microsoft Office PowerPoint</Application>
  <PresentationFormat>Widescreen</PresentationFormat>
  <Paragraphs>48</Paragraphs>
  <Slides>14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Arial</vt:lpstr>
      <vt:lpstr>Trebuchet MS</vt:lpstr>
      <vt:lpstr>Berlin</vt:lpstr>
      <vt:lpstr>Demographic Scenario(2021-2041) and How to get dividend through TVET (M-01.01)</vt:lpstr>
      <vt:lpstr>PowerPoint Presentation</vt:lpstr>
      <vt:lpstr>SDGs by 2030-2041</vt:lpstr>
      <vt:lpstr>New Development Agenda</vt:lpstr>
      <vt:lpstr>Demographic Window of Opportunity</vt:lpstr>
      <vt:lpstr>Country Invests</vt:lpstr>
      <vt:lpstr>Visionary Action Plan</vt:lpstr>
      <vt:lpstr>Demographic Dividend</vt:lpstr>
      <vt:lpstr>4 benefits to a demographic dividend:</vt:lpstr>
      <vt:lpstr>By 2040 - Bangladesh's economic growth </vt:lpstr>
      <vt:lpstr>Time to boost the country's economy</vt:lpstr>
      <vt:lpstr>Appropriate use of Demographic Dividend.</vt:lpstr>
      <vt:lpstr>CBT&amp;A Courses</vt:lpstr>
      <vt:lpstr>Best Wishes to All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Challenges</dc:title>
  <dc:creator>HP</dc:creator>
  <cp:lastModifiedBy>Reza</cp:lastModifiedBy>
  <cp:revision>71</cp:revision>
  <dcterms:created xsi:type="dcterms:W3CDTF">2022-05-22T01:41:51Z</dcterms:created>
  <dcterms:modified xsi:type="dcterms:W3CDTF">2024-02-27T01:16:06Z</dcterms:modified>
</cp:coreProperties>
</file>