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32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1" autoAdjust="0"/>
    <p:restoredTop sz="94660"/>
  </p:normalViewPr>
  <p:slideViewPr>
    <p:cSldViewPr snapToGrid="0">
      <p:cViewPr varScale="1">
        <p:scale>
          <a:sx n="71" d="100"/>
          <a:sy n="71" d="100"/>
        </p:scale>
        <p:origin x="5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859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97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7496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770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041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262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0209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smtClean="0"/>
              <a:t>2/27/2024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508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889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088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592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smtClean="0"/>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77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100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smtClean="0"/>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65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516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814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smtClean="0"/>
              <a:t>2/27/2024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32619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learningindustry.com/5-ways-effectively-assess-elearning-course-audience" TargetMode="External"/><Relationship Id="rId2" Type="http://schemas.openxmlformats.org/officeDocument/2006/relationships/hyperlink" Target="https://elearningindustry.com/tags/elearning-assessment" TargetMode="External"/><Relationship Id="rId1" Type="http://schemas.openxmlformats.org/officeDocument/2006/relationships/slideLayout" Target="../slideLayouts/slideLayout2.xml"/><Relationship Id="rId4" Type="http://schemas.openxmlformats.org/officeDocument/2006/relationships/hyperlink" Target="https://elearningindustry.com/how-to-create-a-meaningful-elearning-experience-6-tips-for-elearning-professional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learningindustry.com/summative-assessment-in-elearning-what-elearning-professionals-should-know" TargetMode="External"/><Relationship Id="rId2" Type="http://schemas.openxmlformats.org/officeDocument/2006/relationships/hyperlink" Target="https://elearningindustry.com/9-tips-give-receive-elearning-feedbac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earnupon.com/features/exams-certification/?utm_source=elearningindustry&amp;utm_medium=blog&amp;utm_campaign=Assess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earnupon.com/customers/?utm_source=elearningindustry&amp;utm_medium=blog&amp;utm_campaign=Assessment" TargetMode="External"/><Relationship Id="rId2" Type="http://schemas.openxmlformats.org/officeDocument/2006/relationships/hyperlink" Target="https://www.learnupon.com/?utm_source=elearningindustry&amp;utm_medium=blog&amp;utm_campaign=Assess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earnupon.com/?utm_source=elearningindustry&amp;utm_medium=blog&amp;utm_campaign=Assess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8E1-8626-420F-B923-C1A353EF1F72}"/>
              </a:ext>
            </a:extLst>
          </p:cNvPr>
          <p:cNvSpPr>
            <a:spLocks noGrp="1"/>
          </p:cNvSpPr>
          <p:nvPr>
            <p:ph type="ctrTitle"/>
          </p:nvPr>
        </p:nvSpPr>
        <p:spPr/>
        <p:txBody>
          <a:bodyPr/>
          <a:lstStyle/>
          <a:p>
            <a:r>
              <a:rPr lang="en-GB" dirty="0"/>
              <a:t> </a:t>
            </a:r>
            <a:r>
              <a:rPr lang="en-GB" sz="2800" dirty="0"/>
              <a:t>Assessment, Examinations and Certifications in E-learning System</a:t>
            </a:r>
            <a:endParaRPr lang="en-US" sz="2800" dirty="0"/>
          </a:p>
        </p:txBody>
      </p:sp>
      <p:sp>
        <p:nvSpPr>
          <p:cNvPr id="3" name="Subtitle 2">
            <a:extLst>
              <a:ext uri="{FF2B5EF4-FFF2-40B4-BE49-F238E27FC236}">
                <a16:creationId xmlns:a16="http://schemas.microsoft.com/office/drawing/2014/main" id="{FAD2B04A-8973-4A80-BC3C-60E0A4CF3AB3}"/>
              </a:ext>
            </a:extLst>
          </p:cNvPr>
          <p:cNvSpPr>
            <a:spLocks noGrp="1"/>
          </p:cNvSpPr>
          <p:nvPr>
            <p:ph type="subTitle" idx="1"/>
          </p:nvPr>
        </p:nvSpPr>
        <p:spPr>
          <a:xfrm>
            <a:off x="680322" y="4394038"/>
            <a:ext cx="8144134" cy="1582691"/>
          </a:xfrm>
        </p:spPr>
        <p:txBody>
          <a:bodyPr>
            <a:normAutofit fontScale="85000" lnSpcReduction="20000"/>
          </a:bodyPr>
          <a:lstStyle/>
          <a:p>
            <a:r>
              <a:rPr lang="en-US" dirty="0"/>
              <a:t>By </a:t>
            </a:r>
          </a:p>
          <a:p>
            <a:r>
              <a:rPr lang="en-US" sz="5800" dirty="0"/>
              <a:t>Dr. Sheikh Abu Reza</a:t>
            </a:r>
          </a:p>
          <a:p>
            <a:r>
              <a:rPr lang="en-US" dirty="0"/>
              <a:t>Former Director (P&amp;D), DTE &amp;</a:t>
            </a:r>
          </a:p>
          <a:p>
            <a:r>
              <a:rPr lang="en-US" dirty="0"/>
              <a:t>CBT&amp;A Trainer</a:t>
            </a:r>
          </a:p>
        </p:txBody>
      </p:sp>
    </p:spTree>
    <p:extLst>
      <p:ext uri="{BB962C8B-B14F-4D97-AF65-F5344CB8AC3E}">
        <p14:creationId xmlns:p14="http://schemas.microsoft.com/office/powerpoint/2010/main" val="172226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4815-6CC8-47E9-B705-55165605E966}"/>
              </a:ext>
            </a:extLst>
          </p:cNvPr>
          <p:cNvSpPr>
            <a:spLocks noGrp="1"/>
          </p:cNvSpPr>
          <p:nvPr>
            <p:ph type="title"/>
          </p:nvPr>
        </p:nvSpPr>
        <p:spPr/>
        <p:txBody>
          <a:bodyPr>
            <a:normAutofit fontScale="90000"/>
          </a:bodyPr>
          <a:lstStyle/>
          <a:p>
            <a:r>
              <a:rPr lang="en-GB" dirty="0"/>
              <a:t>If you choose to use certification to incentivize eLearning, you should also consider:</a:t>
            </a:r>
            <a:endParaRPr lang="en-US" dirty="0"/>
          </a:p>
        </p:txBody>
      </p:sp>
      <p:sp>
        <p:nvSpPr>
          <p:cNvPr id="3" name="Content Placeholder 2">
            <a:extLst>
              <a:ext uri="{FF2B5EF4-FFF2-40B4-BE49-F238E27FC236}">
                <a16:creationId xmlns:a16="http://schemas.microsoft.com/office/drawing/2014/main" id="{3A3FA2DE-A522-47A4-9D15-0448D3BA70DE}"/>
              </a:ext>
            </a:extLst>
          </p:cNvPr>
          <p:cNvSpPr>
            <a:spLocks noGrp="1"/>
          </p:cNvSpPr>
          <p:nvPr>
            <p:ph idx="1"/>
          </p:nvPr>
        </p:nvSpPr>
        <p:spPr/>
        <p:txBody>
          <a:bodyPr/>
          <a:lstStyle/>
          <a:p>
            <a:r>
              <a:rPr lang="en-GB" b="1" dirty="0"/>
              <a:t>Allowing users to manage certificates themselves.</a:t>
            </a:r>
          </a:p>
          <a:p>
            <a:r>
              <a:rPr lang="en-US" b="1" dirty="0"/>
              <a:t>Customizing certificates.</a:t>
            </a:r>
          </a:p>
          <a:p>
            <a:r>
              <a:rPr lang="en-US" b="1" dirty="0"/>
              <a:t>Recertification.</a:t>
            </a:r>
          </a:p>
          <a:p>
            <a:r>
              <a:rPr lang="en-US" b="1" dirty="0"/>
              <a:t>Encourage social sharing.</a:t>
            </a:r>
          </a:p>
          <a:p>
            <a:endParaRPr lang="en-US" b="1" dirty="0"/>
          </a:p>
          <a:p>
            <a:pPr marL="0" indent="0">
              <a:buNone/>
            </a:pPr>
            <a:r>
              <a:rPr lang="en-GB" dirty="0"/>
              <a:t>But exams and certification are just two features that make it easy to manage assessment for eLearning.</a:t>
            </a:r>
            <a:endParaRPr lang="en-US" dirty="0"/>
          </a:p>
        </p:txBody>
      </p:sp>
    </p:spTree>
    <p:extLst>
      <p:ext uri="{BB962C8B-B14F-4D97-AF65-F5344CB8AC3E}">
        <p14:creationId xmlns:p14="http://schemas.microsoft.com/office/powerpoint/2010/main" val="104885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678-C2E8-4C4D-8B8E-DAEFCEC17203}"/>
              </a:ext>
            </a:extLst>
          </p:cNvPr>
          <p:cNvSpPr>
            <a:spLocks noGrp="1"/>
          </p:cNvSpPr>
          <p:nvPr>
            <p:ph type="title"/>
          </p:nvPr>
        </p:nvSpPr>
        <p:spPr/>
        <p:txBody>
          <a:bodyPr>
            <a:normAutofit fontScale="90000"/>
          </a:bodyPr>
          <a:lstStyle/>
          <a:p>
            <a:r>
              <a:rPr lang="en-GB" b="1" dirty="0"/>
              <a:t>7 Tips To Create Effective eLearning Assessments To Measure Online Training</a:t>
            </a:r>
            <a:r>
              <a:rPr lang="en-GB" dirty="0"/>
              <a:t/>
            </a:r>
            <a:br>
              <a:rPr lang="en-GB" dirty="0"/>
            </a:br>
            <a:endParaRPr lang="en-US" dirty="0"/>
          </a:p>
        </p:txBody>
      </p:sp>
      <p:sp>
        <p:nvSpPr>
          <p:cNvPr id="3" name="Content Placeholder 2">
            <a:extLst>
              <a:ext uri="{FF2B5EF4-FFF2-40B4-BE49-F238E27FC236}">
                <a16:creationId xmlns:a16="http://schemas.microsoft.com/office/drawing/2014/main" id="{4BD8C319-4520-4198-834D-0FA5C5474526}"/>
              </a:ext>
            </a:extLst>
          </p:cNvPr>
          <p:cNvSpPr>
            <a:spLocks noGrp="1"/>
          </p:cNvSpPr>
          <p:nvPr>
            <p:ph idx="1"/>
          </p:nvPr>
        </p:nvSpPr>
        <p:spPr/>
        <p:txBody>
          <a:bodyPr/>
          <a:lstStyle/>
          <a:p>
            <a:pPr marL="457200" indent="-457200">
              <a:buAutoNum type="arabicPeriod"/>
            </a:pPr>
            <a:r>
              <a:rPr lang="en-GB" b="1" dirty="0"/>
              <a:t>Create Different eLearning Assessments For Different people</a:t>
            </a:r>
          </a:p>
          <a:p>
            <a:pPr marL="457200" indent="-457200">
              <a:buFont typeface="Arial" panose="020B0604020202020204" pitchFamily="34" charset="0"/>
              <a:buAutoNum type="arabicPeriod"/>
            </a:pPr>
            <a:r>
              <a:rPr lang="en-US" b="1" dirty="0"/>
              <a:t>Be Concise</a:t>
            </a:r>
          </a:p>
          <a:p>
            <a:pPr marL="457200" indent="-457200">
              <a:buFont typeface="Arial" panose="020B0604020202020204" pitchFamily="34" charset="0"/>
              <a:buAutoNum type="arabicPeriod"/>
            </a:pPr>
            <a:r>
              <a:rPr lang="en-US" b="1" dirty="0"/>
              <a:t>Use Variety</a:t>
            </a:r>
          </a:p>
          <a:p>
            <a:pPr marL="457200" indent="-457200">
              <a:buFont typeface="Arial" panose="020B0604020202020204" pitchFamily="34" charset="0"/>
              <a:buAutoNum type="arabicPeriod"/>
            </a:pPr>
            <a:r>
              <a:rPr lang="en-US" b="1" dirty="0"/>
              <a:t>Focus On Performance Assessments</a:t>
            </a:r>
          </a:p>
          <a:p>
            <a:pPr marL="457200" indent="-457200">
              <a:buFont typeface="Arial" panose="020B0604020202020204" pitchFamily="34" charset="0"/>
              <a:buAutoNum type="arabicPeriod"/>
            </a:pPr>
            <a:r>
              <a:rPr lang="en-GB" b="1" dirty="0"/>
              <a:t>Create eLearning Assessments To Measure Employees’ Reaction To The Online Training Program</a:t>
            </a:r>
          </a:p>
          <a:p>
            <a:pPr marL="457200" indent="-457200">
              <a:buFont typeface="Arial" panose="020B0604020202020204" pitchFamily="34" charset="0"/>
              <a:buAutoNum type="arabicPeriod"/>
            </a:pPr>
            <a:r>
              <a:rPr lang="en-GB" b="1" dirty="0"/>
              <a:t>Use Previous Feedback As eLearning Assessment Material</a:t>
            </a:r>
          </a:p>
          <a:p>
            <a:pPr marL="457200" indent="-457200">
              <a:buFont typeface="Arial" panose="020B0604020202020204" pitchFamily="34" charset="0"/>
              <a:buAutoNum type="arabicPeriod"/>
            </a:pPr>
            <a:r>
              <a:rPr lang="en-US" b="1" dirty="0"/>
              <a:t>Analyze eLearning Assessment Results</a:t>
            </a:r>
          </a:p>
          <a:p>
            <a:pPr marL="0" indent="0">
              <a:buNone/>
            </a:pPr>
            <a:endParaRPr lang="en-GB" b="1" dirty="0"/>
          </a:p>
          <a:p>
            <a:pPr marL="0" indent="0">
              <a:buNone/>
            </a:pPr>
            <a:endParaRPr lang="en-US" dirty="0"/>
          </a:p>
        </p:txBody>
      </p:sp>
    </p:spTree>
    <p:extLst>
      <p:ext uri="{BB962C8B-B14F-4D97-AF65-F5344CB8AC3E}">
        <p14:creationId xmlns:p14="http://schemas.microsoft.com/office/powerpoint/2010/main" val="1255685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D003-C056-4D94-A9FF-8D9FDCC65040}"/>
              </a:ext>
            </a:extLst>
          </p:cNvPr>
          <p:cNvSpPr>
            <a:spLocks noGrp="1"/>
          </p:cNvSpPr>
          <p:nvPr>
            <p:ph type="title"/>
          </p:nvPr>
        </p:nvSpPr>
        <p:spPr/>
        <p:txBody>
          <a:bodyPr>
            <a:normAutofit/>
          </a:bodyPr>
          <a:lstStyle/>
          <a:p>
            <a:r>
              <a:rPr lang="en-GB" b="1" dirty="0"/>
              <a:t>8 Qualitative eLearning Assessment Methods To Track Online Learners Progress</a:t>
            </a:r>
            <a:endParaRPr lang="en-US" dirty="0"/>
          </a:p>
        </p:txBody>
      </p:sp>
      <p:sp>
        <p:nvSpPr>
          <p:cNvPr id="3" name="Content Placeholder 2">
            <a:extLst>
              <a:ext uri="{FF2B5EF4-FFF2-40B4-BE49-F238E27FC236}">
                <a16:creationId xmlns:a16="http://schemas.microsoft.com/office/drawing/2014/main" id="{2C4459BE-F74D-4290-A963-EC8131C4BB4D}"/>
              </a:ext>
            </a:extLst>
          </p:cNvPr>
          <p:cNvSpPr>
            <a:spLocks noGrp="1"/>
          </p:cNvSpPr>
          <p:nvPr>
            <p:ph idx="1"/>
          </p:nvPr>
        </p:nvSpPr>
        <p:spPr/>
        <p:txBody>
          <a:bodyPr>
            <a:normAutofit lnSpcReduction="10000"/>
          </a:bodyPr>
          <a:lstStyle/>
          <a:p>
            <a:pPr marL="457200" indent="-457200">
              <a:buAutoNum type="arabicPeriod"/>
            </a:pPr>
            <a:r>
              <a:rPr lang="en-US" b="1" dirty="0"/>
              <a:t>Task-Based Simulations</a:t>
            </a:r>
          </a:p>
          <a:p>
            <a:pPr marL="457200" indent="-457200">
              <a:buFont typeface="Arial" panose="020B0604020202020204" pitchFamily="34" charset="0"/>
              <a:buAutoNum type="arabicPeriod"/>
            </a:pPr>
            <a:r>
              <a:rPr lang="en-US" b="1" dirty="0"/>
              <a:t>Branching Scenarios</a:t>
            </a:r>
          </a:p>
          <a:p>
            <a:pPr marL="457200" indent="-457200">
              <a:buFont typeface="Arial" panose="020B0604020202020204" pitchFamily="34" charset="0"/>
              <a:buAutoNum type="arabicPeriod"/>
            </a:pPr>
            <a:r>
              <a:rPr lang="en-GB" b="1" dirty="0"/>
              <a:t>Online Group Collaboration Projects With Feedback</a:t>
            </a:r>
          </a:p>
          <a:p>
            <a:pPr marL="457200" indent="-457200">
              <a:buFont typeface="Arial" panose="020B0604020202020204" pitchFamily="34" charset="0"/>
              <a:buAutoNum type="arabicPeriod"/>
            </a:pPr>
            <a:r>
              <a:rPr lang="en-US" b="1" dirty="0"/>
              <a:t>Open-Ended Questions</a:t>
            </a:r>
          </a:p>
          <a:p>
            <a:pPr marL="457200" indent="-457200">
              <a:buFont typeface="Arial" panose="020B0604020202020204" pitchFamily="34" charset="0"/>
              <a:buAutoNum type="arabicPeriod"/>
            </a:pPr>
            <a:r>
              <a:rPr lang="en-US" b="1" dirty="0"/>
              <a:t>Problem-Solving Case Studies</a:t>
            </a:r>
          </a:p>
          <a:p>
            <a:pPr marL="457200" indent="-457200">
              <a:buFont typeface="Arial" panose="020B0604020202020204" pitchFamily="34" charset="0"/>
              <a:buAutoNum type="arabicPeriod"/>
            </a:pPr>
            <a:r>
              <a:rPr lang="en-US" b="1" dirty="0"/>
              <a:t>eLearning Blogs</a:t>
            </a:r>
          </a:p>
          <a:p>
            <a:pPr marL="457200" indent="-457200">
              <a:buFont typeface="Arial" panose="020B0604020202020204" pitchFamily="34" charset="0"/>
              <a:buAutoNum type="arabicPeriod"/>
            </a:pPr>
            <a:r>
              <a:rPr lang="en-US" b="1" dirty="0"/>
              <a:t>Online Interviews</a:t>
            </a:r>
          </a:p>
          <a:p>
            <a:pPr marL="457200" indent="-457200">
              <a:buFont typeface="Arial" panose="020B0604020202020204" pitchFamily="34" charset="0"/>
              <a:buAutoNum type="arabicPeriod"/>
            </a:pPr>
            <a:r>
              <a:rPr lang="en-US" b="1" dirty="0"/>
              <a:t>Forums And Online Discussions</a:t>
            </a:r>
          </a:p>
          <a:p>
            <a:pPr marL="0" indent="0">
              <a:buNone/>
            </a:pPr>
            <a:endParaRPr lang="en-US" dirty="0"/>
          </a:p>
        </p:txBody>
      </p:sp>
    </p:spTree>
    <p:extLst>
      <p:ext uri="{BB962C8B-B14F-4D97-AF65-F5344CB8AC3E}">
        <p14:creationId xmlns:p14="http://schemas.microsoft.com/office/powerpoint/2010/main" val="489320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F528-0C69-433A-BBEE-62ED9A701C90}"/>
              </a:ext>
            </a:extLst>
          </p:cNvPr>
          <p:cNvSpPr>
            <a:spLocks noGrp="1"/>
          </p:cNvSpPr>
          <p:nvPr>
            <p:ph type="title"/>
          </p:nvPr>
        </p:nvSpPr>
        <p:spPr/>
        <p:txBody>
          <a:bodyPr>
            <a:normAutofit/>
          </a:bodyPr>
          <a:lstStyle/>
          <a:p>
            <a:r>
              <a:rPr lang="en-GB" b="1" dirty="0"/>
              <a:t>Developing eLearning Assessments: 11 Common Mistakes To Avoid</a:t>
            </a:r>
            <a:endParaRPr lang="en-US" dirty="0"/>
          </a:p>
        </p:txBody>
      </p:sp>
      <p:sp>
        <p:nvSpPr>
          <p:cNvPr id="3" name="Content Placeholder 2">
            <a:extLst>
              <a:ext uri="{FF2B5EF4-FFF2-40B4-BE49-F238E27FC236}">
                <a16:creationId xmlns:a16="http://schemas.microsoft.com/office/drawing/2014/main" id="{B39405AA-8843-4B8F-81E6-C96A3E16F4C9}"/>
              </a:ext>
            </a:extLst>
          </p:cNvPr>
          <p:cNvSpPr>
            <a:spLocks noGrp="1"/>
          </p:cNvSpPr>
          <p:nvPr>
            <p:ph idx="1"/>
          </p:nvPr>
        </p:nvSpPr>
        <p:spPr>
          <a:xfrm>
            <a:off x="680321" y="2336873"/>
            <a:ext cx="9613861" cy="4408484"/>
          </a:xfrm>
        </p:spPr>
        <p:txBody>
          <a:bodyPr>
            <a:normAutofit fontScale="92500" lnSpcReduction="10000"/>
          </a:bodyPr>
          <a:lstStyle/>
          <a:p>
            <a:pPr marL="457200" indent="-457200">
              <a:buAutoNum type="arabicPeriod"/>
            </a:pPr>
            <a:r>
              <a:rPr lang="en-GB" b="1" dirty="0"/>
              <a:t>Vague Learning Objectives Or Outcomes</a:t>
            </a:r>
          </a:p>
          <a:p>
            <a:pPr marL="457200" indent="-457200">
              <a:buFont typeface="Arial" panose="020B0604020202020204" pitchFamily="34" charset="0"/>
              <a:buAutoNum type="arabicPeriod"/>
            </a:pPr>
            <a:r>
              <a:rPr lang="en-US" b="1" dirty="0"/>
              <a:t>Trick Questions</a:t>
            </a:r>
          </a:p>
          <a:p>
            <a:pPr marL="457200" indent="-457200">
              <a:buFont typeface="Arial" panose="020B0604020202020204" pitchFamily="34" charset="0"/>
              <a:buAutoNum type="arabicPeriod"/>
            </a:pPr>
            <a:r>
              <a:rPr lang="en-US" b="1" dirty="0"/>
              <a:t>Lack Of Variety</a:t>
            </a:r>
          </a:p>
          <a:p>
            <a:pPr marL="457200" indent="-457200">
              <a:buFont typeface="Arial" panose="020B0604020202020204" pitchFamily="34" charset="0"/>
              <a:buAutoNum type="arabicPeriod"/>
            </a:pPr>
            <a:r>
              <a:rPr lang="en-US" b="1" dirty="0"/>
              <a:t>Wrong eLearning Assessment Method</a:t>
            </a:r>
          </a:p>
          <a:p>
            <a:pPr marL="457200" indent="-457200">
              <a:buFont typeface="Arial" panose="020B0604020202020204" pitchFamily="34" charset="0"/>
              <a:buAutoNum type="arabicPeriod"/>
            </a:pPr>
            <a:r>
              <a:rPr lang="en-US" b="1" dirty="0"/>
              <a:t>Not Using Question Templates</a:t>
            </a:r>
          </a:p>
          <a:p>
            <a:pPr marL="457200" indent="-457200">
              <a:buFont typeface="Arial" panose="020B0604020202020204" pitchFamily="34" charset="0"/>
              <a:buAutoNum type="arabicPeriod"/>
            </a:pPr>
            <a:r>
              <a:rPr lang="en-GB" b="1" dirty="0"/>
              <a:t>Switching Up The Response Format</a:t>
            </a:r>
          </a:p>
          <a:p>
            <a:pPr marL="457200" indent="-457200">
              <a:buFont typeface="Arial" panose="020B0604020202020204" pitchFamily="34" charset="0"/>
              <a:buAutoNum type="arabicPeriod"/>
            </a:pPr>
            <a:r>
              <a:rPr lang="en-US" b="1" dirty="0"/>
              <a:t>Not Providing Clear Instructions</a:t>
            </a:r>
          </a:p>
          <a:p>
            <a:pPr marL="457200" indent="-457200">
              <a:buFont typeface="Arial" panose="020B0604020202020204" pitchFamily="34" charset="0"/>
              <a:buAutoNum type="arabicPeriod"/>
            </a:pPr>
            <a:r>
              <a:rPr lang="en-US" b="1" dirty="0"/>
              <a:t>Giving Away The Information</a:t>
            </a:r>
          </a:p>
          <a:p>
            <a:pPr marL="457200" indent="-457200">
              <a:buFont typeface="Arial" panose="020B0604020202020204" pitchFamily="34" charset="0"/>
              <a:buAutoNum type="arabicPeriod"/>
            </a:pPr>
            <a:r>
              <a:rPr lang="en-US" b="1" dirty="0"/>
              <a:t>Ineffective Grading Criteria</a:t>
            </a:r>
          </a:p>
          <a:p>
            <a:pPr marL="457200" indent="-457200">
              <a:buFont typeface="Arial" panose="020B0604020202020204" pitchFamily="34" charset="0"/>
              <a:buAutoNum type="arabicPeriod"/>
            </a:pPr>
            <a:r>
              <a:rPr lang="en-GB" b="1" dirty="0"/>
              <a:t>Creating A Novel Instead Of An eLearning Assessment</a:t>
            </a:r>
          </a:p>
          <a:p>
            <a:pPr marL="457200" indent="-457200">
              <a:buFont typeface="Arial" panose="020B0604020202020204" pitchFamily="34" charset="0"/>
              <a:buAutoNum type="arabicPeriod"/>
            </a:pPr>
            <a:r>
              <a:rPr lang="en-US" b="1" dirty="0"/>
              <a:t>Absent eLearning Feedback</a:t>
            </a:r>
          </a:p>
          <a:p>
            <a:pPr marL="0" indent="0">
              <a:buNone/>
            </a:pPr>
            <a:endParaRPr lang="en-GB" b="1" dirty="0"/>
          </a:p>
          <a:p>
            <a:pPr marL="0" indent="0">
              <a:buNone/>
            </a:pPr>
            <a:endParaRPr lang="en-US" dirty="0"/>
          </a:p>
        </p:txBody>
      </p:sp>
    </p:spTree>
    <p:extLst>
      <p:ext uri="{BB962C8B-B14F-4D97-AF65-F5344CB8AC3E}">
        <p14:creationId xmlns:p14="http://schemas.microsoft.com/office/powerpoint/2010/main" val="1227867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89EA-77BA-4DC1-98E6-3E53635AB463}"/>
              </a:ext>
            </a:extLst>
          </p:cNvPr>
          <p:cNvSpPr>
            <a:spLocks noGrp="1"/>
          </p:cNvSpPr>
          <p:nvPr>
            <p:ph type="title"/>
          </p:nvPr>
        </p:nvSpPr>
        <p:spPr/>
        <p:txBody>
          <a:bodyPr>
            <a:normAutofit/>
          </a:bodyPr>
          <a:lstStyle/>
          <a:p>
            <a:r>
              <a:rPr lang="en-GB" b="1" dirty="0"/>
              <a:t>Diagnostic Assessment In eLearning: What eLearning Professionals Should Know</a:t>
            </a:r>
            <a:endParaRPr lang="en-US" dirty="0"/>
          </a:p>
        </p:txBody>
      </p:sp>
      <p:sp>
        <p:nvSpPr>
          <p:cNvPr id="3" name="Content Placeholder 2">
            <a:extLst>
              <a:ext uri="{FF2B5EF4-FFF2-40B4-BE49-F238E27FC236}">
                <a16:creationId xmlns:a16="http://schemas.microsoft.com/office/drawing/2014/main" id="{72B870DD-B515-4F9B-A768-DDCB494D2697}"/>
              </a:ext>
            </a:extLst>
          </p:cNvPr>
          <p:cNvSpPr>
            <a:spLocks noGrp="1"/>
          </p:cNvSpPr>
          <p:nvPr>
            <p:ph idx="1"/>
          </p:nvPr>
        </p:nvSpPr>
        <p:spPr/>
        <p:txBody>
          <a:bodyPr/>
          <a:lstStyle/>
          <a:p>
            <a:r>
              <a:rPr lang="en-GB" dirty="0"/>
              <a:t>Diagnostic assessment, which is often referred to as pre-assessment, is designed to test a learner’s knowledge BEFORE they begin an eLearning activity. These </a:t>
            </a:r>
            <a:r>
              <a:rPr lang="en-GB" dirty="0">
                <a:hlinkClick r:id="rId2" tooltip="eLearning assessments"/>
              </a:rPr>
              <a:t>assessments</a:t>
            </a:r>
            <a:r>
              <a:rPr lang="en-GB" dirty="0"/>
              <a:t> can also identify incorrect learning </a:t>
            </a:r>
            <a:r>
              <a:rPr lang="en-GB" dirty="0" smtClean="0"/>
              <a:t>behaviours, </a:t>
            </a:r>
            <a:r>
              <a:rPr lang="en-GB" dirty="0"/>
              <a:t>misconceptions the learner may have, and skill sets that need to be developed. At the end of the eLearning course, the results can be compared to the final summative assessments to see how far a learner has progressed. A diagnostic assessment also gives you the opportunity to learn as much as possible about your </a:t>
            </a:r>
            <a:r>
              <a:rPr lang="en-GB" dirty="0">
                <a:hlinkClick r:id="rId3" tooltip="Assess your eLearning course audience"/>
              </a:rPr>
              <a:t>audience</a:t>
            </a:r>
            <a:r>
              <a:rPr lang="en-GB" dirty="0"/>
              <a:t>, so that you can create more </a:t>
            </a:r>
            <a:r>
              <a:rPr lang="en-GB" dirty="0">
                <a:hlinkClick r:id="rId4" tooltip="Meaningful eLearning"/>
              </a:rPr>
              <a:t>meaningful</a:t>
            </a:r>
            <a:r>
              <a:rPr lang="en-GB" b="1" dirty="0"/>
              <a:t> </a:t>
            </a:r>
            <a:r>
              <a:rPr lang="en-GB" dirty="0"/>
              <a:t>and memorable eLearning experiences.</a:t>
            </a:r>
            <a:endParaRPr lang="en-US" dirty="0"/>
          </a:p>
        </p:txBody>
      </p:sp>
    </p:spTree>
    <p:extLst>
      <p:ext uri="{BB962C8B-B14F-4D97-AF65-F5344CB8AC3E}">
        <p14:creationId xmlns:p14="http://schemas.microsoft.com/office/powerpoint/2010/main" val="3682777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5E8-9FEA-417B-9A9F-0F2FEA0DBB09}"/>
              </a:ext>
            </a:extLst>
          </p:cNvPr>
          <p:cNvSpPr>
            <a:spLocks noGrp="1"/>
          </p:cNvSpPr>
          <p:nvPr>
            <p:ph type="title"/>
          </p:nvPr>
        </p:nvSpPr>
        <p:spPr/>
        <p:txBody>
          <a:bodyPr/>
          <a:lstStyle/>
          <a:p>
            <a:r>
              <a:rPr lang="en-GB" b="1" dirty="0"/>
              <a:t>6 Types Of Diagnostic Assessment</a:t>
            </a:r>
            <a:endParaRPr lang="en-US" dirty="0"/>
          </a:p>
        </p:txBody>
      </p:sp>
      <p:sp>
        <p:nvSpPr>
          <p:cNvPr id="3" name="Content Placeholder 2">
            <a:extLst>
              <a:ext uri="{FF2B5EF4-FFF2-40B4-BE49-F238E27FC236}">
                <a16:creationId xmlns:a16="http://schemas.microsoft.com/office/drawing/2014/main" id="{4D72E349-9E4B-45B9-940E-294E72A109FD}"/>
              </a:ext>
            </a:extLst>
          </p:cNvPr>
          <p:cNvSpPr>
            <a:spLocks noGrp="1"/>
          </p:cNvSpPr>
          <p:nvPr>
            <p:ph idx="1"/>
          </p:nvPr>
        </p:nvSpPr>
        <p:spPr/>
        <p:txBody>
          <a:bodyPr/>
          <a:lstStyle/>
          <a:p>
            <a:r>
              <a:rPr lang="en-US" b="1" dirty="0"/>
              <a:t>Online journals.</a:t>
            </a:r>
          </a:p>
          <a:p>
            <a:r>
              <a:rPr lang="en-US" b="1" dirty="0"/>
              <a:t>Online quizzes.</a:t>
            </a:r>
          </a:p>
          <a:p>
            <a:r>
              <a:rPr lang="en-US" b="1" dirty="0"/>
              <a:t>Online scenarios and simulations.</a:t>
            </a:r>
          </a:p>
          <a:p>
            <a:r>
              <a:rPr lang="en-US" b="1" dirty="0"/>
              <a:t>Mind Mapping.</a:t>
            </a:r>
          </a:p>
          <a:p>
            <a:r>
              <a:rPr lang="en-US" b="1" dirty="0"/>
              <a:t>Surveys.</a:t>
            </a:r>
          </a:p>
          <a:p>
            <a:r>
              <a:rPr lang="en-GB" b="1" dirty="0"/>
              <a:t>Focus groups and online interviews.</a:t>
            </a:r>
            <a:endParaRPr lang="en-US" b="1" dirty="0"/>
          </a:p>
          <a:p>
            <a:endParaRPr lang="en-US" dirty="0"/>
          </a:p>
        </p:txBody>
      </p:sp>
    </p:spTree>
    <p:extLst>
      <p:ext uri="{BB962C8B-B14F-4D97-AF65-F5344CB8AC3E}">
        <p14:creationId xmlns:p14="http://schemas.microsoft.com/office/powerpoint/2010/main" val="80055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62FF-99ED-489F-87DA-4C605B058BB8}"/>
              </a:ext>
            </a:extLst>
          </p:cNvPr>
          <p:cNvSpPr>
            <a:spLocks noGrp="1"/>
          </p:cNvSpPr>
          <p:nvPr>
            <p:ph type="title"/>
          </p:nvPr>
        </p:nvSpPr>
        <p:spPr/>
        <p:txBody>
          <a:bodyPr>
            <a:normAutofit/>
          </a:bodyPr>
          <a:lstStyle/>
          <a:p>
            <a:r>
              <a:rPr lang="en-GB" b="1" dirty="0"/>
              <a:t>4 Tips To Use Diagnostic Assessment in eLearning</a:t>
            </a:r>
            <a:endParaRPr lang="en-US" dirty="0"/>
          </a:p>
        </p:txBody>
      </p:sp>
      <p:sp>
        <p:nvSpPr>
          <p:cNvPr id="3" name="Content Placeholder 2">
            <a:extLst>
              <a:ext uri="{FF2B5EF4-FFF2-40B4-BE49-F238E27FC236}">
                <a16:creationId xmlns:a16="http://schemas.microsoft.com/office/drawing/2014/main" id="{1A822E89-478B-4A66-BAAC-33239EB65324}"/>
              </a:ext>
            </a:extLst>
          </p:cNvPr>
          <p:cNvSpPr>
            <a:spLocks noGrp="1"/>
          </p:cNvSpPr>
          <p:nvPr>
            <p:ph idx="1"/>
          </p:nvPr>
        </p:nvSpPr>
        <p:spPr>
          <a:xfrm>
            <a:off x="680321" y="2919968"/>
            <a:ext cx="9613861" cy="3599316"/>
          </a:xfrm>
        </p:spPr>
        <p:txBody>
          <a:bodyPr/>
          <a:lstStyle/>
          <a:p>
            <a:pPr marL="457200" indent="-457200">
              <a:buAutoNum type="alphaLcParenR"/>
            </a:pPr>
            <a:r>
              <a:rPr lang="en-GB" b="1" dirty="0"/>
              <a:t>Use diagnostic assessment to conduct periodic “knowledge checks”.</a:t>
            </a:r>
          </a:p>
          <a:p>
            <a:pPr marL="457200" indent="-457200">
              <a:buAutoNum type="alphaLcParenR"/>
            </a:pPr>
            <a:r>
              <a:rPr lang="en-US" b="1" dirty="0"/>
              <a:t>Timing is everything.</a:t>
            </a:r>
          </a:p>
          <a:p>
            <a:pPr marL="457200" indent="-457200">
              <a:buAutoNum type="alphaLcParenR"/>
            </a:pPr>
            <a:r>
              <a:rPr lang="en-GB" b="1" dirty="0"/>
              <a:t>Fine tune your eLearning strategy based upon the findings.</a:t>
            </a:r>
          </a:p>
          <a:p>
            <a:pPr marL="457200" indent="-457200">
              <a:buAutoNum type="alphaLcParenR"/>
            </a:pPr>
            <a:r>
              <a:rPr lang="en-GB" b="1" dirty="0"/>
              <a:t>Create an action plan for your learners.</a:t>
            </a:r>
            <a:endParaRPr lang="en-US" dirty="0"/>
          </a:p>
        </p:txBody>
      </p:sp>
    </p:spTree>
    <p:extLst>
      <p:ext uri="{BB962C8B-B14F-4D97-AF65-F5344CB8AC3E}">
        <p14:creationId xmlns:p14="http://schemas.microsoft.com/office/powerpoint/2010/main" val="46644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3AE3-BE81-42E1-8385-334C573142D7}"/>
              </a:ext>
            </a:extLst>
          </p:cNvPr>
          <p:cNvSpPr>
            <a:spLocks noGrp="1"/>
          </p:cNvSpPr>
          <p:nvPr>
            <p:ph type="title"/>
          </p:nvPr>
        </p:nvSpPr>
        <p:spPr/>
        <p:txBody>
          <a:bodyPr>
            <a:normAutofit/>
          </a:bodyPr>
          <a:lstStyle/>
          <a:p>
            <a:r>
              <a:rPr lang="en-GB" b="1" dirty="0"/>
              <a:t>Formative Assessment In eLearning: What eLearning Professionals Should Know</a:t>
            </a:r>
            <a:endParaRPr lang="en-US" dirty="0"/>
          </a:p>
        </p:txBody>
      </p:sp>
      <p:sp>
        <p:nvSpPr>
          <p:cNvPr id="3" name="Content Placeholder 2">
            <a:extLst>
              <a:ext uri="{FF2B5EF4-FFF2-40B4-BE49-F238E27FC236}">
                <a16:creationId xmlns:a16="http://schemas.microsoft.com/office/drawing/2014/main" id="{F9630F91-FD88-4101-A679-BE54DC6EAC56}"/>
              </a:ext>
            </a:extLst>
          </p:cNvPr>
          <p:cNvSpPr>
            <a:spLocks noGrp="1"/>
          </p:cNvSpPr>
          <p:nvPr>
            <p:ph idx="1"/>
          </p:nvPr>
        </p:nvSpPr>
        <p:spPr/>
        <p:txBody>
          <a:bodyPr>
            <a:normAutofit lnSpcReduction="10000"/>
          </a:bodyPr>
          <a:lstStyle/>
          <a:p>
            <a:r>
              <a:rPr lang="en-GB" dirty="0"/>
              <a:t>The primary purpose of a formative assessment in eLearning is to offer your </a:t>
            </a:r>
            <a:r>
              <a:rPr lang="en-GB" dirty="0">
                <a:hlinkClick r:id="rId2" tooltip="learners feedback"/>
              </a:rPr>
              <a:t>learners feedback</a:t>
            </a:r>
            <a:r>
              <a:rPr lang="en-GB" dirty="0"/>
              <a:t> they can use to improve their eLearning experience. Rather than simply giving them a grade, you are able to identify areas that may need improvement and pinpoint their strengths DURING the eLearning course, in contrast to </a:t>
            </a:r>
            <a:r>
              <a:rPr lang="en-GB" dirty="0">
                <a:hlinkClick r:id="rId3" tooltip="summative assessment in elearning"/>
              </a:rPr>
              <a:t>summative assessment</a:t>
            </a:r>
            <a:r>
              <a:rPr lang="en-GB" dirty="0"/>
              <a:t>, which is used to determine whether or not a learner achieved the learning objectives and reached the desired level of proficiency at the end of an eLearning course. This constructive criticism and insight can be used to create an action plan moving forward, so that they are able to modify learning </a:t>
            </a:r>
            <a:r>
              <a:rPr lang="en-GB" dirty="0" err="1"/>
              <a:t>behaviors</a:t>
            </a:r>
            <a:r>
              <a:rPr lang="en-GB" dirty="0"/>
              <a:t> and achieve their learning goals.</a:t>
            </a:r>
            <a:endParaRPr lang="en-US" dirty="0"/>
          </a:p>
        </p:txBody>
      </p:sp>
    </p:spTree>
    <p:extLst>
      <p:ext uri="{BB962C8B-B14F-4D97-AF65-F5344CB8AC3E}">
        <p14:creationId xmlns:p14="http://schemas.microsoft.com/office/powerpoint/2010/main" val="109844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D292-D90B-49AE-9410-C0E3A6F514C0}"/>
              </a:ext>
            </a:extLst>
          </p:cNvPr>
          <p:cNvSpPr>
            <a:spLocks noGrp="1"/>
          </p:cNvSpPr>
          <p:nvPr>
            <p:ph type="title"/>
          </p:nvPr>
        </p:nvSpPr>
        <p:spPr/>
        <p:txBody>
          <a:bodyPr/>
          <a:lstStyle/>
          <a:p>
            <a:r>
              <a:rPr lang="en-GB" b="1" dirty="0"/>
              <a:t>6 Types Of Formative Assessment</a:t>
            </a:r>
            <a:endParaRPr lang="en-US" dirty="0"/>
          </a:p>
        </p:txBody>
      </p:sp>
      <p:sp>
        <p:nvSpPr>
          <p:cNvPr id="3" name="Content Placeholder 2">
            <a:extLst>
              <a:ext uri="{FF2B5EF4-FFF2-40B4-BE49-F238E27FC236}">
                <a16:creationId xmlns:a16="http://schemas.microsoft.com/office/drawing/2014/main" id="{0C125C84-45DB-4A27-A8D0-BF0255DE299B}"/>
              </a:ext>
            </a:extLst>
          </p:cNvPr>
          <p:cNvSpPr>
            <a:spLocks noGrp="1"/>
          </p:cNvSpPr>
          <p:nvPr>
            <p:ph idx="1"/>
          </p:nvPr>
        </p:nvSpPr>
        <p:spPr>
          <a:xfrm>
            <a:off x="680321" y="2721186"/>
            <a:ext cx="9613861" cy="3599316"/>
          </a:xfrm>
        </p:spPr>
        <p:txBody>
          <a:bodyPr/>
          <a:lstStyle/>
          <a:p>
            <a:pPr marL="457200" indent="-457200">
              <a:buAutoNum type="arabicPeriod"/>
            </a:pPr>
            <a:r>
              <a:rPr lang="en-US" b="1" dirty="0"/>
              <a:t>Goal checks.</a:t>
            </a:r>
          </a:p>
          <a:p>
            <a:pPr marL="457200" indent="-457200">
              <a:buAutoNum type="arabicPeriod"/>
            </a:pPr>
            <a:r>
              <a:rPr lang="en-US" b="1" dirty="0"/>
              <a:t>One-on-one discussion.</a:t>
            </a:r>
          </a:p>
          <a:p>
            <a:pPr marL="457200" indent="-457200">
              <a:buAutoNum type="arabicPeriod"/>
            </a:pPr>
            <a:r>
              <a:rPr lang="en-US" b="1" dirty="0"/>
              <a:t>Instructor observation.</a:t>
            </a:r>
          </a:p>
          <a:p>
            <a:pPr marL="457200" indent="-457200">
              <a:buAutoNum type="arabicPeriod"/>
            </a:pPr>
            <a:r>
              <a:rPr lang="en-US" b="1" dirty="0"/>
              <a:t>Personal online learning logs.</a:t>
            </a:r>
          </a:p>
          <a:p>
            <a:pPr marL="457200" indent="-457200">
              <a:buAutoNum type="arabicPeriod"/>
            </a:pPr>
            <a:r>
              <a:rPr lang="en-US" b="1" dirty="0"/>
              <a:t>Group presentations.</a:t>
            </a:r>
          </a:p>
          <a:p>
            <a:pPr marL="457200" indent="-457200">
              <a:buAutoNum type="arabicPeriod"/>
            </a:pPr>
            <a:r>
              <a:rPr lang="en-US" b="1" dirty="0"/>
              <a:t>Self-assessment.</a:t>
            </a:r>
            <a:endParaRPr lang="en-US" dirty="0"/>
          </a:p>
        </p:txBody>
      </p:sp>
    </p:spTree>
    <p:extLst>
      <p:ext uri="{BB962C8B-B14F-4D97-AF65-F5344CB8AC3E}">
        <p14:creationId xmlns:p14="http://schemas.microsoft.com/office/powerpoint/2010/main" val="420880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F7D3-1C26-4E80-92F9-DD291506B55C}"/>
              </a:ext>
            </a:extLst>
          </p:cNvPr>
          <p:cNvSpPr>
            <a:spLocks noGrp="1"/>
          </p:cNvSpPr>
          <p:nvPr>
            <p:ph type="title"/>
          </p:nvPr>
        </p:nvSpPr>
        <p:spPr/>
        <p:txBody>
          <a:bodyPr>
            <a:normAutofit fontScale="90000"/>
          </a:bodyPr>
          <a:lstStyle/>
          <a:p>
            <a:r>
              <a:rPr lang="en-GB" b="1" dirty="0"/>
              <a:t>4 Tips To Use Formative Assessment In eLearning</a:t>
            </a:r>
            <a:br>
              <a:rPr lang="en-GB" b="1" dirty="0"/>
            </a:br>
            <a:endParaRPr lang="en-US" dirty="0"/>
          </a:p>
        </p:txBody>
      </p:sp>
      <p:sp>
        <p:nvSpPr>
          <p:cNvPr id="3" name="Content Placeholder 2">
            <a:extLst>
              <a:ext uri="{FF2B5EF4-FFF2-40B4-BE49-F238E27FC236}">
                <a16:creationId xmlns:a16="http://schemas.microsoft.com/office/drawing/2014/main" id="{86E92E1E-21FF-4E2F-88E0-B3ECA7941DDB}"/>
              </a:ext>
            </a:extLst>
          </p:cNvPr>
          <p:cNvSpPr>
            <a:spLocks noGrp="1"/>
          </p:cNvSpPr>
          <p:nvPr>
            <p:ph idx="1"/>
          </p:nvPr>
        </p:nvSpPr>
        <p:spPr>
          <a:xfrm>
            <a:off x="680321" y="2787447"/>
            <a:ext cx="9613861" cy="3599316"/>
          </a:xfrm>
        </p:spPr>
        <p:txBody>
          <a:bodyPr/>
          <a:lstStyle/>
          <a:p>
            <a:pPr marL="457200" indent="-457200">
              <a:buAutoNum type="alphaLcParenR"/>
            </a:pPr>
            <a:r>
              <a:rPr lang="en-US" b="1" dirty="0"/>
              <a:t>Provide immediate feedback.</a:t>
            </a:r>
          </a:p>
          <a:p>
            <a:pPr marL="457200" indent="-457200">
              <a:buAutoNum type="alphaLcParenR"/>
            </a:pPr>
            <a:r>
              <a:rPr lang="en-GB" b="1" dirty="0"/>
              <a:t>Student progress dictates the direction of your eLearning course.</a:t>
            </a:r>
          </a:p>
          <a:p>
            <a:pPr marL="457200" indent="-457200">
              <a:buAutoNum type="alphaLcParenR"/>
            </a:pPr>
            <a:r>
              <a:rPr lang="en-GB" b="1" dirty="0"/>
              <a:t>Identify measurable strengths and weaknesses.</a:t>
            </a:r>
          </a:p>
          <a:p>
            <a:pPr marL="457200" indent="-457200">
              <a:buAutoNum type="alphaLcParenR"/>
            </a:pPr>
            <a:r>
              <a:rPr lang="en-GB" b="1" dirty="0"/>
              <a:t>Remember that formative assessments are “low stakes”.</a:t>
            </a:r>
            <a:endParaRPr lang="en-US" dirty="0"/>
          </a:p>
        </p:txBody>
      </p:sp>
    </p:spTree>
    <p:extLst>
      <p:ext uri="{BB962C8B-B14F-4D97-AF65-F5344CB8AC3E}">
        <p14:creationId xmlns:p14="http://schemas.microsoft.com/office/powerpoint/2010/main" val="202541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BDA960E8-C15E-40BC-A3EF-96EF8B07C803}"/>
              </a:ext>
            </a:extLst>
          </p:cNvPr>
          <p:cNvSpPr/>
          <p:nvPr/>
        </p:nvSpPr>
        <p:spPr>
          <a:xfrm>
            <a:off x="4628320" y="2265064"/>
            <a:ext cx="2829342" cy="7874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227482" y="94167"/>
            <a:ext cx="11052314" cy="556592"/>
          </a:xfrm>
        </p:spPr>
        <p:txBody>
          <a:bodyPr>
            <a:normAutofit fontScale="90000"/>
          </a:bodyPr>
          <a:lstStyle/>
          <a:p>
            <a:r>
              <a:rPr lang="en-US" b="1" dirty="0" err="1"/>
              <a:t>Organise</a:t>
            </a:r>
            <a:r>
              <a:rPr lang="en-US" b="1" dirty="0"/>
              <a:t> and Conduct Competency Based Assessment</a:t>
            </a:r>
            <a:endParaRPr lang="en-US" dirty="0"/>
          </a:p>
        </p:txBody>
      </p:sp>
      <p:sp>
        <p:nvSpPr>
          <p:cNvPr id="4" name="TextBox 3">
            <a:extLst>
              <a:ext uri="{FF2B5EF4-FFF2-40B4-BE49-F238E27FC236}">
                <a16:creationId xmlns:a16="http://schemas.microsoft.com/office/drawing/2014/main" id="{BCFB815E-D5F5-4DA9-92E0-CBDA04CAEA64}"/>
              </a:ext>
            </a:extLst>
          </p:cNvPr>
          <p:cNvSpPr txBox="1"/>
          <p:nvPr/>
        </p:nvSpPr>
        <p:spPr>
          <a:xfrm>
            <a:off x="10668000" y="6228522"/>
            <a:ext cx="1033670" cy="369332"/>
          </a:xfrm>
          <a:prstGeom prst="rect">
            <a:avLst/>
          </a:prstGeom>
          <a:noFill/>
        </p:spPr>
        <p:txBody>
          <a:bodyPr wrap="square" rtlCol="0">
            <a:spAutoFit/>
          </a:bodyPr>
          <a:lstStyle/>
          <a:p>
            <a:r>
              <a:rPr lang="en-US" dirty="0"/>
              <a:t>P-49</a:t>
            </a:r>
          </a:p>
        </p:txBody>
      </p:sp>
      <p:sp>
        <p:nvSpPr>
          <p:cNvPr id="8" name="TextBox 7">
            <a:extLst>
              <a:ext uri="{FF2B5EF4-FFF2-40B4-BE49-F238E27FC236}">
                <a16:creationId xmlns:a16="http://schemas.microsoft.com/office/drawing/2014/main" id="{B8CC5D45-9FBB-4DD6-A46E-3384DBA7CE23}"/>
              </a:ext>
            </a:extLst>
          </p:cNvPr>
          <p:cNvSpPr txBox="1"/>
          <p:nvPr/>
        </p:nvSpPr>
        <p:spPr>
          <a:xfrm>
            <a:off x="5077316" y="2427954"/>
            <a:ext cx="2105363" cy="461665"/>
          </a:xfrm>
          <a:prstGeom prst="rect">
            <a:avLst/>
          </a:prstGeom>
          <a:noFill/>
        </p:spPr>
        <p:txBody>
          <a:bodyPr wrap="square" rtlCol="0">
            <a:spAutoFit/>
          </a:bodyPr>
          <a:lstStyle/>
          <a:p>
            <a:r>
              <a:rPr lang="en-US" sz="2400" b="1" dirty="0">
                <a:solidFill>
                  <a:schemeClr val="bg1"/>
                </a:solidFill>
              </a:rPr>
              <a:t>ASSESSMENT</a:t>
            </a:r>
          </a:p>
        </p:txBody>
      </p:sp>
      <p:sp>
        <p:nvSpPr>
          <p:cNvPr id="12" name="Rectangle 11">
            <a:extLst>
              <a:ext uri="{FF2B5EF4-FFF2-40B4-BE49-F238E27FC236}">
                <a16:creationId xmlns:a16="http://schemas.microsoft.com/office/drawing/2014/main" id="{290E2B97-1758-4355-8901-1E60E3F28777}"/>
              </a:ext>
            </a:extLst>
          </p:cNvPr>
          <p:cNvSpPr/>
          <p:nvPr/>
        </p:nvSpPr>
        <p:spPr>
          <a:xfrm>
            <a:off x="1490868" y="3451615"/>
            <a:ext cx="2319130"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AB9670-39DC-4EB5-93EE-F6573225BAE6}"/>
              </a:ext>
            </a:extLst>
          </p:cNvPr>
          <p:cNvSpPr txBox="1"/>
          <p:nvPr/>
        </p:nvSpPr>
        <p:spPr>
          <a:xfrm>
            <a:off x="1506766" y="3477544"/>
            <a:ext cx="2319130" cy="461665"/>
          </a:xfrm>
          <a:prstGeom prst="rect">
            <a:avLst/>
          </a:prstGeom>
          <a:noFill/>
        </p:spPr>
        <p:txBody>
          <a:bodyPr wrap="square" rtlCol="0">
            <a:spAutoFit/>
          </a:bodyPr>
          <a:lstStyle/>
          <a:p>
            <a:r>
              <a:rPr lang="en-US" sz="2400" b="1" dirty="0"/>
              <a:t>      </a:t>
            </a:r>
            <a:r>
              <a:rPr lang="en-US" sz="2400" b="1" dirty="0">
                <a:solidFill>
                  <a:schemeClr val="bg1"/>
                </a:solidFill>
              </a:rPr>
              <a:t>PROCESS</a:t>
            </a:r>
          </a:p>
        </p:txBody>
      </p:sp>
      <p:sp>
        <p:nvSpPr>
          <p:cNvPr id="15" name="Rectangle 14">
            <a:extLst>
              <a:ext uri="{FF2B5EF4-FFF2-40B4-BE49-F238E27FC236}">
                <a16:creationId xmlns:a16="http://schemas.microsoft.com/office/drawing/2014/main" id="{C210F8E1-F4D6-4394-9920-58B206D09F4F}"/>
              </a:ext>
            </a:extLst>
          </p:cNvPr>
          <p:cNvSpPr/>
          <p:nvPr/>
        </p:nvSpPr>
        <p:spPr>
          <a:xfrm>
            <a:off x="8914744" y="3386298"/>
            <a:ext cx="3061254"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0DBEC3F-59E3-4AA4-86FE-F90E9DEFA8DB}"/>
              </a:ext>
            </a:extLst>
          </p:cNvPr>
          <p:cNvSpPr txBox="1"/>
          <p:nvPr/>
        </p:nvSpPr>
        <p:spPr>
          <a:xfrm>
            <a:off x="8914744" y="3456605"/>
            <a:ext cx="3385933" cy="461665"/>
          </a:xfrm>
          <a:prstGeom prst="rect">
            <a:avLst/>
          </a:prstGeom>
          <a:noFill/>
        </p:spPr>
        <p:txBody>
          <a:bodyPr wrap="square" rtlCol="0">
            <a:spAutoFit/>
          </a:bodyPr>
          <a:lstStyle/>
          <a:p>
            <a:r>
              <a:rPr lang="en-US" sz="2400" b="1" dirty="0">
                <a:solidFill>
                  <a:schemeClr val="bg1"/>
                </a:solidFill>
              </a:rPr>
              <a:t>MAKING JUDGEMENT</a:t>
            </a:r>
          </a:p>
        </p:txBody>
      </p:sp>
      <p:grpSp>
        <p:nvGrpSpPr>
          <p:cNvPr id="17" name="Group 16">
            <a:extLst>
              <a:ext uri="{FF2B5EF4-FFF2-40B4-BE49-F238E27FC236}">
                <a16:creationId xmlns:a16="http://schemas.microsoft.com/office/drawing/2014/main" id="{53A43109-6695-4738-B262-FB5AFD1678E7}"/>
              </a:ext>
            </a:extLst>
          </p:cNvPr>
          <p:cNvGrpSpPr/>
          <p:nvPr/>
        </p:nvGrpSpPr>
        <p:grpSpPr>
          <a:xfrm>
            <a:off x="1470985" y="1679708"/>
            <a:ext cx="3213657" cy="513522"/>
            <a:chOff x="5294239" y="2896215"/>
            <a:chExt cx="3213657" cy="513522"/>
          </a:xfrm>
        </p:grpSpPr>
        <p:sp>
          <p:nvSpPr>
            <p:cNvPr id="18" name="Rectangle 17">
              <a:extLst>
                <a:ext uri="{FF2B5EF4-FFF2-40B4-BE49-F238E27FC236}">
                  <a16:creationId xmlns:a16="http://schemas.microsoft.com/office/drawing/2014/main" id="{7D15BD83-84F5-4CBA-97A7-251D9E298897}"/>
                </a:ext>
              </a:extLst>
            </p:cNvPr>
            <p:cNvSpPr/>
            <p:nvPr/>
          </p:nvSpPr>
          <p:spPr>
            <a:xfrm>
              <a:off x="5314122" y="2896215"/>
              <a:ext cx="3061252" cy="513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84D7B8D-74C7-4F7A-B96E-232EA857B85A}"/>
                </a:ext>
              </a:extLst>
            </p:cNvPr>
            <p:cNvSpPr txBox="1"/>
            <p:nvPr/>
          </p:nvSpPr>
          <p:spPr>
            <a:xfrm>
              <a:off x="5294239" y="2948072"/>
              <a:ext cx="3213657" cy="461665"/>
            </a:xfrm>
            <a:prstGeom prst="rect">
              <a:avLst/>
            </a:prstGeom>
            <a:noFill/>
          </p:spPr>
          <p:txBody>
            <a:bodyPr wrap="square" rtlCol="0">
              <a:spAutoFit/>
            </a:bodyPr>
            <a:lstStyle/>
            <a:p>
              <a:r>
                <a:rPr lang="en-US" sz="2400" b="1" dirty="0">
                  <a:solidFill>
                    <a:schemeClr val="bg1"/>
                  </a:solidFill>
                </a:rPr>
                <a:t>PREPARE CANDIDATE</a:t>
              </a:r>
            </a:p>
          </p:txBody>
        </p:sp>
      </p:grpSp>
      <p:grpSp>
        <p:nvGrpSpPr>
          <p:cNvPr id="20" name="Group 19">
            <a:extLst>
              <a:ext uri="{FF2B5EF4-FFF2-40B4-BE49-F238E27FC236}">
                <a16:creationId xmlns:a16="http://schemas.microsoft.com/office/drawing/2014/main" id="{E1A747CF-6F33-4A3B-B944-847D136E9C7D}"/>
              </a:ext>
            </a:extLst>
          </p:cNvPr>
          <p:cNvGrpSpPr/>
          <p:nvPr/>
        </p:nvGrpSpPr>
        <p:grpSpPr>
          <a:xfrm>
            <a:off x="8189843" y="1662244"/>
            <a:ext cx="3074498" cy="602820"/>
            <a:chOff x="4949691" y="2915478"/>
            <a:chExt cx="3074498" cy="513522"/>
          </a:xfrm>
          <a:solidFill>
            <a:srgbClr val="FF0000"/>
          </a:solidFill>
        </p:grpSpPr>
        <p:sp>
          <p:nvSpPr>
            <p:cNvPr id="21" name="Rectangle 20">
              <a:extLst>
                <a:ext uri="{FF2B5EF4-FFF2-40B4-BE49-F238E27FC236}">
                  <a16:creationId xmlns:a16="http://schemas.microsoft.com/office/drawing/2014/main" id="{6B11C2F5-F81A-48B8-A278-B4E1EF9016C8}"/>
                </a:ext>
              </a:extLst>
            </p:cNvPr>
            <p:cNvSpPr/>
            <p:nvPr/>
          </p:nvSpPr>
          <p:spPr>
            <a:xfrm>
              <a:off x="4949691" y="2915478"/>
              <a:ext cx="3061252" cy="51352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C74B24F-3E82-4CA4-9F74-44A35F3493EB}"/>
                </a:ext>
              </a:extLst>
            </p:cNvPr>
            <p:cNvSpPr txBox="1"/>
            <p:nvPr/>
          </p:nvSpPr>
          <p:spPr>
            <a:xfrm>
              <a:off x="4962934" y="2967334"/>
              <a:ext cx="3061255" cy="461665"/>
            </a:xfrm>
            <a:prstGeom prst="rect">
              <a:avLst/>
            </a:prstGeom>
            <a:grpFill/>
          </p:spPr>
          <p:txBody>
            <a:bodyPr wrap="square" rtlCol="0">
              <a:spAutoFit/>
            </a:bodyPr>
            <a:lstStyle/>
            <a:p>
              <a:r>
                <a:rPr lang="en-US" sz="2400" b="1" dirty="0"/>
                <a:t>PROVIDE FEEDBACK</a:t>
              </a:r>
            </a:p>
          </p:txBody>
        </p:sp>
      </p:grpSp>
      <p:grpSp>
        <p:nvGrpSpPr>
          <p:cNvPr id="23" name="Group 22">
            <a:extLst>
              <a:ext uri="{FF2B5EF4-FFF2-40B4-BE49-F238E27FC236}">
                <a16:creationId xmlns:a16="http://schemas.microsoft.com/office/drawing/2014/main" id="{A2012779-2EE9-410D-BD93-6FB4F3D6198B}"/>
              </a:ext>
            </a:extLst>
          </p:cNvPr>
          <p:cNvGrpSpPr/>
          <p:nvPr/>
        </p:nvGrpSpPr>
        <p:grpSpPr>
          <a:xfrm>
            <a:off x="8189845" y="1065644"/>
            <a:ext cx="3061253" cy="494898"/>
            <a:chOff x="4976194" y="2915478"/>
            <a:chExt cx="3061253" cy="513522"/>
          </a:xfrm>
        </p:grpSpPr>
        <p:sp>
          <p:nvSpPr>
            <p:cNvPr id="24" name="Rectangle 23">
              <a:extLst>
                <a:ext uri="{FF2B5EF4-FFF2-40B4-BE49-F238E27FC236}">
                  <a16:creationId xmlns:a16="http://schemas.microsoft.com/office/drawing/2014/main" id="{251724BE-2709-4D14-B5E0-AF8E46B30D61}"/>
                </a:ext>
              </a:extLst>
            </p:cNvPr>
            <p:cNvSpPr/>
            <p:nvPr/>
          </p:nvSpPr>
          <p:spPr>
            <a:xfrm>
              <a:off x="4976194" y="2915478"/>
              <a:ext cx="3061253" cy="5135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5AE750C-29B0-4C9E-A1CC-32E92A2192F0}"/>
                </a:ext>
              </a:extLst>
            </p:cNvPr>
            <p:cNvSpPr txBox="1"/>
            <p:nvPr/>
          </p:nvSpPr>
          <p:spPr>
            <a:xfrm>
              <a:off x="5102084" y="2941406"/>
              <a:ext cx="2835965" cy="461665"/>
            </a:xfrm>
            <a:prstGeom prst="rect">
              <a:avLst/>
            </a:prstGeom>
            <a:noFill/>
          </p:spPr>
          <p:txBody>
            <a:bodyPr wrap="square" rtlCol="0">
              <a:spAutoFit/>
            </a:bodyPr>
            <a:lstStyle/>
            <a:p>
              <a:r>
                <a:rPr lang="en-US" sz="2400" b="1" dirty="0"/>
                <a:t>RECORD &amp; REPORT</a:t>
              </a:r>
            </a:p>
          </p:txBody>
        </p:sp>
      </p:grpSp>
      <p:grpSp>
        <p:nvGrpSpPr>
          <p:cNvPr id="26" name="Group 25">
            <a:extLst>
              <a:ext uri="{FF2B5EF4-FFF2-40B4-BE49-F238E27FC236}">
                <a16:creationId xmlns:a16="http://schemas.microsoft.com/office/drawing/2014/main" id="{E3F30E0B-CF05-4709-B310-A0CE2FA5A776}"/>
              </a:ext>
            </a:extLst>
          </p:cNvPr>
          <p:cNvGrpSpPr/>
          <p:nvPr/>
        </p:nvGrpSpPr>
        <p:grpSpPr>
          <a:xfrm>
            <a:off x="1490867" y="1080049"/>
            <a:ext cx="3061253" cy="513522"/>
            <a:chOff x="5526155" y="2915478"/>
            <a:chExt cx="2551040" cy="513522"/>
          </a:xfrm>
        </p:grpSpPr>
        <p:sp>
          <p:nvSpPr>
            <p:cNvPr id="27" name="Rectangle 26">
              <a:extLst>
                <a:ext uri="{FF2B5EF4-FFF2-40B4-BE49-F238E27FC236}">
                  <a16:creationId xmlns:a16="http://schemas.microsoft.com/office/drawing/2014/main" id="{AE5126EA-BC32-4D2F-AED3-8F1CEB1DE30D}"/>
                </a:ext>
              </a:extLst>
            </p:cNvPr>
            <p:cNvSpPr/>
            <p:nvPr/>
          </p:nvSpPr>
          <p:spPr>
            <a:xfrm>
              <a:off x="5526155" y="2915478"/>
              <a:ext cx="2537791" cy="513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DD9C606-C314-40D0-BC4C-1C28131D3993}"/>
                </a:ext>
              </a:extLst>
            </p:cNvPr>
            <p:cNvSpPr txBox="1"/>
            <p:nvPr/>
          </p:nvSpPr>
          <p:spPr>
            <a:xfrm>
              <a:off x="5539404" y="2947345"/>
              <a:ext cx="2537791" cy="461665"/>
            </a:xfrm>
            <a:prstGeom prst="rect">
              <a:avLst/>
            </a:prstGeom>
            <a:noFill/>
          </p:spPr>
          <p:txBody>
            <a:bodyPr wrap="square" rtlCol="0">
              <a:spAutoFit/>
            </a:bodyPr>
            <a:lstStyle/>
            <a:p>
              <a:r>
                <a:rPr lang="en-US" sz="2400" b="1" dirty="0">
                  <a:solidFill>
                    <a:schemeClr val="bg1"/>
                  </a:solidFill>
                </a:rPr>
                <a:t>PREPARE VENUE</a:t>
              </a:r>
            </a:p>
          </p:txBody>
        </p:sp>
      </p:grpSp>
      <p:sp>
        <p:nvSpPr>
          <p:cNvPr id="30" name="Rectangle 29">
            <a:extLst>
              <a:ext uri="{FF2B5EF4-FFF2-40B4-BE49-F238E27FC236}">
                <a16:creationId xmlns:a16="http://schemas.microsoft.com/office/drawing/2014/main" id="{C749298C-A298-425A-84C2-9B45590B447A}"/>
              </a:ext>
            </a:extLst>
          </p:cNvPr>
          <p:cNvSpPr/>
          <p:nvPr/>
        </p:nvSpPr>
        <p:spPr>
          <a:xfrm>
            <a:off x="4571999" y="3425687"/>
            <a:ext cx="2941985" cy="5135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8C223C9-E997-45A0-BBC0-4A79D3408EDC}"/>
              </a:ext>
            </a:extLst>
          </p:cNvPr>
          <p:cNvSpPr txBox="1"/>
          <p:nvPr/>
        </p:nvSpPr>
        <p:spPr>
          <a:xfrm>
            <a:off x="4628321" y="3451615"/>
            <a:ext cx="2885664" cy="461665"/>
          </a:xfrm>
          <a:prstGeom prst="rect">
            <a:avLst/>
          </a:prstGeom>
          <a:noFill/>
        </p:spPr>
        <p:txBody>
          <a:bodyPr wrap="square" rtlCol="0">
            <a:spAutoFit/>
          </a:bodyPr>
          <a:lstStyle/>
          <a:p>
            <a:r>
              <a:rPr lang="en-US" sz="2400" b="1" dirty="0">
                <a:solidFill>
                  <a:schemeClr val="bg1"/>
                </a:solidFill>
              </a:rPr>
              <a:t>COLLECT EVIDECE</a:t>
            </a:r>
          </a:p>
        </p:txBody>
      </p:sp>
      <p:sp>
        <p:nvSpPr>
          <p:cNvPr id="33" name="Arrow: Right 32">
            <a:extLst>
              <a:ext uri="{FF2B5EF4-FFF2-40B4-BE49-F238E27FC236}">
                <a16:creationId xmlns:a16="http://schemas.microsoft.com/office/drawing/2014/main" id="{0387C3D4-660E-4024-99F2-2FA838EF714E}"/>
              </a:ext>
            </a:extLst>
          </p:cNvPr>
          <p:cNvSpPr/>
          <p:nvPr/>
        </p:nvSpPr>
        <p:spPr>
          <a:xfrm rot="8969963">
            <a:off x="3199131" y="2891449"/>
            <a:ext cx="1546413" cy="465791"/>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E0F3A678-715B-4595-B24D-60EE6D1F6B52}"/>
              </a:ext>
            </a:extLst>
          </p:cNvPr>
          <p:cNvSpPr/>
          <p:nvPr/>
        </p:nvSpPr>
        <p:spPr>
          <a:xfrm>
            <a:off x="3809998" y="3524144"/>
            <a:ext cx="742122" cy="373012"/>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BFE36C06-24A7-4BAD-A885-25923F6B58AF}"/>
              </a:ext>
            </a:extLst>
          </p:cNvPr>
          <p:cNvSpPr/>
          <p:nvPr/>
        </p:nvSpPr>
        <p:spPr>
          <a:xfrm>
            <a:off x="7546560" y="3541497"/>
            <a:ext cx="1368183" cy="32954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AA7059FC-E091-48D1-97A3-4FE951DB7372}"/>
              </a:ext>
            </a:extLst>
          </p:cNvPr>
          <p:cNvCxnSpPr>
            <a:cxnSpLocks/>
            <a:stCxn id="32" idx="7"/>
            <a:endCxn id="21" idx="1"/>
          </p:cNvCxnSpPr>
          <p:nvPr/>
        </p:nvCxnSpPr>
        <p:spPr>
          <a:xfrm flipV="1">
            <a:off x="7043314" y="1963654"/>
            <a:ext cx="1146529" cy="416729"/>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C1F3B2-809D-4945-A0AA-D5D2A358C6C8}"/>
              </a:ext>
            </a:extLst>
          </p:cNvPr>
          <p:cNvCxnSpPr>
            <a:cxnSpLocks/>
            <a:endCxn id="24" idx="1"/>
          </p:cNvCxnSpPr>
          <p:nvPr/>
        </p:nvCxnSpPr>
        <p:spPr>
          <a:xfrm flipV="1">
            <a:off x="6655941" y="1313093"/>
            <a:ext cx="1533904" cy="97375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F6303A4-752C-4444-A7CC-39C14EC96947}"/>
              </a:ext>
            </a:extLst>
          </p:cNvPr>
          <p:cNvCxnSpPr>
            <a:cxnSpLocks/>
            <a:endCxn id="28" idx="3"/>
          </p:cNvCxnSpPr>
          <p:nvPr/>
        </p:nvCxnSpPr>
        <p:spPr>
          <a:xfrm flipH="1" flipV="1">
            <a:off x="4552120" y="1342749"/>
            <a:ext cx="851346" cy="966731"/>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3DD36E-D400-4330-B0A2-E71ADA9F7646}"/>
              </a:ext>
            </a:extLst>
          </p:cNvPr>
          <p:cNvCxnSpPr>
            <a:cxnSpLocks/>
          </p:cNvCxnSpPr>
          <p:nvPr/>
        </p:nvCxnSpPr>
        <p:spPr>
          <a:xfrm flipH="1" flipV="1">
            <a:off x="4502430" y="1994089"/>
            <a:ext cx="595526" cy="36331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Isosceles Triangle 50">
            <a:extLst>
              <a:ext uri="{FF2B5EF4-FFF2-40B4-BE49-F238E27FC236}">
                <a16:creationId xmlns:a16="http://schemas.microsoft.com/office/drawing/2014/main" id="{F5CF73FE-7F62-4109-8469-D71E69677584}"/>
              </a:ext>
            </a:extLst>
          </p:cNvPr>
          <p:cNvSpPr/>
          <p:nvPr/>
        </p:nvSpPr>
        <p:spPr>
          <a:xfrm rot="10800000">
            <a:off x="5388666" y="4641184"/>
            <a:ext cx="1364973" cy="8746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E476A423-4C9C-43C6-B8CB-0BAC5EB4BBBC}"/>
              </a:ext>
            </a:extLst>
          </p:cNvPr>
          <p:cNvSpPr txBox="1"/>
          <p:nvPr/>
        </p:nvSpPr>
        <p:spPr>
          <a:xfrm>
            <a:off x="5652053" y="5400304"/>
            <a:ext cx="1060174" cy="307777"/>
          </a:xfrm>
          <a:prstGeom prst="rect">
            <a:avLst/>
          </a:prstGeom>
          <a:noFill/>
        </p:spPr>
        <p:txBody>
          <a:bodyPr wrap="square" rtlCol="0">
            <a:spAutoFit/>
          </a:bodyPr>
          <a:lstStyle/>
          <a:p>
            <a:r>
              <a:rPr lang="en-US" sz="1400" dirty="0"/>
              <a:t>WRITTEN</a:t>
            </a:r>
          </a:p>
        </p:txBody>
      </p:sp>
      <p:sp>
        <p:nvSpPr>
          <p:cNvPr id="53" name="TextBox 52">
            <a:extLst>
              <a:ext uri="{FF2B5EF4-FFF2-40B4-BE49-F238E27FC236}">
                <a16:creationId xmlns:a16="http://schemas.microsoft.com/office/drawing/2014/main" id="{4800B403-2516-4912-B387-4D54AA77E4A2}"/>
              </a:ext>
            </a:extLst>
          </p:cNvPr>
          <p:cNvSpPr txBox="1"/>
          <p:nvPr/>
        </p:nvSpPr>
        <p:spPr>
          <a:xfrm rot="19034704">
            <a:off x="5040923" y="4347972"/>
            <a:ext cx="1060174" cy="307777"/>
          </a:xfrm>
          <a:prstGeom prst="rect">
            <a:avLst/>
          </a:prstGeom>
          <a:noFill/>
        </p:spPr>
        <p:txBody>
          <a:bodyPr wrap="square" rtlCol="0">
            <a:spAutoFit/>
          </a:bodyPr>
          <a:lstStyle/>
          <a:p>
            <a:r>
              <a:rPr lang="en-US" sz="1400" dirty="0"/>
              <a:t>ORAL</a:t>
            </a:r>
          </a:p>
        </p:txBody>
      </p:sp>
      <p:sp>
        <p:nvSpPr>
          <p:cNvPr id="54" name="TextBox 53">
            <a:extLst>
              <a:ext uri="{FF2B5EF4-FFF2-40B4-BE49-F238E27FC236}">
                <a16:creationId xmlns:a16="http://schemas.microsoft.com/office/drawing/2014/main" id="{8BDF085D-7C79-440B-85F0-5CEAFD1F9F51}"/>
              </a:ext>
            </a:extLst>
          </p:cNvPr>
          <p:cNvSpPr txBox="1"/>
          <p:nvPr/>
        </p:nvSpPr>
        <p:spPr>
          <a:xfrm rot="3062917">
            <a:off x="5543166" y="4754394"/>
            <a:ext cx="2075549" cy="307777"/>
          </a:xfrm>
          <a:prstGeom prst="rect">
            <a:avLst/>
          </a:prstGeom>
          <a:noFill/>
        </p:spPr>
        <p:txBody>
          <a:bodyPr wrap="square" rtlCol="0">
            <a:spAutoFit/>
          </a:bodyPr>
          <a:lstStyle/>
          <a:p>
            <a:r>
              <a:rPr lang="en-US" sz="1400" dirty="0"/>
              <a:t>DEMONSTRATION</a:t>
            </a:r>
          </a:p>
        </p:txBody>
      </p:sp>
      <p:sp>
        <p:nvSpPr>
          <p:cNvPr id="55" name="TextBox 54">
            <a:extLst>
              <a:ext uri="{FF2B5EF4-FFF2-40B4-BE49-F238E27FC236}">
                <a16:creationId xmlns:a16="http://schemas.microsoft.com/office/drawing/2014/main" id="{A9D249C1-5900-4F5C-B03E-DEB018484053}"/>
              </a:ext>
            </a:extLst>
          </p:cNvPr>
          <p:cNvSpPr txBox="1"/>
          <p:nvPr/>
        </p:nvSpPr>
        <p:spPr>
          <a:xfrm>
            <a:off x="4161928" y="4045418"/>
            <a:ext cx="1226737" cy="369332"/>
          </a:xfrm>
          <a:prstGeom prst="rect">
            <a:avLst/>
          </a:prstGeom>
          <a:noFill/>
        </p:spPr>
        <p:txBody>
          <a:bodyPr wrap="square" rtlCol="0">
            <a:spAutoFit/>
          </a:bodyPr>
          <a:lstStyle/>
          <a:p>
            <a:r>
              <a:rPr lang="en-US" dirty="0">
                <a:solidFill>
                  <a:schemeClr val="bg1"/>
                </a:solidFill>
                <a:highlight>
                  <a:srgbClr val="00FFFF"/>
                </a:highlight>
              </a:rPr>
              <a:t>DIRECT</a:t>
            </a:r>
          </a:p>
        </p:txBody>
      </p:sp>
      <p:sp>
        <p:nvSpPr>
          <p:cNvPr id="56" name="TextBox 55">
            <a:extLst>
              <a:ext uri="{FF2B5EF4-FFF2-40B4-BE49-F238E27FC236}">
                <a16:creationId xmlns:a16="http://schemas.microsoft.com/office/drawing/2014/main" id="{97A31504-B480-426C-B686-462100F1A970}"/>
              </a:ext>
            </a:extLst>
          </p:cNvPr>
          <p:cNvSpPr txBox="1"/>
          <p:nvPr/>
        </p:nvSpPr>
        <p:spPr>
          <a:xfrm>
            <a:off x="4161928" y="5360420"/>
            <a:ext cx="1241539" cy="369332"/>
          </a:xfrm>
          <a:prstGeom prst="rect">
            <a:avLst/>
          </a:prstGeom>
          <a:noFill/>
        </p:spPr>
        <p:txBody>
          <a:bodyPr wrap="square" rtlCol="0">
            <a:spAutoFit/>
          </a:bodyPr>
          <a:lstStyle/>
          <a:p>
            <a:r>
              <a:rPr lang="en-US" dirty="0">
                <a:solidFill>
                  <a:schemeClr val="bg1"/>
                </a:solidFill>
                <a:highlight>
                  <a:srgbClr val="00FFFF"/>
                </a:highlight>
              </a:rPr>
              <a:t>INDIRECT</a:t>
            </a:r>
          </a:p>
        </p:txBody>
      </p:sp>
      <p:sp>
        <p:nvSpPr>
          <p:cNvPr id="57" name="TextBox 56">
            <a:extLst>
              <a:ext uri="{FF2B5EF4-FFF2-40B4-BE49-F238E27FC236}">
                <a16:creationId xmlns:a16="http://schemas.microsoft.com/office/drawing/2014/main" id="{9C8DF343-BE04-4E46-83EE-8EA624E6F84D}"/>
              </a:ext>
            </a:extLst>
          </p:cNvPr>
          <p:cNvSpPr txBox="1"/>
          <p:nvPr/>
        </p:nvSpPr>
        <p:spPr>
          <a:xfrm>
            <a:off x="6881676" y="3935183"/>
            <a:ext cx="2156663" cy="2092881"/>
          </a:xfrm>
          <a:prstGeom prst="rect">
            <a:avLst/>
          </a:prstGeom>
          <a:solidFill>
            <a:srgbClr val="FFFF00"/>
          </a:solidFill>
        </p:spPr>
        <p:txBody>
          <a:bodyPr wrap="square" rtlCol="0">
            <a:spAutoFit/>
          </a:bodyPr>
          <a:lstStyle/>
          <a:p>
            <a:r>
              <a:rPr lang="en-US" b="1" u="sng" dirty="0">
                <a:solidFill>
                  <a:srgbClr val="FF0000"/>
                </a:solidFill>
              </a:rPr>
              <a:t>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solidFill>
                  <a:schemeClr val="bg1"/>
                </a:solidFill>
              </a:rPr>
              <a:t>VALID</a:t>
            </a:r>
          </a:p>
          <a:p>
            <a:pPr marL="285750" indent="-285750">
              <a:buFont typeface="Arial" panose="020B0604020202020204" pitchFamily="34" charset="0"/>
              <a:buChar char="•"/>
            </a:pPr>
            <a:r>
              <a:rPr lang="en-US" sz="1600" b="1" dirty="0">
                <a:solidFill>
                  <a:schemeClr val="bg1"/>
                </a:solidFill>
              </a:rPr>
              <a:t>CURRENT</a:t>
            </a:r>
          </a:p>
          <a:p>
            <a:pPr marL="285750" indent="-285750">
              <a:buFont typeface="Arial" panose="020B0604020202020204" pitchFamily="34" charset="0"/>
              <a:buChar char="•"/>
            </a:pPr>
            <a:r>
              <a:rPr lang="en-US" sz="1600" b="1" dirty="0">
                <a:solidFill>
                  <a:schemeClr val="bg1"/>
                </a:solidFill>
              </a:rPr>
              <a:t>SUFFICIENT</a:t>
            </a:r>
          </a:p>
          <a:p>
            <a:pPr marL="285750" indent="-285750">
              <a:buFont typeface="Arial" panose="020B0604020202020204" pitchFamily="34" charset="0"/>
              <a:buChar char="•"/>
            </a:pPr>
            <a:r>
              <a:rPr lang="en-US" sz="1600" b="1" dirty="0">
                <a:solidFill>
                  <a:schemeClr val="bg1"/>
                </a:solidFill>
              </a:rPr>
              <a:t>CONSISTENT</a:t>
            </a:r>
          </a:p>
          <a:p>
            <a:pPr marL="285750" indent="-285750">
              <a:buFont typeface="Arial" panose="020B0604020202020204" pitchFamily="34" charset="0"/>
              <a:buChar char="•"/>
            </a:pPr>
            <a:r>
              <a:rPr lang="en-US" sz="1600" b="1" dirty="0">
                <a:solidFill>
                  <a:schemeClr val="bg1"/>
                </a:solidFill>
              </a:rPr>
              <a:t>AUTHENTIC</a:t>
            </a:r>
          </a:p>
          <a:p>
            <a:pPr marL="285750" indent="-285750">
              <a:buFont typeface="Arial" panose="020B0604020202020204" pitchFamily="34" charset="0"/>
              <a:buChar char="•"/>
            </a:pPr>
            <a:r>
              <a:rPr lang="en-US" sz="1600" b="1" dirty="0">
                <a:solidFill>
                  <a:schemeClr val="bg1"/>
                </a:solidFill>
              </a:rPr>
              <a:t>RECENT</a:t>
            </a:r>
          </a:p>
        </p:txBody>
      </p:sp>
      <p:sp>
        <p:nvSpPr>
          <p:cNvPr id="58" name="Rectangle 57">
            <a:extLst>
              <a:ext uri="{FF2B5EF4-FFF2-40B4-BE49-F238E27FC236}">
                <a16:creationId xmlns:a16="http://schemas.microsoft.com/office/drawing/2014/main" id="{92982635-A3B6-48C8-9CE4-04A6F8103BB0}"/>
              </a:ext>
            </a:extLst>
          </p:cNvPr>
          <p:cNvSpPr/>
          <p:nvPr/>
        </p:nvSpPr>
        <p:spPr>
          <a:xfrm>
            <a:off x="7113232" y="3962379"/>
            <a:ext cx="1325509" cy="299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FF0000"/>
                </a:solidFill>
              </a:rPr>
              <a:t>VC’S CAR</a:t>
            </a:r>
            <a:endParaRPr lang="en-US" dirty="0"/>
          </a:p>
        </p:txBody>
      </p:sp>
      <p:sp>
        <p:nvSpPr>
          <p:cNvPr id="60" name="Left Brace 59">
            <a:extLst>
              <a:ext uri="{FF2B5EF4-FFF2-40B4-BE49-F238E27FC236}">
                <a16:creationId xmlns:a16="http://schemas.microsoft.com/office/drawing/2014/main" id="{3D35AF63-2374-48B8-A89E-8BE90B10D71C}"/>
              </a:ext>
            </a:extLst>
          </p:cNvPr>
          <p:cNvSpPr/>
          <p:nvPr/>
        </p:nvSpPr>
        <p:spPr>
          <a:xfrm rot="2908087">
            <a:off x="5248911" y="3905182"/>
            <a:ext cx="457200" cy="640080"/>
          </a:xfrm>
          <a:prstGeom prst="leftBrace">
            <a:avLst>
              <a:gd name="adj1" fmla="val 8333"/>
              <a:gd name="adj2" fmla="val 41691"/>
            </a:avLst>
          </a:prstGeom>
          <a:ln>
            <a:headEnd type="arrow"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8E7B0F4B-F612-4810-93F0-FD1D450733A9}"/>
              </a:ext>
            </a:extLst>
          </p:cNvPr>
          <p:cNvCxnSpPr>
            <a:endCxn id="60" idx="1"/>
          </p:cNvCxnSpPr>
          <p:nvPr/>
        </p:nvCxnSpPr>
        <p:spPr>
          <a:xfrm flipV="1">
            <a:off x="4977793" y="4018832"/>
            <a:ext cx="387961" cy="2063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92A0BC29-89BE-47A5-8851-89D85165E64F}"/>
              </a:ext>
            </a:extLst>
          </p:cNvPr>
          <p:cNvCxnSpPr>
            <a:cxnSpLocks/>
          </p:cNvCxnSpPr>
          <p:nvPr/>
        </p:nvCxnSpPr>
        <p:spPr>
          <a:xfrm flipV="1">
            <a:off x="5194780" y="5545086"/>
            <a:ext cx="543610" cy="9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B8481894-E35D-49F5-A381-3CD702FF38D5}"/>
              </a:ext>
            </a:extLst>
          </p:cNvPr>
          <p:cNvSpPr txBox="1"/>
          <p:nvPr/>
        </p:nvSpPr>
        <p:spPr>
          <a:xfrm>
            <a:off x="5670989" y="4729155"/>
            <a:ext cx="928363" cy="461665"/>
          </a:xfrm>
          <a:prstGeom prst="rect">
            <a:avLst/>
          </a:prstGeom>
          <a:noFill/>
        </p:spPr>
        <p:txBody>
          <a:bodyPr wrap="square" rtlCol="0">
            <a:spAutoFit/>
          </a:bodyPr>
          <a:lstStyle/>
          <a:p>
            <a:r>
              <a:rPr lang="en-US" sz="1200" b="1" dirty="0"/>
              <a:t>EVENTS</a:t>
            </a:r>
          </a:p>
          <a:p>
            <a:r>
              <a:rPr lang="en-US" sz="1200" b="1" dirty="0"/>
              <a:t>METHODS</a:t>
            </a:r>
          </a:p>
        </p:txBody>
      </p:sp>
      <p:sp>
        <p:nvSpPr>
          <p:cNvPr id="70" name="TextBox 69">
            <a:extLst>
              <a:ext uri="{FF2B5EF4-FFF2-40B4-BE49-F238E27FC236}">
                <a16:creationId xmlns:a16="http://schemas.microsoft.com/office/drawing/2014/main" id="{4196B2A1-9C4B-4AEC-9446-8FC983723F65}"/>
              </a:ext>
            </a:extLst>
          </p:cNvPr>
          <p:cNvSpPr txBox="1"/>
          <p:nvPr/>
        </p:nvSpPr>
        <p:spPr>
          <a:xfrm>
            <a:off x="9245655" y="5042284"/>
            <a:ext cx="1165758" cy="369332"/>
          </a:xfrm>
          <a:prstGeom prst="rect">
            <a:avLst/>
          </a:prstGeom>
          <a:solidFill>
            <a:schemeClr val="accent4">
              <a:lumMod val="60000"/>
              <a:lumOff val="40000"/>
            </a:schemeClr>
          </a:solidFill>
        </p:spPr>
        <p:txBody>
          <a:bodyPr wrap="square" rtlCol="0">
            <a:spAutoFit/>
          </a:bodyPr>
          <a:lstStyle/>
          <a:p>
            <a:r>
              <a:rPr lang="en-US" dirty="0">
                <a:solidFill>
                  <a:schemeClr val="bg1"/>
                </a:solidFill>
              </a:rPr>
              <a:t>    </a:t>
            </a:r>
            <a:r>
              <a:rPr lang="en-US" b="1" dirty="0">
                <a:solidFill>
                  <a:schemeClr val="bg1"/>
                </a:solidFill>
              </a:rPr>
              <a:t>C</a:t>
            </a:r>
            <a:r>
              <a:rPr lang="en-US" b="1" dirty="0"/>
              <a:t> </a:t>
            </a:r>
            <a:r>
              <a:rPr lang="en-US" b="1" dirty="0">
                <a:solidFill>
                  <a:schemeClr val="bg1"/>
                </a:solidFill>
              </a:rPr>
              <a:t>(NC)</a:t>
            </a:r>
          </a:p>
        </p:txBody>
      </p:sp>
      <p:sp>
        <p:nvSpPr>
          <p:cNvPr id="71" name="TextBox 70">
            <a:extLst>
              <a:ext uri="{FF2B5EF4-FFF2-40B4-BE49-F238E27FC236}">
                <a16:creationId xmlns:a16="http://schemas.microsoft.com/office/drawing/2014/main" id="{A2FB5015-C644-4DD9-BFFF-A0B26A3B9CC3}"/>
              </a:ext>
            </a:extLst>
          </p:cNvPr>
          <p:cNvSpPr txBox="1"/>
          <p:nvPr/>
        </p:nvSpPr>
        <p:spPr>
          <a:xfrm>
            <a:off x="10515997" y="5042284"/>
            <a:ext cx="1185673" cy="369332"/>
          </a:xfrm>
          <a:prstGeom prst="rect">
            <a:avLst/>
          </a:prstGeom>
          <a:solidFill>
            <a:schemeClr val="accent4">
              <a:lumMod val="60000"/>
              <a:lumOff val="40000"/>
            </a:schemeClr>
          </a:solidFill>
        </p:spPr>
        <p:txBody>
          <a:bodyPr wrap="square" rtlCol="0">
            <a:spAutoFit/>
          </a:bodyPr>
          <a:lstStyle/>
          <a:p>
            <a:r>
              <a:rPr lang="en-US" dirty="0">
                <a:solidFill>
                  <a:schemeClr val="bg1"/>
                </a:solidFill>
              </a:rPr>
              <a:t> </a:t>
            </a:r>
            <a:r>
              <a:rPr lang="en-US" b="1" dirty="0">
                <a:solidFill>
                  <a:schemeClr val="bg1"/>
                </a:solidFill>
              </a:rPr>
              <a:t>NYC/</a:t>
            </a:r>
            <a:r>
              <a:rPr lang="en-US" b="1" dirty="0" err="1">
                <a:solidFill>
                  <a:schemeClr val="bg1"/>
                </a:solidFill>
              </a:rPr>
              <a:t>SoA</a:t>
            </a:r>
            <a:endParaRPr lang="en-US" b="1" dirty="0">
              <a:solidFill>
                <a:schemeClr val="bg1"/>
              </a:solidFill>
            </a:endParaRPr>
          </a:p>
        </p:txBody>
      </p:sp>
      <p:sp>
        <p:nvSpPr>
          <p:cNvPr id="72" name="TextBox 71">
            <a:extLst>
              <a:ext uri="{FF2B5EF4-FFF2-40B4-BE49-F238E27FC236}">
                <a16:creationId xmlns:a16="http://schemas.microsoft.com/office/drawing/2014/main" id="{BE892D30-C3EA-4F75-8BBF-083BE5531F40}"/>
              </a:ext>
            </a:extLst>
          </p:cNvPr>
          <p:cNvSpPr txBox="1"/>
          <p:nvPr/>
        </p:nvSpPr>
        <p:spPr>
          <a:xfrm rot="16200000">
            <a:off x="7719451" y="4797711"/>
            <a:ext cx="2059275" cy="369332"/>
          </a:xfrm>
          <a:prstGeom prst="rect">
            <a:avLst/>
          </a:prstGeom>
          <a:noFill/>
          <a:ln>
            <a:solidFill>
              <a:srgbClr val="FF0000"/>
            </a:solidFill>
          </a:ln>
        </p:spPr>
        <p:txBody>
          <a:bodyPr wrap="square" rtlCol="0">
            <a:spAutoFit/>
          </a:bodyPr>
          <a:lstStyle/>
          <a:p>
            <a:r>
              <a:rPr lang="en-US" b="1" dirty="0">
                <a:solidFill>
                  <a:srgbClr val="FF0000"/>
                </a:solidFill>
              </a:rPr>
              <a:t> EVIDECE  RULES </a:t>
            </a:r>
          </a:p>
        </p:txBody>
      </p:sp>
      <p:sp>
        <p:nvSpPr>
          <p:cNvPr id="73" name="TextBox 72">
            <a:extLst>
              <a:ext uri="{FF2B5EF4-FFF2-40B4-BE49-F238E27FC236}">
                <a16:creationId xmlns:a16="http://schemas.microsoft.com/office/drawing/2014/main" id="{7BC18382-4D1F-4BE8-BCBA-653739B930E3}"/>
              </a:ext>
            </a:extLst>
          </p:cNvPr>
          <p:cNvSpPr txBox="1"/>
          <p:nvPr/>
        </p:nvSpPr>
        <p:spPr>
          <a:xfrm>
            <a:off x="11009677" y="5730113"/>
            <a:ext cx="1033670" cy="369332"/>
          </a:xfrm>
          <a:prstGeom prst="rect">
            <a:avLst/>
          </a:prstGeom>
          <a:solidFill>
            <a:srgbClr val="FF0000"/>
          </a:solidFill>
        </p:spPr>
        <p:txBody>
          <a:bodyPr wrap="square" rtlCol="0">
            <a:spAutoFit/>
          </a:bodyPr>
          <a:lstStyle/>
          <a:p>
            <a:r>
              <a:rPr lang="en-US" b="1" i="1" dirty="0">
                <a:solidFill>
                  <a:schemeClr val="bg1"/>
                </a:solidFill>
              </a:rPr>
              <a:t>APPEAL</a:t>
            </a:r>
          </a:p>
        </p:txBody>
      </p:sp>
      <p:sp>
        <p:nvSpPr>
          <p:cNvPr id="76" name="Arrow: Right 75">
            <a:extLst>
              <a:ext uri="{FF2B5EF4-FFF2-40B4-BE49-F238E27FC236}">
                <a16:creationId xmlns:a16="http://schemas.microsoft.com/office/drawing/2014/main" id="{8BE8F6D9-394D-40B5-86FD-4D9BC15A5DEC}"/>
              </a:ext>
            </a:extLst>
          </p:cNvPr>
          <p:cNvSpPr/>
          <p:nvPr/>
        </p:nvSpPr>
        <p:spPr>
          <a:xfrm rot="3503572">
            <a:off x="10512262" y="4744784"/>
            <a:ext cx="540685" cy="16097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C2413FFB-2930-409F-AC45-7A55727D4E19}"/>
              </a:ext>
            </a:extLst>
          </p:cNvPr>
          <p:cNvSpPr/>
          <p:nvPr/>
        </p:nvSpPr>
        <p:spPr>
          <a:xfrm rot="3609227">
            <a:off x="11000168" y="5490201"/>
            <a:ext cx="369332" cy="18960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etter Than Popeyes: Grilled Chicken Sandwich Recipe">
            <a:extLst>
              <a:ext uri="{FF2B5EF4-FFF2-40B4-BE49-F238E27FC236}">
                <a16:creationId xmlns:a16="http://schemas.microsoft.com/office/drawing/2014/main" id="{D9803AA5-D487-4ECB-A3F7-F7AB9B6D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2948" y="2160452"/>
            <a:ext cx="1431326" cy="892059"/>
          </a:xfrm>
          <a:prstGeom prst="rect">
            <a:avLst/>
          </a:prstGeom>
          <a:noFill/>
          <a:extLst>
            <a:ext uri="{909E8E84-426E-40DD-AFC4-6F175D3DCCD1}">
              <a14:hiddenFill xmlns:a14="http://schemas.microsoft.com/office/drawing/2010/main">
                <a:solidFill>
                  <a:srgbClr val="FFFFFF"/>
                </a:solidFill>
              </a14:hiddenFill>
            </a:ext>
          </a:extLst>
        </p:spPr>
      </p:pic>
      <p:sp>
        <p:nvSpPr>
          <p:cNvPr id="79" name="Arrow: Right 78">
            <a:extLst>
              <a:ext uri="{FF2B5EF4-FFF2-40B4-BE49-F238E27FC236}">
                <a16:creationId xmlns:a16="http://schemas.microsoft.com/office/drawing/2014/main" id="{9E13EC80-06A9-40C5-8C12-090582CE3C73}"/>
              </a:ext>
            </a:extLst>
          </p:cNvPr>
          <p:cNvSpPr/>
          <p:nvPr/>
        </p:nvSpPr>
        <p:spPr>
          <a:xfrm rot="7099797">
            <a:off x="10593669" y="5485711"/>
            <a:ext cx="369332" cy="18960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D8863C2F-4BCA-49D4-B7A5-6347D0028D97}"/>
              </a:ext>
            </a:extLst>
          </p:cNvPr>
          <p:cNvSpPr txBox="1"/>
          <p:nvPr/>
        </p:nvSpPr>
        <p:spPr>
          <a:xfrm>
            <a:off x="9126939" y="5767368"/>
            <a:ext cx="1778154" cy="369332"/>
          </a:xfrm>
          <a:prstGeom prst="rect">
            <a:avLst/>
          </a:prstGeom>
          <a:solidFill>
            <a:schemeClr val="accent4">
              <a:lumMod val="60000"/>
              <a:lumOff val="40000"/>
            </a:schemeClr>
          </a:solidFill>
        </p:spPr>
        <p:txBody>
          <a:bodyPr wrap="square" rtlCol="0">
            <a:spAutoFit/>
          </a:bodyPr>
          <a:lstStyle/>
          <a:p>
            <a:r>
              <a:rPr lang="en-US" b="1" dirty="0">
                <a:solidFill>
                  <a:schemeClr val="bg1"/>
                </a:solidFill>
              </a:rPr>
              <a:t>REASSESMENT</a:t>
            </a:r>
          </a:p>
        </p:txBody>
      </p:sp>
      <p:sp>
        <p:nvSpPr>
          <p:cNvPr id="61" name="TextBox 60">
            <a:extLst>
              <a:ext uri="{FF2B5EF4-FFF2-40B4-BE49-F238E27FC236}">
                <a16:creationId xmlns:a16="http://schemas.microsoft.com/office/drawing/2014/main" id="{3F43DC27-D453-463B-A7A8-8E164C95D2F5}"/>
              </a:ext>
            </a:extLst>
          </p:cNvPr>
          <p:cNvSpPr txBox="1"/>
          <p:nvPr/>
        </p:nvSpPr>
        <p:spPr>
          <a:xfrm>
            <a:off x="5030660" y="5788050"/>
            <a:ext cx="1621559" cy="369332"/>
          </a:xfrm>
          <a:prstGeom prst="rect">
            <a:avLst/>
          </a:prstGeom>
          <a:solidFill>
            <a:srgbClr val="92D050"/>
          </a:solidFill>
        </p:spPr>
        <p:txBody>
          <a:bodyPr wrap="square" rtlCol="0">
            <a:spAutoFit/>
          </a:bodyPr>
          <a:lstStyle/>
          <a:p>
            <a:r>
              <a:rPr lang="en-US" dirty="0"/>
              <a:t>     </a:t>
            </a:r>
            <a:r>
              <a:rPr lang="en-US" dirty="0">
                <a:solidFill>
                  <a:schemeClr val="bg1"/>
                </a:solidFill>
              </a:rPr>
              <a:t>ERROR’S</a:t>
            </a:r>
          </a:p>
        </p:txBody>
      </p:sp>
      <p:sp>
        <p:nvSpPr>
          <p:cNvPr id="63" name="TextBox 62">
            <a:extLst>
              <a:ext uri="{FF2B5EF4-FFF2-40B4-BE49-F238E27FC236}">
                <a16:creationId xmlns:a16="http://schemas.microsoft.com/office/drawing/2014/main" id="{CE02ECF4-FFC7-4A66-865B-2CA60949E009}"/>
              </a:ext>
            </a:extLst>
          </p:cNvPr>
          <p:cNvSpPr txBox="1"/>
          <p:nvPr/>
        </p:nvSpPr>
        <p:spPr>
          <a:xfrm>
            <a:off x="4181059" y="6421565"/>
            <a:ext cx="1408982" cy="307777"/>
          </a:xfrm>
          <a:prstGeom prst="rect">
            <a:avLst/>
          </a:prstGeom>
          <a:solidFill>
            <a:schemeClr val="accent4">
              <a:lumMod val="60000"/>
              <a:lumOff val="40000"/>
            </a:schemeClr>
          </a:solidFill>
        </p:spPr>
        <p:txBody>
          <a:bodyPr wrap="square" rtlCol="0">
            <a:spAutoFit/>
          </a:bodyPr>
          <a:lstStyle/>
          <a:p>
            <a:r>
              <a:rPr lang="en-US" sz="1400" b="1" dirty="0">
                <a:solidFill>
                  <a:schemeClr val="bg1"/>
                </a:solidFill>
              </a:rPr>
              <a:t>HALO EFFECT</a:t>
            </a:r>
          </a:p>
        </p:txBody>
      </p:sp>
      <p:sp>
        <p:nvSpPr>
          <p:cNvPr id="65" name="TextBox 64">
            <a:extLst>
              <a:ext uri="{FF2B5EF4-FFF2-40B4-BE49-F238E27FC236}">
                <a16:creationId xmlns:a16="http://schemas.microsoft.com/office/drawing/2014/main" id="{D07533D9-846E-401E-AFD7-2EA4B0E84E03}"/>
              </a:ext>
            </a:extLst>
          </p:cNvPr>
          <p:cNvSpPr txBox="1"/>
          <p:nvPr/>
        </p:nvSpPr>
        <p:spPr>
          <a:xfrm>
            <a:off x="6105003" y="6417314"/>
            <a:ext cx="1408981" cy="307777"/>
          </a:xfrm>
          <a:prstGeom prst="rect">
            <a:avLst/>
          </a:prstGeom>
          <a:solidFill>
            <a:schemeClr val="accent4">
              <a:lumMod val="60000"/>
              <a:lumOff val="40000"/>
            </a:schemeClr>
          </a:solidFill>
        </p:spPr>
        <p:txBody>
          <a:bodyPr wrap="square" rtlCol="0">
            <a:spAutoFit/>
          </a:bodyPr>
          <a:lstStyle/>
          <a:p>
            <a:r>
              <a:rPr lang="en-US" sz="1400" dirty="0">
                <a:solidFill>
                  <a:schemeClr val="bg1"/>
                </a:solidFill>
              </a:rPr>
              <a:t>HORN EFFECT</a:t>
            </a:r>
          </a:p>
        </p:txBody>
      </p:sp>
      <p:cxnSp>
        <p:nvCxnSpPr>
          <p:cNvPr id="6" name="Straight Arrow Connector 5">
            <a:extLst>
              <a:ext uri="{FF2B5EF4-FFF2-40B4-BE49-F238E27FC236}">
                <a16:creationId xmlns:a16="http://schemas.microsoft.com/office/drawing/2014/main" id="{11AC6995-692E-44EF-A279-3C69B16FF08E}"/>
              </a:ext>
            </a:extLst>
          </p:cNvPr>
          <p:cNvCxnSpPr/>
          <p:nvPr/>
        </p:nvCxnSpPr>
        <p:spPr>
          <a:xfrm flipH="1">
            <a:off x="5171773" y="6157382"/>
            <a:ext cx="480280" cy="26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2A9E67CF-B3A1-4ED3-B9EB-8354180E195A}"/>
              </a:ext>
            </a:extLst>
          </p:cNvPr>
          <p:cNvCxnSpPr>
            <a:cxnSpLocks/>
          </p:cNvCxnSpPr>
          <p:nvPr/>
        </p:nvCxnSpPr>
        <p:spPr>
          <a:xfrm>
            <a:off x="5911129" y="6157382"/>
            <a:ext cx="452950" cy="233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3" name="TextBox 82">
            <a:extLst>
              <a:ext uri="{FF2B5EF4-FFF2-40B4-BE49-F238E27FC236}">
                <a16:creationId xmlns:a16="http://schemas.microsoft.com/office/drawing/2014/main" id="{12DAE249-1F9A-4BA4-9572-DB8D7B25265A}"/>
              </a:ext>
            </a:extLst>
          </p:cNvPr>
          <p:cNvSpPr txBox="1"/>
          <p:nvPr/>
        </p:nvSpPr>
        <p:spPr>
          <a:xfrm>
            <a:off x="1372216" y="4359821"/>
            <a:ext cx="2354910" cy="1200329"/>
          </a:xfrm>
          <a:prstGeom prst="rect">
            <a:avLst/>
          </a:prstGeom>
          <a:solidFill>
            <a:schemeClr val="accent2">
              <a:lumMod val="40000"/>
              <a:lumOff val="60000"/>
            </a:schemeClr>
          </a:solidFill>
        </p:spPr>
        <p:txBody>
          <a:bodyPr wrap="square" rtlCol="0">
            <a:spAutoFit/>
          </a:bodyPr>
          <a:lstStyle/>
          <a:p>
            <a:pPr marL="342900" indent="-342900">
              <a:buFont typeface="+mj-lt"/>
              <a:buAutoNum type="arabicPeriod"/>
            </a:pPr>
            <a:r>
              <a:rPr lang="en-US" b="1" dirty="0">
                <a:solidFill>
                  <a:srgbClr val="FF0000"/>
                </a:solidFill>
              </a:rPr>
              <a:t>VALID</a:t>
            </a:r>
          </a:p>
          <a:p>
            <a:pPr marL="342900" indent="-342900">
              <a:buFont typeface="+mj-lt"/>
              <a:buAutoNum type="arabicPeriod"/>
            </a:pPr>
            <a:r>
              <a:rPr lang="en-US" b="1" dirty="0">
                <a:solidFill>
                  <a:srgbClr val="FF0000"/>
                </a:solidFill>
              </a:rPr>
              <a:t>FLEXIBLE</a:t>
            </a:r>
          </a:p>
          <a:p>
            <a:pPr marL="342900" indent="-342900">
              <a:buFont typeface="+mj-lt"/>
              <a:buAutoNum type="arabicPeriod"/>
            </a:pPr>
            <a:r>
              <a:rPr lang="en-US" b="1" dirty="0">
                <a:solidFill>
                  <a:srgbClr val="FF0000"/>
                </a:solidFill>
              </a:rPr>
              <a:t>RELIABLE</a:t>
            </a:r>
          </a:p>
          <a:p>
            <a:pPr marL="342900" indent="-342900">
              <a:buFont typeface="+mj-lt"/>
              <a:buAutoNum type="arabicPeriod"/>
            </a:pPr>
            <a:r>
              <a:rPr lang="en-US" b="1" dirty="0">
                <a:solidFill>
                  <a:srgbClr val="FF0000"/>
                </a:solidFill>
              </a:rPr>
              <a:t>FAIR</a:t>
            </a:r>
          </a:p>
        </p:txBody>
      </p:sp>
      <p:sp>
        <p:nvSpPr>
          <p:cNvPr id="84" name="TextBox 83">
            <a:extLst>
              <a:ext uri="{FF2B5EF4-FFF2-40B4-BE49-F238E27FC236}">
                <a16:creationId xmlns:a16="http://schemas.microsoft.com/office/drawing/2014/main" id="{92DE6912-7FBE-418B-8923-3B3749A5F756}"/>
              </a:ext>
            </a:extLst>
          </p:cNvPr>
          <p:cNvSpPr txBox="1"/>
          <p:nvPr/>
        </p:nvSpPr>
        <p:spPr>
          <a:xfrm rot="16200000">
            <a:off x="2787752" y="4775320"/>
            <a:ext cx="1439127" cy="369332"/>
          </a:xfrm>
          <a:prstGeom prst="rect">
            <a:avLst/>
          </a:prstGeom>
          <a:noFill/>
          <a:ln>
            <a:solidFill>
              <a:srgbClr val="FF0000"/>
            </a:solidFill>
          </a:ln>
        </p:spPr>
        <p:txBody>
          <a:bodyPr wrap="square" rtlCol="0">
            <a:spAutoFit/>
          </a:bodyPr>
          <a:lstStyle/>
          <a:p>
            <a:r>
              <a:rPr lang="en-US" b="1" dirty="0">
                <a:solidFill>
                  <a:schemeClr val="bg1"/>
                </a:solidFill>
              </a:rPr>
              <a:t>PRINCIPLES</a:t>
            </a:r>
          </a:p>
        </p:txBody>
      </p:sp>
      <p:sp>
        <p:nvSpPr>
          <p:cNvPr id="140" name="TextBox 139">
            <a:extLst>
              <a:ext uri="{FF2B5EF4-FFF2-40B4-BE49-F238E27FC236}">
                <a16:creationId xmlns:a16="http://schemas.microsoft.com/office/drawing/2014/main" id="{F5783FC4-190E-4212-8B32-4817915F6669}"/>
              </a:ext>
            </a:extLst>
          </p:cNvPr>
          <p:cNvSpPr txBox="1"/>
          <p:nvPr/>
        </p:nvSpPr>
        <p:spPr>
          <a:xfrm>
            <a:off x="9566608" y="4223489"/>
            <a:ext cx="1675587" cy="369332"/>
          </a:xfrm>
          <a:prstGeom prst="rect">
            <a:avLst/>
          </a:prstGeom>
          <a:solidFill>
            <a:srgbClr val="FFC000"/>
          </a:solidFill>
        </p:spPr>
        <p:txBody>
          <a:bodyPr wrap="square" rtlCol="0">
            <a:spAutoFit/>
          </a:bodyPr>
          <a:lstStyle/>
          <a:p>
            <a:r>
              <a:rPr lang="en-US" dirty="0"/>
              <a:t> </a:t>
            </a:r>
            <a:r>
              <a:rPr lang="en-US" dirty="0">
                <a:solidFill>
                  <a:schemeClr val="bg1"/>
                </a:solidFill>
              </a:rPr>
              <a:t>REVIEW/CARS</a:t>
            </a:r>
          </a:p>
        </p:txBody>
      </p:sp>
      <p:sp>
        <p:nvSpPr>
          <p:cNvPr id="141" name="Arrow: Right 140">
            <a:extLst>
              <a:ext uri="{FF2B5EF4-FFF2-40B4-BE49-F238E27FC236}">
                <a16:creationId xmlns:a16="http://schemas.microsoft.com/office/drawing/2014/main" id="{90C70723-DB9E-4B58-932E-EDEC4FF2D138}"/>
              </a:ext>
            </a:extLst>
          </p:cNvPr>
          <p:cNvSpPr/>
          <p:nvPr/>
        </p:nvSpPr>
        <p:spPr>
          <a:xfrm rot="5400000">
            <a:off x="10117316" y="3946029"/>
            <a:ext cx="409527" cy="198777"/>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Right 141">
            <a:extLst>
              <a:ext uri="{FF2B5EF4-FFF2-40B4-BE49-F238E27FC236}">
                <a16:creationId xmlns:a16="http://schemas.microsoft.com/office/drawing/2014/main" id="{95D3B061-E73F-45C9-B615-F6CB024F78D2}"/>
              </a:ext>
            </a:extLst>
          </p:cNvPr>
          <p:cNvSpPr/>
          <p:nvPr/>
        </p:nvSpPr>
        <p:spPr>
          <a:xfrm rot="8027200">
            <a:off x="9624317" y="4732743"/>
            <a:ext cx="647000" cy="17720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1000"/>
                                        <p:tgtEl>
                                          <p:spTgt spid="84"/>
                                        </p:tgtEl>
                                      </p:cBhvr>
                                    </p:animEffect>
                                    <p:anim calcmode="lin" valueType="num">
                                      <p:cBhvr>
                                        <p:cTn id="46" dur="1000" fill="hold"/>
                                        <p:tgtEl>
                                          <p:spTgt spid="84"/>
                                        </p:tgtEl>
                                        <p:attrNameLst>
                                          <p:attrName>ppt_x</p:attrName>
                                        </p:attrNameLst>
                                      </p:cBhvr>
                                      <p:tavLst>
                                        <p:tav tm="0">
                                          <p:val>
                                            <p:strVal val="#ppt_x"/>
                                          </p:val>
                                        </p:tav>
                                        <p:tav tm="100000">
                                          <p:val>
                                            <p:strVal val="#ppt_x"/>
                                          </p:val>
                                        </p:tav>
                                      </p:tavLst>
                                    </p:anim>
                                    <p:anim calcmode="lin" valueType="num">
                                      <p:cBhvr>
                                        <p:cTn id="47" dur="1000" fill="hold"/>
                                        <p:tgtEl>
                                          <p:spTgt spid="8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1000"/>
                                        <p:tgtEl>
                                          <p:spTgt spid="83"/>
                                        </p:tgtEl>
                                      </p:cBhvr>
                                    </p:animEffect>
                                    <p:anim calcmode="lin" valueType="num">
                                      <p:cBhvr>
                                        <p:cTn id="51" dur="1000" fill="hold"/>
                                        <p:tgtEl>
                                          <p:spTgt spid="83"/>
                                        </p:tgtEl>
                                        <p:attrNameLst>
                                          <p:attrName>ppt_x</p:attrName>
                                        </p:attrNameLst>
                                      </p:cBhvr>
                                      <p:tavLst>
                                        <p:tav tm="0">
                                          <p:val>
                                            <p:strVal val="#ppt_x"/>
                                          </p:val>
                                        </p:tav>
                                        <p:tav tm="100000">
                                          <p:val>
                                            <p:strVal val="#ppt_x"/>
                                          </p:val>
                                        </p:tav>
                                      </p:tavLst>
                                    </p:anim>
                                    <p:anim calcmode="lin" valueType="num">
                                      <p:cBhvr>
                                        <p:cTn id="5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500" fill="hold"/>
                                        <p:tgtEl>
                                          <p:spTgt spid="68"/>
                                        </p:tgtEl>
                                        <p:attrNameLst>
                                          <p:attrName>ppt_x</p:attrName>
                                        </p:attrNameLst>
                                      </p:cBhvr>
                                      <p:tavLst>
                                        <p:tav tm="0">
                                          <p:val>
                                            <p:strVal val="#ppt_x"/>
                                          </p:val>
                                        </p:tav>
                                        <p:tav tm="100000">
                                          <p:val>
                                            <p:strVal val="#ppt_x"/>
                                          </p:val>
                                        </p:tav>
                                      </p:tavLst>
                                    </p:anim>
                                    <p:anim calcmode="lin" valueType="num">
                                      <p:cBhvr additive="base">
                                        <p:cTn id="58" dur="5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additive="base">
                                        <p:cTn id="61" dur="500" fill="hold"/>
                                        <p:tgtEl>
                                          <p:spTgt spid="51"/>
                                        </p:tgtEl>
                                        <p:attrNameLst>
                                          <p:attrName>ppt_x</p:attrName>
                                        </p:attrNameLst>
                                      </p:cBhvr>
                                      <p:tavLst>
                                        <p:tav tm="0">
                                          <p:val>
                                            <p:strVal val="#ppt_x"/>
                                          </p:val>
                                        </p:tav>
                                        <p:tav tm="100000">
                                          <p:val>
                                            <p:strVal val="#ppt_x"/>
                                          </p:val>
                                        </p:tav>
                                      </p:tavLst>
                                    </p:anim>
                                    <p:anim calcmode="lin" valueType="num">
                                      <p:cBhvr additive="base">
                                        <p:cTn id="6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 calcmode="lin" valueType="num">
                                      <p:cBhvr additive="base">
                                        <p:cTn id="75" dur="500" fill="hold"/>
                                        <p:tgtEl>
                                          <p:spTgt spid="55"/>
                                        </p:tgtEl>
                                        <p:attrNameLst>
                                          <p:attrName>ppt_x</p:attrName>
                                        </p:attrNameLst>
                                      </p:cBhvr>
                                      <p:tavLst>
                                        <p:tav tm="0">
                                          <p:val>
                                            <p:strVal val="#ppt_x"/>
                                          </p:val>
                                        </p:tav>
                                        <p:tav tm="100000">
                                          <p:val>
                                            <p:strVal val="#ppt_x"/>
                                          </p:val>
                                        </p:tav>
                                      </p:tavLst>
                                    </p:anim>
                                    <p:anim calcmode="lin" valueType="num">
                                      <p:cBhvr additive="base">
                                        <p:cTn id="76" dur="500" fill="hold"/>
                                        <p:tgtEl>
                                          <p:spTgt spid="5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additive="base">
                                        <p:cTn id="79" dur="500" fill="hold"/>
                                        <p:tgtEl>
                                          <p:spTgt spid="60"/>
                                        </p:tgtEl>
                                        <p:attrNameLst>
                                          <p:attrName>ppt_x</p:attrName>
                                        </p:attrNameLst>
                                      </p:cBhvr>
                                      <p:tavLst>
                                        <p:tav tm="0">
                                          <p:val>
                                            <p:strVal val="#ppt_x"/>
                                          </p:val>
                                        </p:tav>
                                        <p:tav tm="100000">
                                          <p:val>
                                            <p:strVal val="#ppt_x"/>
                                          </p:val>
                                        </p:tav>
                                      </p:tavLst>
                                    </p:anim>
                                    <p:anim calcmode="lin" valueType="num">
                                      <p:cBhvr additive="base">
                                        <p:cTn id="80" dur="500" fill="hold"/>
                                        <p:tgtEl>
                                          <p:spTgt spid="6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anim calcmode="lin" valueType="num">
                                      <p:cBhvr additive="base">
                                        <p:cTn id="83" dur="500" fill="hold"/>
                                        <p:tgtEl>
                                          <p:spTgt spid="54"/>
                                        </p:tgtEl>
                                        <p:attrNameLst>
                                          <p:attrName>ppt_x</p:attrName>
                                        </p:attrNameLst>
                                      </p:cBhvr>
                                      <p:tavLst>
                                        <p:tav tm="0">
                                          <p:val>
                                            <p:strVal val="#ppt_x"/>
                                          </p:val>
                                        </p:tav>
                                        <p:tav tm="100000">
                                          <p:val>
                                            <p:strVal val="#ppt_x"/>
                                          </p:val>
                                        </p:tav>
                                      </p:tavLst>
                                    </p:anim>
                                    <p:anim calcmode="lin" valueType="num">
                                      <p:cBhvr additive="base">
                                        <p:cTn id="8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ppt_x"/>
                                          </p:val>
                                        </p:tav>
                                        <p:tav tm="100000">
                                          <p:val>
                                            <p:strVal val="#ppt_x"/>
                                          </p:val>
                                        </p:tav>
                                      </p:tavLst>
                                    </p:anim>
                                    <p:anim calcmode="lin" valueType="num">
                                      <p:cBhvr additive="base">
                                        <p:cTn id="90" dur="500" fill="hold"/>
                                        <p:tgtEl>
                                          <p:spTgt spid="56"/>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anim calcmode="lin" valueType="num">
                                      <p:cBhvr additive="base">
                                        <p:cTn id="93" dur="500" fill="hold"/>
                                        <p:tgtEl>
                                          <p:spTgt spid="64"/>
                                        </p:tgtEl>
                                        <p:attrNameLst>
                                          <p:attrName>ppt_x</p:attrName>
                                        </p:attrNameLst>
                                      </p:cBhvr>
                                      <p:tavLst>
                                        <p:tav tm="0">
                                          <p:val>
                                            <p:strVal val="#ppt_x"/>
                                          </p:val>
                                        </p:tav>
                                        <p:tav tm="100000">
                                          <p:val>
                                            <p:strVal val="#ppt_x"/>
                                          </p:val>
                                        </p:tav>
                                      </p:tavLst>
                                    </p:anim>
                                    <p:anim calcmode="lin" valueType="num">
                                      <p:cBhvr additive="base">
                                        <p:cTn id="94" dur="500" fill="hold"/>
                                        <p:tgtEl>
                                          <p:spTgt spid="64"/>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 calcmode="lin" valueType="num">
                                      <p:cBhvr additive="base">
                                        <p:cTn id="97" dur="500" fill="hold"/>
                                        <p:tgtEl>
                                          <p:spTgt spid="52"/>
                                        </p:tgtEl>
                                        <p:attrNameLst>
                                          <p:attrName>ppt_x</p:attrName>
                                        </p:attrNameLst>
                                      </p:cBhvr>
                                      <p:tavLst>
                                        <p:tav tm="0">
                                          <p:val>
                                            <p:strVal val="#ppt_x"/>
                                          </p:val>
                                        </p:tav>
                                        <p:tav tm="100000">
                                          <p:val>
                                            <p:strVal val="#ppt_x"/>
                                          </p:val>
                                        </p:tav>
                                      </p:tavLst>
                                    </p:anim>
                                    <p:anim calcmode="lin" valueType="num">
                                      <p:cBhvr additive="base">
                                        <p:cTn id="9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2"/>
                                        </p:tgtEl>
                                        <p:attrNameLst>
                                          <p:attrName>style.visibility</p:attrName>
                                        </p:attrNameLst>
                                      </p:cBhvr>
                                      <p:to>
                                        <p:strVal val="visible"/>
                                      </p:to>
                                    </p:set>
                                    <p:anim calcmode="lin" valueType="num">
                                      <p:cBhvr additive="base">
                                        <p:cTn id="103" dur="500" fill="hold"/>
                                        <p:tgtEl>
                                          <p:spTgt spid="72"/>
                                        </p:tgtEl>
                                        <p:attrNameLst>
                                          <p:attrName>ppt_x</p:attrName>
                                        </p:attrNameLst>
                                      </p:cBhvr>
                                      <p:tavLst>
                                        <p:tav tm="0">
                                          <p:val>
                                            <p:strVal val="#ppt_x"/>
                                          </p:val>
                                        </p:tav>
                                        <p:tav tm="100000">
                                          <p:val>
                                            <p:strVal val="#ppt_x"/>
                                          </p:val>
                                        </p:tav>
                                      </p:tavLst>
                                    </p:anim>
                                    <p:anim calcmode="lin" valueType="num">
                                      <p:cBhvr additive="base">
                                        <p:cTn id="104" dur="500" fill="hold"/>
                                        <p:tgtEl>
                                          <p:spTgt spid="7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 calcmode="lin" valueType="num">
                                      <p:cBhvr additive="base">
                                        <p:cTn id="107" dur="500" fill="hold"/>
                                        <p:tgtEl>
                                          <p:spTgt spid="57"/>
                                        </p:tgtEl>
                                        <p:attrNameLst>
                                          <p:attrName>ppt_x</p:attrName>
                                        </p:attrNameLst>
                                      </p:cBhvr>
                                      <p:tavLst>
                                        <p:tav tm="0">
                                          <p:val>
                                            <p:strVal val="#ppt_x"/>
                                          </p:val>
                                        </p:tav>
                                        <p:tav tm="100000">
                                          <p:val>
                                            <p:strVal val="#ppt_x"/>
                                          </p:val>
                                        </p:tav>
                                      </p:tavLst>
                                    </p:anim>
                                    <p:anim calcmode="lin" valueType="num">
                                      <p:cBhvr additive="base">
                                        <p:cTn id="108" dur="500" fill="hold"/>
                                        <p:tgtEl>
                                          <p:spTgt spid="5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anim calcmode="lin" valueType="num">
                                      <p:cBhvr additive="base">
                                        <p:cTn id="111" dur="500" fill="hold"/>
                                        <p:tgtEl>
                                          <p:spTgt spid="58"/>
                                        </p:tgtEl>
                                        <p:attrNameLst>
                                          <p:attrName>ppt_x</p:attrName>
                                        </p:attrNameLst>
                                      </p:cBhvr>
                                      <p:tavLst>
                                        <p:tav tm="0">
                                          <p:val>
                                            <p:strVal val="#ppt_x"/>
                                          </p:val>
                                        </p:tav>
                                        <p:tav tm="100000">
                                          <p:val>
                                            <p:strVal val="#ppt_x"/>
                                          </p:val>
                                        </p:tav>
                                      </p:tavLst>
                                    </p:anim>
                                    <p:anim calcmode="lin" valueType="num">
                                      <p:cBhvr additive="base">
                                        <p:cTn id="11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140"/>
                                        </p:tgtEl>
                                        <p:attrNameLst>
                                          <p:attrName>style.visibility</p:attrName>
                                        </p:attrNameLst>
                                      </p:cBhvr>
                                      <p:to>
                                        <p:strVal val="visible"/>
                                      </p:to>
                                    </p:set>
                                    <p:animEffect transition="in" filter="fade">
                                      <p:cBhvr>
                                        <p:cTn id="117" dur="1000"/>
                                        <p:tgtEl>
                                          <p:spTgt spid="140"/>
                                        </p:tgtEl>
                                      </p:cBhvr>
                                    </p:animEffect>
                                    <p:anim calcmode="lin" valueType="num">
                                      <p:cBhvr>
                                        <p:cTn id="118" dur="1000" fill="hold"/>
                                        <p:tgtEl>
                                          <p:spTgt spid="140"/>
                                        </p:tgtEl>
                                        <p:attrNameLst>
                                          <p:attrName>ppt_x</p:attrName>
                                        </p:attrNameLst>
                                      </p:cBhvr>
                                      <p:tavLst>
                                        <p:tav tm="0">
                                          <p:val>
                                            <p:strVal val="#ppt_x"/>
                                          </p:val>
                                        </p:tav>
                                        <p:tav tm="100000">
                                          <p:val>
                                            <p:strVal val="#ppt_x"/>
                                          </p:val>
                                        </p:tav>
                                      </p:tavLst>
                                    </p:anim>
                                    <p:anim calcmode="lin" valueType="num">
                                      <p:cBhvr>
                                        <p:cTn id="119" dur="1000" fill="hold"/>
                                        <p:tgtEl>
                                          <p:spTgt spid="14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fade">
                                      <p:cBhvr>
                                        <p:cTn id="122" dur="1000"/>
                                        <p:tgtEl>
                                          <p:spTgt spid="141"/>
                                        </p:tgtEl>
                                      </p:cBhvr>
                                    </p:animEffect>
                                    <p:anim calcmode="lin" valueType="num">
                                      <p:cBhvr>
                                        <p:cTn id="123" dur="1000" fill="hold"/>
                                        <p:tgtEl>
                                          <p:spTgt spid="141"/>
                                        </p:tgtEl>
                                        <p:attrNameLst>
                                          <p:attrName>ppt_x</p:attrName>
                                        </p:attrNameLst>
                                      </p:cBhvr>
                                      <p:tavLst>
                                        <p:tav tm="0">
                                          <p:val>
                                            <p:strVal val="#ppt_x"/>
                                          </p:val>
                                        </p:tav>
                                        <p:tav tm="100000">
                                          <p:val>
                                            <p:strVal val="#ppt_x"/>
                                          </p:val>
                                        </p:tav>
                                      </p:tavLst>
                                    </p:anim>
                                    <p:anim calcmode="lin" valueType="num">
                                      <p:cBhvr>
                                        <p:cTn id="124" dur="1000" fill="hold"/>
                                        <p:tgtEl>
                                          <p:spTgt spid="14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142"/>
                                        </p:tgtEl>
                                        <p:attrNameLst>
                                          <p:attrName>style.visibility</p:attrName>
                                        </p:attrNameLst>
                                      </p:cBhvr>
                                      <p:to>
                                        <p:strVal val="visible"/>
                                      </p:to>
                                    </p:set>
                                    <p:animEffect transition="in" filter="fade">
                                      <p:cBhvr>
                                        <p:cTn id="127" dur="1000"/>
                                        <p:tgtEl>
                                          <p:spTgt spid="142"/>
                                        </p:tgtEl>
                                      </p:cBhvr>
                                    </p:animEffect>
                                    <p:anim calcmode="lin" valueType="num">
                                      <p:cBhvr>
                                        <p:cTn id="128" dur="1000" fill="hold"/>
                                        <p:tgtEl>
                                          <p:spTgt spid="142"/>
                                        </p:tgtEl>
                                        <p:attrNameLst>
                                          <p:attrName>ppt_x</p:attrName>
                                        </p:attrNameLst>
                                      </p:cBhvr>
                                      <p:tavLst>
                                        <p:tav tm="0">
                                          <p:val>
                                            <p:strVal val="#ppt_x"/>
                                          </p:val>
                                        </p:tav>
                                        <p:tav tm="100000">
                                          <p:val>
                                            <p:strVal val="#ppt_x"/>
                                          </p:val>
                                        </p:tav>
                                      </p:tavLst>
                                    </p:anim>
                                    <p:anim calcmode="lin" valueType="num">
                                      <p:cBhvr>
                                        <p:cTn id="129" dur="1000" fill="hold"/>
                                        <p:tgtEl>
                                          <p:spTgt spid="14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76"/>
                                        </p:tgtEl>
                                        <p:attrNameLst>
                                          <p:attrName>style.visibility</p:attrName>
                                        </p:attrNameLst>
                                      </p:cBhvr>
                                      <p:to>
                                        <p:strVal val="visible"/>
                                      </p:to>
                                    </p:set>
                                    <p:animEffect transition="in" filter="fade">
                                      <p:cBhvr>
                                        <p:cTn id="132" dur="1000"/>
                                        <p:tgtEl>
                                          <p:spTgt spid="76"/>
                                        </p:tgtEl>
                                      </p:cBhvr>
                                    </p:animEffect>
                                    <p:anim calcmode="lin" valueType="num">
                                      <p:cBhvr>
                                        <p:cTn id="133" dur="1000" fill="hold"/>
                                        <p:tgtEl>
                                          <p:spTgt spid="76"/>
                                        </p:tgtEl>
                                        <p:attrNameLst>
                                          <p:attrName>ppt_x</p:attrName>
                                        </p:attrNameLst>
                                      </p:cBhvr>
                                      <p:tavLst>
                                        <p:tav tm="0">
                                          <p:val>
                                            <p:strVal val="#ppt_x"/>
                                          </p:val>
                                        </p:tav>
                                        <p:tav tm="100000">
                                          <p:val>
                                            <p:strVal val="#ppt_x"/>
                                          </p:val>
                                        </p:tav>
                                      </p:tavLst>
                                    </p:anim>
                                    <p:anim calcmode="lin" valueType="num">
                                      <p:cBhvr>
                                        <p:cTn id="134" dur="1000" fill="hold"/>
                                        <p:tgtEl>
                                          <p:spTgt spid="7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fade">
                                      <p:cBhvr>
                                        <p:cTn id="137" dur="1000"/>
                                        <p:tgtEl>
                                          <p:spTgt spid="71"/>
                                        </p:tgtEl>
                                      </p:cBhvr>
                                    </p:animEffect>
                                    <p:anim calcmode="lin" valueType="num">
                                      <p:cBhvr>
                                        <p:cTn id="138" dur="1000" fill="hold"/>
                                        <p:tgtEl>
                                          <p:spTgt spid="71"/>
                                        </p:tgtEl>
                                        <p:attrNameLst>
                                          <p:attrName>ppt_x</p:attrName>
                                        </p:attrNameLst>
                                      </p:cBhvr>
                                      <p:tavLst>
                                        <p:tav tm="0">
                                          <p:val>
                                            <p:strVal val="#ppt_x"/>
                                          </p:val>
                                        </p:tav>
                                        <p:tav tm="100000">
                                          <p:val>
                                            <p:strVal val="#ppt_x"/>
                                          </p:val>
                                        </p:tav>
                                      </p:tavLst>
                                    </p:anim>
                                    <p:anim calcmode="lin" valueType="num">
                                      <p:cBhvr>
                                        <p:cTn id="139" dur="1000" fill="hold"/>
                                        <p:tgtEl>
                                          <p:spTgt spid="71"/>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1000"/>
                                        <p:tgtEl>
                                          <p:spTgt spid="70"/>
                                        </p:tgtEl>
                                      </p:cBhvr>
                                    </p:animEffect>
                                    <p:anim calcmode="lin" valueType="num">
                                      <p:cBhvr>
                                        <p:cTn id="143" dur="1000" fill="hold"/>
                                        <p:tgtEl>
                                          <p:spTgt spid="70"/>
                                        </p:tgtEl>
                                        <p:attrNameLst>
                                          <p:attrName>ppt_x</p:attrName>
                                        </p:attrNameLst>
                                      </p:cBhvr>
                                      <p:tavLst>
                                        <p:tav tm="0">
                                          <p:val>
                                            <p:strVal val="#ppt_x"/>
                                          </p:val>
                                        </p:tav>
                                        <p:tav tm="100000">
                                          <p:val>
                                            <p:strVal val="#ppt_x"/>
                                          </p:val>
                                        </p:tav>
                                      </p:tavLst>
                                    </p:anim>
                                    <p:anim calcmode="lin" valueType="num">
                                      <p:cBhvr>
                                        <p:cTn id="14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42" presetClass="entr" presetSubtype="0" fill="hold" grpId="0" nodeType="clickEffect">
                                  <p:stCondLst>
                                    <p:cond delay="0"/>
                                  </p:stCondLst>
                                  <p:childTnLst>
                                    <p:set>
                                      <p:cBhvr>
                                        <p:cTn id="148" dur="1" fill="hold">
                                          <p:stCondLst>
                                            <p:cond delay="0"/>
                                          </p:stCondLst>
                                        </p:cTn>
                                        <p:tgtEl>
                                          <p:spTgt spid="79"/>
                                        </p:tgtEl>
                                        <p:attrNameLst>
                                          <p:attrName>style.visibility</p:attrName>
                                        </p:attrNameLst>
                                      </p:cBhvr>
                                      <p:to>
                                        <p:strVal val="visible"/>
                                      </p:to>
                                    </p:set>
                                    <p:animEffect transition="in" filter="fade">
                                      <p:cBhvr>
                                        <p:cTn id="149" dur="1000"/>
                                        <p:tgtEl>
                                          <p:spTgt spid="79"/>
                                        </p:tgtEl>
                                      </p:cBhvr>
                                    </p:animEffect>
                                    <p:anim calcmode="lin" valueType="num">
                                      <p:cBhvr>
                                        <p:cTn id="150" dur="1000" fill="hold"/>
                                        <p:tgtEl>
                                          <p:spTgt spid="79"/>
                                        </p:tgtEl>
                                        <p:attrNameLst>
                                          <p:attrName>ppt_x</p:attrName>
                                        </p:attrNameLst>
                                      </p:cBhvr>
                                      <p:tavLst>
                                        <p:tav tm="0">
                                          <p:val>
                                            <p:strVal val="#ppt_x"/>
                                          </p:val>
                                        </p:tav>
                                        <p:tav tm="100000">
                                          <p:val>
                                            <p:strVal val="#ppt_x"/>
                                          </p:val>
                                        </p:tav>
                                      </p:tavLst>
                                    </p:anim>
                                    <p:anim calcmode="lin" valueType="num">
                                      <p:cBhvr>
                                        <p:cTn id="151" dur="1000" fill="hold"/>
                                        <p:tgtEl>
                                          <p:spTgt spid="79"/>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77"/>
                                        </p:tgtEl>
                                        <p:attrNameLst>
                                          <p:attrName>style.visibility</p:attrName>
                                        </p:attrNameLst>
                                      </p:cBhvr>
                                      <p:to>
                                        <p:strVal val="visible"/>
                                      </p:to>
                                    </p:set>
                                    <p:animEffect transition="in" filter="fade">
                                      <p:cBhvr>
                                        <p:cTn id="154" dur="1000"/>
                                        <p:tgtEl>
                                          <p:spTgt spid="77"/>
                                        </p:tgtEl>
                                      </p:cBhvr>
                                    </p:animEffect>
                                    <p:anim calcmode="lin" valueType="num">
                                      <p:cBhvr>
                                        <p:cTn id="155" dur="1000" fill="hold"/>
                                        <p:tgtEl>
                                          <p:spTgt spid="77"/>
                                        </p:tgtEl>
                                        <p:attrNameLst>
                                          <p:attrName>ppt_x</p:attrName>
                                        </p:attrNameLst>
                                      </p:cBhvr>
                                      <p:tavLst>
                                        <p:tav tm="0">
                                          <p:val>
                                            <p:strVal val="#ppt_x"/>
                                          </p:val>
                                        </p:tav>
                                        <p:tav tm="100000">
                                          <p:val>
                                            <p:strVal val="#ppt_x"/>
                                          </p:val>
                                        </p:tav>
                                      </p:tavLst>
                                    </p:anim>
                                    <p:anim calcmode="lin" valueType="num">
                                      <p:cBhvr>
                                        <p:cTn id="156" dur="1000" fill="hold"/>
                                        <p:tgtEl>
                                          <p:spTgt spid="77"/>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81"/>
                                        </p:tgtEl>
                                        <p:attrNameLst>
                                          <p:attrName>style.visibility</p:attrName>
                                        </p:attrNameLst>
                                      </p:cBhvr>
                                      <p:to>
                                        <p:strVal val="visible"/>
                                      </p:to>
                                    </p:set>
                                    <p:animEffect transition="in" filter="fade">
                                      <p:cBhvr>
                                        <p:cTn id="159" dur="1000"/>
                                        <p:tgtEl>
                                          <p:spTgt spid="81"/>
                                        </p:tgtEl>
                                      </p:cBhvr>
                                    </p:animEffect>
                                    <p:anim calcmode="lin" valueType="num">
                                      <p:cBhvr>
                                        <p:cTn id="160" dur="1000" fill="hold"/>
                                        <p:tgtEl>
                                          <p:spTgt spid="81"/>
                                        </p:tgtEl>
                                        <p:attrNameLst>
                                          <p:attrName>ppt_x</p:attrName>
                                        </p:attrNameLst>
                                      </p:cBhvr>
                                      <p:tavLst>
                                        <p:tav tm="0">
                                          <p:val>
                                            <p:strVal val="#ppt_x"/>
                                          </p:val>
                                        </p:tav>
                                        <p:tav tm="100000">
                                          <p:val>
                                            <p:strVal val="#ppt_x"/>
                                          </p:val>
                                        </p:tav>
                                      </p:tavLst>
                                    </p:anim>
                                    <p:anim calcmode="lin" valueType="num">
                                      <p:cBhvr>
                                        <p:cTn id="161" dur="1000" fill="hold"/>
                                        <p:tgtEl>
                                          <p:spTgt spid="81"/>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fade">
                                      <p:cBhvr>
                                        <p:cTn id="164" dur="1000"/>
                                        <p:tgtEl>
                                          <p:spTgt spid="73"/>
                                        </p:tgtEl>
                                      </p:cBhvr>
                                    </p:animEffect>
                                    <p:anim calcmode="lin" valueType="num">
                                      <p:cBhvr>
                                        <p:cTn id="165" dur="1000" fill="hold"/>
                                        <p:tgtEl>
                                          <p:spTgt spid="73"/>
                                        </p:tgtEl>
                                        <p:attrNameLst>
                                          <p:attrName>ppt_x</p:attrName>
                                        </p:attrNameLst>
                                      </p:cBhvr>
                                      <p:tavLst>
                                        <p:tav tm="0">
                                          <p:val>
                                            <p:strVal val="#ppt_x"/>
                                          </p:val>
                                        </p:tav>
                                        <p:tav tm="100000">
                                          <p:val>
                                            <p:strVal val="#ppt_x"/>
                                          </p:val>
                                        </p:tav>
                                      </p:tavLst>
                                    </p:anim>
                                    <p:anim calcmode="lin" valueType="num">
                                      <p:cBhvr>
                                        <p:cTn id="166"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61"/>
                                        </p:tgtEl>
                                        <p:attrNameLst>
                                          <p:attrName>style.visibility</p:attrName>
                                        </p:attrNameLst>
                                      </p:cBhvr>
                                      <p:to>
                                        <p:strVal val="visible"/>
                                      </p:to>
                                    </p:set>
                                    <p:anim calcmode="lin" valueType="num">
                                      <p:cBhvr additive="base">
                                        <p:cTn id="171" dur="500" fill="hold"/>
                                        <p:tgtEl>
                                          <p:spTgt spid="61"/>
                                        </p:tgtEl>
                                        <p:attrNameLst>
                                          <p:attrName>ppt_x</p:attrName>
                                        </p:attrNameLst>
                                      </p:cBhvr>
                                      <p:tavLst>
                                        <p:tav tm="0">
                                          <p:val>
                                            <p:strVal val="#ppt_x"/>
                                          </p:val>
                                        </p:tav>
                                        <p:tav tm="100000">
                                          <p:val>
                                            <p:strVal val="#ppt_x"/>
                                          </p:val>
                                        </p:tav>
                                      </p:tavLst>
                                    </p:anim>
                                    <p:anim calcmode="lin" valueType="num">
                                      <p:cBhvr additive="base">
                                        <p:cTn id="172" dur="500" fill="hold"/>
                                        <p:tgtEl>
                                          <p:spTgt spid="61"/>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
                                        </p:tgtEl>
                                        <p:attrNameLst>
                                          <p:attrName>style.visibility</p:attrName>
                                        </p:attrNameLst>
                                      </p:cBhvr>
                                      <p:to>
                                        <p:strVal val="visible"/>
                                      </p:to>
                                    </p:set>
                                    <p:anim calcmode="lin" valueType="num">
                                      <p:cBhvr additive="base">
                                        <p:cTn id="175" dur="500" fill="hold"/>
                                        <p:tgtEl>
                                          <p:spTgt spid="6"/>
                                        </p:tgtEl>
                                        <p:attrNameLst>
                                          <p:attrName>ppt_x</p:attrName>
                                        </p:attrNameLst>
                                      </p:cBhvr>
                                      <p:tavLst>
                                        <p:tav tm="0">
                                          <p:val>
                                            <p:strVal val="#ppt_x"/>
                                          </p:val>
                                        </p:tav>
                                        <p:tav tm="100000">
                                          <p:val>
                                            <p:strVal val="#ppt_x"/>
                                          </p:val>
                                        </p:tav>
                                      </p:tavLst>
                                    </p:anim>
                                    <p:anim calcmode="lin" valueType="num">
                                      <p:cBhvr additive="base">
                                        <p:cTn id="176" dur="500" fill="hold"/>
                                        <p:tgtEl>
                                          <p:spTgt spid="6"/>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66"/>
                                        </p:tgtEl>
                                        <p:attrNameLst>
                                          <p:attrName>style.visibility</p:attrName>
                                        </p:attrNameLst>
                                      </p:cBhvr>
                                      <p:to>
                                        <p:strVal val="visible"/>
                                      </p:to>
                                    </p:set>
                                    <p:anim calcmode="lin" valueType="num">
                                      <p:cBhvr additive="base">
                                        <p:cTn id="179" dur="500" fill="hold"/>
                                        <p:tgtEl>
                                          <p:spTgt spid="66"/>
                                        </p:tgtEl>
                                        <p:attrNameLst>
                                          <p:attrName>ppt_x</p:attrName>
                                        </p:attrNameLst>
                                      </p:cBhvr>
                                      <p:tavLst>
                                        <p:tav tm="0">
                                          <p:val>
                                            <p:strVal val="#ppt_x"/>
                                          </p:val>
                                        </p:tav>
                                        <p:tav tm="100000">
                                          <p:val>
                                            <p:strVal val="#ppt_x"/>
                                          </p:val>
                                        </p:tav>
                                      </p:tavLst>
                                    </p:anim>
                                    <p:anim calcmode="lin" valueType="num">
                                      <p:cBhvr additive="base">
                                        <p:cTn id="180" dur="500" fill="hold"/>
                                        <p:tgtEl>
                                          <p:spTgt spid="66"/>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65"/>
                                        </p:tgtEl>
                                        <p:attrNameLst>
                                          <p:attrName>style.visibility</p:attrName>
                                        </p:attrNameLst>
                                      </p:cBhvr>
                                      <p:to>
                                        <p:strVal val="visible"/>
                                      </p:to>
                                    </p:set>
                                    <p:anim calcmode="lin" valueType="num">
                                      <p:cBhvr additive="base">
                                        <p:cTn id="183" dur="500" fill="hold"/>
                                        <p:tgtEl>
                                          <p:spTgt spid="65"/>
                                        </p:tgtEl>
                                        <p:attrNameLst>
                                          <p:attrName>ppt_x</p:attrName>
                                        </p:attrNameLst>
                                      </p:cBhvr>
                                      <p:tavLst>
                                        <p:tav tm="0">
                                          <p:val>
                                            <p:strVal val="#ppt_x"/>
                                          </p:val>
                                        </p:tav>
                                        <p:tav tm="100000">
                                          <p:val>
                                            <p:strVal val="#ppt_x"/>
                                          </p:val>
                                        </p:tav>
                                      </p:tavLst>
                                    </p:anim>
                                    <p:anim calcmode="lin" valueType="num">
                                      <p:cBhvr additive="base">
                                        <p:cTn id="184" dur="500" fill="hold"/>
                                        <p:tgtEl>
                                          <p:spTgt spid="65"/>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63"/>
                                        </p:tgtEl>
                                        <p:attrNameLst>
                                          <p:attrName>style.visibility</p:attrName>
                                        </p:attrNameLst>
                                      </p:cBhvr>
                                      <p:to>
                                        <p:strVal val="visible"/>
                                      </p:to>
                                    </p:set>
                                    <p:anim calcmode="lin" valueType="num">
                                      <p:cBhvr additive="base">
                                        <p:cTn id="187" dur="500" fill="hold"/>
                                        <p:tgtEl>
                                          <p:spTgt spid="63"/>
                                        </p:tgtEl>
                                        <p:attrNameLst>
                                          <p:attrName>ppt_x</p:attrName>
                                        </p:attrNameLst>
                                      </p:cBhvr>
                                      <p:tavLst>
                                        <p:tav tm="0">
                                          <p:val>
                                            <p:strVal val="#ppt_x"/>
                                          </p:val>
                                        </p:tav>
                                        <p:tav tm="100000">
                                          <p:val>
                                            <p:strVal val="#ppt_x"/>
                                          </p:val>
                                        </p:tav>
                                      </p:tavLst>
                                    </p:anim>
                                    <p:anim calcmode="lin" valueType="num">
                                      <p:cBhvr additive="base">
                                        <p:cTn id="188"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41"/>
                                        </p:tgtEl>
                                        <p:attrNameLst>
                                          <p:attrName>style.visibility</p:attrName>
                                        </p:attrNameLst>
                                      </p:cBhvr>
                                      <p:to>
                                        <p:strVal val="visible"/>
                                      </p:to>
                                    </p:set>
                                    <p:anim calcmode="lin" valueType="num">
                                      <p:cBhvr additive="base">
                                        <p:cTn id="193" dur="500" fill="hold"/>
                                        <p:tgtEl>
                                          <p:spTgt spid="41"/>
                                        </p:tgtEl>
                                        <p:attrNameLst>
                                          <p:attrName>ppt_x</p:attrName>
                                        </p:attrNameLst>
                                      </p:cBhvr>
                                      <p:tavLst>
                                        <p:tav tm="0">
                                          <p:val>
                                            <p:strVal val="#ppt_x"/>
                                          </p:val>
                                        </p:tav>
                                        <p:tav tm="100000">
                                          <p:val>
                                            <p:strVal val="#ppt_x"/>
                                          </p:val>
                                        </p:tav>
                                      </p:tavLst>
                                    </p:anim>
                                    <p:anim calcmode="lin" valueType="num">
                                      <p:cBhvr additive="base">
                                        <p:cTn id="194" dur="500" fill="hold"/>
                                        <p:tgtEl>
                                          <p:spTgt spid="41"/>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23"/>
                                        </p:tgtEl>
                                        <p:attrNameLst>
                                          <p:attrName>style.visibility</p:attrName>
                                        </p:attrNameLst>
                                      </p:cBhvr>
                                      <p:to>
                                        <p:strVal val="visible"/>
                                      </p:to>
                                    </p:set>
                                    <p:anim calcmode="lin" valueType="num">
                                      <p:cBhvr additive="base">
                                        <p:cTn id="197" dur="500" fill="hold"/>
                                        <p:tgtEl>
                                          <p:spTgt spid="23"/>
                                        </p:tgtEl>
                                        <p:attrNameLst>
                                          <p:attrName>ppt_x</p:attrName>
                                        </p:attrNameLst>
                                      </p:cBhvr>
                                      <p:tavLst>
                                        <p:tav tm="0">
                                          <p:val>
                                            <p:strVal val="#ppt_x"/>
                                          </p:val>
                                        </p:tav>
                                        <p:tav tm="100000">
                                          <p:val>
                                            <p:strVal val="#ppt_x"/>
                                          </p:val>
                                        </p:tav>
                                      </p:tavLst>
                                    </p:anim>
                                    <p:anim calcmode="lin" valueType="num">
                                      <p:cBhvr additive="base">
                                        <p:cTn id="19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37"/>
                                        </p:tgtEl>
                                        <p:attrNameLst>
                                          <p:attrName>style.visibility</p:attrName>
                                        </p:attrNameLst>
                                      </p:cBhvr>
                                      <p:to>
                                        <p:strVal val="visible"/>
                                      </p:to>
                                    </p:set>
                                    <p:anim calcmode="lin" valueType="num">
                                      <p:cBhvr additive="base">
                                        <p:cTn id="203" dur="500" fill="hold"/>
                                        <p:tgtEl>
                                          <p:spTgt spid="37"/>
                                        </p:tgtEl>
                                        <p:attrNameLst>
                                          <p:attrName>ppt_x</p:attrName>
                                        </p:attrNameLst>
                                      </p:cBhvr>
                                      <p:tavLst>
                                        <p:tav tm="0">
                                          <p:val>
                                            <p:strVal val="#ppt_x"/>
                                          </p:val>
                                        </p:tav>
                                        <p:tav tm="100000">
                                          <p:val>
                                            <p:strVal val="#ppt_x"/>
                                          </p:val>
                                        </p:tav>
                                      </p:tavLst>
                                    </p:anim>
                                    <p:anim calcmode="lin" valueType="num">
                                      <p:cBhvr additive="base">
                                        <p:cTn id="204" dur="500" fill="hold"/>
                                        <p:tgtEl>
                                          <p:spTgt spid="37"/>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20"/>
                                        </p:tgtEl>
                                        <p:attrNameLst>
                                          <p:attrName>style.visibility</p:attrName>
                                        </p:attrNameLst>
                                      </p:cBhvr>
                                      <p:to>
                                        <p:strVal val="visible"/>
                                      </p:to>
                                    </p:set>
                                    <p:anim calcmode="lin" valueType="num">
                                      <p:cBhvr additive="base">
                                        <p:cTn id="207" dur="500" fill="hold"/>
                                        <p:tgtEl>
                                          <p:spTgt spid="20"/>
                                        </p:tgtEl>
                                        <p:attrNameLst>
                                          <p:attrName>ppt_x</p:attrName>
                                        </p:attrNameLst>
                                      </p:cBhvr>
                                      <p:tavLst>
                                        <p:tav tm="0">
                                          <p:val>
                                            <p:strVal val="#ppt_x"/>
                                          </p:val>
                                        </p:tav>
                                        <p:tav tm="100000">
                                          <p:val>
                                            <p:strVal val="#ppt_x"/>
                                          </p:val>
                                        </p:tav>
                                      </p:tavLst>
                                    </p:anim>
                                    <p:anim calcmode="lin" valueType="num">
                                      <p:cBhvr additive="base">
                                        <p:cTn id="208" dur="500" fill="hold"/>
                                        <p:tgtEl>
                                          <p:spTgt spid="20"/>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1026"/>
                                        </p:tgtEl>
                                        <p:attrNameLst>
                                          <p:attrName>style.visibility</p:attrName>
                                        </p:attrNameLst>
                                      </p:cBhvr>
                                      <p:to>
                                        <p:strVal val="visible"/>
                                      </p:to>
                                    </p:set>
                                    <p:anim calcmode="lin" valueType="num">
                                      <p:cBhvr additive="base">
                                        <p:cTn id="211" dur="500" fill="hold"/>
                                        <p:tgtEl>
                                          <p:spTgt spid="1026"/>
                                        </p:tgtEl>
                                        <p:attrNameLst>
                                          <p:attrName>ppt_x</p:attrName>
                                        </p:attrNameLst>
                                      </p:cBhvr>
                                      <p:tavLst>
                                        <p:tav tm="0">
                                          <p:val>
                                            <p:strVal val="#ppt_x"/>
                                          </p:val>
                                        </p:tav>
                                        <p:tav tm="100000">
                                          <p:val>
                                            <p:strVal val="#ppt_x"/>
                                          </p:val>
                                        </p:tav>
                                      </p:tavLst>
                                    </p:anim>
                                    <p:anim calcmode="lin" valueType="num">
                                      <p:cBhvr additive="base">
                                        <p:cTn id="2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13" grpId="0"/>
      <p:bldP spid="16" grpId="0"/>
      <p:bldP spid="31" grpId="0"/>
      <p:bldP spid="33" grpId="0" animBg="1"/>
      <p:bldP spid="34" grpId="0" animBg="1"/>
      <p:bldP spid="35" grpId="0" animBg="1"/>
      <p:bldP spid="51" grpId="0" animBg="1"/>
      <p:bldP spid="52" grpId="0"/>
      <p:bldP spid="53" grpId="0"/>
      <p:bldP spid="54" grpId="0"/>
      <p:bldP spid="55" grpId="0"/>
      <p:bldP spid="56" grpId="0"/>
      <p:bldP spid="57" grpId="0" animBg="1"/>
      <p:bldP spid="58" grpId="0" animBg="1"/>
      <p:bldP spid="60" grpId="0" animBg="1"/>
      <p:bldP spid="68" grpId="0"/>
      <p:bldP spid="70" grpId="0" animBg="1"/>
      <p:bldP spid="71" grpId="0" animBg="1"/>
      <p:bldP spid="72" grpId="0" animBg="1"/>
      <p:bldP spid="73" grpId="0" animBg="1"/>
      <p:bldP spid="76" grpId="0" animBg="1"/>
      <p:bldP spid="77" grpId="0" animBg="1"/>
      <p:bldP spid="79" grpId="0" animBg="1"/>
      <p:bldP spid="81" grpId="0" animBg="1"/>
      <p:bldP spid="61" grpId="0" animBg="1"/>
      <p:bldP spid="63" grpId="0" animBg="1"/>
      <p:bldP spid="65" grpId="0" animBg="1"/>
      <p:bldP spid="83" grpId="0" animBg="1"/>
      <p:bldP spid="84" grpId="0" animBg="1"/>
      <p:bldP spid="140" grpId="0" animBg="1"/>
      <p:bldP spid="141" grpId="0" animBg="1"/>
      <p:bldP spid="1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9A95-58CA-4AFF-BC93-1BD51C6A4C60}"/>
              </a:ext>
            </a:extLst>
          </p:cNvPr>
          <p:cNvSpPr>
            <a:spLocks noGrp="1"/>
          </p:cNvSpPr>
          <p:nvPr>
            <p:ph type="title"/>
          </p:nvPr>
        </p:nvSpPr>
        <p:spPr/>
        <p:txBody>
          <a:bodyPr/>
          <a:lstStyle/>
          <a:p>
            <a:pPr algn="ctr"/>
            <a:r>
              <a:rPr lang="en-US" dirty="0"/>
              <a:t>Best Wishes to All</a:t>
            </a:r>
          </a:p>
        </p:txBody>
      </p:sp>
      <p:pic>
        <p:nvPicPr>
          <p:cNvPr id="1026" name="Picture 2" descr="1,273 Thanks Emoji Stock Photos, Pictures &amp; Royalty-Free Images - iStock">
            <a:extLst>
              <a:ext uri="{FF2B5EF4-FFF2-40B4-BE49-F238E27FC236}">
                <a16:creationId xmlns:a16="http://schemas.microsoft.com/office/drawing/2014/main" id="{5E55BAC9-BBA9-46EA-A45C-80FA8C5335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27" y="2319096"/>
            <a:ext cx="4055166" cy="405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3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30A7-AF94-453D-BE1C-5C779964CC49}"/>
              </a:ext>
            </a:extLst>
          </p:cNvPr>
          <p:cNvSpPr>
            <a:spLocks noGrp="1"/>
          </p:cNvSpPr>
          <p:nvPr>
            <p:ph type="title"/>
          </p:nvPr>
        </p:nvSpPr>
        <p:spPr/>
        <p:txBody>
          <a:bodyPr/>
          <a:lstStyle/>
          <a:p>
            <a:r>
              <a:rPr lang="en-GB" b="1" dirty="0"/>
              <a:t>How To Use Exams And Certification For eLearning Assessment</a:t>
            </a:r>
          </a:p>
        </p:txBody>
      </p:sp>
      <p:sp>
        <p:nvSpPr>
          <p:cNvPr id="3" name="Content Placeholder 2">
            <a:extLst>
              <a:ext uri="{FF2B5EF4-FFF2-40B4-BE49-F238E27FC236}">
                <a16:creationId xmlns:a16="http://schemas.microsoft.com/office/drawing/2014/main" id="{A6CBED01-DDAA-4E4A-A25C-F051EE0111E5}"/>
              </a:ext>
            </a:extLst>
          </p:cNvPr>
          <p:cNvSpPr>
            <a:spLocks noGrp="1"/>
          </p:cNvSpPr>
          <p:nvPr>
            <p:ph idx="1"/>
          </p:nvPr>
        </p:nvSpPr>
        <p:spPr/>
        <p:txBody>
          <a:bodyPr/>
          <a:lstStyle/>
          <a:p>
            <a:r>
              <a:rPr lang="en-GB" dirty="0">
                <a:effectLst/>
              </a:rPr>
              <a:t>Assessment is one of the most crucial phases of delivering eLearning. Effective eLearning assessment is essential for everything from delivering formal compliance requirements to deciding how courses need to be improved. In this article, I show how exams and certification can be used to successfully assess eLearning performance.</a:t>
            </a:r>
            <a:endParaRPr lang="en-US" dirty="0"/>
          </a:p>
        </p:txBody>
      </p:sp>
    </p:spTree>
    <p:extLst>
      <p:ext uri="{BB962C8B-B14F-4D97-AF65-F5344CB8AC3E}">
        <p14:creationId xmlns:p14="http://schemas.microsoft.com/office/powerpoint/2010/main" val="3953675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33C1-5886-4DF7-A179-687A19F80341}"/>
              </a:ext>
            </a:extLst>
          </p:cNvPr>
          <p:cNvSpPr>
            <a:spLocks noGrp="1"/>
          </p:cNvSpPr>
          <p:nvPr>
            <p:ph type="title"/>
          </p:nvPr>
        </p:nvSpPr>
        <p:spPr/>
        <p:txBody>
          <a:bodyPr>
            <a:normAutofit fontScale="90000"/>
          </a:bodyPr>
          <a:lstStyle/>
          <a:p>
            <a:r>
              <a:rPr lang="en-GB" sz="3100" b="1" dirty="0"/>
              <a:t>eLearning Assessment: How To Use Exams And Certification For Assessing eLearning Performance</a:t>
            </a:r>
            <a:r>
              <a:rPr lang="en-GB" b="1" dirty="0"/>
              <a:t/>
            </a:r>
            <a:br>
              <a:rPr lang="en-GB" b="1" dirty="0"/>
            </a:br>
            <a:endParaRPr lang="en-US" dirty="0"/>
          </a:p>
        </p:txBody>
      </p:sp>
      <p:sp>
        <p:nvSpPr>
          <p:cNvPr id="3" name="Content Placeholder 2">
            <a:extLst>
              <a:ext uri="{FF2B5EF4-FFF2-40B4-BE49-F238E27FC236}">
                <a16:creationId xmlns:a16="http://schemas.microsoft.com/office/drawing/2014/main" id="{0A4DD39F-8CD0-40C5-A0C9-D66E6C37DF48}"/>
              </a:ext>
            </a:extLst>
          </p:cNvPr>
          <p:cNvSpPr>
            <a:spLocks noGrp="1"/>
          </p:cNvSpPr>
          <p:nvPr>
            <p:ph idx="1"/>
          </p:nvPr>
        </p:nvSpPr>
        <p:spPr/>
        <p:txBody>
          <a:bodyPr/>
          <a:lstStyle/>
          <a:p>
            <a:r>
              <a:rPr lang="en-GB" dirty="0">
                <a:effectLst/>
              </a:rPr>
              <a:t>Depending on your objectives, assessing learner progress can be the most critical phase of delivering training programs. If you're working to meet internal or external compliance requirements, you'll need to formally track evaluation and assessment. Or you may be more interested in using eLearning assessment to measure course effectiveness for your own improvement purposes. In both cases, </a:t>
            </a:r>
            <a:r>
              <a:rPr lang="en-GB" dirty="0">
                <a:effectLst/>
                <a:hlinkClick r:id="rId2" tooltip="Exams &amp; Certification"/>
              </a:rPr>
              <a:t>exams and certification</a:t>
            </a:r>
            <a:r>
              <a:rPr lang="en-GB" dirty="0">
                <a:effectLst/>
              </a:rPr>
              <a:t> can be very useful for motivating learners and assessing what they've retained after completing your course. In this article, I list some quick and easy ways to combine exams and certification to deliver successful learning outcomes.</a:t>
            </a:r>
            <a:endParaRPr lang="en-US" dirty="0"/>
          </a:p>
        </p:txBody>
      </p:sp>
    </p:spTree>
    <p:extLst>
      <p:ext uri="{BB962C8B-B14F-4D97-AF65-F5344CB8AC3E}">
        <p14:creationId xmlns:p14="http://schemas.microsoft.com/office/powerpoint/2010/main" val="324519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D6EC-3FD7-4B1E-A9C2-AD7BFA4817DF}"/>
              </a:ext>
            </a:extLst>
          </p:cNvPr>
          <p:cNvSpPr>
            <a:spLocks noGrp="1"/>
          </p:cNvSpPr>
          <p:nvPr>
            <p:ph type="title"/>
          </p:nvPr>
        </p:nvSpPr>
        <p:spPr/>
        <p:txBody>
          <a:bodyPr>
            <a:normAutofit fontScale="90000"/>
          </a:bodyPr>
          <a:lstStyle/>
          <a:p>
            <a:r>
              <a:rPr lang="en-GB" b="1" dirty="0"/>
              <a:t>How To Use Exams For eLearning Assessment</a:t>
            </a:r>
            <a:br>
              <a:rPr lang="en-GB" b="1" dirty="0"/>
            </a:br>
            <a:endParaRPr lang="en-US" dirty="0"/>
          </a:p>
        </p:txBody>
      </p:sp>
      <p:sp>
        <p:nvSpPr>
          <p:cNvPr id="3" name="Content Placeholder 2">
            <a:extLst>
              <a:ext uri="{FF2B5EF4-FFF2-40B4-BE49-F238E27FC236}">
                <a16:creationId xmlns:a16="http://schemas.microsoft.com/office/drawing/2014/main" id="{6EA23353-4E20-4ECB-840F-6C4CFE4CCB52}"/>
              </a:ext>
            </a:extLst>
          </p:cNvPr>
          <p:cNvSpPr>
            <a:spLocks noGrp="1"/>
          </p:cNvSpPr>
          <p:nvPr>
            <p:ph idx="1"/>
          </p:nvPr>
        </p:nvSpPr>
        <p:spPr/>
        <p:txBody>
          <a:bodyPr/>
          <a:lstStyle/>
          <a:p>
            <a:r>
              <a:rPr lang="en-GB" dirty="0"/>
              <a:t>Depending on the functionality of your </a:t>
            </a:r>
            <a:r>
              <a:rPr lang="en-GB" dirty="0">
                <a:hlinkClick r:id="rId2" tooltip="LearnUpon LMS"/>
              </a:rPr>
              <a:t>LMS</a:t>
            </a:r>
            <a:r>
              <a:rPr lang="en-GB" dirty="0"/>
              <a:t>, exams can be a highly effective tool for testing learner knowledge. At </a:t>
            </a:r>
            <a:r>
              <a:rPr lang="en-GB" dirty="0" smtClean="0"/>
              <a:t>Learn Upon</a:t>
            </a:r>
            <a:r>
              <a:rPr lang="en-GB" dirty="0"/>
              <a:t>, for example, </a:t>
            </a:r>
            <a:r>
              <a:rPr lang="en-GB" dirty="0">
                <a:hlinkClick r:id="rId3" tooltip="LearnUpon: Loved and trusted by over 500 customers worldwide"/>
              </a:rPr>
              <a:t>customers</a:t>
            </a:r>
            <a:r>
              <a:rPr lang="en-GB" dirty="0"/>
              <a:t> use exams to knowledge check learner understanding of course content and to reinforce key takeaways. The type of exam an admin creates usually depends on what they want to assess and their reasons for assessment. If you're interested in using exams to assess eLearning, consider:</a:t>
            </a:r>
            <a:endParaRPr lang="en-US" dirty="0"/>
          </a:p>
        </p:txBody>
      </p:sp>
    </p:spTree>
    <p:extLst>
      <p:ext uri="{BB962C8B-B14F-4D97-AF65-F5344CB8AC3E}">
        <p14:creationId xmlns:p14="http://schemas.microsoft.com/office/powerpoint/2010/main" val="3006246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7E8B-1BED-40C4-B731-7C6A89207AD8}"/>
              </a:ext>
            </a:extLst>
          </p:cNvPr>
          <p:cNvSpPr>
            <a:spLocks noGrp="1"/>
          </p:cNvSpPr>
          <p:nvPr>
            <p:ph type="title"/>
          </p:nvPr>
        </p:nvSpPr>
        <p:spPr/>
        <p:txBody>
          <a:bodyPr/>
          <a:lstStyle/>
          <a:p>
            <a:r>
              <a:rPr lang="en-US" b="1" dirty="0"/>
              <a:t>Creating question pools.</a:t>
            </a:r>
            <a:endParaRPr lang="en-US" dirty="0"/>
          </a:p>
        </p:txBody>
      </p:sp>
      <p:sp>
        <p:nvSpPr>
          <p:cNvPr id="3" name="Content Placeholder 2">
            <a:extLst>
              <a:ext uri="{FF2B5EF4-FFF2-40B4-BE49-F238E27FC236}">
                <a16:creationId xmlns:a16="http://schemas.microsoft.com/office/drawing/2014/main" id="{88AF39AD-164C-49B8-8DB2-7E6032A5C455}"/>
              </a:ext>
            </a:extLst>
          </p:cNvPr>
          <p:cNvSpPr>
            <a:spLocks noGrp="1"/>
          </p:cNvSpPr>
          <p:nvPr>
            <p:ph idx="1"/>
          </p:nvPr>
        </p:nvSpPr>
        <p:spPr/>
        <p:txBody>
          <a:bodyPr/>
          <a:lstStyle/>
          <a:p>
            <a:r>
              <a:rPr lang="en-GB" dirty="0"/>
              <a:t>Using question pools is the most efficient way to manage content for multiple ongoing exams. </a:t>
            </a:r>
            <a:r>
              <a:rPr lang="en-GB" dirty="0" err="1">
                <a:hlinkClick r:id="rId2" tooltip="LearnUpon's LMS"/>
              </a:rPr>
              <a:t>LearnUpon's</a:t>
            </a:r>
            <a:r>
              <a:rPr lang="en-GB" dirty="0">
                <a:hlinkClick r:id="rId2" tooltip="LearnUpon's LMS"/>
              </a:rPr>
              <a:t> LMS</a:t>
            </a:r>
            <a:r>
              <a:rPr lang="en-GB" dirty="0"/>
              <a:t> makes it easy to group and store questions that relate to a specific course or subject, like "Health and Safety Basics" or "Introduction to Energy Efficiency", for example. Using pools is a simple way to manage all questions that relate to a course together and edit the content of each exam as you need. Once you've created a pool, questions can be reused in whatever combination you like, for whichever courses you plan to assess.</a:t>
            </a:r>
            <a:endParaRPr lang="en-US" dirty="0"/>
          </a:p>
        </p:txBody>
      </p:sp>
    </p:spTree>
    <p:extLst>
      <p:ext uri="{BB962C8B-B14F-4D97-AF65-F5344CB8AC3E}">
        <p14:creationId xmlns:p14="http://schemas.microsoft.com/office/powerpoint/2010/main" val="845210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B906-71B5-4837-9FB0-74AD532683F2}"/>
              </a:ext>
            </a:extLst>
          </p:cNvPr>
          <p:cNvSpPr>
            <a:spLocks noGrp="1"/>
          </p:cNvSpPr>
          <p:nvPr>
            <p:ph type="title"/>
          </p:nvPr>
        </p:nvSpPr>
        <p:spPr/>
        <p:txBody>
          <a:bodyPr/>
          <a:lstStyle/>
          <a:p>
            <a:r>
              <a:rPr lang="en-US" b="1" dirty="0"/>
              <a:t>Selecting question types.</a:t>
            </a:r>
            <a:endParaRPr lang="en-US" dirty="0"/>
          </a:p>
        </p:txBody>
      </p:sp>
      <p:sp>
        <p:nvSpPr>
          <p:cNvPr id="3" name="Content Placeholder 2">
            <a:extLst>
              <a:ext uri="{FF2B5EF4-FFF2-40B4-BE49-F238E27FC236}">
                <a16:creationId xmlns:a16="http://schemas.microsoft.com/office/drawing/2014/main" id="{EE6C34AA-1C59-4818-80A2-0F86A3F2163C}"/>
              </a:ext>
            </a:extLst>
          </p:cNvPr>
          <p:cNvSpPr>
            <a:spLocks noGrp="1"/>
          </p:cNvSpPr>
          <p:nvPr>
            <p:ph idx="1"/>
          </p:nvPr>
        </p:nvSpPr>
        <p:spPr>
          <a:xfrm>
            <a:off x="680321" y="2336872"/>
            <a:ext cx="9613861" cy="4222953"/>
          </a:xfrm>
        </p:spPr>
        <p:txBody>
          <a:bodyPr>
            <a:normAutofit/>
          </a:bodyPr>
          <a:lstStyle/>
          <a:p>
            <a:r>
              <a:rPr lang="en-GB" dirty="0"/>
              <a:t>To manage eLearning assessment well, an LMS should support a wide range of question types that can be added to a pool. </a:t>
            </a:r>
            <a:r>
              <a:rPr lang="en-GB" smtClean="0"/>
              <a:t>Learn Upon </a:t>
            </a:r>
            <a:r>
              <a:rPr lang="en-GB" dirty="0"/>
              <a:t>allows you to choose from eight question types: Most admins combine a number of the following in each exam:</a:t>
            </a:r>
          </a:p>
          <a:p>
            <a:pPr lvl="1"/>
            <a:r>
              <a:rPr lang="en-GB" dirty="0"/>
              <a:t>True/false, </a:t>
            </a:r>
          </a:p>
          <a:p>
            <a:pPr lvl="1"/>
            <a:r>
              <a:rPr lang="en-US" b="1" dirty="0"/>
              <a:t>Pick one,</a:t>
            </a:r>
          </a:p>
          <a:p>
            <a:pPr lvl="1"/>
            <a:r>
              <a:rPr lang="en-US" b="1" dirty="0"/>
              <a:t>Multiple correct answer,</a:t>
            </a:r>
          </a:p>
          <a:p>
            <a:pPr lvl="1"/>
            <a:r>
              <a:rPr lang="en-US" b="1" dirty="0"/>
              <a:t>Image question,</a:t>
            </a:r>
          </a:p>
          <a:p>
            <a:pPr lvl="1"/>
            <a:r>
              <a:rPr lang="en-US" b="1" dirty="0"/>
              <a:t>Video question,</a:t>
            </a:r>
          </a:p>
          <a:p>
            <a:pPr lvl="1"/>
            <a:r>
              <a:rPr lang="en-US" b="1" dirty="0"/>
              <a:t>Order list,</a:t>
            </a:r>
          </a:p>
          <a:p>
            <a:pPr lvl="1"/>
            <a:r>
              <a:rPr lang="en-US" b="1" dirty="0"/>
              <a:t>Match list,</a:t>
            </a:r>
          </a:p>
          <a:p>
            <a:pPr lvl="1"/>
            <a:r>
              <a:rPr lang="en-US" b="1" dirty="0"/>
              <a:t>Fill in the blank.</a:t>
            </a:r>
          </a:p>
          <a:p>
            <a:pPr lvl="1"/>
            <a:endParaRPr lang="en-US" dirty="0"/>
          </a:p>
        </p:txBody>
      </p:sp>
    </p:spTree>
    <p:extLst>
      <p:ext uri="{BB962C8B-B14F-4D97-AF65-F5344CB8AC3E}">
        <p14:creationId xmlns:p14="http://schemas.microsoft.com/office/powerpoint/2010/main" val="623546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ED79-D361-4261-B31B-EE2934CD82F3}"/>
              </a:ext>
            </a:extLst>
          </p:cNvPr>
          <p:cNvSpPr>
            <a:spLocks noGrp="1"/>
          </p:cNvSpPr>
          <p:nvPr>
            <p:ph type="title"/>
          </p:nvPr>
        </p:nvSpPr>
        <p:spPr/>
        <p:txBody>
          <a:bodyPr/>
          <a:lstStyle/>
          <a:p>
            <a:r>
              <a:rPr lang="en-US" b="1" dirty="0"/>
              <a:t>Select your exam options.</a:t>
            </a:r>
            <a:endParaRPr lang="en-US" dirty="0"/>
          </a:p>
        </p:txBody>
      </p:sp>
      <p:sp>
        <p:nvSpPr>
          <p:cNvPr id="3" name="Content Placeholder 2">
            <a:extLst>
              <a:ext uri="{FF2B5EF4-FFF2-40B4-BE49-F238E27FC236}">
                <a16:creationId xmlns:a16="http://schemas.microsoft.com/office/drawing/2014/main" id="{BB065266-D789-478B-90E2-159B72806EBD}"/>
              </a:ext>
            </a:extLst>
          </p:cNvPr>
          <p:cNvSpPr>
            <a:spLocks noGrp="1"/>
          </p:cNvSpPr>
          <p:nvPr>
            <p:ph idx="1"/>
          </p:nvPr>
        </p:nvSpPr>
        <p:spPr/>
        <p:txBody>
          <a:bodyPr/>
          <a:lstStyle/>
          <a:p>
            <a:r>
              <a:rPr lang="en-GB" dirty="0"/>
              <a:t>After you've created a question pool, you can tailor each exam with a wide range of options, including:</a:t>
            </a:r>
          </a:p>
          <a:p>
            <a:pPr marL="0" indent="0">
              <a:buNone/>
            </a:pPr>
            <a:endParaRPr lang="en-GB" dirty="0"/>
          </a:p>
          <a:p>
            <a:pPr lvl="1"/>
            <a:r>
              <a:rPr lang="en-GB" b="1" dirty="0"/>
              <a:t>Exclude questions from an exam.</a:t>
            </a:r>
          </a:p>
          <a:p>
            <a:pPr lvl="1"/>
            <a:r>
              <a:rPr lang="en-US" b="1" dirty="0"/>
              <a:t>Use knowledge check.</a:t>
            </a:r>
          </a:p>
          <a:p>
            <a:pPr lvl="1"/>
            <a:r>
              <a:rPr lang="en-US" b="1" dirty="0"/>
              <a:t>Submit options.</a:t>
            </a:r>
          </a:p>
          <a:p>
            <a:pPr lvl="1"/>
            <a:r>
              <a:rPr lang="en-US" b="1" dirty="0"/>
              <a:t>Set a time limit.</a:t>
            </a:r>
            <a:endParaRPr lang="en-US" dirty="0"/>
          </a:p>
        </p:txBody>
      </p:sp>
    </p:spTree>
    <p:extLst>
      <p:ext uri="{BB962C8B-B14F-4D97-AF65-F5344CB8AC3E}">
        <p14:creationId xmlns:p14="http://schemas.microsoft.com/office/powerpoint/2010/main" val="3682578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51EE-3ACA-418C-8F6B-0318AE31B6F2}"/>
              </a:ext>
            </a:extLst>
          </p:cNvPr>
          <p:cNvSpPr>
            <a:spLocks noGrp="1"/>
          </p:cNvSpPr>
          <p:nvPr>
            <p:ph type="title"/>
          </p:nvPr>
        </p:nvSpPr>
        <p:spPr/>
        <p:txBody>
          <a:bodyPr>
            <a:normAutofit/>
          </a:bodyPr>
          <a:lstStyle/>
          <a:p>
            <a:r>
              <a:rPr lang="en-GB" b="1" dirty="0"/>
              <a:t>How To Use Certification For eLearning Assessment</a:t>
            </a:r>
            <a:endParaRPr lang="en-US" dirty="0"/>
          </a:p>
        </p:txBody>
      </p:sp>
      <p:sp>
        <p:nvSpPr>
          <p:cNvPr id="3" name="Content Placeholder 2">
            <a:extLst>
              <a:ext uri="{FF2B5EF4-FFF2-40B4-BE49-F238E27FC236}">
                <a16:creationId xmlns:a16="http://schemas.microsoft.com/office/drawing/2014/main" id="{7DB4F7EB-FDB0-408A-845B-3C458363F6E7}"/>
              </a:ext>
            </a:extLst>
          </p:cNvPr>
          <p:cNvSpPr>
            <a:spLocks noGrp="1"/>
          </p:cNvSpPr>
          <p:nvPr>
            <p:ph idx="1"/>
          </p:nvPr>
        </p:nvSpPr>
        <p:spPr/>
        <p:txBody>
          <a:bodyPr>
            <a:normAutofit lnSpcReduction="10000"/>
          </a:bodyPr>
          <a:lstStyle/>
          <a:p>
            <a:r>
              <a:rPr lang="en-GB" dirty="0"/>
              <a:t>Exams are useful both for assessing how learners are progressing with your courses and helping you to meet compliance requirements. Certification can be used in combination with exams to incentivize learner participation and success. Awarding a learner a certificate when they successfully complete a course gives them a tangible reward that can be used to promote your courses. </a:t>
            </a:r>
            <a:r>
              <a:rPr lang="en-GB" dirty="0" smtClean="0"/>
              <a:t>Learn Upon </a:t>
            </a:r>
            <a:r>
              <a:rPr lang="en-GB" dirty="0"/>
              <a:t>makes it easy to import and customize certificates that can be linked to courses and learning paths. When a learner completes a certified course, they are automatically awarded a certificate they can print, download, or share through their social networks. </a:t>
            </a:r>
            <a:endParaRPr lang="en-US" dirty="0"/>
          </a:p>
        </p:txBody>
      </p:sp>
    </p:spTree>
    <p:extLst>
      <p:ext uri="{BB962C8B-B14F-4D97-AF65-F5344CB8AC3E}">
        <p14:creationId xmlns:p14="http://schemas.microsoft.com/office/powerpoint/2010/main" val="3942267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3020</TotalTime>
  <Words>654</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Trebuchet MS</vt:lpstr>
      <vt:lpstr>Berlin</vt:lpstr>
      <vt:lpstr> Assessment, Examinations and Certifications in E-learning System</vt:lpstr>
      <vt:lpstr>Organise and Conduct Competency Based Assessment</vt:lpstr>
      <vt:lpstr>How To Use Exams And Certification For eLearning Assessment</vt:lpstr>
      <vt:lpstr>eLearning Assessment: How To Use Exams And Certification For Assessing eLearning Performance </vt:lpstr>
      <vt:lpstr>How To Use Exams For eLearning Assessment </vt:lpstr>
      <vt:lpstr>Creating question pools.</vt:lpstr>
      <vt:lpstr>Selecting question types.</vt:lpstr>
      <vt:lpstr>Select your exam options.</vt:lpstr>
      <vt:lpstr>How To Use Certification For eLearning Assessment</vt:lpstr>
      <vt:lpstr>If you choose to use certification to incentivize eLearning, you should also consider:</vt:lpstr>
      <vt:lpstr>7 Tips To Create Effective eLearning Assessments To Measure Online Training </vt:lpstr>
      <vt:lpstr>8 Qualitative eLearning Assessment Methods To Track Online Learners Progress</vt:lpstr>
      <vt:lpstr>Developing eLearning Assessments: 11 Common Mistakes To Avoid</vt:lpstr>
      <vt:lpstr>Diagnostic Assessment In eLearning: What eLearning Professionals Should Know</vt:lpstr>
      <vt:lpstr>6 Types Of Diagnostic Assessment</vt:lpstr>
      <vt:lpstr>4 Tips To Use Diagnostic Assessment in eLearning</vt:lpstr>
      <vt:lpstr>Formative Assessment In eLearning: What eLearning Professionals Should Know</vt:lpstr>
      <vt:lpstr>6 Types Of Formative Assessment</vt:lpstr>
      <vt:lpstr>4 Tips To Use Formative Assessment In eLearning </vt:lpstr>
      <vt:lpstr>Best Wishes to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Examinations and Certifications in E-learning System</dc:title>
  <dc:creator>HP</dc:creator>
  <cp:lastModifiedBy>Reza</cp:lastModifiedBy>
  <cp:revision>20</cp:revision>
  <dcterms:created xsi:type="dcterms:W3CDTF">2022-05-22T00:11:14Z</dcterms:created>
  <dcterms:modified xsi:type="dcterms:W3CDTF">2024-02-27T01:22:57Z</dcterms:modified>
</cp:coreProperties>
</file>