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451" r:id="rId3"/>
    <p:sldId id="457" r:id="rId4"/>
    <p:sldId id="603" r:id="rId5"/>
    <p:sldId id="590" r:id="rId6"/>
    <p:sldId id="602" r:id="rId7"/>
    <p:sldId id="278" r:id="rId8"/>
    <p:sldId id="262" r:id="rId9"/>
    <p:sldId id="601" r:id="rId10"/>
    <p:sldId id="263" r:id="rId11"/>
    <p:sldId id="269" r:id="rId12"/>
    <p:sldId id="599" r:id="rId13"/>
    <p:sldId id="60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71" d="100"/>
          <a:sy n="71" d="100"/>
        </p:scale>
        <p:origin x="690"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66D51-3D17-4C18-A67C-C55410FC496D}"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F36C1-718D-468F-90ED-D681EA018AE9}" type="slidenum">
              <a:rPr lang="en-US" smtClean="0"/>
              <a:t>‹#›</a:t>
            </a:fld>
            <a:endParaRPr lang="en-US"/>
          </a:p>
        </p:txBody>
      </p:sp>
    </p:spTree>
    <p:extLst>
      <p:ext uri="{BB962C8B-B14F-4D97-AF65-F5344CB8AC3E}">
        <p14:creationId xmlns:p14="http://schemas.microsoft.com/office/powerpoint/2010/main" val="196658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60793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2/26/2024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09571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0073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64610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4313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57432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36514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88796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9273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56602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42343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03848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4E08D7-BA6F-4F7C-91D6-517AC824B36D}"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61364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E08D7-BA6F-4F7C-91D6-517AC824B36D}" type="datetimeFigureOut">
              <a:rPr lang="en-US" smtClean="0"/>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2434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4E08D7-BA6F-4F7C-91D6-517AC824B36D}" type="datetimeFigureOut">
              <a:rPr lang="en-US" smtClean="0"/>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48444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E08D7-BA6F-4F7C-91D6-517AC824B36D}" type="datetimeFigureOut">
              <a:rPr lang="en-US" smtClean="0"/>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5191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79361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2656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4E08D7-BA6F-4F7C-91D6-517AC824B36D}" type="datetimeFigureOut">
              <a:rPr lang="en-US" smtClean="0"/>
              <a:t>2/26/2024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413ACF-0DD4-4DA2-8F73-9B1B3BAED8CC}" type="slidenum">
              <a:rPr lang="en-US" smtClean="0"/>
              <a:t>‹#›</a:t>
            </a:fld>
            <a:endParaRPr lang="en-US"/>
          </a:p>
        </p:txBody>
      </p:sp>
    </p:spTree>
    <p:extLst>
      <p:ext uri="{BB962C8B-B14F-4D97-AF65-F5344CB8AC3E}">
        <p14:creationId xmlns:p14="http://schemas.microsoft.com/office/powerpoint/2010/main" val="3451409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24" y="-19905"/>
            <a:ext cx="10671750" cy="1699850"/>
          </a:xfrm>
        </p:spPr>
        <p:txBody>
          <a:bodyPr>
            <a:normAutofit fontScale="90000"/>
          </a:bodyPr>
          <a:lstStyle/>
          <a:p>
            <a:pPr algn="ctr"/>
            <a:r>
              <a:rPr lang="en-US" sz="5300" dirty="0">
                <a:latin typeface="Arial Rounded MT Bold" panose="020F0704030504030204" pitchFamily="34" charset="0"/>
              </a:rPr>
              <a:t>Foundation Training for Teachers’ under DTE</a:t>
            </a:r>
          </a:p>
        </p:txBody>
      </p:sp>
      <p:sp>
        <p:nvSpPr>
          <p:cNvPr id="3" name="Subtitle 2"/>
          <p:cNvSpPr>
            <a:spLocks noGrp="1"/>
          </p:cNvSpPr>
          <p:nvPr>
            <p:ph type="subTitle" idx="1"/>
          </p:nvPr>
        </p:nvSpPr>
        <p:spPr>
          <a:xfrm>
            <a:off x="3697357" y="4184375"/>
            <a:ext cx="8150222" cy="2942550"/>
          </a:xfrm>
        </p:spPr>
        <p:txBody>
          <a:bodyPr>
            <a:normAutofit fontScale="85000" lnSpcReduction="10000"/>
          </a:bodyPr>
          <a:lstStyle/>
          <a:p>
            <a:r>
              <a:rPr lang="en-US" sz="7700" b="1" dirty="0">
                <a:solidFill>
                  <a:schemeClr val="accent1">
                    <a:lumMod val="75000"/>
                  </a:schemeClr>
                </a:solidFill>
              </a:rPr>
              <a:t>DR. Sheikh Abu Reza</a:t>
            </a:r>
          </a:p>
          <a:p>
            <a:r>
              <a:rPr lang="en-US" sz="3600" b="1" dirty="0"/>
              <a:t>Director (</a:t>
            </a:r>
            <a:r>
              <a:rPr lang="en-US" sz="3600" b="1" dirty="0" err="1" smtClean="0"/>
              <a:t>Retd</a:t>
            </a:r>
            <a:r>
              <a:rPr lang="en-US" sz="3600" b="1" dirty="0"/>
              <a:t>) DTE &amp;</a:t>
            </a:r>
          </a:p>
          <a:p>
            <a:r>
              <a:rPr lang="en-US" sz="3600" b="1" dirty="0"/>
              <a:t>CBT&amp;A Trainer</a:t>
            </a:r>
          </a:p>
          <a:p>
            <a:endParaRPr lang="en-US" sz="3600" b="1" dirty="0"/>
          </a:p>
        </p:txBody>
      </p:sp>
      <p:sp>
        <p:nvSpPr>
          <p:cNvPr id="4" name="TextBox 3">
            <a:extLst>
              <a:ext uri="{FF2B5EF4-FFF2-40B4-BE49-F238E27FC236}">
                <a16:creationId xmlns:a16="http://schemas.microsoft.com/office/drawing/2014/main" id="{6B781BCC-846C-46E6-B405-C8E9CF320F07}"/>
              </a:ext>
            </a:extLst>
          </p:cNvPr>
          <p:cNvSpPr txBox="1"/>
          <p:nvPr/>
        </p:nvSpPr>
        <p:spPr>
          <a:xfrm>
            <a:off x="5534760" y="1688569"/>
            <a:ext cx="3354274" cy="584775"/>
          </a:xfrm>
          <a:prstGeom prst="rect">
            <a:avLst/>
          </a:prstGeom>
          <a:noFill/>
        </p:spPr>
        <p:txBody>
          <a:bodyPr wrap="square" rtlCol="0">
            <a:spAutoFit/>
          </a:bodyPr>
          <a:lstStyle/>
          <a:p>
            <a:r>
              <a:rPr lang="en-US" sz="3200" b="1" dirty="0" smtClean="0">
                <a:solidFill>
                  <a:srgbClr val="FF0000"/>
                </a:solidFill>
                <a:latin typeface="Bookman Old Style" panose="02050604050505020204" pitchFamily="18" charset="0"/>
              </a:rPr>
              <a:t>Module-4.01</a:t>
            </a:r>
            <a:endParaRPr lang="en-US" sz="3200" b="1" dirty="0">
              <a:solidFill>
                <a:srgbClr val="FF0000"/>
              </a:solidFill>
              <a:latin typeface="Bookman Old Style" panose="02050604050505020204" pitchFamily="18" charset="0"/>
            </a:endParaRPr>
          </a:p>
        </p:txBody>
      </p:sp>
      <p:sp>
        <p:nvSpPr>
          <p:cNvPr id="5" name="Rectangle 4">
            <a:extLst>
              <a:ext uri="{FF2B5EF4-FFF2-40B4-BE49-F238E27FC236}">
                <a16:creationId xmlns:a16="http://schemas.microsoft.com/office/drawing/2014/main" id="{DE544164-B746-49BE-BC75-7286E17FBB1E}"/>
              </a:ext>
            </a:extLst>
          </p:cNvPr>
          <p:cNvSpPr/>
          <p:nvPr/>
        </p:nvSpPr>
        <p:spPr>
          <a:xfrm>
            <a:off x="1680775" y="2281968"/>
            <a:ext cx="10032648" cy="1754326"/>
          </a:xfrm>
          <a:prstGeom prst="rect">
            <a:avLst/>
          </a:prstGeom>
        </p:spPr>
        <p:txBody>
          <a:bodyPr wrap="square">
            <a:spAutoFit/>
          </a:bodyPr>
          <a:lstStyle/>
          <a:p>
            <a:pPr algn="ctr"/>
            <a:r>
              <a:rPr lang="en-US" sz="3600" dirty="0" smtClean="0">
                <a:latin typeface="Algerian" panose="04020705040A02060702" pitchFamily="82" charset="0"/>
              </a:rPr>
              <a:t>Existing scenario of TVET in Bangladesh: identifying challenges and opportunities</a:t>
            </a:r>
            <a:endParaRPr lang="en-US" sz="36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755373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8813" y="274706"/>
            <a:ext cx="8534373" cy="664969"/>
          </a:xfrm>
          <a:prstGeom prst="rect">
            <a:avLst/>
          </a:prstGeom>
        </p:spPr>
      </p:pic>
      <p:pic>
        <p:nvPicPr>
          <p:cNvPr id="4" name="Picture 3"/>
          <p:cNvPicPr>
            <a:picLocks noChangeAspect="1"/>
          </p:cNvPicPr>
          <p:nvPr/>
        </p:nvPicPr>
        <p:blipFill>
          <a:blip r:embed="rId3"/>
          <a:stretch>
            <a:fillRect/>
          </a:stretch>
        </p:blipFill>
        <p:spPr>
          <a:xfrm>
            <a:off x="1462057" y="1591681"/>
            <a:ext cx="10241432" cy="3674638"/>
          </a:xfrm>
          <a:prstGeom prst="rect">
            <a:avLst/>
          </a:prstGeom>
        </p:spPr>
      </p:pic>
      <p:sp>
        <p:nvSpPr>
          <p:cNvPr id="5" name="TextBox 4">
            <a:extLst>
              <a:ext uri="{FF2B5EF4-FFF2-40B4-BE49-F238E27FC236}">
                <a16:creationId xmlns:a16="http://schemas.microsoft.com/office/drawing/2014/main" id="{95CCDE3F-1575-45EA-B049-9840710C94C9}"/>
              </a:ext>
            </a:extLst>
          </p:cNvPr>
          <p:cNvSpPr txBox="1"/>
          <p:nvPr/>
        </p:nvSpPr>
        <p:spPr>
          <a:xfrm>
            <a:off x="10575235" y="5936974"/>
            <a:ext cx="1262982" cy="369332"/>
          </a:xfrm>
          <a:prstGeom prst="rect">
            <a:avLst/>
          </a:prstGeom>
          <a:noFill/>
        </p:spPr>
        <p:txBody>
          <a:bodyPr wrap="square" rtlCol="0">
            <a:spAutoFit/>
          </a:bodyPr>
          <a:lstStyle/>
          <a:p>
            <a:r>
              <a:rPr lang="en-US" dirty="0"/>
              <a:t>P-37</a:t>
            </a:r>
          </a:p>
        </p:txBody>
      </p:sp>
    </p:spTree>
    <p:extLst>
      <p:ext uri="{BB962C8B-B14F-4D97-AF65-F5344CB8AC3E}">
        <p14:creationId xmlns:p14="http://schemas.microsoft.com/office/powerpoint/2010/main" val="6009975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82290" y="1169902"/>
            <a:ext cx="5408375" cy="5688097"/>
          </a:xfrm>
          <a:prstGeom prst="rect">
            <a:avLst/>
          </a:prstGeom>
        </p:spPr>
      </p:pic>
      <p:pic>
        <p:nvPicPr>
          <p:cNvPr id="3" name="Picture 2"/>
          <p:cNvPicPr>
            <a:picLocks noChangeAspect="1"/>
          </p:cNvPicPr>
          <p:nvPr/>
        </p:nvPicPr>
        <p:blipFill>
          <a:blip r:embed="rId3"/>
          <a:stretch>
            <a:fillRect/>
          </a:stretch>
        </p:blipFill>
        <p:spPr>
          <a:xfrm>
            <a:off x="2159048" y="306172"/>
            <a:ext cx="7915468" cy="551438"/>
          </a:xfrm>
          <a:prstGeom prst="rect">
            <a:avLst/>
          </a:prstGeom>
        </p:spPr>
      </p:pic>
      <p:sp>
        <p:nvSpPr>
          <p:cNvPr id="4" name="TextBox 3">
            <a:extLst>
              <a:ext uri="{FF2B5EF4-FFF2-40B4-BE49-F238E27FC236}">
                <a16:creationId xmlns:a16="http://schemas.microsoft.com/office/drawing/2014/main" id="{A2F3A40E-0C18-453D-B2EC-076FF45A339D}"/>
              </a:ext>
            </a:extLst>
          </p:cNvPr>
          <p:cNvSpPr txBox="1"/>
          <p:nvPr/>
        </p:nvSpPr>
        <p:spPr>
          <a:xfrm>
            <a:off x="10575235" y="5936974"/>
            <a:ext cx="1262982" cy="369332"/>
          </a:xfrm>
          <a:prstGeom prst="rect">
            <a:avLst/>
          </a:prstGeom>
          <a:noFill/>
        </p:spPr>
        <p:txBody>
          <a:bodyPr wrap="square" rtlCol="0">
            <a:spAutoFit/>
          </a:bodyPr>
          <a:lstStyle/>
          <a:p>
            <a:r>
              <a:rPr lang="en-US" dirty="0"/>
              <a:t>P-53</a:t>
            </a:r>
          </a:p>
        </p:txBody>
      </p:sp>
    </p:spTree>
    <p:extLst>
      <p:ext uri="{BB962C8B-B14F-4D97-AF65-F5344CB8AC3E}">
        <p14:creationId xmlns:p14="http://schemas.microsoft.com/office/powerpoint/2010/main" val="15829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380EF-F9AE-4820-9C5A-B569FBF41D30}"/>
              </a:ext>
            </a:extLst>
          </p:cNvPr>
          <p:cNvSpPr>
            <a:spLocks noGrp="1"/>
          </p:cNvSpPr>
          <p:nvPr>
            <p:ph type="title"/>
          </p:nvPr>
        </p:nvSpPr>
        <p:spPr>
          <a:xfrm>
            <a:off x="1484311" y="261731"/>
            <a:ext cx="9024663" cy="679174"/>
          </a:xfrm>
        </p:spPr>
        <p:txBody>
          <a:bodyPr>
            <a:normAutofit fontScale="90000"/>
          </a:bodyPr>
          <a:lstStyle/>
          <a:p>
            <a:r>
              <a:rPr lang="en-US" dirty="0"/>
              <a:t>Review</a:t>
            </a:r>
          </a:p>
        </p:txBody>
      </p:sp>
      <p:pic>
        <p:nvPicPr>
          <p:cNvPr id="2050" name="Picture 2">
            <a:extLst>
              <a:ext uri="{FF2B5EF4-FFF2-40B4-BE49-F238E27FC236}">
                <a16:creationId xmlns:a16="http://schemas.microsoft.com/office/drawing/2014/main" id="{6C38C26F-3D0E-42AF-904E-8A6EEFF4B1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8687" y="1895061"/>
            <a:ext cx="5594626" cy="3949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0338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Images, Stock Photos &amp;amp; Vectors | Shutterstock">
            <a:extLst>
              <a:ext uri="{FF2B5EF4-FFF2-40B4-BE49-F238E27FC236}">
                <a16:creationId xmlns:a16="http://schemas.microsoft.com/office/drawing/2014/main" id="{EC96C7B1-C771-4816-B3B2-64250D301E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1939" y="1755913"/>
            <a:ext cx="7972321" cy="2869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589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2</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4" name="Title 3">
            <a:extLst>
              <a:ext uri="{FF2B5EF4-FFF2-40B4-BE49-F238E27FC236}">
                <a16:creationId xmlns:a16="http://schemas.microsoft.com/office/drawing/2014/main" id="{EA9BB797-5292-4F0F-9152-2DECC4A8F6EE}"/>
              </a:ext>
            </a:extLst>
          </p:cNvPr>
          <p:cNvSpPr>
            <a:spLocks noGrp="1"/>
          </p:cNvSpPr>
          <p:nvPr>
            <p:ph type="title"/>
          </p:nvPr>
        </p:nvSpPr>
        <p:spPr>
          <a:xfrm>
            <a:off x="2091070" y="1131888"/>
            <a:ext cx="10018713" cy="5922335"/>
          </a:xfrm>
        </p:spPr>
        <p:txBody>
          <a:bodyPr>
            <a:normAutofit/>
          </a:bodyPr>
          <a:lstStyle/>
          <a:p>
            <a:pPr lvl="0" algn="l"/>
            <a:r>
              <a:rPr lang="en-US" sz="3200" dirty="0">
                <a:latin typeface="Times New Roman" panose="02020603050405020304" pitchFamily="18" charset="0"/>
                <a:cs typeface="Times New Roman" panose="02020603050405020304" pitchFamily="18" charset="0"/>
              </a:rPr>
              <a:t>1. The concept of TVET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2. TVET scenario of Bangladesh</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3. </a:t>
            </a:r>
            <a:r>
              <a:rPr lang="en-US" sz="3200" dirty="0" smtClean="0">
                <a:latin typeface="Times New Roman" panose="02020603050405020304" pitchFamily="18" charset="0"/>
                <a:cs typeface="Times New Roman" panose="02020603050405020304" pitchFamily="18" charset="0"/>
              </a:rPr>
              <a:t>Identifying Challenges</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4. </a:t>
            </a:r>
            <a:r>
              <a:rPr lang="en-US" sz="3200" dirty="0" smtClean="0">
                <a:latin typeface="Times New Roman" panose="02020603050405020304" pitchFamily="18" charset="0"/>
                <a:cs typeface="Times New Roman" panose="02020603050405020304" pitchFamily="18" charset="0"/>
              </a:rPr>
              <a:t>Opportunities </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5</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Some Examples </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57AF3DC-0236-40E7-A2DB-C8486EC73EB8}"/>
              </a:ext>
            </a:extLst>
          </p:cNvPr>
          <p:cNvSpPr txBox="1"/>
          <p:nvPr/>
        </p:nvSpPr>
        <p:spPr>
          <a:xfrm>
            <a:off x="2566988" y="300891"/>
            <a:ext cx="7533942" cy="830997"/>
          </a:xfrm>
          <a:prstGeom prst="rect">
            <a:avLst/>
          </a:prstGeom>
          <a:noFill/>
        </p:spPr>
        <p:txBody>
          <a:bodyPr wrap="square" rtlCol="0">
            <a:spAutoFit/>
          </a:bodyPr>
          <a:lstStyle/>
          <a:p>
            <a:pPr algn="ctr"/>
            <a:r>
              <a:rPr lang="en-US" sz="4800" b="1" dirty="0"/>
              <a:t>Outlines</a:t>
            </a:r>
          </a:p>
        </p:txBody>
      </p:sp>
    </p:spTree>
    <p:extLst>
      <p:ext uri="{BB962C8B-B14F-4D97-AF65-F5344CB8AC3E}">
        <p14:creationId xmlns:p14="http://schemas.microsoft.com/office/powerpoint/2010/main" val="48488429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DC3FC-ACFB-4BBB-99F1-318152C93784}"/>
              </a:ext>
            </a:extLst>
          </p:cNvPr>
          <p:cNvSpPr txBox="1"/>
          <p:nvPr/>
        </p:nvSpPr>
        <p:spPr>
          <a:xfrm>
            <a:off x="2968487" y="2637183"/>
            <a:ext cx="6665843" cy="923330"/>
          </a:xfrm>
          <a:prstGeom prst="rect">
            <a:avLst/>
          </a:prstGeom>
          <a:noFill/>
        </p:spPr>
        <p:txBody>
          <a:bodyPr wrap="square" rtlCol="0">
            <a:spAutoFit/>
          </a:bodyPr>
          <a:lstStyle/>
          <a:p>
            <a:pPr algn="ctr"/>
            <a:r>
              <a:rPr lang="en-US" sz="5400" b="1" dirty="0" smtClean="0"/>
              <a:t>TVET</a:t>
            </a:r>
            <a:endParaRPr lang="en-US" sz="5400" b="1" dirty="0"/>
          </a:p>
        </p:txBody>
      </p:sp>
    </p:spTree>
    <p:extLst>
      <p:ext uri="{BB962C8B-B14F-4D97-AF65-F5344CB8AC3E}">
        <p14:creationId xmlns:p14="http://schemas.microsoft.com/office/powerpoint/2010/main" val="269049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DC3FC-ACFB-4BBB-99F1-318152C93784}"/>
              </a:ext>
            </a:extLst>
          </p:cNvPr>
          <p:cNvSpPr txBox="1"/>
          <p:nvPr/>
        </p:nvSpPr>
        <p:spPr>
          <a:xfrm>
            <a:off x="1801505" y="1627248"/>
            <a:ext cx="9485193" cy="3323987"/>
          </a:xfrm>
          <a:prstGeom prst="rect">
            <a:avLst/>
          </a:prstGeom>
          <a:noFill/>
        </p:spPr>
        <p:txBody>
          <a:bodyPr wrap="square" rtlCol="0">
            <a:spAutoFit/>
          </a:bodyPr>
          <a:lstStyle/>
          <a:p>
            <a:pPr algn="ctr"/>
            <a:r>
              <a:rPr lang="en-US" sz="5400" b="1" dirty="0" smtClean="0"/>
              <a:t>TE = Technical Education</a:t>
            </a:r>
            <a:r>
              <a:rPr lang="en-US" sz="2400" b="1" dirty="0" smtClean="0"/>
              <a:t> (All type of Diploma Courses )</a:t>
            </a:r>
            <a:endParaRPr lang="en-US" sz="5400" b="1" dirty="0" smtClean="0"/>
          </a:p>
          <a:p>
            <a:pPr algn="ctr"/>
            <a:r>
              <a:rPr lang="en-US" sz="5400" b="1" dirty="0" smtClean="0"/>
              <a:t>VE = Vocational Education </a:t>
            </a:r>
            <a:r>
              <a:rPr lang="en-US" sz="2400" b="1" dirty="0" smtClean="0"/>
              <a:t>( SSC </a:t>
            </a:r>
            <a:r>
              <a:rPr lang="en-US" sz="2400" b="1" dirty="0" err="1" smtClean="0"/>
              <a:t>Voc</a:t>
            </a:r>
            <a:r>
              <a:rPr lang="en-US" sz="2400" b="1" dirty="0" smtClean="0"/>
              <a:t> &amp; HSC </a:t>
            </a:r>
            <a:r>
              <a:rPr lang="en-US" sz="2400" b="1" dirty="0" err="1" smtClean="0"/>
              <a:t>Voc</a:t>
            </a:r>
            <a:r>
              <a:rPr lang="en-US" sz="2400" b="1" dirty="0" smtClean="0"/>
              <a:t> under BTEB)</a:t>
            </a:r>
            <a:endParaRPr lang="en-US" sz="5400" b="1" dirty="0" smtClean="0"/>
          </a:p>
          <a:p>
            <a:pPr algn="ctr"/>
            <a:r>
              <a:rPr lang="en-US" sz="5400" b="1" dirty="0" smtClean="0"/>
              <a:t>T = Training</a:t>
            </a:r>
            <a:r>
              <a:rPr lang="en-US" sz="2400" b="1" dirty="0" smtClean="0"/>
              <a:t>( All Ministry)</a:t>
            </a:r>
            <a:endParaRPr lang="en-US" sz="2400" b="1" dirty="0"/>
          </a:p>
        </p:txBody>
      </p:sp>
    </p:spTree>
    <p:extLst>
      <p:ext uri="{BB962C8B-B14F-4D97-AF65-F5344CB8AC3E}">
        <p14:creationId xmlns:p14="http://schemas.microsoft.com/office/powerpoint/2010/main" val="3642412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9BAD3D-073F-4AEA-91E6-BC0895BC0379}"/>
              </a:ext>
            </a:extLst>
          </p:cNvPr>
          <p:cNvSpPr txBox="1"/>
          <p:nvPr/>
        </p:nvSpPr>
        <p:spPr>
          <a:xfrm>
            <a:off x="1856096" y="145839"/>
            <a:ext cx="9908274" cy="830997"/>
          </a:xfrm>
          <a:prstGeom prst="rect">
            <a:avLst/>
          </a:prstGeom>
          <a:noFill/>
        </p:spPr>
        <p:txBody>
          <a:bodyPr wrap="square" rtlCol="0">
            <a:spAutoFit/>
          </a:bodyPr>
          <a:lstStyle/>
          <a:p>
            <a:pPr algn="ctr"/>
            <a:r>
              <a:rPr lang="en-US" sz="4800" b="1" dirty="0"/>
              <a:t>Quality issues in TVET</a:t>
            </a:r>
          </a:p>
        </p:txBody>
      </p:sp>
      <p:sp>
        <p:nvSpPr>
          <p:cNvPr id="5" name="TextBox 4">
            <a:extLst>
              <a:ext uri="{FF2B5EF4-FFF2-40B4-BE49-F238E27FC236}">
                <a16:creationId xmlns:a16="http://schemas.microsoft.com/office/drawing/2014/main" id="{D6B3C552-ED83-4E50-B9BC-F7D4FD9A1C60}"/>
              </a:ext>
            </a:extLst>
          </p:cNvPr>
          <p:cNvSpPr txBox="1"/>
          <p:nvPr/>
        </p:nvSpPr>
        <p:spPr>
          <a:xfrm>
            <a:off x="1404731" y="950332"/>
            <a:ext cx="10601740" cy="5109091"/>
          </a:xfrm>
          <a:prstGeom prst="rect">
            <a:avLst/>
          </a:prstGeom>
          <a:noFill/>
        </p:spPr>
        <p:txBody>
          <a:bodyPr wrap="square" rtlCol="0">
            <a:spAutoFit/>
          </a:bodyPr>
          <a:lstStyle/>
          <a:p>
            <a:r>
              <a:rPr lang="en-US" sz="2800" dirty="0">
                <a:solidFill>
                  <a:srgbClr val="0070C0"/>
                </a:solidFill>
              </a:rPr>
              <a:t>TVET may varied in country to country and institute to institute for different factors, context and environments- traditional TVET-</a:t>
            </a:r>
          </a:p>
          <a:p>
            <a:endParaRPr lang="en-US" dirty="0"/>
          </a:p>
          <a:p>
            <a:pPr marL="285750" indent="-285750">
              <a:buFont typeface="Wingdings" panose="05000000000000000000" pitchFamily="2" charset="2"/>
              <a:buChar char="v"/>
            </a:pPr>
            <a:r>
              <a:rPr lang="en-US" sz="3600" dirty="0"/>
              <a:t> Not consistent about QA</a:t>
            </a:r>
          </a:p>
          <a:p>
            <a:pPr marL="285750" indent="-285750">
              <a:buFont typeface="Wingdings" panose="05000000000000000000" pitchFamily="2" charset="2"/>
              <a:buChar char="v"/>
            </a:pPr>
            <a:r>
              <a:rPr lang="en-US" sz="3600" dirty="0"/>
              <a:t> Not Standards alien with demanded occupations</a:t>
            </a:r>
          </a:p>
          <a:p>
            <a:pPr marL="285750" indent="-285750">
              <a:buFont typeface="Wingdings" panose="05000000000000000000" pitchFamily="2" charset="2"/>
              <a:buChar char="v"/>
            </a:pPr>
            <a:r>
              <a:rPr lang="en-US" sz="3600" dirty="0"/>
              <a:t> Curriculum not based on needs</a:t>
            </a:r>
          </a:p>
          <a:p>
            <a:pPr marL="285750" indent="-285750">
              <a:buFont typeface="Wingdings" panose="05000000000000000000" pitchFamily="2" charset="2"/>
              <a:buChar char="v"/>
            </a:pPr>
            <a:r>
              <a:rPr lang="en-US" sz="3600" dirty="0"/>
              <a:t> TVET teachers and trainers are not properly trained</a:t>
            </a:r>
          </a:p>
          <a:p>
            <a:pPr marL="285750" indent="-285750">
              <a:buFont typeface="Wingdings" panose="05000000000000000000" pitchFamily="2" charset="2"/>
              <a:buChar char="v"/>
            </a:pPr>
            <a:r>
              <a:rPr lang="en-US" sz="3600" dirty="0"/>
              <a:t> Lack of strong and appropriate TVET governance</a:t>
            </a:r>
          </a:p>
          <a:p>
            <a:pPr marL="285750" indent="-285750">
              <a:buFont typeface="Wingdings" panose="05000000000000000000" pitchFamily="2" charset="2"/>
              <a:buChar char="v"/>
            </a:pPr>
            <a:r>
              <a:rPr lang="en-US" sz="3600" dirty="0"/>
              <a:t> Skills training is problematics</a:t>
            </a:r>
          </a:p>
          <a:p>
            <a:pPr marL="285750" indent="-285750">
              <a:buFont typeface="Wingdings" panose="05000000000000000000" pitchFamily="2" charset="2"/>
              <a:buChar char="v"/>
            </a:pPr>
            <a:r>
              <a:rPr lang="en-US" sz="3600" dirty="0"/>
              <a:t> Recruitment rules are defective and time consuming </a:t>
            </a:r>
          </a:p>
        </p:txBody>
      </p:sp>
      <p:sp>
        <p:nvSpPr>
          <p:cNvPr id="2" name="TextBox 1">
            <a:extLst>
              <a:ext uri="{FF2B5EF4-FFF2-40B4-BE49-F238E27FC236}">
                <a16:creationId xmlns:a16="http://schemas.microsoft.com/office/drawing/2014/main" id="{C53E90C3-6A1C-4B7C-AC9B-3A441D9ECBB9}"/>
              </a:ext>
            </a:extLst>
          </p:cNvPr>
          <p:cNvSpPr txBox="1"/>
          <p:nvPr/>
        </p:nvSpPr>
        <p:spPr>
          <a:xfrm>
            <a:off x="10668000" y="5937352"/>
            <a:ext cx="914400" cy="369332"/>
          </a:xfrm>
          <a:prstGeom prst="rect">
            <a:avLst/>
          </a:prstGeom>
          <a:noFill/>
        </p:spPr>
        <p:txBody>
          <a:bodyPr wrap="square" rtlCol="0">
            <a:spAutoFit/>
          </a:bodyPr>
          <a:lstStyle/>
          <a:p>
            <a:r>
              <a:rPr lang="en-US" dirty="0"/>
              <a:t>P-60</a:t>
            </a:r>
          </a:p>
        </p:txBody>
      </p:sp>
    </p:spTree>
    <p:extLst>
      <p:ext uri="{BB962C8B-B14F-4D97-AF65-F5344CB8AC3E}">
        <p14:creationId xmlns:p14="http://schemas.microsoft.com/office/powerpoint/2010/main" val="3373045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C9B37B-EF7B-4ECE-A83A-1FD98B69312B}"/>
              </a:ext>
            </a:extLst>
          </p:cNvPr>
          <p:cNvSpPr txBox="1"/>
          <p:nvPr/>
        </p:nvSpPr>
        <p:spPr>
          <a:xfrm>
            <a:off x="1908313" y="2610678"/>
            <a:ext cx="9130748" cy="1200329"/>
          </a:xfrm>
          <a:prstGeom prst="rect">
            <a:avLst/>
          </a:prstGeom>
          <a:noFill/>
        </p:spPr>
        <p:txBody>
          <a:bodyPr wrap="square" rtlCol="0">
            <a:spAutoFit/>
          </a:bodyPr>
          <a:lstStyle/>
          <a:p>
            <a:pPr marL="285750" indent="-285750">
              <a:buFont typeface="Arial" panose="020B0604020202020204" pitchFamily="34" charset="0"/>
              <a:buChar char="•"/>
            </a:pPr>
            <a:r>
              <a:rPr lang="en-US" sz="3600" dirty="0"/>
              <a:t>QAM (Quality Assurance </a:t>
            </a:r>
            <a:r>
              <a:rPr lang="en-US" sz="3600" dirty="0" smtClean="0"/>
              <a:t>Manuals</a:t>
            </a:r>
            <a:r>
              <a:rPr lang="en-US" sz="3600" dirty="0"/>
              <a:t>)</a:t>
            </a:r>
          </a:p>
          <a:p>
            <a:pPr marL="285750" indent="-285750">
              <a:buFont typeface="Arial" panose="020B0604020202020204" pitchFamily="34" charset="0"/>
              <a:buChar char="•"/>
            </a:pPr>
            <a:r>
              <a:rPr lang="en-US" sz="3600" dirty="0"/>
              <a:t>CAD ( Course Accreditation Documents)</a:t>
            </a:r>
          </a:p>
        </p:txBody>
      </p:sp>
    </p:spTree>
    <p:extLst>
      <p:ext uri="{BB962C8B-B14F-4D97-AF65-F5344CB8AC3E}">
        <p14:creationId xmlns:p14="http://schemas.microsoft.com/office/powerpoint/2010/main" val="1972390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7207" y="1062272"/>
            <a:ext cx="10187228" cy="4733456"/>
          </a:xfrm>
          <a:prstGeom prst="rect">
            <a:avLst/>
          </a:prstGeom>
        </p:spPr>
      </p:pic>
      <p:sp>
        <p:nvSpPr>
          <p:cNvPr id="3" name="TextBox 2">
            <a:extLst>
              <a:ext uri="{FF2B5EF4-FFF2-40B4-BE49-F238E27FC236}">
                <a16:creationId xmlns:a16="http://schemas.microsoft.com/office/drawing/2014/main" id="{8D7EE9F4-7E3A-48CE-A500-F1E40B980399}"/>
              </a:ext>
            </a:extLst>
          </p:cNvPr>
          <p:cNvSpPr txBox="1"/>
          <p:nvPr/>
        </p:nvSpPr>
        <p:spPr>
          <a:xfrm>
            <a:off x="10429461" y="5897218"/>
            <a:ext cx="1262982" cy="369332"/>
          </a:xfrm>
          <a:prstGeom prst="rect">
            <a:avLst/>
          </a:prstGeom>
          <a:noFill/>
        </p:spPr>
        <p:txBody>
          <a:bodyPr wrap="square" rtlCol="0">
            <a:spAutoFit/>
          </a:bodyPr>
          <a:lstStyle/>
          <a:p>
            <a:r>
              <a:rPr lang="en-US" dirty="0"/>
              <a:t>P-31</a:t>
            </a:r>
          </a:p>
        </p:txBody>
      </p:sp>
    </p:spTree>
    <p:extLst>
      <p:ext uri="{BB962C8B-B14F-4D97-AF65-F5344CB8AC3E}">
        <p14:creationId xmlns:p14="http://schemas.microsoft.com/office/powerpoint/2010/main" val="42293869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0984" y="125310"/>
            <a:ext cx="10297182" cy="897509"/>
          </a:xfrm>
          <a:prstGeom prst="rect">
            <a:avLst/>
          </a:prstGeom>
        </p:spPr>
      </p:pic>
      <p:pic>
        <p:nvPicPr>
          <p:cNvPr id="3" name="Picture 2"/>
          <p:cNvPicPr>
            <a:picLocks noChangeAspect="1"/>
          </p:cNvPicPr>
          <p:nvPr/>
        </p:nvPicPr>
        <p:blipFill>
          <a:blip r:embed="rId3"/>
          <a:stretch>
            <a:fillRect/>
          </a:stretch>
        </p:blipFill>
        <p:spPr>
          <a:xfrm>
            <a:off x="1804345" y="952231"/>
            <a:ext cx="9947564" cy="3985595"/>
          </a:xfrm>
          <a:prstGeom prst="rect">
            <a:avLst/>
          </a:prstGeom>
        </p:spPr>
      </p:pic>
      <p:pic>
        <p:nvPicPr>
          <p:cNvPr id="4" name="Picture 3"/>
          <p:cNvPicPr>
            <a:picLocks noChangeAspect="1"/>
          </p:cNvPicPr>
          <p:nvPr/>
        </p:nvPicPr>
        <p:blipFill>
          <a:blip r:embed="rId4"/>
          <a:stretch>
            <a:fillRect/>
          </a:stretch>
        </p:blipFill>
        <p:spPr>
          <a:xfrm>
            <a:off x="1866689" y="4895922"/>
            <a:ext cx="9864438" cy="1654521"/>
          </a:xfrm>
          <a:prstGeom prst="rect">
            <a:avLst/>
          </a:prstGeom>
        </p:spPr>
      </p:pic>
      <p:sp>
        <p:nvSpPr>
          <p:cNvPr id="5" name="TextBox 4">
            <a:extLst>
              <a:ext uri="{FF2B5EF4-FFF2-40B4-BE49-F238E27FC236}">
                <a16:creationId xmlns:a16="http://schemas.microsoft.com/office/drawing/2014/main" id="{BF370C78-7BEC-47C9-8A9C-6A09D80E9EC6}"/>
              </a:ext>
            </a:extLst>
          </p:cNvPr>
          <p:cNvSpPr txBox="1"/>
          <p:nvPr/>
        </p:nvSpPr>
        <p:spPr>
          <a:xfrm>
            <a:off x="11560509" y="5905769"/>
            <a:ext cx="1262982" cy="369332"/>
          </a:xfrm>
          <a:prstGeom prst="rect">
            <a:avLst/>
          </a:prstGeom>
          <a:noFill/>
        </p:spPr>
        <p:txBody>
          <a:bodyPr wrap="square" rtlCol="0">
            <a:spAutoFit/>
          </a:bodyPr>
          <a:lstStyle/>
          <a:p>
            <a:r>
              <a:rPr lang="en-US" dirty="0"/>
              <a:t>P-34</a:t>
            </a:r>
          </a:p>
        </p:txBody>
      </p:sp>
    </p:spTree>
    <p:extLst>
      <p:ext uri="{BB962C8B-B14F-4D97-AF65-F5344CB8AC3E}">
        <p14:creationId xmlns:p14="http://schemas.microsoft.com/office/powerpoint/2010/main" val="1576413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0984" y="125310"/>
            <a:ext cx="10297182" cy="897509"/>
          </a:xfrm>
          <a:prstGeom prst="rect">
            <a:avLst/>
          </a:prstGeom>
        </p:spPr>
      </p:pic>
      <p:sp>
        <p:nvSpPr>
          <p:cNvPr id="5" name="TextBox 4">
            <a:extLst>
              <a:ext uri="{FF2B5EF4-FFF2-40B4-BE49-F238E27FC236}">
                <a16:creationId xmlns:a16="http://schemas.microsoft.com/office/drawing/2014/main" id="{BF370C78-7BEC-47C9-8A9C-6A09D80E9EC6}"/>
              </a:ext>
            </a:extLst>
          </p:cNvPr>
          <p:cNvSpPr txBox="1"/>
          <p:nvPr/>
        </p:nvSpPr>
        <p:spPr>
          <a:xfrm>
            <a:off x="11560509" y="5905769"/>
            <a:ext cx="1262982" cy="369332"/>
          </a:xfrm>
          <a:prstGeom prst="rect">
            <a:avLst/>
          </a:prstGeom>
          <a:noFill/>
        </p:spPr>
        <p:txBody>
          <a:bodyPr wrap="square" rtlCol="0">
            <a:spAutoFit/>
          </a:bodyPr>
          <a:lstStyle/>
          <a:p>
            <a:r>
              <a:rPr lang="en-US" dirty="0"/>
              <a:t>P-34</a:t>
            </a:r>
          </a:p>
        </p:txBody>
      </p:sp>
      <p:sp>
        <p:nvSpPr>
          <p:cNvPr id="6" name="TextBox 5">
            <a:extLst>
              <a:ext uri="{FF2B5EF4-FFF2-40B4-BE49-F238E27FC236}">
                <a16:creationId xmlns:a16="http://schemas.microsoft.com/office/drawing/2014/main" id="{F9777BE2-9627-46F4-9BBE-C64C2A557A97}"/>
              </a:ext>
            </a:extLst>
          </p:cNvPr>
          <p:cNvSpPr txBox="1"/>
          <p:nvPr/>
        </p:nvSpPr>
        <p:spPr>
          <a:xfrm>
            <a:off x="2199861" y="2644170"/>
            <a:ext cx="8852452" cy="1569660"/>
          </a:xfrm>
          <a:prstGeom prst="rect">
            <a:avLst/>
          </a:prstGeom>
          <a:noFill/>
        </p:spPr>
        <p:txBody>
          <a:bodyPr wrap="square" rtlCol="0">
            <a:spAutoFit/>
          </a:bodyPr>
          <a:lstStyle/>
          <a:p>
            <a:r>
              <a:rPr lang="en-US" sz="2400" dirty="0"/>
              <a:t>Two pre-vocational levels to allow easier access to formal TVET for poor or under privileged groups who might not have sufficient formal schooling and lack of literacy and numeracy but having skills either working in different economic sector or have no works at all.</a:t>
            </a:r>
          </a:p>
        </p:txBody>
      </p:sp>
    </p:spTree>
    <p:extLst>
      <p:ext uri="{BB962C8B-B14F-4D97-AF65-F5344CB8AC3E}">
        <p14:creationId xmlns:p14="http://schemas.microsoft.com/office/powerpoint/2010/main" val="33834038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4032</TotalTime>
  <Words>210</Words>
  <Application>Microsoft Office PowerPoint</Application>
  <PresentationFormat>Widescreen</PresentationFormat>
  <Paragraphs>35</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Arial Rounded MT Bold</vt:lpstr>
      <vt:lpstr>Bookman Old Style</vt:lpstr>
      <vt:lpstr>Calibri</vt:lpstr>
      <vt:lpstr>Corbel</vt:lpstr>
      <vt:lpstr>Lucida Sans Unicode</vt:lpstr>
      <vt:lpstr>Times New Roman</vt:lpstr>
      <vt:lpstr>Wingdings</vt:lpstr>
      <vt:lpstr>Parallax</vt:lpstr>
      <vt:lpstr>Foundation Training for Teachers’ under DTE</vt:lpstr>
      <vt:lpstr>1. The concept of TVET 2. TVET scenario of Bangladesh 3. Identifying Challenges 4. Opportunities  5. Some Examples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reza.dte@gmail.com</dc:creator>
  <cp:lastModifiedBy>Reza</cp:lastModifiedBy>
  <cp:revision>258</cp:revision>
  <dcterms:created xsi:type="dcterms:W3CDTF">2020-12-07T16:50:05Z</dcterms:created>
  <dcterms:modified xsi:type="dcterms:W3CDTF">2024-02-25T23:19:11Z</dcterms:modified>
</cp:coreProperties>
</file>