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451" r:id="rId3"/>
    <p:sldId id="457" r:id="rId4"/>
    <p:sldId id="603" r:id="rId5"/>
    <p:sldId id="590" r:id="rId6"/>
    <p:sldId id="602" r:id="rId7"/>
    <p:sldId id="278" r:id="rId8"/>
    <p:sldId id="604" r:id="rId9"/>
    <p:sldId id="262" r:id="rId10"/>
    <p:sldId id="605" r:id="rId11"/>
    <p:sldId id="601" r:id="rId12"/>
    <p:sldId id="263" r:id="rId13"/>
    <p:sldId id="269" r:id="rId14"/>
    <p:sldId id="452" r:id="rId15"/>
    <p:sldId id="591" r:id="rId16"/>
    <p:sldId id="455" r:id="rId17"/>
    <p:sldId id="456" r:id="rId18"/>
    <p:sldId id="592" r:id="rId19"/>
    <p:sldId id="593" r:id="rId20"/>
    <p:sldId id="594" r:id="rId21"/>
    <p:sldId id="596" r:id="rId22"/>
    <p:sldId id="597" r:id="rId23"/>
    <p:sldId id="598" r:id="rId24"/>
    <p:sldId id="595" r:id="rId25"/>
    <p:sldId id="599" r:id="rId26"/>
    <p:sldId id="60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64" d="100"/>
          <a:sy n="64" d="100"/>
        </p:scale>
        <p:origin x="102" y="19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66D51-3D17-4C18-A67C-C55410FC496D}" type="datetimeFigureOut">
              <a:rPr lang="en-US" smtClean="0"/>
              <a:t>5/16/2025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F36C1-718D-468F-90ED-D681EA018AE9}" type="slidenum">
              <a:rPr lang="en-US" smtClean="0"/>
              <a:t>‹#›</a:t>
            </a:fld>
            <a:endParaRPr lang="en-US"/>
          </a:p>
        </p:txBody>
      </p:sp>
    </p:spTree>
    <p:extLst>
      <p:ext uri="{BB962C8B-B14F-4D97-AF65-F5344CB8AC3E}">
        <p14:creationId xmlns:p14="http://schemas.microsoft.com/office/powerpoint/2010/main" val="1966582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70973F-E1F9-404C-8081-1729D3F5FA50}" type="slidenum">
              <a:rPr lang="en-AU" altLang="en-US"/>
              <a:pPr eaLnBrk="1" hangingPunct="1"/>
              <a:t>2</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
        <p:nvSpPr>
          <p:cNvPr id="2" name="Header Placeholder 1"/>
          <p:cNvSpPr>
            <a:spLocks noGrp="1"/>
          </p:cNvSpPr>
          <p:nvPr>
            <p:ph type="hdr" sz="quarter" idx="10"/>
          </p:nvPr>
        </p:nvSpPr>
        <p:spPr/>
        <p:txBody>
          <a:bodyPr/>
          <a:lstStyle/>
          <a:p>
            <a:r>
              <a:rPr lang="en-US"/>
              <a:t>SDC</a:t>
            </a:r>
          </a:p>
        </p:txBody>
      </p:sp>
    </p:spTree>
    <p:extLst>
      <p:ext uri="{BB962C8B-B14F-4D97-AF65-F5344CB8AC3E}">
        <p14:creationId xmlns:p14="http://schemas.microsoft.com/office/powerpoint/2010/main" val="360793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5/16/2025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095711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0073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646103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431331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574326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336514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887966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92735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566023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4E08D7-BA6F-4F7C-91D6-517AC824B36D}"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42343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4E08D7-BA6F-4F7C-91D6-517AC824B36D}"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203848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4E08D7-BA6F-4F7C-91D6-517AC824B36D}"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613647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4E08D7-BA6F-4F7C-91D6-517AC824B36D}" type="datetimeFigureOut">
              <a:rPr lang="en-US" smtClean="0"/>
              <a:t>5/16/2025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243483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4E08D7-BA6F-4F7C-91D6-517AC824B36D}" type="datetimeFigureOut">
              <a:rPr lang="en-US" smtClean="0"/>
              <a:t>5/16/2025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3484443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4E08D7-BA6F-4F7C-91D6-517AC824B36D}" type="datetimeFigureOut">
              <a:rPr lang="en-US" smtClean="0"/>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15191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793617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C4E08D7-BA6F-4F7C-91D6-517AC824B36D}"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413ACF-0DD4-4DA2-8F73-9B1B3BAED8CC}" type="slidenum">
              <a:rPr lang="en-US" smtClean="0"/>
              <a:t>‹#›</a:t>
            </a:fld>
            <a:endParaRPr lang="en-US"/>
          </a:p>
        </p:txBody>
      </p:sp>
    </p:spTree>
    <p:extLst>
      <p:ext uri="{BB962C8B-B14F-4D97-AF65-F5344CB8AC3E}">
        <p14:creationId xmlns:p14="http://schemas.microsoft.com/office/powerpoint/2010/main" val="402656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4E08D7-BA6F-4F7C-91D6-517AC824B36D}" type="datetimeFigureOut">
              <a:rPr lang="en-US" smtClean="0"/>
              <a:t>5/16/2025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413ACF-0DD4-4DA2-8F73-9B1B3BAED8CC}" type="slidenum">
              <a:rPr lang="en-US" smtClean="0"/>
              <a:t>‹#›</a:t>
            </a:fld>
            <a:endParaRPr lang="en-US"/>
          </a:p>
        </p:txBody>
      </p:sp>
    </p:spTree>
    <p:extLst>
      <p:ext uri="{BB962C8B-B14F-4D97-AF65-F5344CB8AC3E}">
        <p14:creationId xmlns:p14="http://schemas.microsoft.com/office/powerpoint/2010/main" val="3451409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invideo.io/blog/types-of-social-media/#discussion-forums" TargetMode="External"/><Relationship Id="rId13" Type="http://schemas.openxmlformats.org/officeDocument/2006/relationships/hyperlink" Target="https://invideo.io/blog/types-of-social-media/#interest-based-networks" TargetMode="External"/><Relationship Id="rId3" Type="http://schemas.openxmlformats.org/officeDocument/2006/relationships/hyperlink" Target="https://invideo.io/blog/types-of-social-media/#messaging-apps" TargetMode="External"/><Relationship Id="rId7" Type="http://schemas.openxmlformats.org/officeDocument/2006/relationships/hyperlink" Target="https://invideo.io/blog/types-of-social-media/#interactive-apps" TargetMode="External"/><Relationship Id="rId12" Type="http://schemas.openxmlformats.org/officeDocument/2006/relationships/hyperlink" Target="https://invideo.io/blog/types-of-social-media/#social-shopping-networks" TargetMode="External"/><Relationship Id="rId2" Type="http://schemas.openxmlformats.org/officeDocument/2006/relationships/hyperlink" Target="https://invideo.io/blog/types-of-social-media/#social-networks" TargetMode="External"/><Relationship Id="rId16" Type="http://schemas.openxmlformats.org/officeDocument/2006/relationships/hyperlink" Target="https://invideo.io/blog/types-of-social-media/#anonymous-social-networks" TargetMode="External"/><Relationship Id="rId1" Type="http://schemas.openxmlformats.org/officeDocument/2006/relationships/slideLayout" Target="../slideLayouts/slideLayout2.xml"/><Relationship Id="rId6" Type="http://schemas.openxmlformats.org/officeDocument/2006/relationships/hyperlink" Target="https://invideo.io/blog/types-of-social-media/#Blogging-and-Publishing-Networks" TargetMode="External"/><Relationship Id="rId11" Type="http://schemas.openxmlformats.org/officeDocument/2006/relationships/hyperlink" Target="https://invideo.io/blog/types-of-social-media/#Review-Network" TargetMode="External"/><Relationship Id="rId5" Type="http://schemas.openxmlformats.org/officeDocument/2006/relationships/hyperlink" Target="https://invideo.io/blog/types-of-social-media/#blogging-and-publishing-networks" TargetMode="External"/><Relationship Id="rId15" Type="http://schemas.openxmlformats.org/officeDocument/2006/relationships/hyperlink" Target="https://invideo.io/blog/types-of-social-media/#audio-only-apps" TargetMode="External"/><Relationship Id="rId10" Type="http://schemas.openxmlformats.org/officeDocument/2006/relationships/hyperlink" Target="https://invideo.io/blog/types-of-social-media/#review-network" TargetMode="External"/><Relationship Id="rId4" Type="http://schemas.openxmlformats.org/officeDocument/2006/relationships/hyperlink" Target="https://invideo.io/blog/types-of-social-media/#photo-and-media-sharing-app" TargetMode="External"/><Relationship Id="rId9" Type="http://schemas.openxmlformats.org/officeDocument/2006/relationships/hyperlink" Target="https://invideo.io/blog/types-of-social-media/#bookmarking-and-content-curation" TargetMode="External"/><Relationship Id="rId14" Type="http://schemas.openxmlformats.org/officeDocument/2006/relationships/hyperlink" Target="https://invideo.io/blog/types-of-social-media/#sharing-economy-network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aburez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lms.onlinetvet.com/" TargetMode="External"/><Relationship Id="rId2" Type="http://schemas.openxmlformats.org/officeDocument/2006/relationships/hyperlink" Target="https://iist-mirpur.edu.bd/"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1224" y="-19905"/>
            <a:ext cx="10671750" cy="1699850"/>
          </a:xfrm>
        </p:spPr>
        <p:txBody>
          <a:bodyPr>
            <a:normAutofit fontScale="90000"/>
          </a:bodyPr>
          <a:lstStyle/>
          <a:p>
            <a:pPr algn="ctr"/>
            <a:r>
              <a:rPr lang="en-US" sz="5300" dirty="0">
                <a:latin typeface="Arial Rounded MT Bold" panose="020F0704030504030204" pitchFamily="34" charset="0"/>
              </a:rPr>
              <a:t>Foundation Training for Teachers’ under DTE</a:t>
            </a:r>
          </a:p>
        </p:txBody>
      </p:sp>
      <p:sp>
        <p:nvSpPr>
          <p:cNvPr id="3" name="Subtitle 2"/>
          <p:cNvSpPr>
            <a:spLocks noGrp="1"/>
          </p:cNvSpPr>
          <p:nvPr>
            <p:ph type="subTitle" idx="1"/>
          </p:nvPr>
        </p:nvSpPr>
        <p:spPr>
          <a:xfrm>
            <a:off x="3697357" y="4184375"/>
            <a:ext cx="8150222" cy="2942550"/>
          </a:xfrm>
        </p:spPr>
        <p:txBody>
          <a:bodyPr>
            <a:normAutofit fontScale="85000" lnSpcReduction="10000"/>
          </a:bodyPr>
          <a:lstStyle/>
          <a:p>
            <a:r>
              <a:rPr lang="en-US" sz="7700" b="1" dirty="0">
                <a:solidFill>
                  <a:schemeClr val="accent1">
                    <a:lumMod val="75000"/>
                  </a:schemeClr>
                </a:solidFill>
              </a:rPr>
              <a:t>DR. Sheikh Abu Reza</a:t>
            </a:r>
          </a:p>
          <a:p>
            <a:r>
              <a:rPr lang="en-US" sz="3600" b="1" dirty="0"/>
              <a:t>Director (</a:t>
            </a:r>
            <a:r>
              <a:rPr lang="en-US" sz="3600" b="1" dirty="0" err="1"/>
              <a:t>Rtd</a:t>
            </a:r>
            <a:r>
              <a:rPr lang="en-US" sz="3600" b="1" dirty="0"/>
              <a:t>) DTE &amp;</a:t>
            </a:r>
          </a:p>
          <a:p>
            <a:r>
              <a:rPr lang="en-US" sz="3600" b="1" dirty="0"/>
              <a:t>CBT&amp;A Trainer</a:t>
            </a:r>
          </a:p>
          <a:p>
            <a:endParaRPr lang="en-US" sz="3600" b="1" dirty="0"/>
          </a:p>
        </p:txBody>
      </p:sp>
      <p:sp>
        <p:nvSpPr>
          <p:cNvPr id="4" name="TextBox 3">
            <a:extLst>
              <a:ext uri="{FF2B5EF4-FFF2-40B4-BE49-F238E27FC236}">
                <a16:creationId xmlns:a16="http://schemas.microsoft.com/office/drawing/2014/main" id="{6B781BCC-846C-46E6-B405-C8E9CF320F07}"/>
              </a:ext>
            </a:extLst>
          </p:cNvPr>
          <p:cNvSpPr txBox="1"/>
          <p:nvPr/>
        </p:nvSpPr>
        <p:spPr>
          <a:xfrm>
            <a:off x="5534760" y="1688569"/>
            <a:ext cx="3354274" cy="584775"/>
          </a:xfrm>
          <a:prstGeom prst="rect">
            <a:avLst/>
          </a:prstGeom>
          <a:noFill/>
        </p:spPr>
        <p:txBody>
          <a:bodyPr wrap="square" rtlCol="0">
            <a:spAutoFit/>
          </a:bodyPr>
          <a:lstStyle/>
          <a:p>
            <a:r>
              <a:rPr lang="en-US" sz="3200" b="1" dirty="0">
                <a:solidFill>
                  <a:srgbClr val="FF0000"/>
                </a:solidFill>
                <a:latin typeface="Bookman Old Style" panose="02050604050505020204" pitchFamily="18" charset="0"/>
              </a:rPr>
              <a:t>Module-6.05</a:t>
            </a:r>
          </a:p>
        </p:txBody>
      </p:sp>
      <p:sp>
        <p:nvSpPr>
          <p:cNvPr id="5" name="Rectangle 4">
            <a:extLst>
              <a:ext uri="{FF2B5EF4-FFF2-40B4-BE49-F238E27FC236}">
                <a16:creationId xmlns:a16="http://schemas.microsoft.com/office/drawing/2014/main" id="{DE544164-B746-49BE-BC75-7286E17FBB1E}"/>
              </a:ext>
            </a:extLst>
          </p:cNvPr>
          <p:cNvSpPr/>
          <p:nvPr/>
        </p:nvSpPr>
        <p:spPr>
          <a:xfrm>
            <a:off x="1680775" y="2281968"/>
            <a:ext cx="10032648" cy="646331"/>
          </a:xfrm>
          <a:prstGeom prst="rect">
            <a:avLst/>
          </a:prstGeom>
        </p:spPr>
        <p:txBody>
          <a:bodyPr wrap="square">
            <a:spAutoFit/>
          </a:bodyPr>
          <a:lstStyle/>
          <a:p>
            <a:pPr algn="ctr"/>
            <a:r>
              <a:rPr lang="en-US" sz="3600" dirty="0">
                <a:latin typeface="Algerian" panose="04020705040A02060702" pitchFamily="82" charset="0"/>
              </a:rPr>
              <a:t>TVET &amp; SOCIAL MEDIA</a:t>
            </a:r>
            <a:endParaRPr lang="en-US" sz="3600" dirty="0">
              <a:solidFill>
                <a:srgbClr val="00B050"/>
              </a:solidFill>
              <a:latin typeface="Algerian" panose="04020705040A02060702" pitchFamily="82" charset="0"/>
            </a:endParaRPr>
          </a:p>
        </p:txBody>
      </p:sp>
    </p:spTree>
    <p:extLst>
      <p:ext uri="{BB962C8B-B14F-4D97-AF65-F5344CB8AC3E}">
        <p14:creationId xmlns:p14="http://schemas.microsoft.com/office/powerpoint/2010/main" val="75537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A03627-FBA7-FD43-490D-CA50E1EEB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751" y="589441"/>
            <a:ext cx="9338872" cy="6236576"/>
          </a:xfrm>
          <a:prstGeom prst="rect">
            <a:avLst/>
          </a:prstGeom>
        </p:spPr>
      </p:pic>
      <p:sp>
        <p:nvSpPr>
          <p:cNvPr id="5" name="TextBox 4">
            <a:extLst>
              <a:ext uri="{FF2B5EF4-FFF2-40B4-BE49-F238E27FC236}">
                <a16:creationId xmlns:a16="http://schemas.microsoft.com/office/drawing/2014/main" id="{455090D3-4922-1019-1101-D888A926521C}"/>
              </a:ext>
            </a:extLst>
          </p:cNvPr>
          <p:cNvSpPr txBox="1"/>
          <p:nvPr/>
        </p:nvSpPr>
        <p:spPr>
          <a:xfrm flipH="1">
            <a:off x="1723869" y="0"/>
            <a:ext cx="10672996" cy="584775"/>
          </a:xfrm>
          <a:prstGeom prst="rect">
            <a:avLst/>
          </a:prstGeom>
          <a:noFill/>
        </p:spPr>
        <p:txBody>
          <a:bodyPr wrap="square" rtlCol="0">
            <a:spAutoFit/>
          </a:bodyPr>
          <a:lstStyle/>
          <a:p>
            <a:r>
              <a:rPr lang="en-US" sz="3200" b="1" dirty="0"/>
              <a:t>Bangladesh National Qualifications Framework (BNQF)</a:t>
            </a:r>
            <a:endParaRPr lang="en-US" sz="3200" dirty="0"/>
          </a:p>
        </p:txBody>
      </p:sp>
    </p:spTree>
    <p:extLst>
      <p:ext uri="{BB962C8B-B14F-4D97-AF65-F5344CB8AC3E}">
        <p14:creationId xmlns:p14="http://schemas.microsoft.com/office/powerpoint/2010/main" val="3791789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0984" y="125310"/>
            <a:ext cx="10297182" cy="897509"/>
          </a:xfrm>
          <a:prstGeom prst="rect">
            <a:avLst/>
          </a:prstGeom>
        </p:spPr>
      </p:pic>
      <p:sp>
        <p:nvSpPr>
          <p:cNvPr id="5" name="TextBox 4">
            <a:extLst>
              <a:ext uri="{FF2B5EF4-FFF2-40B4-BE49-F238E27FC236}">
                <a16:creationId xmlns:a16="http://schemas.microsoft.com/office/drawing/2014/main" id="{BF370C78-7BEC-47C9-8A9C-6A09D80E9EC6}"/>
              </a:ext>
            </a:extLst>
          </p:cNvPr>
          <p:cNvSpPr txBox="1"/>
          <p:nvPr/>
        </p:nvSpPr>
        <p:spPr>
          <a:xfrm>
            <a:off x="11560509" y="5905769"/>
            <a:ext cx="1262982" cy="369332"/>
          </a:xfrm>
          <a:prstGeom prst="rect">
            <a:avLst/>
          </a:prstGeom>
          <a:noFill/>
        </p:spPr>
        <p:txBody>
          <a:bodyPr wrap="square" rtlCol="0">
            <a:spAutoFit/>
          </a:bodyPr>
          <a:lstStyle/>
          <a:p>
            <a:r>
              <a:rPr lang="en-US" dirty="0"/>
              <a:t>P-34</a:t>
            </a:r>
          </a:p>
        </p:txBody>
      </p:sp>
      <p:sp>
        <p:nvSpPr>
          <p:cNvPr id="6" name="TextBox 5">
            <a:extLst>
              <a:ext uri="{FF2B5EF4-FFF2-40B4-BE49-F238E27FC236}">
                <a16:creationId xmlns:a16="http://schemas.microsoft.com/office/drawing/2014/main" id="{F9777BE2-9627-46F4-9BBE-C64C2A557A97}"/>
              </a:ext>
            </a:extLst>
          </p:cNvPr>
          <p:cNvSpPr txBox="1"/>
          <p:nvPr/>
        </p:nvSpPr>
        <p:spPr>
          <a:xfrm>
            <a:off x="2019979" y="1564878"/>
            <a:ext cx="8852452" cy="4154984"/>
          </a:xfrm>
          <a:prstGeom prst="rect">
            <a:avLst/>
          </a:prstGeom>
          <a:noFill/>
        </p:spPr>
        <p:txBody>
          <a:bodyPr wrap="square" rtlCol="0">
            <a:spAutoFit/>
          </a:bodyPr>
          <a:lstStyle/>
          <a:p>
            <a:r>
              <a:rPr lang="en-US" sz="2400" dirty="0"/>
              <a:t>Two pre-vocational levels to allow easier access to formal TVET for poor or under privileged groups who might not have sufficient formal schooling and lack of literacy and numeracy but having skills either working in different economic sector or have no works at all.</a:t>
            </a:r>
          </a:p>
          <a:p>
            <a:endParaRPr lang="en-US" sz="2400" dirty="0"/>
          </a:p>
          <a:p>
            <a:pPr>
              <a:buNone/>
            </a:pPr>
            <a:r>
              <a:rPr lang="en-US" sz="2400" b="1" dirty="0"/>
              <a:t>Structure of BNQF:</a:t>
            </a:r>
            <a:endParaRPr lang="en-US" sz="2400" dirty="0"/>
          </a:p>
          <a:p>
            <a:pPr>
              <a:buFont typeface="+mj-lt"/>
              <a:buAutoNum type="arabicPeriod"/>
            </a:pPr>
            <a:r>
              <a:rPr lang="en-US" sz="2400" b="1" dirty="0"/>
              <a:t>Levels 1–6:</a:t>
            </a:r>
            <a:r>
              <a:rPr lang="en-US" sz="2400" dirty="0"/>
              <a:t> Focus on Technical and Vocational Education and Training (TVET) and skills development.</a:t>
            </a:r>
          </a:p>
          <a:p>
            <a:pPr>
              <a:buFont typeface="+mj-lt"/>
              <a:buAutoNum type="arabicPeriod"/>
            </a:pPr>
            <a:r>
              <a:rPr lang="en-US" sz="2400" b="1" dirty="0"/>
              <a:t>Levels 7–10:</a:t>
            </a:r>
            <a:r>
              <a:rPr lang="en-US" sz="2400" dirty="0"/>
              <a:t> Pertains to Higher Education qualifications, including bachelor's, master's, and doctoral degrees.</a:t>
            </a:r>
          </a:p>
          <a:p>
            <a:endParaRPr lang="en-US" sz="2400" dirty="0"/>
          </a:p>
        </p:txBody>
      </p:sp>
    </p:spTree>
    <p:extLst>
      <p:ext uri="{BB962C8B-B14F-4D97-AF65-F5344CB8AC3E}">
        <p14:creationId xmlns:p14="http://schemas.microsoft.com/office/powerpoint/2010/main" val="338340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8813" y="274706"/>
            <a:ext cx="8534373" cy="664969"/>
          </a:xfrm>
          <a:prstGeom prst="rect">
            <a:avLst/>
          </a:prstGeom>
        </p:spPr>
      </p:pic>
      <p:pic>
        <p:nvPicPr>
          <p:cNvPr id="4" name="Picture 3"/>
          <p:cNvPicPr>
            <a:picLocks noChangeAspect="1"/>
          </p:cNvPicPr>
          <p:nvPr/>
        </p:nvPicPr>
        <p:blipFill>
          <a:blip r:embed="rId3"/>
          <a:stretch>
            <a:fillRect/>
          </a:stretch>
        </p:blipFill>
        <p:spPr>
          <a:xfrm>
            <a:off x="1462057" y="1591681"/>
            <a:ext cx="10241432" cy="3674638"/>
          </a:xfrm>
          <a:prstGeom prst="rect">
            <a:avLst/>
          </a:prstGeom>
        </p:spPr>
      </p:pic>
      <p:sp>
        <p:nvSpPr>
          <p:cNvPr id="5" name="TextBox 4">
            <a:extLst>
              <a:ext uri="{FF2B5EF4-FFF2-40B4-BE49-F238E27FC236}">
                <a16:creationId xmlns:a16="http://schemas.microsoft.com/office/drawing/2014/main" id="{95CCDE3F-1575-45EA-B049-9840710C94C9}"/>
              </a:ext>
            </a:extLst>
          </p:cNvPr>
          <p:cNvSpPr txBox="1"/>
          <p:nvPr/>
        </p:nvSpPr>
        <p:spPr>
          <a:xfrm>
            <a:off x="10575235" y="5936974"/>
            <a:ext cx="1262982" cy="369332"/>
          </a:xfrm>
          <a:prstGeom prst="rect">
            <a:avLst/>
          </a:prstGeom>
          <a:noFill/>
        </p:spPr>
        <p:txBody>
          <a:bodyPr wrap="square" rtlCol="0">
            <a:spAutoFit/>
          </a:bodyPr>
          <a:lstStyle/>
          <a:p>
            <a:r>
              <a:rPr lang="en-US" dirty="0"/>
              <a:t>P-37</a:t>
            </a:r>
          </a:p>
        </p:txBody>
      </p:sp>
    </p:spTree>
    <p:extLst>
      <p:ext uri="{BB962C8B-B14F-4D97-AF65-F5344CB8AC3E}">
        <p14:creationId xmlns:p14="http://schemas.microsoft.com/office/powerpoint/2010/main" val="6009975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82290" y="1169902"/>
            <a:ext cx="5408375" cy="5688097"/>
          </a:xfrm>
          <a:prstGeom prst="rect">
            <a:avLst/>
          </a:prstGeom>
        </p:spPr>
      </p:pic>
      <p:pic>
        <p:nvPicPr>
          <p:cNvPr id="3" name="Picture 2"/>
          <p:cNvPicPr>
            <a:picLocks noChangeAspect="1"/>
          </p:cNvPicPr>
          <p:nvPr/>
        </p:nvPicPr>
        <p:blipFill>
          <a:blip r:embed="rId3"/>
          <a:stretch>
            <a:fillRect/>
          </a:stretch>
        </p:blipFill>
        <p:spPr>
          <a:xfrm>
            <a:off x="2159048" y="306172"/>
            <a:ext cx="7915468" cy="551438"/>
          </a:xfrm>
          <a:prstGeom prst="rect">
            <a:avLst/>
          </a:prstGeom>
        </p:spPr>
      </p:pic>
      <p:sp>
        <p:nvSpPr>
          <p:cNvPr id="4" name="TextBox 3">
            <a:extLst>
              <a:ext uri="{FF2B5EF4-FFF2-40B4-BE49-F238E27FC236}">
                <a16:creationId xmlns:a16="http://schemas.microsoft.com/office/drawing/2014/main" id="{A2F3A40E-0C18-453D-B2EC-076FF45A339D}"/>
              </a:ext>
            </a:extLst>
          </p:cNvPr>
          <p:cNvSpPr txBox="1"/>
          <p:nvPr/>
        </p:nvSpPr>
        <p:spPr>
          <a:xfrm>
            <a:off x="10575235" y="5936974"/>
            <a:ext cx="1262982" cy="369332"/>
          </a:xfrm>
          <a:prstGeom prst="rect">
            <a:avLst/>
          </a:prstGeom>
          <a:noFill/>
        </p:spPr>
        <p:txBody>
          <a:bodyPr wrap="square" rtlCol="0">
            <a:spAutoFit/>
          </a:bodyPr>
          <a:lstStyle/>
          <a:p>
            <a:r>
              <a:rPr lang="en-US" dirty="0"/>
              <a:t>P-53</a:t>
            </a:r>
          </a:p>
        </p:txBody>
      </p:sp>
    </p:spTree>
    <p:extLst>
      <p:ext uri="{BB962C8B-B14F-4D97-AF65-F5344CB8AC3E}">
        <p14:creationId xmlns:p14="http://schemas.microsoft.com/office/powerpoint/2010/main" val="1582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7ACA-7AA9-4FC8-A336-C8E45352B53A}"/>
              </a:ext>
            </a:extLst>
          </p:cNvPr>
          <p:cNvSpPr>
            <a:spLocks noGrp="1"/>
          </p:cNvSpPr>
          <p:nvPr>
            <p:ph type="title"/>
          </p:nvPr>
        </p:nvSpPr>
        <p:spPr>
          <a:xfrm>
            <a:off x="1484310" y="117088"/>
            <a:ext cx="10018713" cy="944217"/>
          </a:xfrm>
        </p:spPr>
        <p:txBody>
          <a:bodyPr/>
          <a:lstStyle/>
          <a:p>
            <a:r>
              <a:rPr lang="en-US" dirty="0"/>
              <a:t>Social media, Social networking and E-learning</a:t>
            </a:r>
          </a:p>
        </p:txBody>
      </p:sp>
      <p:sp>
        <p:nvSpPr>
          <p:cNvPr id="5" name="Rectangle 2">
            <a:extLst>
              <a:ext uri="{FF2B5EF4-FFF2-40B4-BE49-F238E27FC236}">
                <a16:creationId xmlns:a16="http://schemas.microsoft.com/office/drawing/2014/main" id="{34CC7CA1-794A-DD50-F498-B47FB8316F8C}"/>
              </a:ext>
            </a:extLst>
          </p:cNvPr>
          <p:cNvSpPr>
            <a:spLocks noGrp="1" noChangeArrowheads="1"/>
          </p:cNvSpPr>
          <p:nvPr>
            <p:ph idx="1"/>
          </p:nvPr>
        </p:nvSpPr>
        <p:spPr bwMode="auto">
          <a:xfrm>
            <a:off x="659851" y="1481637"/>
            <a:ext cx="11221342" cy="4524315"/>
          </a:xfrm>
          <a:prstGeom prst="rect">
            <a:avLst/>
          </a:prstGeom>
          <a:solidFill>
            <a:schemeClr val="accent3">
              <a:lumMod val="60000"/>
              <a:lumOff val="40000"/>
            </a:schemeClr>
          </a:solid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Social media is a way for people to connect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a:ln>
                  <a:noFill/>
                </a:ln>
                <a:solidFill>
                  <a:schemeClr val="tx1"/>
                </a:solidFill>
                <a:effectLst/>
                <a:latin typeface="Arial" panose="020B0604020202020204" pitchFamily="34" charset="0"/>
              </a:rPr>
              <a:t>  interact online.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It lets users create, share, and exchange information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a:ln>
                  <a:noFill/>
                </a:ln>
                <a:solidFill>
                  <a:schemeClr val="tx1"/>
                </a:solidFill>
                <a:effectLst/>
                <a:latin typeface="Arial" panose="020B0604020202020204" pitchFamily="34" charset="0"/>
              </a:rPr>
              <a:t>  and ideas.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It includes internet-based apps and platforms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a:ln>
                  <a:noFill/>
                </a:ln>
                <a:solidFill>
                  <a:schemeClr val="tx1"/>
                </a:solidFill>
                <a:effectLst/>
                <a:latin typeface="Arial" panose="020B0604020202020204" pitchFamily="34" charset="0"/>
              </a:rPr>
              <a:t>  like Facebook, WhatsApp, YouTube,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Social media is built on internet technology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600" b="0" i="0" u="none" strike="noStrike" cap="none" normalizeH="0" baseline="0" dirty="0">
                <a:ln>
                  <a:noFill/>
                </a:ln>
                <a:solidFill>
                  <a:schemeClr val="tx1"/>
                </a:solidFill>
                <a:effectLst/>
                <a:latin typeface="Arial" panose="020B0604020202020204" pitchFamily="34" charset="0"/>
              </a:rPr>
              <a:t>  allows users to post their own content</a:t>
            </a:r>
          </a:p>
        </p:txBody>
      </p:sp>
    </p:spTree>
    <p:extLst>
      <p:ext uri="{BB962C8B-B14F-4D97-AF65-F5344CB8AC3E}">
        <p14:creationId xmlns:p14="http://schemas.microsoft.com/office/powerpoint/2010/main" val="4144178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06E3-AD02-4519-96F1-C972199FBF44}"/>
              </a:ext>
            </a:extLst>
          </p:cNvPr>
          <p:cNvSpPr>
            <a:spLocks noGrp="1"/>
          </p:cNvSpPr>
          <p:nvPr>
            <p:ph type="title"/>
          </p:nvPr>
        </p:nvSpPr>
        <p:spPr>
          <a:xfrm>
            <a:off x="1484310" y="129209"/>
            <a:ext cx="10018713" cy="785191"/>
          </a:xfrm>
        </p:spPr>
        <p:txBody>
          <a:bodyPr>
            <a:normAutofit fontScale="90000"/>
          </a:bodyPr>
          <a:lstStyle/>
          <a:p>
            <a:br>
              <a:rPr lang="en-US" b="1" dirty="0"/>
            </a:br>
            <a:r>
              <a:rPr lang="en-US" b="1" dirty="0"/>
              <a:t>Types of Social Media</a:t>
            </a:r>
            <a:br>
              <a:rPr lang="en-US" b="1" dirty="0"/>
            </a:br>
            <a:endParaRPr lang="en-US" dirty="0"/>
          </a:p>
        </p:txBody>
      </p:sp>
      <p:sp>
        <p:nvSpPr>
          <p:cNvPr id="3" name="Content Placeholder 2">
            <a:extLst>
              <a:ext uri="{FF2B5EF4-FFF2-40B4-BE49-F238E27FC236}">
                <a16:creationId xmlns:a16="http://schemas.microsoft.com/office/drawing/2014/main" id="{CD9C0783-B6D3-4A34-978A-C15DF1EBF5ED}"/>
              </a:ext>
            </a:extLst>
          </p:cNvPr>
          <p:cNvSpPr>
            <a:spLocks noGrp="1"/>
          </p:cNvSpPr>
          <p:nvPr>
            <p:ph idx="1"/>
          </p:nvPr>
        </p:nvSpPr>
        <p:spPr>
          <a:xfrm>
            <a:off x="1391478" y="914400"/>
            <a:ext cx="10456101" cy="5221357"/>
          </a:xfrm>
        </p:spPr>
        <p:txBody>
          <a:bodyPr>
            <a:normAutofit/>
          </a:bodyPr>
          <a:lstStyle/>
          <a:p>
            <a:pPr marL="0" indent="0">
              <a:buNone/>
            </a:pPr>
            <a:r>
              <a:rPr lang="en-GB" b="1" dirty="0"/>
              <a:t>1. </a:t>
            </a:r>
            <a:r>
              <a:rPr lang="en-GB" b="1" dirty="0">
                <a:hlinkClick r:id="rId2"/>
              </a:rPr>
              <a:t>Social Networks</a:t>
            </a:r>
            <a:r>
              <a:rPr lang="en-GB" dirty="0"/>
              <a:t> - Connect with people (</a:t>
            </a:r>
            <a:r>
              <a:rPr lang="en-US" b="1" dirty="0"/>
              <a:t>Facebook, Twitter, LinkedIn )</a:t>
            </a:r>
            <a:br>
              <a:rPr lang="en-GB" dirty="0"/>
            </a:br>
            <a:r>
              <a:rPr lang="en-GB" b="1" dirty="0"/>
              <a:t>2. </a:t>
            </a:r>
            <a:r>
              <a:rPr lang="en-GB" b="1" dirty="0">
                <a:hlinkClick r:id="rId3"/>
              </a:rPr>
              <a:t>Messaging Apps</a:t>
            </a:r>
            <a:r>
              <a:rPr lang="en-GB" dirty="0"/>
              <a:t> - Message privately (WhatsApp, Messenger, WeChat )</a:t>
            </a:r>
            <a:br>
              <a:rPr lang="en-GB" dirty="0"/>
            </a:br>
            <a:r>
              <a:rPr lang="en-GB" b="1" dirty="0"/>
              <a:t>3. </a:t>
            </a:r>
            <a:r>
              <a:rPr lang="en-GB" b="1" dirty="0">
                <a:hlinkClick r:id="rId4"/>
              </a:rPr>
              <a:t>Photo/Media Sharing</a:t>
            </a:r>
            <a:r>
              <a:rPr lang="en-GB" dirty="0"/>
              <a:t> - Share photos, videos and more (</a:t>
            </a:r>
            <a:r>
              <a:rPr lang="en-US" b="1" dirty="0"/>
              <a:t>Instagram, YouTube)</a:t>
            </a:r>
            <a:br>
              <a:rPr lang="en-GB" dirty="0"/>
            </a:br>
            <a:r>
              <a:rPr lang="en-GB" b="1" dirty="0"/>
              <a:t>4. </a:t>
            </a:r>
            <a:r>
              <a:rPr lang="en-GB" b="1" dirty="0">
                <a:hlinkClick r:id="rId5"/>
              </a:rPr>
              <a:t>Blogging &amp; Publishing Networks</a:t>
            </a:r>
            <a:r>
              <a:rPr lang="en-GB" dirty="0">
                <a:hlinkClick r:id="rId6"/>
              </a:rPr>
              <a:t> </a:t>
            </a:r>
            <a:r>
              <a:rPr lang="en-GB" dirty="0"/>
              <a:t>- Long format content </a:t>
            </a:r>
            <a:br>
              <a:rPr lang="en-GB" dirty="0"/>
            </a:br>
            <a:r>
              <a:rPr lang="en-GB" b="1" dirty="0"/>
              <a:t>5. </a:t>
            </a:r>
            <a:r>
              <a:rPr lang="en-GB" b="1" dirty="0">
                <a:hlinkClick r:id="rId7"/>
              </a:rPr>
              <a:t>Interactive Apps</a:t>
            </a:r>
            <a:r>
              <a:rPr lang="en-GB" dirty="0"/>
              <a:t> - Connect, create and share content (</a:t>
            </a:r>
            <a:r>
              <a:rPr lang="en-US" b="1" dirty="0"/>
              <a:t>Snapchat, </a:t>
            </a:r>
            <a:r>
              <a:rPr lang="en-US" b="1" dirty="0" err="1"/>
              <a:t>TikTok</a:t>
            </a:r>
            <a:r>
              <a:rPr lang="en-US" b="1" dirty="0"/>
              <a:t> )</a:t>
            </a:r>
            <a:br>
              <a:rPr lang="en-GB" dirty="0"/>
            </a:br>
            <a:r>
              <a:rPr lang="en-GB" b="1" dirty="0"/>
              <a:t>6. </a:t>
            </a:r>
            <a:r>
              <a:rPr lang="en-GB" b="1" dirty="0">
                <a:hlinkClick r:id="rId8"/>
              </a:rPr>
              <a:t>Discussion Forums</a:t>
            </a:r>
            <a:r>
              <a:rPr lang="en-GB" dirty="0"/>
              <a:t> - Share knowledge, news and ideas  (</a:t>
            </a:r>
            <a:r>
              <a:rPr lang="en-US" b="1" dirty="0"/>
              <a:t>Quora, Reddit)</a:t>
            </a:r>
            <a:br>
              <a:rPr lang="en-GB" dirty="0"/>
            </a:br>
            <a:r>
              <a:rPr lang="en-GB" b="1" dirty="0"/>
              <a:t>7. </a:t>
            </a:r>
            <a:r>
              <a:rPr lang="en-GB" b="1" dirty="0">
                <a:hlinkClick r:id="rId9"/>
              </a:rPr>
              <a:t>Bookmarking &amp; Content Curation</a:t>
            </a:r>
            <a:r>
              <a:rPr lang="en-GB" b="1" dirty="0"/>
              <a:t> </a:t>
            </a:r>
            <a:r>
              <a:rPr lang="en-GB" dirty="0"/>
              <a:t>-</a:t>
            </a:r>
            <a:r>
              <a:rPr lang="en-GB" b="1" dirty="0"/>
              <a:t> </a:t>
            </a:r>
            <a:r>
              <a:rPr lang="en-GB" dirty="0"/>
              <a:t>Discover, save and share content  </a:t>
            </a:r>
            <a:br>
              <a:rPr lang="en-GB" dirty="0"/>
            </a:br>
            <a:r>
              <a:rPr lang="en-GB" b="1" dirty="0"/>
              <a:t>8. </a:t>
            </a:r>
            <a:r>
              <a:rPr lang="en-GB" b="1" dirty="0">
                <a:hlinkClick r:id="rId10"/>
              </a:rPr>
              <a:t>Review Network</a:t>
            </a:r>
            <a:r>
              <a:rPr lang="en-GB" dirty="0">
                <a:hlinkClick r:id="rId11"/>
              </a:rPr>
              <a:t> </a:t>
            </a:r>
            <a:r>
              <a:rPr lang="en-GB" dirty="0"/>
              <a:t>- View and publish reviews </a:t>
            </a:r>
            <a:br>
              <a:rPr lang="en-GB" dirty="0"/>
            </a:br>
            <a:r>
              <a:rPr lang="en-GB" b="1" dirty="0"/>
              <a:t>9. </a:t>
            </a:r>
            <a:r>
              <a:rPr lang="en-GB" b="1" dirty="0">
                <a:hlinkClick r:id="rId12"/>
              </a:rPr>
              <a:t>Social Shopping Networks</a:t>
            </a:r>
            <a:r>
              <a:rPr lang="en-GB" b="1" dirty="0"/>
              <a:t> - </a:t>
            </a:r>
            <a:r>
              <a:rPr lang="en-GB" dirty="0"/>
              <a:t>Shop online  </a:t>
            </a:r>
            <a:br>
              <a:rPr lang="en-GB" dirty="0"/>
            </a:br>
            <a:r>
              <a:rPr lang="en-GB" b="1" dirty="0"/>
              <a:t>10. </a:t>
            </a:r>
            <a:r>
              <a:rPr lang="en-GB" b="1" dirty="0">
                <a:hlinkClick r:id="rId13"/>
              </a:rPr>
              <a:t>Interest Based Networks</a:t>
            </a:r>
            <a:r>
              <a:rPr lang="en-GB" b="1" dirty="0"/>
              <a:t> - </a:t>
            </a:r>
            <a:r>
              <a:rPr lang="en-GB" dirty="0"/>
              <a:t>Explore hobbies and interests </a:t>
            </a:r>
            <a:br>
              <a:rPr lang="en-GB" dirty="0"/>
            </a:br>
            <a:r>
              <a:rPr lang="en-GB" b="1" dirty="0"/>
              <a:t>11. </a:t>
            </a:r>
            <a:r>
              <a:rPr lang="en-GB" b="1" dirty="0">
                <a:hlinkClick r:id="rId14"/>
              </a:rPr>
              <a:t>Sharing economy networks</a:t>
            </a:r>
            <a:r>
              <a:rPr lang="en-GB" b="1" dirty="0"/>
              <a:t> - </a:t>
            </a:r>
            <a:r>
              <a:rPr lang="en-GB" dirty="0"/>
              <a:t>Trade goods and services </a:t>
            </a:r>
            <a:br>
              <a:rPr lang="en-GB" dirty="0"/>
            </a:br>
            <a:r>
              <a:rPr lang="en-GB" b="1" dirty="0"/>
              <a:t>12. </a:t>
            </a:r>
            <a:r>
              <a:rPr lang="en-GB" b="1" dirty="0">
                <a:hlinkClick r:id="rId15"/>
              </a:rPr>
              <a:t>Audio only apps</a:t>
            </a:r>
            <a:r>
              <a:rPr lang="en-GB" b="1" dirty="0"/>
              <a:t> - </a:t>
            </a:r>
            <a:r>
              <a:rPr lang="en-GB" dirty="0"/>
              <a:t>Join discussions, share ideas and knowledge on audio   </a:t>
            </a:r>
            <a:br>
              <a:rPr lang="en-GB" dirty="0"/>
            </a:br>
            <a:r>
              <a:rPr lang="en-GB" b="1" dirty="0"/>
              <a:t>13. </a:t>
            </a:r>
            <a:r>
              <a:rPr lang="en-GB" b="1" dirty="0">
                <a:hlinkClick r:id="rId16"/>
              </a:rPr>
              <a:t>Anonymous Social Networks</a:t>
            </a:r>
            <a:r>
              <a:rPr lang="en-GB" b="1" dirty="0"/>
              <a:t> - </a:t>
            </a:r>
            <a:r>
              <a:rPr lang="en-GB" dirty="0"/>
              <a:t>Post anonymously </a:t>
            </a:r>
            <a:r>
              <a:rPr lang="en-GB" b="1" dirty="0"/>
              <a:t> </a:t>
            </a:r>
            <a:endParaRPr lang="en-US" dirty="0"/>
          </a:p>
        </p:txBody>
      </p:sp>
    </p:spTree>
    <p:extLst>
      <p:ext uri="{BB962C8B-B14F-4D97-AF65-F5344CB8AC3E}">
        <p14:creationId xmlns:p14="http://schemas.microsoft.com/office/powerpoint/2010/main" val="2115059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B825B-4CD9-4104-AAD5-0CF26BBD6C4D}"/>
              </a:ext>
            </a:extLst>
          </p:cNvPr>
          <p:cNvSpPr>
            <a:spLocks noGrp="1"/>
          </p:cNvSpPr>
          <p:nvPr>
            <p:ph type="title"/>
          </p:nvPr>
        </p:nvSpPr>
        <p:spPr>
          <a:xfrm>
            <a:off x="1484310" y="0"/>
            <a:ext cx="10018713" cy="798443"/>
          </a:xfrm>
        </p:spPr>
        <p:txBody>
          <a:bodyPr/>
          <a:lstStyle/>
          <a:p>
            <a:r>
              <a:rPr lang="en-US" dirty="0"/>
              <a:t>Social Networking</a:t>
            </a:r>
          </a:p>
        </p:txBody>
      </p:sp>
      <p:sp>
        <p:nvSpPr>
          <p:cNvPr id="5" name="Rectangle 2">
            <a:extLst>
              <a:ext uri="{FF2B5EF4-FFF2-40B4-BE49-F238E27FC236}">
                <a16:creationId xmlns:a16="http://schemas.microsoft.com/office/drawing/2014/main" id="{E317DA4F-B891-972D-EFB1-2629E368D3B1}"/>
              </a:ext>
            </a:extLst>
          </p:cNvPr>
          <p:cNvSpPr>
            <a:spLocks noGrp="1" noChangeArrowheads="1"/>
          </p:cNvSpPr>
          <p:nvPr>
            <p:ph idx="1"/>
          </p:nvPr>
        </p:nvSpPr>
        <p:spPr bwMode="auto">
          <a:xfrm>
            <a:off x="2047798" y="1174548"/>
            <a:ext cx="9254785" cy="5183150"/>
          </a:xfrm>
          <a:prstGeom prst="rect">
            <a:avLst/>
          </a:prstGeom>
          <a:solidFill>
            <a:schemeClr val="accent3">
              <a:lumMod val="60000"/>
              <a:lumOff val="4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 social networking service is a platform where people connect with others.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It helps build relationships based on shared interests, activities, or real-life connections.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Social networking is one of the most popular uses of the internet today.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These platforms help users stay in touch with friends and also support professional networking.</a:t>
            </a:r>
          </a:p>
        </p:txBody>
      </p:sp>
    </p:spTree>
    <p:extLst>
      <p:ext uri="{BB962C8B-B14F-4D97-AF65-F5344CB8AC3E}">
        <p14:creationId xmlns:p14="http://schemas.microsoft.com/office/powerpoint/2010/main" val="3777654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CA3A-C630-4F63-BA6B-7003D3A066AB}"/>
              </a:ext>
            </a:extLst>
          </p:cNvPr>
          <p:cNvSpPr>
            <a:spLocks noGrp="1"/>
          </p:cNvSpPr>
          <p:nvPr>
            <p:ph type="title"/>
          </p:nvPr>
        </p:nvSpPr>
        <p:spPr>
          <a:xfrm>
            <a:off x="1603580" y="102705"/>
            <a:ext cx="10018713" cy="851452"/>
          </a:xfrm>
        </p:spPr>
        <p:txBody>
          <a:bodyPr/>
          <a:lstStyle/>
          <a:p>
            <a:r>
              <a:rPr lang="en-US" dirty="0"/>
              <a:t>Advantages of Social Networking</a:t>
            </a:r>
          </a:p>
        </p:txBody>
      </p:sp>
      <p:sp>
        <p:nvSpPr>
          <p:cNvPr id="3" name="Content Placeholder 2">
            <a:extLst>
              <a:ext uri="{FF2B5EF4-FFF2-40B4-BE49-F238E27FC236}">
                <a16:creationId xmlns:a16="http://schemas.microsoft.com/office/drawing/2014/main" id="{1C327A34-2113-4831-804F-2ED890F3537D}"/>
              </a:ext>
            </a:extLst>
          </p:cNvPr>
          <p:cNvSpPr>
            <a:spLocks noGrp="1"/>
          </p:cNvSpPr>
          <p:nvPr>
            <p:ph idx="1"/>
          </p:nvPr>
        </p:nvSpPr>
        <p:spPr>
          <a:xfrm>
            <a:off x="2491409" y="1444487"/>
            <a:ext cx="9011614" cy="4346713"/>
          </a:xfrm>
        </p:spPr>
        <p:txBody>
          <a:bodyPr>
            <a:normAutofit/>
          </a:bodyPr>
          <a:lstStyle/>
          <a:p>
            <a:r>
              <a:rPr lang="en-GB" dirty="0"/>
              <a:t>Connect to Other People All Over the World.</a:t>
            </a:r>
          </a:p>
          <a:p>
            <a:r>
              <a:rPr lang="en-GB" dirty="0"/>
              <a:t>Easy and Instant Communication.</a:t>
            </a:r>
          </a:p>
          <a:p>
            <a:r>
              <a:rPr lang="en-GB" dirty="0"/>
              <a:t>Real-Time News and Information Discovery.</a:t>
            </a:r>
          </a:p>
          <a:p>
            <a:r>
              <a:rPr lang="en-GB" dirty="0"/>
              <a:t>Great Opportunities for Business Owners.</a:t>
            </a:r>
          </a:p>
          <a:p>
            <a:r>
              <a:rPr lang="en-GB" dirty="0"/>
              <a:t>General Fun and Enjoyment.</a:t>
            </a:r>
          </a:p>
          <a:p>
            <a:r>
              <a:rPr lang="en-GB" dirty="0"/>
              <a:t>Information Overload and Overwhelm.</a:t>
            </a:r>
          </a:p>
          <a:p>
            <a:r>
              <a:rPr lang="en-GB" dirty="0"/>
              <a:t>Privacy Issues.</a:t>
            </a:r>
          </a:p>
          <a:p>
            <a:r>
              <a:rPr lang="en-GB" dirty="0"/>
              <a:t>Social Peer Pressure and Cyber Bullying.</a:t>
            </a:r>
          </a:p>
        </p:txBody>
      </p:sp>
    </p:spTree>
    <p:extLst>
      <p:ext uri="{BB962C8B-B14F-4D97-AF65-F5344CB8AC3E}">
        <p14:creationId xmlns:p14="http://schemas.microsoft.com/office/powerpoint/2010/main" val="2433568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CA3A-C630-4F63-BA6B-7003D3A066AB}"/>
              </a:ext>
            </a:extLst>
          </p:cNvPr>
          <p:cNvSpPr>
            <a:spLocks noGrp="1"/>
          </p:cNvSpPr>
          <p:nvPr>
            <p:ph type="title"/>
          </p:nvPr>
        </p:nvSpPr>
        <p:spPr>
          <a:xfrm>
            <a:off x="1603580" y="102705"/>
            <a:ext cx="10018713" cy="851452"/>
          </a:xfrm>
        </p:spPr>
        <p:txBody>
          <a:bodyPr/>
          <a:lstStyle/>
          <a:p>
            <a:r>
              <a:rPr lang="en-US" dirty="0"/>
              <a:t>Disadvantages of Social Networking</a:t>
            </a:r>
          </a:p>
        </p:txBody>
      </p:sp>
      <p:sp>
        <p:nvSpPr>
          <p:cNvPr id="3" name="Content Placeholder 2">
            <a:extLst>
              <a:ext uri="{FF2B5EF4-FFF2-40B4-BE49-F238E27FC236}">
                <a16:creationId xmlns:a16="http://schemas.microsoft.com/office/drawing/2014/main" id="{1C327A34-2113-4831-804F-2ED890F3537D}"/>
              </a:ext>
            </a:extLst>
          </p:cNvPr>
          <p:cNvSpPr>
            <a:spLocks noGrp="1"/>
          </p:cNvSpPr>
          <p:nvPr>
            <p:ph idx="1"/>
          </p:nvPr>
        </p:nvSpPr>
        <p:spPr>
          <a:xfrm>
            <a:off x="2491409" y="1444487"/>
            <a:ext cx="9011614" cy="4346713"/>
          </a:xfrm>
        </p:spPr>
        <p:txBody>
          <a:bodyPr>
            <a:normAutofit/>
          </a:bodyPr>
          <a:lstStyle/>
          <a:p>
            <a:r>
              <a:rPr lang="en-GB" b="1" dirty="0"/>
              <a:t> </a:t>
            </a:r>
            <a:r>
              <a:rPr lang="en-GB" dirty="0"/>
              <a:t>Lacks Emotional Connection. ...</a:t>
            </a:r>
          </a:p>
          <a:p>
            <a:r>
              <a:rPr lang="en-GB" dirty="0"/>
              <a:t>Gives People a License to be Hurtful. ...</a:t>
            </a:r>
          </a:p>
          <a:p>
            <a:r>
              <a:rPr lang="en-GB" dirty="0"/>
              <a:t>Decreases Face-to-Face Communication Skills. ...</a:t>
            </a:r>
          </a:p>
          <a:p>
            <a:r>
              <a:rPr lang="en-GB" dirty="0"/>
              <a:t>Conveys Inauthentic Expression of Feelings. ...</a:t>
            </a:r>
          </a:p>
          <a:p>
            <a:r>
              <a:rPr lang="en-GB" dirty="0"/>
              <a:t>Diminishes Understanding and Thoughtfulness. ...</a:t>
            </a:r>
          </a:p>
          <a:p>
            <a:r>
              <a:rPr lang="en-GB" dirty="0"/>
              <a:t>Causes Face-to-Face Interactions to Feel Disconnected. ...</a:t>
            </a:r>
          </a:p>
          <a:p>
            <a:r>
              <a:rPr lang="en-GB" dirty="0"/>
              <a:t>Facilitates Laziness.</a:t>
            </a:r>
          </a:p>
        </p:txBody>
      </p:sp>
    </p:spTree>
    <p:extLst>
      <p:ext uri="{BB962C8B-B14F-4D97-AF65-F5344CB8AC3E}">
        <p14:creationId xmlns:p14="http://schemas.microsoft.com/office/powerpoint/2010/main" val="2301735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CA3A-C630-4F63-BA6B-7003D3A066AB}"/>
              </a:ext>
            </a:extLst>
          </p:cNvPr>
          <p:cNvSpPr>
            <a:spLocks noGrp="1"/>
          </p:cNvSpPr>
          <p:nvPr>
            <p:ph type="title"/>
          </p:nvPr>
        </p:nvSpPr>
        <p:spPr>
          <a:xfrm>
            <a:off x="1603580" y="102705"/>
            <a:ext cx="10018713" cy="851452"/>
          </a:xfrm>
        </p:spPr>
        <p:txBody>
          <a:bodyPr/>
          <a:lstStyle/>
          <a:p>
            <a:r>
              <a:rPr lang="en-GB" dirty="0"/>
              <a:t>E-learning</a:t>
            </a:r>
            <a:endParaRPr lang="en-US" dirty="0"/>
          </a:p>
        </p:txBody>
      </p:sp>
      <p:sp>
        <p:nvSpPr>
          <p:cNvPr id="5" name="Rectangle 2">
            <a:extLst>
              <a:ext uri="{FF2B5EF4-FFF2-40B4-BE49-F238E27FC236}">
                <a16:creationId xmlns:a16="http://schemas.microsoft.com/office/drawing/2014/main" id="{A9DC45A5-68EC-4DF4-46CD-91EE18F95695}"/>
              </a:ext>
            </a:extLst>
          </p:cNvPr>
          <p:cNvSpPr>
            <a:spLocks noGrp="1" noChangeArrowheads="1"/>
          </p:cNvSpPr>
          <p:nvPr>
            <p:ph idx="1"/>
          </p:nvPr>
        </p:nvSpPr>
        <p:spPr bwMode="auto">
          <a:xfrm>
            <a:off x="1326260" y="954157"/>
            <a:ext cx="10573351" cy="5693866"/>
          </a:xfrm>
          <a:prstGeom prst="rect">
            <a:avLst/>
          </a:prstGeom>
          <a:solidFill>
            <a:schemeClr val="accent3">
              <a:lumMod val="60000"/>
              <a:lumOff val="4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E-learning is a type of learning that uses electronic tools and resources.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It can take place inside or outside the classroom using computers and the internet.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E-learning helps deliver education to many people at the same or different times.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At first, it was not fully accepted because people thought it lacked human interaction.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9187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Slide Number Placeholder 4"/>
          <p:cNvSpPr>
            <a:spLocks noGrp="1"/>
          </p:cNvSpPr>
          <p:nvPr>
            <p:ph type="sldNum" sz="quarter" idx="4294967295"/>
          </p:nvPr>
        </p:nvSpPr>
        <p:spPr>
          <a:xfrm>
            <a:off x="1524000" y="6245225"/>
            <a:ext cx="2133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l" eaLnBrk="1" hangingPunct="1"/>
            <a:fld id="{C3EA84C6-F38E-4F9F-89FA-42E0B3E5D319}" type="slidenum">
              <a:rPr lang="en-US" altLang="en-US"/>
              <a:pPr algn="l" eaLnBrk="1" hangingPunct="1"/>
              <a:t>2</a:t>
            </a:fld>
            <a:endParaRPr lang="en-US" altLang="en-US"/>
          </a:p>
        </p:txBody>
      </p:sp>
      <p:sp>
        <p:nvSpPr>
          <p:cNvPr id="16387" name="Rectangle 5"/>
          <p:cNvSpPr>
            <a:spLocks noChangeArrowheads="1"/>
          </p:cNvSpPr>
          <p:nvPr/>
        </p:nvSpPr>
        <p:spPr bwMode="auto">
          <a:xfrm>
            <a:off x="2566988" y="598488"/>
            <a:ext cx="184150" cy="533400"/>
          </a:xfrm>
          <a:prstGeom prst="rect">
            <a:avLst/>
          </a:prstGeom>
          <a:noFill/>
          <a:ln w="9525">
            <a:noFill/>
            <a:miter lim="800000"/>
            <a:headEnd/>
            <a:tailEnd/>
          </a:ln>
        </p:spPr>
        <p:txBody>
          <a:bodyPr wrap="none">
            <a:spAutoFit/>
          </a:bodyPr>
          <a:lstStyle/>
          <a:p>
            <a:pPr>
              <a:defRPr/>
            </a:pPr>
            <a:endParaRPr lang="en-US" sz="2900" b="1">
              <a:solidFill>
                <a:schemeClr val="tx2"/>
              </a:solidFill>
              <a:effectLst>
                <a:outerShdw blurRad="38100" dist="38100" dir="2700000" algn="tl">
                  <a:srgbClr val="C0C0C0"/>
                </a:outerShdw>
              </a:effectLst>
              <a:latin typeface="Lucida Sans Unicode" pitchFamily="34" charset="0"/>
              <a:cs typeface="Arial" charset="0"/>
            </a:endParaRPr>
          </a:p>
        </p:txBody>
      </p:sp>
      <p:sp>
        <p:nvSpPr>
          <p:cNvPr id="4" name="Title 3">
            <a:extLst>
              <a:ext uri="{FF2B5EF4-FFF2-40B4-BE49-F238E27FC236}">
                <a16:creationId xmlns:a16="http://schemas.microsoft.com/office/drawing/2014/main" id="{EA9BB797-5292-4F0F-9152-2DECC4A8F6EE}"/>
              </a:ext>
            </a:extLst>
          </p:cNvPr>
          <p:cNvSpPr>
            <a:spLocks noGrp="1"/>
          </p:cNvSpPr>
          <p:nvPr>
            <p:ph type="title"/>
          </p:nvPr>
        </p:nvSpPr>
        <p:spPr>
          <a:xfrm>
            <a:off x="2091070" y="1131888"/>
            <a:ext cx="10018713" cy="5922335"/>
          </a:xfrm>
        </p:spPr>
        <p:txBody>
          <a:bodyPr>
            <a:normAutofit/>
          </a:bodyPr>
          <a:lstStyle/>
          <a:p>
            <a:pPr lvl="0" algn="l"/>
            <a:r>
              <a:rPr lang="en-US" sz="3200" dirty="0">
                <a:latin typeface="Times New Roman" panose="02020603050405020304" pitchFamily="18" charset="0"/>
                <a:cs typeface="Times New Roman" panose="02020603050405020304" pitchFamily="18" charset="0"/>
              </a:rPr>
              <a:t>1. The concept of TVET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2. TVET scenario of Bangladesh</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3. The concept of social media</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4. Social Media, Social networking and E-learning</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5. Channels of performing activities in social media</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6. Advantages and disadvantages of social network in education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7. Some Examples </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57AF3DC-0236-40E7-A2DB-C8486EC73EB8}"/>
              </a:ext>
            </a:extLst>
          </p:cNvPr>
          <p:cNvSpPr txBox="1"/>
          <p:nvPr/>
        </p:nvSpPr>
        <p:spPr>
          <a:xfrm>
            <a:off x="2566988" y="300891"/>
            <a:ext cx="7533942" cy="830997"/>
          </a:xfrm>
          <a:prstGeom prst="rect">
            <a:avLst/>
          </a:prstGeom>
          <a:noFill/>
        </p:spPr>
        <p:txBody>
          <a:bodyPr wrap="square" rtlCol="0">
            <a:spAutoFit/>
          </a:bodyPr>
          <a:lstStyle/>
          <a:p>
            <a:pPr algn="ctr"/>
            <a:r>
              <a:rPr lang="en-US" sz="4800" b="1" dirty="0"/>
              <a:t>Outlines</a:t>
            </a:r>
          </a:p>
        </p:txBody>
      </p:sp>
    </p:spTree>
    <p:extLst>
      <p:ext uri="{BB962C8B-B14F-4D97-AF65-F5344CB8AC3E}">
        <p14:creationId xmlns:p14="http://schemas.microsoft.com/office/powerpoint/2010/main" val="48488429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D578-9E47-46E0-92D6-8A932AABDBBB}"/>
              </a:ext>
            </a:extLst>
          </p:cNvPr>
          <p:cNvSpPr>
            <a:spLocks noGrp="1"/>
          </p:cNvSpPr>
          <p:nvPr>
            <p:ph type="title"/>
          </p:nvPr>
        </p:nvSpPr>
        <p:spPr>
          <a:xfrm>
            <a:off x="1484310" y="202096"/>
            <a:ext cx="10018713" cy="864704"/>
          </a:xfrm>
        </p:spPr>
        <p:txBody>
          <a:bodyPr/>
          <a:lstStyle/>
          <a:p>
            <a:r>
              <a:rPr lang="en-GB" dirty="0"/>
              <a:t>E-learning management system </a:t>
            </a:r>
            <a:endParaRPr lang="en-US" dirty="0"/>
          </a:p>
        </p:txBody>
      </p:sp>
      <p:sp>
        <p:nvSpPr>
          <p:cNvPr id="4" name="Rectangle 1">
            <a:extLst>
              <a:ext uri="{FF2B5EF4-FFF2-40B4-BE49-F238E27FC236}">
                <a16:creationId xmlns:a16="http://schemas.microsoft.com/office/drawing/2014/main" id="{E32350CF-7321-EC36-0BFE-413220398A7C}"/>
              </a:ext>
            </a:extLst>
          </p:cNvPr>
          <p:cNvSpPr>
            <a:spLocks noGrp="1" noChangeArrowheads="1"/>
          </p:cNvSpPr>
          <p:nvPr>
            <p:ph idx="1"/>
          </p:nvPr>
        </p:nvSpPr>
        <p:spPr bwMode="auto">
          <a:xfrm>
            <a:off x="1605580" y="1620798"/>
            <a:ext cx="9897443" cy="4524315"/>
          </a:xfrm>
          <a:prstGeom prst="rect">
            <a:avLst/>
          </a:prstGeom>
          <a:solidFill>
            <a:schemeClr val="accent3">
              <a:lumMod val="60000"/>
              <a:lumOff val="4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E-learning courses are usually run through a </a:t>
            </a:r>
            <a:r>
              <a:rPr kumimoji="0" lang="en-US" altLang="en-US" b="1" i="0" u="none" strike="noStrike" cap="none" normalizeH="0" baseline="0" dirty="0">
                <a:ln>
                  <a:noFill/>
                </a:ln>
                <a:solidFill>
                  <a:schemeClr val="tx1"/>
                </a:solidFill>
                <a:effectLst/>
                <a:latin typeface="Arial" panose="020B0604020202020204" pitchFamily="34" charset="0"/>
              </a:rPr>
              <a:t>Learning Management System (LMS)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An LMS is a software platform (often web-based) that helps manage and deliver training.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It supports online courses, tracks learner progress, and automates tasks like reporting and content organization.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It saves time and reduces manual work for trainers and institutions.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5500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7548-1C59-4DC4-B2D2-6F3B23644785}"/>
              </a:ext>
            </a:extLst>
          </p:cNvPr>
          <p:cNvSpPr>
            <a:spLocks noGrp="1"/>
          </p:cNvSpPr>
          <p:nvPr>
            <p:ph type="title"/>
          </p:nvPr>
        </p:nvSpPr>
        <p:spPr>
          <a:xfrm>
            <a:off x="1432128" y="294861"/>
            <a:ext cx="10018713" cy="771939"/>
          </a:xfrm>
        </p:spPr>
        <p:txBody>
          <a:bodyPr/>
          <a:lstStyle/>
          <a:p>
            <a:r>
              <a:rPr lang="en-US" dirty="0"/>
              <a:t>Teaching platforms for teachers</a:t>
            </a:r>
          </a:p>
        </p:txBody>
      </p:sp>
      <p:pic>
        <p:nvPicPr>
          <p:cNvPr id="1030" name="Picture 6" descr="Class Dojo&#10;Gamification in Education&#10; ">
            <a:extLst>
              <a:ext uri="{FF2B5EF4-FFF2-40B4-BE49-F238E27FC236}">
                <a16:creationId xmlns:a16="http://schemas.microsoft.com/office/drawing/2014/main" id="{C9FF4226-8091-4EEE-9938-BF7A8CEA07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61913" y="2392785"/>
            <a:ext cx="2078419" cy="15604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demy New 2021 Logo Vector (SVG, PDF, Ai, EPS, CDR) Free Download -  Logowik.com">
            <a:extLst>
              <a:ext uri="{FF2B5EF4-FFF2-40B4-BE49-F238E27FC236}">
                <a16:creationId xmlns:a16="http://schemas.microsoft.com/office/drawing/2014/main" id="{E5006155-04A0-4C58-AE11-1935398CC8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68199" y="2363855"/>
            <a:ext cx="2078990" cy="156044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oogle Classroom Logo and symbol, meaning, history, PNG">
            <a:extLst>
              <a:ext uri="{FF2B5EF4-FFF2-40B4-BE49-F238E27FC236}">
                <a16:creationId xmlns:a16="http://schemas.microsoft.com/office/drawing/2014/main" id="{AE294A2A-9210-4498-8D2D-FC57ACDE31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1551" y="2363855"/>
            <a:ext cx="2570932" cy="161830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ow to Schedule a Meeting in Google Meet">
            <a:extLst>
              <a:ext uri="{FF2B5EF4-FFF2-40B4-BE49-F238E27FC236}">
                <a16:creationId xmlns:a16="http://schemas.microsoft.com/office/drawing/2014/main" id="{A76F7614-E855-439A-9E77-FDCAED2FD22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3807" y="4401488"/>
            <a:ext cx="2884331" cy="161830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Understanding Account Types: Teacher, Student, and Parent - YouTube">
            <a:extLst>
              <a:ext uri="{FF2B5EF4-FFF2-40B4-BE49-F238E27FC236}">
                <a16:creationId xmlns:a16="http://schemas.microsoft.com/office/drawing/2014/main" id="{30A8003F-4DE7-4D4C-8EDB-9BD89180A76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58796" y="2396096"/>
            <a:ext cx="2716804" cy="1528202"/>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Zoom Logo Vectors Free Download">
            <a:extLst>
              <a:ext uri="{FF2B5EF4-FFF2-40B4-BE49-F238E27FC236}">
                <a16:creationId xmlns:a16="http://schemas.microsoft.com/office/drawing/2014/main" id="{75533416-4614-42CE-8A08-CF4AC12839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4452" y="4443020"/>
            <a:ext cx="1621148" cy="162114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YouTube is getting a new logo every week this month – here&amp;#39;s why | Creative  Bloq">
            <a:extLst>
              <a:ext uri="{FF2B5EF4-FFF2-40B4-BE49-F238E27FC236}">
                <a16:creationId xmlns:a16="http://schemas.microsoft.com/office/drawing/2014/main" id="{8B931483-EF8E-472B-80F7-82EEAD6319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61914" y="4400130"/>
            <a:ext cx="2884331" cy="1619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271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5311-DF98-4282-B350-A7E1E5EAF025}"/>
              </a:ext>
            </a:extLst>
          </p:cNvPr>
          <p:cNvSpPr>
            <a:spLocks noGrp="1"/>
          </p:cNvSpPr>
          <p:nvPr>
            <p:ph type="title"/>
          </p:nvPr>
        </p:nvSpPr>
        <p:spPr>
          <a:xfrm>
            <a:off x="1484310" y="122583"/>
            <a:ext cx="10018713" cy="944217"/>
          </a:xfrm>
        </p:spPr>
        <p:txBody>
          <a:bodyPr/>
          <a:lstStyle/>
          <a:p>
            <a:r>
              <a:rPr lang="en-US" dirty="0"/>
              <a:t>Google Classroom</a:t>
            </a:r>
          </a:p>
        </p:txBody>
      </p:sp>
      <p:sp>
        <p:nvSpPr>
          <p:cNvPr id="3" name="Content Placeholder 2">
            <a:extLst>
              <a:ext uri="{FF2B5EF4-FFF2-40B4-BE49-F238E27FC236}">
                <a16:creationId xmlns:a16="http://schemas.microsoft.com/office/drawing/2014/main" id="{6A225342-AF88-42F4-B960-CE1E1AC766D4}"/>
              </a:ext>
            </a:extLst>
          </p:cNvPr>
          <p:cNvSpPr>
            <a:spLocks noGrp="1"/>
          </p:cNvSpPr>
          <p:nvPr>
            <p:ph idx="1"/>
          </p:nvPr>
        </p:nvSpPr>
        <p:spPr>
          <a:xfrm>
            <a:off x="1484310" y="1461051"/>
            <a:ext cx="10018713" cy="3124201"/>
          </a:xfrm>
        </p:spPr>
        <p:txBody>
          <a:bodyPr>
            <a:normAutofit/>
          </a:bodyPr>
          <a:lstStyle/>
          <a:p>
            <a:pPr algn="ctr"/>
            <a:r>
              <a:rPr lang="en-US" sz="5400" dirty="0">
                <a:hlinkClick r:id="rId2"/>
              </a:rPr>
              <a:t>YouTube Link</a:t>
            </a:r>
            <a:endParaRPr lang="en-US" sz="5400" dirty="0"/>
          </a:p>
        </p:txBody>
      </p:sp>
    </p:spTree>
    <p:extLst>
      <p:ext uri="{BB962C8B-B14F-4D97-AF65-F5344CB8AC3E}">
        <p14:creationId xmlns:p14="http://schemas.microsoft.com/office/powerpoint/2010/main" val="32266778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0F1AE-666D-4E33-8A21-76FE84CBC6F5}"/>
              </a:ext>
            </a:extLst>
          </p:cNvPr>
          <p:cNvSpPr>
            <a:spLocks noGrp="1"/>
          </p:cNvSpPr>
          <p:nvPr>
            <p:ph type="title"/>
          </p:nvPr>
        </p:nvSpPr>
        <p:spPr/>
        <p:txBody>
          <a:bodyPr/>
          <a:lstStyle/>
          <a:p>
            <a:r>
              <a:rPr lang="en-US" dirty="0"/>
              <a:t>Education Management Website</a:t>
            </a:r>
          </a:p>
        </p:txBody>
      </p:sp>
      <p:sp>
        <p:nvSpPr>
          <p:cNvPr id="3" name="Content Placeholder 2">
            <a:extLst>
              <a:ext uri="{FF2B5EF4-FFF2-40B4-BE49-F238E27FC236}">
                <a16:creationId xmlns:a16="http://schemas.microsoft.com/office/drawing/2014/main" id="{5EEF0CC8-F57D-4C15-8E80-5735D53BF1B7}"/>
              </a:ext>
            </a:extLst>
          </p:cNvPr>
          <p:cNvSpPr>
            <a:spLocks noGrp="1"/>
          </p:cNvSpPr>
          <p:nvPr>
            <p:ph idx="1"/>
          </p:nvPr>
        </p:nvSpPr>
        <p:spPr/>
        <p:txBody>
          <a:bodyPr>
            <a:normAutofit/>
          </a:bodyPr>
          <a:lstStyle/>
          <a:p>
            <a:r>
              <a:rPr lang="en-US" sz="4000" dirty="0">
                <a:hlinkClick r:id="rId2"/>
              </a:rPr>
              <a:t>Ideal Institute of Science &amp; Technology ( IIST )</a:t>
            </a:r>
            <a:endParaRPr lang="en-US" sz="4000" dirty="0"/>
          </a:p>
          <a:p>
            <a:r>
              <a:rPr lang="en-US" sz="4000" dirty="0">
                <a:hlinkClick r:id="rId3"/>
              </a:rPr>
              <a:t>E- Campus: Blended Learning Platform of DTE through LMS</a:t>
            </a:r>
            <a:endParaRPr lang="en-US" sz="4000" dirty="0"/>
          </a:p>
        </p:txBody>
      </p:sp>
    </p:spTree>
    <p:extLst>
      <p:ext uri="{BB962C8B-B14F-4D97-AF65-F5344CB8AC3E}">
        <p14:creationId xmlns:p14="http://schemas.microsoft.com/office/powerpoint/2010/main" val="2943931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96D77-4DAF-4FF0-8402-B0DA4441D64D}"/>
              </a:ext>
            </a:extLst>
          </p:cNvPr>
          <p:cNvSpPr>
            <a:spLocks noGrp="1"/>
          </p:cNvSpPr>
          <p:nvPr>
            <p:ph type="title"/>
          </p:nvPr>
        </p:nvSpPr>
        <p:spPr>
          <a:xfrm>
            <a:off x="1484311" y="0"/>
            <a:ext cx="10018713" cy="1325217"/>
          </a:xfrm>
        </p:spPr>
        <p:txBody>
          <a:bodyPr>
            <a:normAutofit/>
          </a:bodyPr>
          <a:lstStyle/>
          <a:p>
            <a:r>
              <a:rPr lang="en-US" b="1" dirty="0"/>
              <a:t>6 Bangladeshi platforms</a:t>
            </a:r>
            <a:br>
              <a:rPr lang="en-US" b="1" dirty="0"/>
            </a:br>
            <a:endParaRPr lang="en-US" dirty="0"/>
          </a:p>
        </p:txBody>
      </p:sp>
      <p:sp>
        <p:nvSpPr>
          <p:cNvPr id="3" name="Content Placeholder 2">
            <a:extLst>
              <a:ext uri="{FF2B5EF4-FFF2-40B4-BE49-F238E27FC236}">
                <a16:creationId xmlns:a16="http://schemas.microsoft.com/office/drawing/2014/main" id="{19726C06-E40A-49B8-965E-7F8A2DB4DEA1}"/>
              </a:ext>
            </a:extLst>
          </p:cNvPr>
          <p:cNvSpPr>
            <a:spLocks noGrp="1"/>
          </p:cNvSpPr>
          <p:nvPr>
            <p:ph idx="1"/>
          </p:nvPr>
        </p:nvSpPr>
        <p:spPr>
          <a:xfrm>
            <a:off x="1484310" y="768627"/>
            <a:ext cx="10018713" cy="5022574"/>
          </a:xfrm>
        </p:spPr>
        <p:txBody>
          <a:bodyPr>
            <a:normAutofit/>
          </a:bodyPr>
          <a:lstStyle/>
          <a:p>
            <a:r>
              <a:rPr lang="en-GB" b="1" dirty="0"/>
              <a:t>1. E-Campus: Blended Learning Activities of DTE through LMS</a:t>
            </a:r>
          </a:p>
          <a:p>
            <a:r>
              <a:rPr lang="en-GB" b="1" dirty="0"/>
              <a:t>2. 10-Minute School: A modern platform for the contemporary learners</a:t>
            </a:r>
          </a:p>
          <a:p>
            <a:r>
              <a:rPr lang="en-GB" b="1" dirty="0"/>
              <a:t>3. </a:t>
            </a:r>
            <a:r>
              <a:rPr lang="en-GB" b="1" dirty="0" err="1"/>
              <a:t>Shikkok</a:t>
            </a:r>
            <a:r>
              <a:rPr lang="en-GB" b="1" dirty="0"/>
              <a:t> </a:t>
            </a:r>
            <a:r>
              <a:rPr lang="en-GB" b="1" dirty="0" err="1"/>
              <a:t>Batayon</a:t>
            </a:r>
            <a:r>
              <a:rPr lang="en-GB" b="1" dirty="0"/>
              <a:t>: A Teaching platform for the Teachers!</a:t>
            </a:r>
          </a:p>
          <a:p>
            <a:r>
              <a:rPr lang="en-GB" b="1" dirty="0"/>
              <a:t>4. </a:t>
            </a:r>
            <a:r>
              <a:rPr lang="en-GB" b="1" dirty="0" err="1"/>
              <a:t>StudyPress</a:t>
            </a:r>
            <a:r>
              <a:rPr lang="en-GB" b="1" dirty="0"/>
              <a:t>: 'Automating' learning to combat the curse of unemployment</a:t>
            </a:r>
          </a:p>
          <a:p>
            <a:r>
              <a:rPr lang="en-GB" b="1" dirty="0"/>
              <a:t>5. </a:t>
            </a:r>
            <a:r>
              <a:rPr lang="en-GB" b="1" dirty="0" err="1"/>
              <a:t>Repto</a:t>
            </a:r>
            <a:r>
              <a:rPr lang="en-GB" b="1" dirty="0"/>
              <a:t> Education Centre: A destination for Bangladeshi online content creators and freelance-aspirants</a:t>
            </a:r>
          </a:p>
          <a:p>
            <a:r>
              <a:rPr lang="en-GB" b="1" dirty="0"/>
              <a:t>6. Amar </a:t>
            </a:r>
            <a:r>
              <a:rPr lang="en-GB" b="1" dirty="0" err="1"/>
              <a:t>Pathshala</a:t>
            </a:r>
            <a:r>
              <a:rPr lang="en-GB" b="1" dirty="0"/>
              <a:t>: Free education for all from any corner of the world</a:t>
            </a:r>
            <a:endParaRPr lang="en-US" dirty="0"/>
          </a:p>
        </p:txBody>
      </p:sp>
    </p:spTree>
    <p:extLst>
      <p:ext uri="{BB962C8B-B14F-4D97-AF65-F5344CB8AC3E}">
        <p14:creationId xmlns:p14="http://schemas.microsoft.com/office/powerpoint/2010/main" val="2610555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380EF-F9AE-4820-9C5A-B569FBF41D30}"/>
              </a:ext>
            </a:extLst>
          </p:cNvPr>
          <p:cNvSpPr>
            <a:spLocks noGrp="1"/>
          </p:cNvSpPr>
          <p:nvPr>
            <p:ph type="title"/>
          </p:nvPr>
        </p:nvSpPr>
        <p:spPr>
          <a:xfrm>
            <a:off x="1484311" y="261731"/>
            <a:ext cx="9024663" cy="679174"/>
          </a:xfrm>
        </p:spPr>
        <p:txBody>
          <a:bodyPr>
            <a:normAutofit fontScale="90000"/>
          </a:bodyPr>
          <a:lstStyle/>
          <a:p>
            <a:r>
              <a:rPr lang="en-US" dirty="0"/>
              <a:t>Review</a:t>
            </a:r>
          </a:p>
        </p:txBody>
      </p:sp>
      <p:pic>
        <p:nvPicPr>
          <p:cNvPr id="2050" name="Picture 2">
            <a:extLst>
              <a:ext uri="{FF2B5EF4-FFF2-40B4-BE49-F238E27FC236}">
                <a16:creationId xmlns:a16="http://schemas.microsoft.com/office/drawing/2014/main" id="{6C38C26F-3D0E-42AF-904E-8A6EEFF4B1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98687" y="1895061"/>
            <a:ext cx="5594626" cy="3949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033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Images, Stock Photos &amp;amp; Vectors | Shutterstock">
            <a:extLst>
              <a:ext uri="{FF2B5EF4-FFF2-40B4-BE49-F238E27FC236}">
                <a16:creationId xmlns:a16="http://schemas.microsoft.com/office/drawing/2014/main" id="{EC96C7B1-C771-4816-B3B2-64250D301E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61939" y="1755913"/>
            <a:ext cx="7972321" cy="2869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589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CDC3FC-ACFB-4BBB-99F1-318152C93784}"/>
              </a:ext>
            </a:extLst>
          </p:cNvPr>
          <p:cNvSpPr txBox="1"/>
          <p:nvPr/>
        </p:nvSpPr>
        <p:spPr>
          <a:xfrm>
            <a:off x="2968487" y="2637183"/>
            <a:ext cx="6665843" cy="923330"/>
          </a:xfrm>
          <a:prstGeom prst="rect">
            <a:avLst/>
          </a:prstGeom>
          <a:noFill/>
        </p:spPr>
        <p:txBody>
          <a:bodyPr wrap="square" rtlCol="0">
            <a:spAutoFit/>
          </a:bodyPr>
          <a:lstStyle/>
          <a:p>
            <a:pPr algn="ctr"/>
            <a:r>
              <a:rPr lang="en-US" sz="5400" b="1" dirty="0"/>
              <a:t>TVET</a:t>
            </a:r>
          </a:p>
        </p:txBody>
      </p:sp>
    </p:spTree>
    <p:extLst>
      <p:ext uri="{BB962C8B-B14F-4D97-AF65-F5344CB8AC3E}">
        <p14:creationId xmlns:p14="http://schemas.microsoft.com/office/powerpoint/2010/main" val="269049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CDC3FC-ACFB-4BBB-99F1-318152C93784}"/>
              </a:ext>
            </a:extLst>
          </p:cNvPr>
          <p:cNvSpPr txBox="1"/>
          <p:nvPr/>
        </p:nvSpPr>
        <p:spPr>
          <a:xfrm>
            <a:off x="1801505" y="1627248"/>
            <a:ext cx="9485193" cy="3323987"/>
          </a:xfrm>
          <a:prstGeom prst="rect">
            <a:avLst/>
          </a:prstGeom>
          <a:noFill/>
        </p:spPr>
        <p:txBody>
          <a:bodyPr wrap="square" rtlCol="0">
            <a:spAutoFit/>
          </a:bodyPr>
          <a:lstStyle/>
          <a:p>
            <a:pPr algn="ctr"/>
            <a:r>
              <a:rPr lang="en-US" sz="5400" b="1" dirty="0"/>
              <a:t>TE = Technical Education</a:t>
            </a:r>
            <a:r>
              <a:rPr lang="en-US" sz="2400" b="1" dirty="0"/>
              <a:t> (All type of Diploma Courses )</a:t>
            </a:r>
            <a:endParaRPr lang="en-US" sz="5400" b="1" dirty="0"/>
          </a:p>
          <a:p>
            <a:pPr algn="ctr"/>
            <a:r>
              <a:rPr lang="en-US" sz="5400" b="1" dirty="0"/>
              <a:t>VE = Vocational Education </a:t>
            </a:r>
            <a:r>
              <a:rPr lang="en-US" sz="2400" b="1" dirty="0"/>
              <a:t>( SSC </a:t>
            </a:r>
            <a:r>
              <a:rPr lang="en-US" sz="2400" b="1" dirty="0" err="1"/>
              <a:t>Voc</a:t>
            </a:r>
            <a:r>
              <a:rPr lang="en-US" sz="2400" b="1" dirty="0"/>
              <a:t> &amp; HSC </a:t>
            </a:r>
            <a:r>
              <a:rPr lang="en-US" sz="2400" b="1" dirty="0" err="1"/>
              <a:t>Voc</a:t>
            </a:r>
            <a:r>
              <a:rPr lang="en-US" sz="2400" b="1" dirty="0"/>
              <a:t> under BTEB)</a:t>
            </a:r>
            <a:endParaRPr lang="en-US" sz="5400" b="1" dirty="0"/>
          </a:p>
          <a:p>
            <a:pPr algn="ctr"/>
            <a:r>
              <a:rPr lang="en-US" sz="5400" b="1" dirty="0"/>
              <a:t>T = Training</a:t>
            </a:r>
            <a:r>
              <a:rPr lang="en-US" sz="2400" b="1" dirty="0"/>
              <a:t>( All Ministry)</a:t>
            </a:r>
          </a:p>
        </p:txBody>
      </p:sp>
    </p:spTree>
    <p:extLst>
      <p:ext uri="{BB962C8B-B14F-4D97-AF65-F5344CB8AC3E}">
        <p14:creationId xmlns:p14="http://schemas.microsoft.com/office/powerpoint/2010/main" val="3642412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9BAD3D-073F-4AEA-91E6-BC0895BC0379}"/>
              </a:ext>
            </a:extLst>
          </p:cNvPr>
          <p:cNvSpPr txBox="1"/>
          <p:nvPr/>
        </p:nvSpPr>
        <p:spPr>
          <a:xfrm>
            <a:off x="1856096" y="145839"/>
            <a:ext cx="9908274" cy="830997"/>
          </a:xfrm>
          <a:prstGeom prst="rect">
            <a:avLst/>
          </a:prstGeom>
          <a:noFill/>
        </p:spPr>
        <p:txBody>
          <a:bodyPr wrap="square" rtlCol="0">
            <a:spAutoFit/>
          </a:bodyPr>
          <a:lstStyle/>
          <a:p>
            <a:pPr algn="ctr"/>
            <a:r>
              <a:rPr lang="en-US" sz="4800" b="1" dirty="0"/>
              <a:t>Quality issues in TVET</a:t>
            </a:r>
          </a:p>
        </p:txBody>
      </p:sp>
      <p:sp>
        <p:nvSpPr>
          <p:cNvPr id="5" name="TextBox 4">
            <a:extLst>
              <a:ext uri="{FF2B5EF4-FFF2-40B4-BE49-F238E27FC236}">
                <a16:creationId xmlns:a16="http://schemas.microsoft.com/office/drawing/2014/main" id="{D6B3C552-ED83-4E50-B9BC-F7D4FD9A1C60}"/>
              </a:ext>
            </a:extLst>
          </p:cNvPr>
          <p:cNvSpPr txBox="1"/>
          <p:nvPr/>
        </p:nvSpPr>
        <p:spPr>
          <a:xfrm>
            <a:off x="1404731" y="950332"/>
            <a:ext cx="10601740" cy="5109091"/>
          </a:xfrm>
          <a:prstGeom prst="rect">
            <a:avLst/>
          </a:prstGeom>
          <a:noFill/>
        </p:spPr>
        <p:txBody>
          <a:bodyPr wrap="square" rtlCol="0">
            <a:spAutoFit/>
          </a:bodyPr>
          <a:lstStyle/>
          <a:p>
            <a:r>
              <a:rPr lang="en-US" sz="2800" dirty="0">
                <a:solidFill>
                  <a:srgbClr val="0070C0"/>
                </a:solidFill>
              </a:rPr>
              <a:t>TVET may varied in country to country and institute to institute for different factors, context and environments- traditional TVET-</a:t>
            </a:r>
          </a:p>
          <a:p>
            <a:endParaRPr lang="en-US" dirty="0"/>
          </a:p>
          <a:p>
            <a:pPr marL="285750" indent="-285750">
              <a:buFont typeface="Wingdings" panose="05000000000000000000" pitchFamily="2" charset="2"/>
              <a:buChar char="v"/>
            </a:pPr>
            <a:r>
              <a:rPr lang="en-US" sz="3600" dirty="0"/>
              <a:t> Not consistent about QA</a:t>
            </a:r>
          </a:p>
          <a:p>
            <a:pPr marL="285750" indent="-285750">
              <a:buFont typeface="Wingdings" panose="05000000000000000000" pitchFamily="2" charset="2"/>
              <a:buChar char="v"/>
            </a:pPr>
            <a:r>
              <a:rPr lang="en-US" sz="3600" dirty="0"/>
              <a:t> Not Standards alien with demanded occupations</a:t>
            </a:r>
          </a:p>
          <a:p>
            <a:pPr marL="285750" indent="-285750">
              <a:buFont typeface="Wingdings" panose="05000000000000000000" pitchFamily="2" charset="2"/>
              <a:buChar char="v"/>
            </a:pPr>
            <a:r>
              <a:rPr lang="en-US" sz="3600" dirty="0"/>
              <a:t> Curriculum not based on needs</a:t>
            </a:r>
          </a:p>
          <a:p>
            <a:pPr marL="285750" indent="-285750">
              <a:buFont typeface="Wingdings" panose="05000000000000000000" pitchFamily="2" charset="2"/>
              <a:buChar char="v"/>
            </a:pPr>
            <a:r>
              <a:rPr lang="en-US" sz="3600" dirty="0"/>
              <a:t> TVET teachers and trainers are not properly trained</a:t>
            </a:r>
          </a:p>
          <a:p>
            <a:pPr marL="285750" indent="-285750">
              <a:buFont typeface="Wingdings" panose="05000000000000000000" pitchFamily="2" charset="2"/>
              <a:buChar char="v"/>
            </a:pPr>
            <a:r>
              <a:rPr lang="en-US" sz="3600" dirty="0"/>
              <a:t> Lack of strong and appropriate TVET governance</a:t>
            </a:r>
          </a:p>
          <a:p>
            <a:pPr marL="285750" indent="-285750">
              <a:buFont typeface="Wingdings" panose="05000000000000000000" pitchFamily="2" charset="2"/>
              <a:buChar char="v"/>
            </a:pPr>
            <a:r>
              <a:rPr lang="en-US" sz="3600" dirty="0"/>
              <a:t> Skills training is problematics</a:t>
            </a:r>
          </a:p>
          <a:p>
            <a:pPr marL="285750" indent="-285750">
              <a:buFont typeface="Wingdings" panose="05000000000000000000" pitchFamily="2" charset="2"/>
              <a:buChar char="v"/>
            </a:pPr>
            <a:r>
              <a:rPr lang="en-US" sz="3600" dirty="0"/>
              <a:t> Recruitment rules are defective and time consuming </a:t>
            </a:r>
          </a:p>
        </p:txBody>
      </p:sp>
      <p:sp>
        <p:nvSpPr>
          <p:cNvPr id="2" name="TextBox 1">
            <a:extLst>
              <a:ext uri="{FF2B5EF4-FFF2-40B4-BE49-F238E27FC236}">
                <a16:creationId xmlns:a16="http://schemas.microsoft.com/office/drawing/2014/main" id="{C53E90C3-6A1C-4B7C-AC9B-3A441D9ECBB9}"/>
              </a:ext>
            </a:extLst>
          </p:cNvPr>
          <p:cNvSpPr txBox="1"/>
          <p:nvPr/>
        </p:nvSpPr>
        <p:spPr>
          <a:xfrm>
            <a:off x="10668000" y="5937352"/>
            <a:ext cx="914400" cy="369332"/>
          </a:xfrm>
          <a:prstGeom prst="rect">
            <a:avLst/>
          </a:prstGeom>
          <a:noFill/>
        </p:spPr>
        <p:txBody>
          <a:bodyPr wrap="square" rtlCol="0">
            <a:spAutoFit/>
          </a:bodyPr>
          <a:lstStyle/>
          <a:p>
            <a:r>
              <a:rPr lang="en-US" dirty="0"/>
              <a:t>P-60</a:t>
            </a:r>
          </a:p>
        </p:txBody>
      </p:sp>
    </p:spTree>
    <p:extLst>
      <p:ext uri="{BB962C8B-B14F-4D97-AF65-F5344CB8AC3E}">
        <p14:creationId xmlns:p14="http://schemas.microsoft.com/office/powerpoint/2010/main" val="3373045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C9B37B-EF7B-4ECE-A83A-1FD98B69312B}"/>
              </a:ext>
            </a:extLst>
          </p:cNvPr>
          <p:cNvSpPr txBox="1"/>
          <p:nvPr/>
        </p:nvSpPr>
        <p:spPr>
          <a:xfrm>
            <a:off x="1908313" y="2610678"/>
            <a:ext cx="9130748" cy="1200329"/>
          </a:xfrm>
          <a:prstGeom prst="rect">
            <a:avLst/>
          </a:prstGeom>
          <a:noFill/>
        </p:spPr>
        <p:txBody>
          <a:bodyPr wrap="square" rtlCol="0">
            <a:spAutoFit/>
          </a:bodyPr>
          <a:lstStyle/>
          <a:p>
            <a:pPr marL="285750" indent="-285750">
              <a:buFont typeface="Arial" panose="020B0604020202020204" pitchFamily="34" charset="0"/>
              <a:buChar char="•"/>
            </a:pPr>
            <a:r>
              <a:rPr lang="en-US" sz="3600" dirty="0"/>
              <a:t>QAM (Quality Assurance Manuals)</a:t>
            </a:r>
          </a:p>
          <a:p>
            <a:pPr marL="285750" indent="-285750">
              <a:buFont typeface="Arial" panose="020B0604020202020204" pitchFamily="34" charset="0"/>
              <a:buChar char="•"/>
            </a:pPr>
            <a:r>
              <a:rPr lang="en-US" sz="3600" dirty="0"/>
              <a:t>CAD ( Course Accreditation Documents)</a:t>
            </a:r>
          </a:p>
        </p:txBody>
      </p:sp>
    </p:spTree>
    <p:extLst>
      <p:ext uri="{BB962C8B-B14F-4D97-AF65-F5344CB8AC3E}">
        <p14:creationId xmlns:p14="http://schemas.microsoft.com/office/powerpoint/2010/main" val="1972390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07207" y="1062272"/>
            <a:ext cx="10187228" cy="4733456"/>
          </a:xfrm>
          <a:prstGeom prst="rect">
            <a:avLst/>
          </a:prstGeom>
        </p:spPr>
      </p:pic>
      <p:sp>
        <p:nvSpPr>
          <p:cNvPr id="3" name="TextBox 2">
            <a:extLst>
              <a:ext uri="{FF2B5EF4-FFF2-40B4-BE49-F238E27FC236}">
                <a16:creationId xmlns:a16="http://schemas.microsoft.com/office/drawing/2014/main" id="{8D7EE9F4-7E3A-48CE-A500-F1E40B980399}"/>
              </a:ext>
            </a:extLst>
          </p:cNvPr>
          <p:cNvSpPr txBox="1"/>
          <p:nvPr/>
        </p:nvSpPr>
        <p:spPr>
          <a:xfrm>
            <a:off x="10429461" y="5897218"/>
            <a:ext cx="1262982" cy="369332"/>
          </a:xfrm>
          <a:prstGeom prst="rect">
            <a:avLst/>
          </a:prstGeom>
          <a:noFill/>
        </p:spPr>
        <p:txBody>
          <a:bodyPr wrap="square" rtlCol="0">
            <a:spAutoFit/>
          </a:bodyPr>
          <a:lstStyle/>
          <a:p>
            <a:r>
              <a:rPr lang="en-US" dirty="0"/>
              <a:t>P-31</a:t>
            </a:r>
          </a:p>
        </p:txBody>
      </p:sp>
    </p:spTree>
    <p:extLst>
      <p:ext uri="{BB962C8B-B14F-4D97-AF65-F5344CB8AC3E}">
        <p14:creationId xmlns:p14="http://schemas.microsoft.com/office/powerpoint/2010/main" val="4229386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B9DA05-E14D-19C3-32D9-BB84DAF277D0}"/>
              </a:ext>
            </a:extLst>
          </p:cNvPr>
          <p:cNvSpPr>
            <a:spLocks noChangeArrowheads="1"/>
          </p:cNvSpPr>
          <p:nvPr/>
        </p:nvSpPr>
        <p:spPr bwMode="auto">
          <a:xfrm>
            <a:off x="2799264" y="1287244"/>
            <a:ext cx="6593472"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Demand-Driven Skill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Inclusive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Quality Assurance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Public-Private Partnership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Recognition of Prior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Use of Technology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Sustainable Financing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Institutional Strengthening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Monitoring and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Green Skills and Future Skills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0E32FE4F-F557-B54B-5E17-FA243686CBE1}"/>
              </a:ext>
            </a:extLst>
          </p:cNvPr>
          <p:cNvSpPr txBox="1"/>
          <p:nvPr/>
        </p:nvSpPr>
        <p:spPr>
          <a:xfrm>
            <a:off x="1648918" y="0"/>
            <a:ext cx="9668656" cy="1200329"/>
          </a:xfrm>
          <a:prstGeom prst="rect">
            <a:avLst/>
          </a:prstGeom>
          <a:solidFill>
            <a:schemeClr val="accent3">
              <a:lumMod val="60000"/>
              <a:lumOff val="40000"/>
            </a:schemeClr>
          </a:solidFill>
          <a:ln>
            <a:solidFill>
              <a:schemeClr val="tx1"/>
            </a:solidFill>
          </a:ln>
        </p:spPr>
        <p:txBody>
          <a:bodyPr wrap="square" rtlCol="0">
            <a:spAutoFit/>
          </a:bodyPr>
          <a:lstStyle/>
          <a:p>
            <a:pPr algn="ctr"/>
            <a:r>
              <a:rPr lang="en-US" sz="3600" b="1" dirty="0"/>
              <a:t>National Skills Development Policy of Bangladesh</a:t>
            </a:r>
            <a:r>
              <a:rPr lang="en-US" sz="3600" dirty="0"/>
              <a:t>, updated around </a:t>
            </a:r>
            <a:r>
              <a:rPr lang="en-US" sz="3600" b="1" dirty="0"/>
              <a:t>2020–2023</a:t>
            </a:r>
            <a:endParaRPr lang="en-US" sz="3600" dirty="0"/>
          </a:p>
        </p:txBody>
      </p:sp>
    </p:spTree>
    <p:extLst>
      <p:ext uri="{BB962C8B-B14F-4D97-AF65-F5344CB8AC3E}">
        <p14:creationId xmlns:p14="http://schemas.microsoft.com/office/powerpoint/2010/main" val="3756475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0984" y="125310"/>
            <a:ext cx="10297182" cy="897509"/>
          </a:xfrm>
          <a:prstGeom prst="rect">
            <a:avLst/>
          </a:prstGeom>
        </p:spPr>
      </p:pic>
      <p:pic>
        <p:nvPicPr>
          <p:cNvPr id="3" name="Picture 2"/>
          <p:cNvPicPr>
            <a:picLocks noChangeAspect="1"/>
          </p:cNvPicPr>
          <p:nvPr/>
        </p:nvPicPr>
        <p:blipFill>
          <a:blip r:embed="rId3"/>
          <a:stretch>
            <a:fillRect/>
          </a:stretch>
        </p:blipFill>
        <p:spPr>
          <a:xfrm>
            <a:off x="1804345" y="952231"/>
            <a:ext cx="9947564" cy="3985595"/>
          </a:xfrm>
          <a:prstGeom prst="rect">
            <a:avLst/>
          </a:prstGeom>
        </p:spPr>
      </p:pic>
      <p:pic>
        <p:nvPicPr>
          <p:cNvPr id="4" name="Picture 3"/>
          <p:cNvPicPr>
            <a:picLocks noChangeAspect="1"/>
          </p:cNvPicPr>
          <p:nvPr/>
        </p:nvPicPr>
        <p:blipFill>
          <a:blip r:embed="rId4"/>
          <a:stretch>
            <a:fillRect/>
          </a:stretch>
        </p:blipFill>
        <p:spPr>
          <a:xfrm>
            <a:off x="1866689" y="4895922"/>
            <a:ext cx="9864438" cy="1654521"/>
          </a:xfrm>
          <a:prstGeom prst="rect">
            <a:avLst/>
          </a:prstGeom>
        </p:spPr>
      </p:pic>
      <p:sp>
        <p:nvSpPr>
          <p:cNvPr id="5" name="TextBox 4">
            <a:extLst>
              <a:ext uri="{FF2B5EF4-FFF2-40B4-BE49-F238E27FC236}">
                <a16:creationId xmlns:a16="http://schemas.microsoft.com/office/drawing/2014/main" id="{BF370C78-7BEC-47C9-8A9C-6A09D80E9EC6}"/>
              </a:ext>
            </a:extLst>
          </p:cNvPr>
          <p:cNvSpPr txBox="1"/>
          <p:nvPr/>
        </p:nvSpPr>
        <p:spPr>
          <a:xfrm>
            <a:off x="11560509" y="5905769"/>
            <a:ext cx="1262982" cy="369332"/>
          </a:xfrm>
          <a:prstGeom prst="rect">
            <a:avLst/>
          </a:prstGeom>
          <a:noFill/>
        </p:spPr>
        <p:txBody>
          <a:bodyPr wrap="square" rtlCol="0">
            <a:spAutoFit/>
          </a:bodyPr>
          <a:lstStyle/>
          <a:p>
            <a:r>
              <a:rPr lang="en-US" dirty="0"/>
              <a:t>P-34</a:t>
            </a:r>
          </a:p>
        </p:txBody>
      </p:sp>
    </p:spTree>
    <p:extLst>
      <p:ext uri="{BB962C8B-B14F-4D97-AF65-F5344CB8AC3E}">
        <p14:creationId xmlns:p14="http://schemas.microsoft.com/office/powerpoint/2010/main" val="15764131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4071</TotalTime>
  <Words>982</Words>
  <Application>Microsoft Office PowerPoint</Application>
  <PresentationFormat>Widescreen</PresentationFormat>
  <Paragraphs>116</Paragraphs>
  <Slides>26</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Algerian</vt:lpstr>
      <vt:lpstr>Arial</vt:lpstr>
      <vt:lpstr>Arial Rounded MT Bold</vt:lpstr>
      <vt:lpstr>Bookman Old Style</vt:lpstr>
      <vt:lpstr>Calibri</vt:lpstr>
      <vt:lpstr>Corbel</vt:lpstr>
      <vt:lpstr>Lucida Sans Unicode</vt:lpstr>
      <vt:lpstr>Times New Roman</vt:lpstr>
      <vt:lpstr>Wingdings</vt:lpstr>
      <vt:lpstr>Parallax</vt:lpstr>
      <vt:lpstr>Foundation Training for Teachers’ under DTE</vt:lpstr>
      <vt:lpstr>1. The concept of TVET 2. TVET scenario of Bangladesh 3. The concept of social media 4. Social Media, Social networking and E-learning 5. Channels of performing activities in social media 6. Advantages and disadvantages of social network in education 7. Some Examples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Social media, Social networking and E-learning</vt:lpstr>
      <vt:lpstr> Types of Social Media </vt:lpstr>
      <vt:lpstr>Social Networking</vt:lpstr>
      <vt:lpstr>Advantages of Social Networking</vt:lpstr>
      <vt:lpstr>Disadvantages of Social Networking</vt:lpstr>
      <vt:lpstr>E-learning</vt:lpstr>
      <vt:lpstr>E-learning management system </vt:lpstr>
      <vt:lpstr>Teaching platforms for teachers</vt:lpstr>
      <vt:lpstr>Google Classroom</vt:lpstr>
      <vt:lpstr>Education Management Website</vt:lpstr>
      <vt:lpstr>6 Bangladeshi platforms </vt:lpstr>
      <vt:lpstr>Review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reza.dte@gmail.com</dc:creator>
  <cp:lastModifiedBy>Dr. Sheikh Abu Reza</cp:lastModifiedBy>
  <cp:revision>261</cp:revision>
  <dcterms:created xsi:type="dcterms:W3CDTF">2020-12-07T16:50:05Z</dcterms:created>
  <dcterms:modified xsi:type="dcterms:W3CDTF">2025-05-16T07:06:57Z</dcterms:modified>
</cp:coreProperties>
</file>