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324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72C06-AC70-7F28-A8F9-8CCA9C54E2CF}" v="12" dt="2025-05-30T11:27:25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heikh Abu Reza" userId="9cf2dc62bfa0d3b5" providerId="Windows Live" clId="Web-{7EC72C06-AC70-7F28-A8F9-8CCA9C54E2CF}"/>
    <pc:docChg chg="modSld">
      <pc:chgData name="Dr. Sheikh Abu Reza" userId="9cf2dc62bfa0d3b5" providerId="Windows Live" clId="Web-{7EC72C06-AC70-7F28-A8F9-8CCA9C54E2CF}" dt="2025-05-30T11:27:25.031" v="7" actId="14100"/>
      <pc:docMkLst>
        <pc:docMk/>
      </pc:docMkLst>
      <pc:sldChg chg="modSp">
        <pc:chgData name="Dr. Sheikh Abu Reza" userId="9cf2dc62bfa0d3b5" providerId="Windows Live" clId="Web-{7EC72C06-AC70-7F28-A8F9-8CCA9C54E2CF}" dt="2025-05-30T11:27:25.031" v="7" actId="14100"/>
        <pc:sldMkLst>
          <pc:docMk/>
          <pc:sldMk cId="133555407" sldId="324"/>
        </pc:sldMkLst>
        <pc:spChg chg="mod">
          <ac:chgData name="Dr. Sheikh Abu Reza" userId="9cf2dc62bfa0d3b5" providerId="Windows Live" clId="Web-{7EC72C06-AC70-7F28-A8F9-8CCA9C54E2CF}" dt="2025-05-30T11:26:21.108" v="3" actId="14100"/>
          <ac:spMkLst>
            <pc:docMk/>
            <pc:sldMk cId="133555407" sldId="324"/>
            <ac:spMk id="31" creationId="{18C223C9-E997-45A0-BBC0-4A79D3408EDC}"/>
          </ac:spMkLst>
        </pc:spChg>
        <pc:spChg chg="mod">
          <ac:chgData name="Dr. Sheikh Abu Reza" userId="9cf2dc62bfa0d3b5" providerId="Windows Live" clId="Web-{7EC72C06-AC70-7F28-A8F9-8CCA9C54E2CF}" dt="2025-05-30T11:27:25.031" v="7" actId="14100"/>
          <ac:spMkLst>
            <pc:docMk/>
            <pc:sldMk cId="133555407" sldId="324"/>
            <ac:spMk id="72" creationId="{BE892D30-C3EA-4F75-8BBF-083BE5531F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9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70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1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9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8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9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8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5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6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4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6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08E1-8626-420F-B923-C1A353EF1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en-GB" sz="2800" dirty="0"/>
              <a:t>Assessment, Examinations and Certifications in E-learning System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2B04A-8973-4A80-BC3C-60E0A4CF3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8"/>
            <a:ext cx="8144134" cy="15826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sz="5800" dirty="0"/>
              <a:t>Dr. Sheikh Abu Reza</a:t>
            </a:r>
          </a:p>
          <a:p>
            <a:r>
              <a:rPr lang="en-US" dirty="0"/>
              <a:t>Former Director (P&amp;D), DTE &amp;</a:t>
            </a:r>
          </a:p>
          <a:p>
            <a:r>
              <a:rPr lang="en-US" dirty="0"/>
              <a:t>CBT&amp;A Trainer</a:t>
            </a:r>
          </a:p>
        </p:txBody>
      </p:sp>
    </p:spTree>
    <p:extLst>
      <p:ext uri="{BB962C8B-B14F-4D97-AF65-F5344CB8AC3E}">
        <p14:creationId xmlns:p14="http://schemas.microsoft.com/office/powerpoint/2010/main" val="17222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D003-C056-4D94-A9FF-8D9FDCC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8 Qualitative eLearning Assessment Methods To Track Online Learners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59BE-F74D-4290-A963-EC8131C4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b="1" dirty="0"/>
              <a:t>Task-Based Simulations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Branching Scenarios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1" dirty="0"/>
              <a:t>Online Group Collaboration Projects With Feedback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Open-Ended Questions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Problem-Solving Case Studies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eLearning Blogs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Online Interviews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Forums And Online Discussions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2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F528-0C69-433A-BBEE-62ED9A70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Developing eLearning Assessments: 11 Common Mistakes To Avoid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05AA-8843-4B8F-81E6-C96A3E16F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40848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GB" b="1" dirty="0"/>
              <a:t>Vague Learning Objectives Or Outcomes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Trick Questions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Lack Of Variety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Wrong eLearning Assessment Method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Not Using Question Templates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1" dirty="0"/>
              <a:t>Switching Up The Response Format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Not Providing Clear Instructions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Giving Away The Information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Ineffective Grading Criteria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1" dirty="0"/>
              <a:t>Creating A Novel Instead Of An eLearning Assessment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Absent eLearning Feedback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6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9EA-77BA-4DC1-98E6-3E53635A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Diagnostic Assessment In eLearning: What eLearning Professionals Should Know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11AEFD-1C33-BBE2-3D97-7A5BE99C3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243704"/>
            <a:ext cx="105559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Diagnostic assessment (or pre-assessment) checks a learner’s knowledge before starting a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find learning gaps, incorrect habits, or misconceptions.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also shows which skills need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Later, results can be compared with final assessments to measure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you understand your learners better for creating more effective and engaging eLearning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7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5E8-9FEA-417B-9A9F-0F2FEA0D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6 Types Of Diagnostic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2E349-9E4B-45B9-940E-294E72A1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Online journals.</a:t>
            </a:r>
          </a:p>
          <a:p>
            <a:r>
              <a:rPr lang="en-US" b="1" dirty="0"/>
              <a:t>Online quizzes.</a:t>
            </a:r>
          </a:p>
          <a:p>
            <a:r>
              <a:rPr lang="en-US" b="1" dirty="0"/>
              <a:t>Online scenarios and simulations.</a:t>
            </a:r>
          </a:p>
          <a:p>
            <a:r>
              <a:rPr lang="en-US" b="1" dirty="0"/>
              <a:t>Mind Mapping.</a:t>
            </a:r>
          </a:p>
          <a:p>
            <a:r>
              <a:rPr lang="en-US" b="1" dirty="0"/>
              <a:t>Surveys.</a:t>
            </a:r>
          </a:p>
          <a:p>
            <a:r>
              <a:rPr lang="en-GB" b="1" dirty="0"/>
              <a:t>Focus groups and online interviews.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2FF-99ED-489F-87DA-4C605B05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4 Tips To Use Diagnostic Assessment in eLearning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2E89-478B-4A66-BAAC-33239EB6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919968"/>
            <a:ext cx="9613861" cy="3599316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GB" b="1" dirty="0"/>
              <a:t>Use diagnostic assessment to conduct periodic “knowledge checks”.</a:t>
            </a:r>
          </a:p>
          <a:p>
            <a:pPr marL="457200" indent="-457200">
              <a:buAutoNum type="alphaLcParenR"/>
            </a:pPr>
            <a:r>
              <a:rPr lang="en-US" b="1" dirty="0"/>
              <a:t>Timing is everything.</a:t>
            </a:r>
          </a:p>
          <a:p>
            <a:pPr marL="457200" indent="-457200">
              <a:buAutoNum type="alphaLcParenR"/>
            </a:pPr>
            <a:r>
              <a:rPr lang="en-GB" b="1" dirty="0"/>
              <a:t>Fine tune your eLearning strategy based upon the findings.</a:t>
            </a:r>
          </a:p>
          <a:p>
            <a:pPr marL="457200" indent="-457200">
              <a:buAutoNum type="alphaLcParenR"/>
            </a:pPr>
            <a:r>
              <a:rPr lang="en-GB" b="1" dirty="0"/>
              <a:t>Create an action plan for your learners.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3AE3-BE81-42E1-8385-334C5731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Formative Assessment In eLearning: What eLearning Professionals Should Know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B3189-8DFA-D018-288E-5098CB84C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1935929"/>
            <a:ext cx="1043196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Formative assessment gives feedback to help learners improve during the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shows what learners are doing well and where they need to improve.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summative assessment (done at the end), it happens during the learning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feedback helps learners adjust their learning habits and stay on track to reach their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4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2D292-D90B-49AE-9410-C0E3A6F5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6 Types Of Formative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5C84-45DB-4A27-A8D0-BF0255DE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21186"/>
            <a:ext cx="9613861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b="1" dirty="0"/>
              <a:t>Goal checks.</a:t>
            </a:r>
          </a:p>
          <a:p>
            <a:pPr marL="457200" indent="-457200">
              <a:buAutoNum type="arabicPeriod"/>
            </a:pPr>
            <a:r>
              <a:rPr lang="en-US" b="1" dirty="0"/>
              <a:t>One-on-one discussion.</a:t>
            </a:r>
          </a:p>
          <a:p>
            <a:pPr marL="457200" indent="-457200">
              <a:buAutoNum type="arabicPeriod"/>
            </a:pPr>
            <a:r>
              <a:rPr lang="en-US" b="1" dirty="0"/>
              <a:t>Instructor observation.</a:t>
            </a:r>
          </a:p>
          <a:p>
            <a:pPr marL="457200" indent="-457200">
              <a:buAutoNum type="arabicPeriod"/>
            </a:pPr>
            <a:r>
              <a:rPr lang="en-US" b="1" dirty="0"/>
              <a:t>Personal online learning logs.</a:t>
            </a:r>
          </a:p>
          <a:p>
            <a:pPr marL="457200" indent="-457200">
              <a:buAutoNum type="arabicPeriod"/>
            </a:pPr>
            <a:r>
              <a:rPr lang="en-US" b="1" dirty="0"/>
              <a:t>Group presentations.</a:t>
            </a:r>
          </a:p>
          <a:p>
            <a:pPr marL="457200" indent="-457200">
              <a:buAutoNum type="arabicPeriod"/>
            </a:pPr>
            <a:r>
              <a:rPr lang="en-US" b="1" dirty="0"/>
              <a:t>Self-assessment.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0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F7D3-1C26-4E80-92F9-DD29150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4 Tips To Use Formative Assessment In eLearning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92E1E-21FF-4E2F-88E0-B3ECA794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87447"/>
            <a:ext cx="9613861" cy="3599316"/>
          </a:xfrm>
        </p:spPr>
        <p:txBody>
          <a:bodyPr/>
          <a:lstStyle/>
          <a:p>
            <a:pPr marL="457200" indent="-457200">
              <a:buAutoNum type="alphaLcParenR"/>
            </a:pPr>
            <a:r>
              <a:rPr lang="en-US" b="1" dirty="0"/>
              <a:t>Provide immediate feedback.</a:t>
            </a:r>
          </a:p>
          <a:p>
            <a:pPr marL="457200" indent="-457200">
              <a:buAutoNum type="alphaLcParenR"/>
            </a:pPr>
            <a:r>
              <a:rPr lang="en-GB" b="1" dirty="0"/>
              <a:t>Student progress dictates the direction of your eLearning course.</a:t>
            </a:r>
          </a:p>
          <a:p>
            <a:pPr marL="457200" indent="-457200">
              <a:buAutoNum type="alphaLcParenR"/>
            </a:pPr>
            <a:r>
              <a:rPr lang="en-GB" b="1" dirty="0"/>
              <a:t>Identify measurable strengths and weaknesses.</a:t>
            </a:r>
          </a:p>
          <a:p>
            <a:pPr marL="457200" indent="-457200">
              <a:buAutoNum type="alphaLcParenR"/>
            </a:pPr>
            <a:r>
              <a:rPr lang="en-GB" b="1" dirty="0"/>
              <a:t>Remember that formative assessments are “low stakes”.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2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9A95-58CA-4AFF-BC93-1BD51C6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Wishes to All</a:t>
            </a:r>
          </a:p>
        </p:txBody>
      </p:sp>
      <p:pic>
        <p:nvPicPr>
          <p:cNvPr id="1026" name="Picture 2" descr="1,273 Thanks Emoji Stock Photos, Pictures &amp; Royalty-Free Images - iStock">
            <a:extLst>
              <a:ext uri="{FF2B5EF4-FFF2-40B4-BE49-F238E27FC236}">
                <a16:creationId xmlns:a16="http://schemas.microsoft.com/office/drawing/2014/main" id="{5E55BAC9-BBA9-46EA-A45C-80FA8C533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2319096"/>
            <a:ext cx="4055166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BDA960E8-C15E-40BC-A3EF-96EF8B07C803}"/>
              </a:ext>
            </a:extLst>
          </p:cNvPr>
          <p:cNvSpPr/>
          <p:nvPr/>
        </p:nvSpPr>
        <p:spPr>
          <a:xfrm>
            <a:off x="4628320" y="2265064"/>
            <a:ext cx="2829342" cy="78744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42EC-8A38-4101-916B-5E5439C9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482" y="94167"/>
            <a:ext cx="11052314" cy="55659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Organise</a:t>
            </a:r>
            <a:r>
              <a:rPr lang="en-US" b="1" dirty="0"/>
              <a:t> and Conduct Competency Based Assessment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815E-D5F5-4DA9-92E0-CBDA04CAEA64}"/>
              </a:ext>
            </a:extLst>
          </p:cNvPr>
          <p:cNvSpPr txBox="1"/>
          <p:nvPr/>
        </p:nvSpPr>
        <p:spPr>
          <a:xfrm>
            <a:off x="10668000" y="6228522"/>
            <a:ext cx="103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P-49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C5D45-9FBB-4DD6-A46E-3384DBA7CE23}"/>
              </a:ext>
            </a:extLst>
          </p:cNvPr>
          <p:cNvSpPr txBox="1"/>
          <p:nvPr/>
        </p:nvSpPr>
        <p:spPr>
          <a:xfrm>
            <a:off x="5077316" y="2427954"/>
            <a:ext cx="210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ASSESSMENT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E2B97-1758-4355-8901-1E60E3F28777}"/>
              </a:ext>
            </a:extLst>
          </p:cNvPr>
          <p:cNvSpPr/>
          <p:nvPr/>
        </p:nvSpPr>
        <p:spPr>
          <a:xfrm>
            <a:off x="1490868" y="3451615"/>
            <a:ext cx="2319130" cy="513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B9670-39DC-4EB5-93EE-F6573225BAE6}"/>
              </a:ext>
            </a:extLst>
          </p:cNvPr>
          <p:cNvSpPr txBox="1"/>
          <p:nvPr/>
        </p:nvSpPr>
        <p:spPr>
          <a:xfrm>
            <a:off x="1506766" y="3477544"/>
            <a:ext cx="23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</a:t>
            </a:r>
            <a:r>
              <a:rPr lang="en-US" sz="24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0F8E1-F4D6-4394-9920-58B206D09F4F}"/>
              </a:ext>
            </a:extLst>
          </p:cNvPr>
          <p:cNvSpPr/>
          <p:nvPr/>
        </p:nvSpPr>
        <p:spPr>
          <a:xfrm>
            <a:off x="8914744" y="3386298"/>
            <a:ext cx="3061254" cy="513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BEC3F-59E3-4AA4-86FE-F90E9DEFA8DB}"/>
              </a:ext>
            </a:extLst>
          </p:cNvPr>
          <p:cNvSpPr txBox="1"/>
          <p:nvPr/>
        </p:nvSpPr>
        <p:spPr>
          <a:xfrm>
            <a:off x="8914744" y="3456605"/>
            <a:ext cx="3385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MAKING JUDGEMENT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A43109-6695-4738-B262-FB5AFD1678E7}"/>
              </a:ext>
            </a:extLst>
          </p:cNvPr>
          <p:cNvGrpSpPr/>
          <p:nvPr/>
        </p:nvGrpSpPr>
        <p:grpSpPr>
          <a:xfrm>
            <a:off x="1470985" y="1679708"/>
            <a:ext cx="3213657" cy="513522"/>
            <a:chOff x="5294239" y="2896215"/>
            <a:chExt cx="3213657" cy="51352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15BD83-84F5-4CBA-97A7-251D9E298897}"/>
                </a:ext>
              </a:extLst>
            </p:cNvPr>
            <p:cNvSpPr/>
            <p:nvPr/>
          </p:nvSpPr>
          <p:spPr>
            <a:xfrm>
              <a:off x="5314122" y="2896215"/>
              <a:ext cx="3061252" cy="513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84D7B8D-74C7-4F7A-B96E-232EA857B85A}"/>
                </a:ext>
              </a:extLst>
            </p:cNvPr>
            <p:cNvSpPr txBox="1"/>
            <p:nvPr/>
          </p:nvSpPr>
          <p:spPr>
            <a:xfrm>
              <a:off x="5294239" y="2948072"/>
              <a:ext cx="3213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PREPARE CANDIDATE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A747CF-6F33-4A3B-B944-847D136E9C7D}"/>
              </a:ext>
            </a:extLst>
          </p:cNvPr>
          <p:cNvGrpSpPr/>
          <p:nvPr/>
        </p:nvGrpSpPr>
        <p:grpSpPr>
          <a:xfrm>
            <a:off x="8189843" y="1662244"/>
            <a:ext cx="3074498" cy="602820"/>
            <a:chOff x="4949691" y="2915478"/>
            <a:chExt cx="3074498" cy="513522"/>
          </a:xfrm>
          <a:solidFill>
            <a:srgbClr val="FF00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11C2F5-F81A-48B8-A278-B4E1EF9016C8}"/>
                </a:ext>
              </a:extLst>
            </p:cNvPr>
            <p:cNvSpPr/>
            <p:nvPr/>
          </p:nvSpPr>
          <p:spPr>
            <a:xfrm>
              <a:off x="4949691" y="2915478"/>
              <a:ext cx="3061252" cy="5135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74B24F-3E82-4CA4-9F74-44A35F3493EB}"/>
                </a:ext>
              </a:extLst>
            </p:cNvPr>
            <p:cNvSpPr txBox="1"/>
            <p:nvPr/>
          </p:nvSpPr>
          <p:spPr>
            <a:xfrm>
              <a:off x="4962934" y="2967334"/>
              <a:ext cx="306125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PROVIDE FEEDBACK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012779-2EE9-410D-BD93-6FB4F3D6198B}"/>
              </a:ext>
            </a:extLst>
          </p:cNvPr>
          <p:cNvGrpSpPr/>
          <p:nvPr/>
        </p:nvGrpSpPr>
        <p:grpSpPr>
          <a:xfrm>
            <a:off x="8189845" y="1065644"/>
            <a:ext cx="3061253" cy="494898"/>
            <a:chOff x="4976194" y="2915478"/>
            <a:chExt cx="3061253" cy="51352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1724BE-2709-4D14-B5E0-AF8E46B30D61}"/>
                </a:ext>
              </a:extLst>
            </p:cNvPr>
            <p:cNvSpPr/>
            <p:nvPr/>
          </p:nvSpPr>
          <p:spPr>
            <a:xfrm>
              <a:off x="4976194" y="2915478"/>
              <a:ext cx="3061253" cy="5135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AE750C-29B0-4C9E-A1CC-32E92A2192F0}"/>
                </a:ext>
              </a:extLst>
            </p:cNvPr>
            <p:cNvSpPr txBox="1"/>
            <p:nvPr/>
          </p:nvSpPr>
          <p:spPr>
            <a:xfrm>
              <a:off x="5102084" y="2941406"/>
              <a:ext cx="2835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RECORD &amp; REPORT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F30E0B-CF05-4709-B310-A0CE2FA5A776}"/>
              </a:ext>
            </a:extLst>
          </p:cNvPr>
          <p:cNvGrpSpPr/>
          <p:nvPr/>
        </p:nvGrpSpPr>
        <p:grpSpPr>
          <a:xfrm>
            <a:off x="1490867" y="1080049"/>
            <a:ext cx="3061253" cy="513522"/>
            <a:chOff x="5526155" y="2915478"/>
            <a:chExt cx="2551040" cy="5135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5126EA-BC32-4D2F-AED3-8F1CEB1DE30D}"/>
                </a:ext>
              </a:extLst>
            </p:cNvPr>
            <p:cNvSpPr/>
            <p:nvPr/>
          </p:nvSpPr>
          <p:spPr>
            <a:xfrm>
              <a:off x="5526155" y="2915478"/>
              <a:ext cx="2537791" cy="513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D9C606-C314-40D0-BC4C-1C28131D3993}"/>
                </a:ext>
              </a:extLst>
            </p:cNvPr>
            <p:cNvSpPr txBox="1"/>
            <p:nvPr/>
          </p:nvSpPr>
          <p:spPr>
            <a:xfrm>
              <a:off x="5539404" y="2947345"/>
              <a:ext cx="2537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PREPARE VENUE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749298C-A298-425A-84C2-9B45590B447A}"/>
              </a:ext>
            </a:extLst>
          </p:cNvPr>
          <p:cNvSpPr/>
          <p:nvPr/>
        </p:nvSpPr>
        <p:spPr>
          <a:xfrm>
            <a:off x="4571999" y="3425687"/>
            <a:ext cx="2941985" cy="513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223C9-E997-45A0-BBC0-4A79D3408EDC}"/>
              </a:ext>
            </a:extLst>
          </p:cNvPr>
          <p:cNvSpPr txBox="1"/>
          <p:nvPr/>
        </p:nvSpPr>
        <p:spPr>
          <a:xfrm>
            <a:off x="4585189" y="3451615"/>
            <a:ext cx="31875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COLLECT EVIDENCE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387C3D4-660E-4024-99F2-2FA838EF714E}"/>
              </a:ext>
            </a:extLst>
          </p:cNvPr>
          <p:cNvSpPr/>
          <p:nvPr/>
        </p:nvSpPr>
        <p:spPr>
          <a:xfrm rot="8969963">
            <a:off x="3199131" y="2891449"/>
            <a:ext cx="1546413" cy="46579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0F3A678-715B-4595-B24D-60EE6D1F6B52}"/>
              </a:ext>
            </a:extLst>
          </p:cNvPr>
          <p:cNvSpPr/>
          <p:nvPr/>
        </p:nvSpPr>
        <p:spPr>
          <a:xfrm>
            <a:off x="3809998" y="3524144"/>
            <a:ext cx="742122" cy="373012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FE36C06-24A7-4BAD-A885-25923F6B58AF}"/>
              </a:ext>
            </a:extLst>
          </p:cNvPr>
          <p:cNvSpPr/>
          <p:nvPr/>
        </p:nvSpPr>
        <p:spPr>
          <a:xfrm>
            <a:off x="7546560" y="3541497"/>
            <a:ext cx="1368183" cy="32954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7059FC-E091-48D1-97A3-4FE951DB7372}"/>
              </a:ext>
            </a:extLst>
          </p:cNvPr>
          <p:cNvCxnSpPr>
            <a:cxnSpLocks/>
            <a:stCxn id="32" idx="7"/>
            <a:endCxn id="21" idx="1"/>
          </p:cNvCxnSpPr>
          <p:nvPr/>
        </p:nvCxnSpPr>
        <p:spPr>
          <a:xfrm flipV="1">
            <a:off x="7043314" y="1963654"/>
            <a:ext cx="1146529" cy="41672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C1F3B2-809D-4945-A0AA-D5D2A358C6C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655941" y="1313093"/>
            <a:ext cx="1533904" cy="97375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6303A4-752C-4444-A7CC-39C14EC96947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4552120" y="1342749"/>
            <a:ext cx="851346" cy="966731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3DD36E-D400-4330-B0A2-E71ADA9F7646}"/>
              </a:ext>
            </a:extLst>
          </p:cNvPr>
          <p:cNvCxnSpPr>
            <a:cxnSpLocks/>
          </p:cNvCxnSpPr>
          <p:nvPr/>
        </p:nvCxnSpPr>
        <p:spPr>
          <a:xfrm flipH="1" flipV="1">
            <a:off x="4502430" y="1994089"/>
            <a:ext cx="595526" cy="36331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F5CF73FE-7F62-4109-8469-D71E69677584}"/>
              </a:ext>
            </a:extLst>
          </p:cNvPr>
          <p:cNvSpPr/>
          <p:nvPr/>
        </p:nvSpPr>
        <p:spPr>
          <a:xfrm rot="10800000">
            <a:off x="5388666" y="4641184"/>
            <a:ext cx="1364973" cy="8746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476A423-4C9C-43C6-B8CB-0BAC5EB4BBBC}"/>
              </a:ext>
            </a:extLst>
          </p:cNvPr>
          <p:cNvSpPr txBox="1"/>
          <p:nvPr/>
        </p:nvSpPr>
        <p:spPr>
          <a:xfrm>
            <a:off x="5652053" y="5400304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WRITTEN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0B403-2516-4912-B387-4D54AA77E4A2}"/>
              </a:ext>
            </a:extLst>
          </p:cNvPr>
          <p:cNvSpPr txBox="1"/>
          <p:nvPr/>
        </p:nvSpPr>
        <p:spPr>
          <a:xfrm rot="19034704">
            <a:off x="5040923" y="4347972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BDF085D-7C79-440B-85F0-5CEAFD1F9F51}"/>
              </a:ext>
            </a:extLst>
          </p:cNvPr>
          <p:cNvSpPr txBox="1"/>
          <p:nvPr/>
        </p:nvSpPr>
        <p:spPr>
          <a:xfrm rot="3062917">
            <a:off x="5543166" y="4754394"/>
            <a:ext cx="2075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DEMONSTRATION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249C1-5900-4F5C-B03E-DEB018484053}"/>
              </a:ext>
            </a:extLst>
          </p:cNvPr>
          <p:cNvSpPr txBox="1"/>
          <p:nvPr/>
        </p:nvSpPr>
        <p:spPr>
          <a:xfrm>
            <a:off x="4161928" y="4045418"/>
            <a:ext cx="122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DIRECT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A31504-B480-426C-B686-462100F1A970}"/>
              </a:ext>
            </a:extLst>
          </p:cNvPr>
          <p:cNvSpPr txBox="1"/>
          <p:nvPr/>
        </p:nvSpPr>
        <p:spPr>
          <a:xfrm>
            <a:off x="4161928" y="5360420"/>
            <a:ext cx="124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INDIRECT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8DF343-BE04-4E46-83EE-8EA624E6F84D}"/>
              </a:ext>
            </a:extLst>
          </p:cNvPr>
          <p:cNvSpPr txBox="1"/>
          <p:nvPr/>
        </p:nvSpPr>
        <p:spPr>
          <a:xfrm>
            <a:off x="6881676" y="3935183"/>
            <a:ext cx="2156663" cy="209288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SUFFICIENT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AUTHENTIC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RECENT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982635-A3B6-48C8-9CE4-04A6F8103BB0}"/>
              </a:ext>
            </a:extLst>
          </p:cNvPr>
          <p:cNvSpPr/>
          <p:nvPr/>
        </p:nvSpPr>
        <p:spPr>
          <a:xfrm>
            <a:off x="7113232" y="3962379"/>
            <a:ext cx="1325509" cy="299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VC’S CAR</a:t>
            </a:r>
            <a:endParaRPr lang="en-US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3D35AF63-2374-48B8-A89E-8BE90B10D71C}"/>
              </a:ext>
            </a:extLst>
          </p:cNvPr>
          <p:cNvSpPr/>
          <p:nvPr/>
        </p:nvSpPr>
        <p:spPr>
          <a:xfrm rot="2908087">
            <a:off x="5248911" y="3905182"/>
            <a:ext cx="457200" cy="640080"/>
          </a:xfrm>
          <a:prstGeom prst="leftBrace">
            <a:avLst>
              <a:gd name="adj1" fmla="val 8333"/>
              <a:gd name="adj2" fmla="val 41691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E7B0F4B-F612-4810-93F0-FD1D450733A9}"/>
              </a:ext>
            </a:extLst>
          </p:cNvPr>
          <p:cNvCxnSpPr>
            <a:endCxn id="60" idx="1"/>
          </p:cNvCxnSpPr>
          <p:nvPr/>
        </p:nvCxnSpPr>
        <p:spPr>
          <a:xfrm flipV="1">
            <a:off x="4977793" y="4018832"/>
            <a:ext cx="387961" cy="206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2A0BC29-89BE-47A5-8851-89D85165E64F}"/>
              </a:ext>
            </a:extLst>
          </p:cNvPr>
          <p:cNvCxnSpPr>
            <a:cxnSpLocks/>
          </p:cNvCxnSpPr>
          <p:nvPr/>
        </p:nvCxnSpPr>
        <p:spPr>
          <a:xfrm flipV="1">
            <a:off x="5194780" y="5545086"/>
            <a:ext cx="543610" cy="9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8481894-E35D-49F5-A381-3CD702FF38D5}"/>
              </a:ext>
            </a:extLst>
          </p:cNvPr>
          <p:cNvSpPr txBox="1"/>
          <p:nvPr/>
        </p:nvSpPr>
        <p:spPr>
          <a:xfrm>
            <a:off x="5670989" y="4729155"/>
            <a:ext cx="92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EVENTS</a:t>
            </a:r>
          </a:p>
          <a:p>
            <a:r>
              <a:rPr lang="en-US" sz="1200" b="1" dirty="0"/>
              <a:t>METHODS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96B2A1-9C4B-4AEC-9446-8FC983723F65}"/>
              </a:ext>
            </a:extLst>
          </p:cNvPr>
          <p:cNvSpPr txBox="1"/>
          <p:nvPr/>
        </p:nvSpPr>
        <p:spPr>
          <a:xfrm>
            <a:off x="9245655" y="5042284"/>
            <a:ext cx="116575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(NC)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FB5015-C644-4DD9-BFFF-A0B26A3B9CC3}"/>
              </a:ext>
            </a:extLst>
          </p:cNvPr>
          <p:cNvSpPr txBox="1"/>
          <p:nvPr/>
        </p:nvSpPr>
        <p:spPr>
          <a:xfrm>
            <a:off x="10515997" y="5042284"/>
            <a:ext cx="118567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NYC/</a:t>
            </a:r>
            <a:r>
              <a:rPr lang="en-US" b="1" dirty="0" err="1">
                <a:solidFill>
                  <a:schemeClr val="bg1"/>
                </a:solidFill>
              </a:rPr>
              <a:t>SoA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892D30-C3EA-4F75-8BBF-083BE5531F40}"/>
              </a:ext>
            </a:extLst>
          </p:cNvPr>
          <p:cNvSpPr txBox="1"/>
          <p:nvPr/>
        </p:nvSpPr>
        <p:spPr>
          <a:xfrm rot="16200000">
            <a:off x="7719451" y="4733013"/>
            <a:ext cx="21599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EVIDENCE  RULES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C18382-4D1F-4BE8-BCBA-653739B930E3}"/>
              </a:ext>
            </a:extLst>
          </p:cNvPr>
          <p:cNvSpPr txBox="1"/>
          <p:nvPr/>
        </p:nvSpPr>
        <p:spPr>
          <a:xfrm>
            <a:off x="11009677" y="5730113"/>
            <a:ext cx="103367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APPEAL</a:t>
            </a: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8BE8F6D9-394D-40B5-86FD-4D9BC15A5DEC}"/>
              </a:ext>
            </a:extLst>
          </p:cNvPr>
          <p:cNvSpPr/>
          <p:nvPr/>
        </p:nvSpPr>
        <p:spPr>
          <a:xfrm rot="3503572">
            <a:off x="10512262" y="4744784"/>
            <a:ext cx="540685" cy="16097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C2413FFB-2930-409F-AC45-7A55727D4E19}"/>
              </a:ext>
            </a:extLst>
          </p:cNvPr>
          <p:cNvSpPr/>
          <p:nvPr/>
        </p:nvSpPr>
        <p:spPr>
          <a:xfrm rot="3609227">
            <a:off x="11000168" y="5490201"/>
            <a:ext cx="369332" cy="1896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etter Than Popeyes: Grilled Chicken Sandwich Recipe">
            <a:extLst>
              <a:ext uri="{FF2B5EF4-FFF2-40B4-BE49-F238E27FC236}">
                <a16:creationId xmlns:a16="http://schemas.microsoft.com/office/drawing/2014/main" id="{D9803AA5-D487-4ECB-A3F7-F7AB9B6D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948" y="2160452"/>
            <a:ext cx="1431326" cy="8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rrow: Right 78">
            <a:extLst>
              <a:ext uri="{FF2B5EF4-FFF2-40B4-BE49-F238E27FC236}">
                <a16:creationId xmlns:a16="http://schemas.microsoft.com/office/drawing/2014/main" id="{9E13EC80-06A9-40C5-8C12-090582CE3C73}"/>
              </a:ext>
            </a:extLst>
          </p:cNvPr>
          <p:cNvSpPr/>
          <p:nvPr/>
        </p:nvSpPr>
        <p:spPr>
          <a:xfrm rot="7099797">
            <a:off x="10593669" y="5485711"/>
            <a:ext cx="369332" cy="18960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863C2F-4BCA-49D4-B7A5-6347D0028D97}"/>
              </a:ext>
            </a:extLst>
          </p:cNvPr>
          <p:cNvSpPr txBox="1"/>
          <p:nvPr/>
        </p:nvSpPr>
        <p:spPr>
          <a:xfrm>
            <a:off x="9126939" y="5767368"/>
            <a:ext cx="177815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REASSESMENT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43DC27-D453-463B-A7A8-8E164C95D2F5}"/>
              </a:ext>
            </a:extLst>
          </p:cNvPr>
          <p:cNvSpPr txBox="1"/>
          <p:nvPr/>
        </p:nvSpPr>
        <p:spPr>
          <a:xfrm>
            <a:off x="5030660" y="5788050"/>
            <a:ext cx="162155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dirty="0">
                <a:solidFill>
                  <a:schemeClr val="bg1"/>
                </a:solidFill>
              </a:rPr>
              <a:t>ERROR’S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02ECF4-FFC7-4A66-865B-2CA60949E009}"/>
              </a:ext>
            </a:extLst>
          </p:cNvPr>
          <p:cNvSpPr txBox="1"/>
          <p:nvPr/>
        </p:nvSpPr>
        <p:spPr>
          <a:xfrm>
            <a:off x="4181059" y="6421565"/>
            <a:ext cx="140898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HALO EFFECT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7533D9-846E-401E-AFD7-2EA4B0E84E03}"/>
              </a:ext>
            </a:extLst>
          </p:cNvPr>
          <p:cNvSpPr txBox="1"/>
          <p:nvPr/>
        </p:nvSpPr>
        <p:spPr>
          <a:xfrm>
            <a:off x="6105003" y="6417314"/>
            <a:ext cx="1408981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HORN EFFECT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AC6995-692E-44EF-A279-3C69B16FF08E}"/>
              </a:ext>
            </a:extLst>
          </p:cNvPr>
          <p:cNvCxnSpPr/>
          <p:nvPr/>
        </p:nvCxnSpPr>
        <p:spPr>
          <a:xfrm flipH="1">
            <a:off x="5171773" y="6157382"/>
            <a:ext cx="480280" cy="264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9E67CF-B3A1-4ED3-B9EB-8354180E195A}"/>
              </a:ext>
            </a:extLst>
          </p:cNvPr>
          <p:cNvCxnSpPr>
            <a:cxnSpLocks/>
          </p:cNvCxnSpPr>
          <p:nvPr/>
        </p:nvCxnSpPr>
        <p:spPr>
          <a:xfrm>
            <a:off x="5911129" y="6157382"/>
            <a:ext cx="452950" cy="233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2DAE249-1F9A-4BA4-9572-DB8D7B25265A}"/>
              </a:ext>
            </a:extLst>
          </p:cNvPr>
          <p:cNvSpPr txBox="1"/>
          <p:nvPr/>
        </p:nvSpPr>
        <p:spPr>
          <a:xfrm>
            <a:off x="1372216" y="4359821"/>
            <a:ext cx="235491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VALID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FLEXIBLE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RELIABLE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FAIR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DE6912-7FBE-418B-8923-3B3749A5F756}"/>
              </a:ext>
            </a:extLst>
          </p:cNvPr>
          <p:cNvSpPr txBox="1"/>
          <p:nvPr/>
        </p:nvSpPr>
        <p:spPr>
          <a:xfrm rot="16200000">
            <a:off x="2787752" y="4775320"/>
            <a:ext cx="14391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PRINCIPLES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783FC4-190E-4212-8B32-4817915F6669}"/>
              </a:ext>
            </a:extLst>
          </p:cNvPr>
          <p:cNvSpPr txBox="1"/>
          <p:nvPr/>
        </p:nvSpPr>
        <p:spPr>
          <a:xfrm>
            <a:off x="9566608" y="4223489"/>
            <a:ext cx="167558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REVIEW/CARS</a:t>
            </a:r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0C70723-DB9E-4B58-932E-EDEC4FF2D138}"/>
              </a:ext>
            </a:extLst>
          </p:cNvPr>
          <p:cNvSpPr/>
          <p:nvPr/>
        </p:nvSpPr>
        <p:spPr>
          <a:xfrm rot="5400000">
            <a:off x="10117316" y="3946029"/>
            <a:ext cx="409527" cy="19877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95D3B061-E73F-45C9-B615-F6CB024F78D2}"/>
              </a:ext>
            </a:extLst>
          </p:cNvPr>
          <p:cNvSpPr/>
          <p:nvPr/>
        </p:nvSpPr>
        <p:spPr>
          <a:xfrm rot="8027200">
            <a:off x="9624317" y="4732743"/>
            <a:ext cx="647000" cy="17720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" grpId="0"/>
      <p:bldP spid="13" grpId="0"/>
      <p:bldP spid="16" grpId="0"/>
      <p:bldP spid="31" grpId="0"/>
      <p:bldP spid="33" grpId="0" animBg="1"/>
      <p:bldP spid="34" grpId="0" animBg="1"/>
      <p:bldP spid="35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60" grpId="0" animBg="1"/>
      <p:bldP spid="68" grpId="0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9" grpId="0" animBg="1"/>
      <p:bldP spid="81" grpId="0" animBg="1"/>
      <p:bldP spid="61" grpId="0" animBg="1"/>
      <p:bldP spid="63" grpId="0" animBg="1"/>
      <p:bldP spid="65" grpId="0" animBg="1"/>
      <p:bldP spid="83" grpId="0" animBg="1"/>
      <p:bldP spid="84" grpId="0" animBg="1"/>
      <p:bldP spid="140" grpId="0" animBg="1"/>
      <p:bldP spid="141" grpId="0" animBg="1"/>
      <p:bldP spid="1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30A7-AF94-453D-BE1C-5C779964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To Use Exams And Certification For eLearning Assessment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7D69F0-E01E-DF2A-D81E-0410539AE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366816"/>
            <a:ext cx="99050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Clear Learning Objectives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Effective Exams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Certification as Motivation and Recognition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Proctoring and Integrity Measures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and Analyze Learner Performance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Accessibility and Inclusivity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Certification to Career Pathways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39536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7E8B-1BED-40C4-B731-7C6A8920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question pools.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4556B5-7758-EEC3-E3F3-F8BDE84E2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151372"/>
            <a:ext cx="108313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pools help manage content for many exams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group questions by course or topic, like "Health and Safety Basics" or "Energy Efficiency."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Pools keep all related questions together in one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edit or update exam content anytime from the pool.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 pool is created, you can reuse the questions in any course or exam.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1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B906-71B5-4837-9FB0-74AD532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question types.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34AA-1C59-4818-80A2-0F86A3F2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953"/>
          </a:xfrm>
        </p:spPr>
        <p:txBody>
          <a:bodyPr>
            <a:normAutofit/>
          </a:bodyPr>
          <a:lstStyle/>
          <a:p>
            <a:r>
              <a:rPr lang="en-GB" dirty="0"/>
              <a:t>To manage eLearning assessment well, an LMS should support a wide range of question types that can be added to a pool. </a:t>
            </a:r>
            <a:r>
              <a:rPr lang="en-GB"/>
              <a:t>Learn Upon </a:t>
            </a:r>
            <a:r>
              <a:rPr lang="en-GB" dirty="0"/>
              <a:t>allows you to choose from eight question types: Most admins combine a number of the following in each exam:</a:t>
            </a:r>
          </a:p>
          <a:p>
            <a:pPr lvl="1"/>
            <a:r>
              <a:rPr lang="en-GB" dirty="0"/>
              <a:t>True/false, </a:t>
            </a:r>
          </a:p>
          <a:p>
            <a:pPr lvl="1"/>
            <a:r>
              <a:rPr lang="en-US" b="1" dirty="0"/>
              <a:t>Pick one,</a:t>
            </a:r>
          </a:p>
          <a:p>
            <a:pPr lvl="1"/>
            <a:r>
              <a:rPr lang="en-US" b="1" dirty="0"/>
              <a:t>Multiple correct answer,</a:t>
            </a:r>
          </a:p>
          <a:p>
            <a:pPr lvl="1"/>
            <a:r>
              <a:rPr lang="en-US" b="1" dirty="0"/>
              <a:t>Image question,</a:t>
            </a:r>
          </a:p>
          <a:p>
            <a:pPr lvl="1"/>
            <a:r>
              <a:rPr lang="en-US" b="1" dirty="0"/>
              <a:t>Video question,</a:t>
            </a:r>
          </a:p>
          <a:p>
            <a:pPr lvl="1"/>
            <a:r>
              <a:rPr lang="en-US" b="1" dirty="0"/>
              <a:t>Order list,</a:t>
            </a:r>
          </a:p>
          <a:p>
            <a:pPr lvl="1"/>
            <a:r>
              <a:rPr lang="en-US" b="1" dirty="0"/>
              <a:t>Match list,</a:t>
            </a:r>
          </a:p>
          <a:p>
            <a:pPr lvl="1"/>
            <a:r>
              <a:rPr lang="en-US" b="1" dirty="0"/>
              <a:t>Fill in the blank.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4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ED79-D361-4261-B31B-EE2934CD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 your exam options.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5266-D789-478B-90E2-159B7280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 you've created a question pool, you can tailor each exam with a wide range of options, including: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b="1" dirty="0"/>
              <a:t>Exclude questions from an exam.</a:t>
            </a:r>
          </a:p>
          <a:p>
            <a:pPr lvl="1"/>
            <a:r>
              <a:rPr lang="en-US" b="1" dirty="0"/>
              <a:t>Use knowledge check.</a:t>
            </a:r>
          </a:p>
          <a:p>
            <a:pPr lvl="1"/>
            <a:r>
              <a:rPr lang="en-US" b="1" dirty="0"/>
              <a:t>Submit options.</a:t>
            </a:r>
          </a:p>
          <a:p>
            <a:pPr lvl="1"/>
            <a:r>
              <a:rPr lang="en-US" b="1" dirty="0"/>
              <a:t>Set a time limit.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7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51EE-3ACA-418C-8F6B-0318AE3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How To Use Certification For eLearning Assessment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B3CDBA-233E-554D-31A0-0AC3B816B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2" y="2243705"/>
            <a:ext cx="107109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Motivate Learners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Certification gives learners a clear goal and boosts motivation to complete the course.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Learning Outcomes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shows what learners have successfully understood and retained.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Certificates act as proof of achievement, which learners can add to resumes or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Career Growth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Certifications linked to real skills help learners in job applications or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4815-6CC8-47E9-B705-55165605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 you choose to use certification to incentivize eLearning, you should also consider: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A2DE-A522-47A4-9D15-0448D3BA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Allowing users to manage certificates themselves.</a:t>
            </a:r>
          </a:p>
          <a:p>
            <a:r>
              <a:rPr lang="en-US" b="1" dirty="0"/>
              <a:t>Customizing certificates.</a:t>
            </a:r>
          </a:p>
          <a:p>
            <a:r>
              <a:rPr lang="en-US" b="1" dirty="0"/>
              <a:t>Recertification.</a:t>
            </a:r>
          </a:p>
          <a:p>
            <a:r>
              <a:rPr lang="en-US" b="1" dirty="0"/>
              <a:t>Encourage social sharing.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GB" dirty="0"/>
              <a:t>But exams and certification are just two features that make it easy to manage assessment for eLearning.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678-C2E8-4C4D-8B8E-DAEFCEC1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7 Tips To Create Effective eLearning Assessments To Measure Online Training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C319-4520-4198-834D-0FA5C547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b="1" dirty="0"/>
              <a:t>Create Different eLearning Assessments For Different people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Be Concise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Use Variety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Focus On Performance Assessments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1" dirty="0"/>
              <a:t>Create eLearning Assessments To Measure Employees’ Reaction To The Online Training Program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GB" b="1" dirty="0"/>
              <a:t>Use Previous Feedback As eLearning Assessment Material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 dirty="0"/>
              <a:t>Analyze eLearning Assessment Results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59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3068</TotalTime>
  <Words>874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Berlin</vt:lpstr>
      <vt:lpstr> Assessment, Examinations and Certifications in E-learning System</vt:lpstr>
      <vt:lpstr>Organise and Conduct Competency Based Assessment</vt:lpstr>
      <vt:lpstr>How To Use Exams And Certification For eLearning Assessment</vt:lpstr>
      <vt:lpstr>Creating question pools.</vt:lpstr>
      <vt:lpstr>Selecting question types.</vt:lpstr>
      <vt:lpstr>Select your exam options.</vt:lpstr>
      <vt:lpstr>How To Use Certification For eLearning Assessment</vt:lpstr>
      <vt:lpstr>If you choose to use certification to incentivize eLearning, you should also consider:</vt:lpstr>
      <vt:lpstr>7 Tips To Create Effective eLearning Assessments To Measure Online Training </vt:lpstr>
      <vt:lpstr>8 Qualitative eLearning Assessment Methods To Track Online Learners Progress</vt:lpstr>
      <vt:lpstr>Developing eLearning Assessments: 11 Common Mistakes To Avoid</vt:lpstr>
      <vt:lpstr>Diagnostic Assessment In eLearning: What eLearning Professionals Should Know</vt:lpstr>
      <vt:lpstr>6 Types Of Diagnostic Assessment</vt:lpstr>
      <vt:lpstr>4 Tips To Use Diagnostic Assessment in eLearning</vt:lpstr>
      <vt:lpstr>Formative Assessment In eLearning: What eLearning Professionals Should Know</vt:lpstr>
      <vt:lpstr>6 Types Of Formative Assessment</vt:lpstr>
      <vt:lpstr>4 Tips To Use Formative Assessment In eLearning </vt:lpstr>
      <vt:lpstr>Best Wishes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Assessment, Examinations and Certifications in E-learning System</dc:title>
  <dc:creator>HP</dc:creator>
  <cp:lastModifiedBy>Dr. Sheikh Abu Reza</cp:lastModifiedBy>
  <cp:revision>27</cp:revision>
  <dcterms:created xsi:type="dcterms:W3CDTF">2022-05-22T00:11:14Z</dcterms:created>
  <dcterms:modified xsi:type="dcterms:W3CDTF">2025-05-30T11:27:25Z</dcterms:modified>
</cp:coreProperties>
</file>