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290" r:id="rId4"/>
    <p:sldId id="312" r:id="rId5"/>
    <p:sldId id="309" r:id="rId6"/>
    <p:sldId id="310" r:id="rId7"/>
    <p:sldId id="311" r:id="rId8"/>
    <p:sldId id="291" r:id="rId9"/>
    <p:sldId id="292" r:id="rId10"/>
    <p:sldId id="302" r:id="rId11"/>
    <p:sldId id="303" r:id="rId12"/>
    <p:sldId id="305" r:id="rId13"/>
    <p:sldId id="306" r:id="rId14"/>
    <p:sldId id="29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00D5-724E-46DC-93CF-A690775C0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50552"/>
            <a:ext cx="8144134" cy="1117687"/>
          </a:xfrm>
        </p:spPr>
        <p:txBody>
          <a:bodyPr/>
          <a:lstStyle/>
          <a:p>
            <a:r>
              <a:rPr lang="en-GB" sz="3200" dirty="0"/>
              <a:t>Demographic Scenario(2021-2041) and How to get dividend through TVET (M-01.01)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3F47A-BA67-4B9A-823F-CF4318096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2FE72-6CB5-40FC-99EE-7FC3C15FCB97}"/>
              </a:ext>
            </a:extLst>
          </p:cNvPr>
          <p:cNvSpPr txBox="1"/>
          <p:nvPr/>
        </p:nvSpPr>
        <p:spPr>
          <a:xfrm>
            <a:off x="4412975" y="4943061"/>
            <a:ext cx="44114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</a:t>
            </a:r>
          </a:p>
          <a:p>
            <a:r>
              <a:rPr lang="en-US" sz="2400" dirty="0"/>
              <a:t>Dr. Sheikh Abu Reza</a:t>
            </a:r>
          </a:p>
          <a:p>
            <a:r>
              <a:rPr lang="en-US" sz="2400" dirty="0"/>
              <a:t>Former Director (P&amp;D), DTE &amp;</a:t>
            </a:r>
          </a:p>
          <a:p>
            <a:r>
              <a:rPr lang="en-US" sz="2400" dirty="0"/>
              <a:t>CBT&amp;A Trainer</a:t>
            </a:r>
          </a:p>
        </p:txBody>
      </p:sp>
    </p:spTree>
    <p:extLst>
      <p:ext uri="{BB962C8B-B14F-4D97-AF65-F5344CB8AC3E}">
        <p14:creationId xmlns:p14="http://schemas.microsoft.com/office/powerpoint/2010/main" val="1647437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4 benefits to a demographic dividend: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8438F9-A4DC-8C81-C4CF-0999BB42F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4230" y="2059038"/>
            <a:ext cx="106635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happens when the number of working people is      higher than the number of non-working people.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Economists say this brings four main benefits: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people are available to work.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savings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Working people tend to save more, boosting national savings.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Better human capital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With proper investment, the workforce becomes more skilled and productive.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Expansion of the domestic market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More workers mean more income and more spending, which grows the economy.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42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By 2040 - Bangladesh's economic growth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87D733-3451-AE64-DD0D-335AE32A5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630" y="2072899"/>
            <a:ext cx="11736739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These four benefits can only be achieved if we properly utilize our youth workforce.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period lasts for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 to 30 years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country.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window of opportunity will start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decline after 2040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Currently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65%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population in Bangladesh is of working age.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total number of working-age people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106.1 million (10 crore 61 lakh)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Out of this: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actual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62.1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59.5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employed in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and private sectors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2.6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actively seeking jobs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unemployed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44 million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part of the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labour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force at all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(completely unemployed or inactive).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24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Time to boost the country's economy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45E50F4-D7C9-290B-452F-BF4281DBE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8" y="1689408"/>
            <a:ext cx="107700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Now is the right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grow the economy by involving the working population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productive social and economic activities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Countries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China, South Korea, Vietnam, Taiwan, and Thailand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their economies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making good use of the demographic dividend.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also use this opportunity: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Per capita income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increase.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More people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become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economically active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National savings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grow.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09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Appropriate use of Demographic Dividend.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7A1D5-8115-64D8-B637-4E7EE0666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394" y="1975700"/>
            <a:ext cx="1113321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garment sector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still the main source of Bangladesh's export earnings, making up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86%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total exports.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There is now an urgent need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other key sectors, such 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and Communication Technology (ICT)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Engineering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Tourism and Hospitality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industries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If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youth workforce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given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long-term, planned 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these areas: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build strong careers both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nationally and internationally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As a result,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become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middle-income country soon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be well on its way to becoming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country by 2041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5854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39A95-58CA-4AFF-BC93-1BD51C6A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Best Wishes to All</a:t>
            </a:r>
          </a:p>
        </p:txBody>
      </p:sp>
      <p:pic>
        <p:nvPicPr>
          <p:cNvPr id="1026" name="Picture 2" descr="1,273 Thanks Emoji Stock Photos, Pictures &amp; Royalty-Free Images - iStock">
            <a:extLst>
              <a:ext uri="{FF2B5EF4-FFF2-40B4-BE49-F238E27FC236}">
                <a16:creationId xmlns:a16="http://schemas.microsoft.com/office/drawing/2014/main" id="{5E55BAC9-BBA9-46EA-A45C-80FA8C5335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627" y="2319096"/>
            <a:ext cx="4055166" cy="405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98108"/>
            <a:ext cx="7119049" cy="6759892"/>
          </a:xfrm>
        </p:spPr>
      </p:pic>
    </p:spTree>
    <p:extLst>
      <p:ext uri="{BB962C8B-B14F-4D97-AF65-F5344CB8AC3E}">
        <p14:creationId xmlns:p14="http://schemas.microsoft.com/office/powerpoint/2010/main" val="68930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CB0B-44F2-409B-84B0-F28AA1CB8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4 important SDG-related focus areas of TEVT</a:t>
            </a:r>
            <a:endParaRPr lang="en-US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7363D6B-2ED8-7A37-2833-A24DBE1598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717" y="2055898"/>
            <a:ext cx="11655188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Education (SDG 4):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ensures inclusive and equitable quality education and promotes lifelong learning opportunities, especially through skill-based training.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Decent Work and Economic Growth (SDG 8):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helps create a skilled workforce, supporting employment, entrepreneurship, and economic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Industry, Innovation, and Infrastructure (SDG 9):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Skilled human resources from TVET contribute to industrial development, technological advancement, and infrastructure growth.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Reduced Inequalities (SDG 10):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TVET provides marginalized groups, including youth and women, with equal opportunities for skills development and employment.</a:t>
            </a:r>
          </a:p>
        </p:txBody>
      </p:sp>
    </p:spTree>
    <p:extLst>
      <p:ext uri="{BB962C8B-B14F-4D97-AF65-F5344CB8AC3E}">
        <p14:creationId xmlns:p14="http://schemas.microsoft.com/office/powerpoint/2010/main" val="370656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200E7-0B7A-1F25-20E0-5B804F4B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427E-308B-FE8B-7294-D4807645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13471"/>
            <a:ext cx="9613861" cy="1080938"/>
          </a:xfrm>
        </p:spPr>
        <p:txBody>
          <a:bodyPr>
            <a:normAutofit/>
          </a:bodyPr>
          <a:lstStyle/>
          <a:p>
            <a:pPr algn="ctr"/>
            <a:r>
              <a:rPr lang="en-GB" sz="5400" dirty="0"/>
              <a:t>SDGs by 2030-2041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D09C28-E903-381E-B7AC-A1EC47C937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0939" y="2468244"/>
            <a:ext cx="1044166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 has experienced significant economic growth </a:t>
            </a:r>
            <a:r>
              <a:rPr lang="en-US" altLang="en-US" dirty="0">
                <a:latin typeface="Arial" panose="020B0604020202020204" pitchFamily="34" charset="0"/>
              </a:rPr>
              <a:t>now.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country is currently at an important stage of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government aims to achieve the Sustainable Development Goals (SDGs)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to become a middle-income country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Bangladesh is working towards becoming a developed country by 2041</a:t>
            </a:r>
          </a:p>
        </p:txBody>
      </p:sp>
    </p:spTree>
    <p:extLst>
      <p:ext uri="{BB962C8B-B14F-4D97-AF65-F5344CB8AC3E}">
        <p14:creationId xmlns:p14="http://schemas.microsoft.com/office/powerpoint/2010/main" val="283466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New Development 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321E7A-1AC7-CC6D-7A40-39C8BE9581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833" y="2243407"/>
            <a:ext cx="1181224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Agenda 2030 is a global development plan to guide the world.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success depends largely on demographic changes over the next 15 years and beyond.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changes will bring both opportunities and challenges.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major challenge will be adapting to a global population of 8.4 billion by 2030.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important to ensure fair, inclusive, and sustainable economic growth for everyone</a:t>
            </a:r>
          </a:p>
        </p:txBody>
      </p:sp>
    </p:spTree>
    <p:extLst>
      <p:ext uri="{BB962C8B-B14F-4D97-AF65-F5344CB8AC3E}">
        <p14:creationId xmlns:p14="http://schemas.microsoft.com/office/powerpoint/2010/main" val="841980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Demographic Window of </a:t>
            </a:r>
            <a:r>
              <a:rPr lang="en-US" sz="4400" dirty="0"/>
              <a:t>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55604C-91E0-D5F8-B62B-75CB8D3410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7078" y="2019848"/>
            <a:ext cx="115028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global number of young people is higher than ever before.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mortality and fertility rates go down, more people are of working age compared to dependents (children and elderly).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creates a one-time “demographic window of opportunity” for economic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this window won’t last—dependency will rise again as the elderly population grows.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opportunity does not automatically result in a “demographic dividend”; it requires proper planning and investment.</a:t>
            </a:r>
          </a:p>
        </p:txBody>
      </p:sp>
    </p:spTree>
    <p:extLst>
      <p:ext uri="{BB962C8B-B14F-4D97-AF65-F5344CB8AC3E}">
        <p14:creationId xmlns:p14="http://schemas.microsoft.com/office/powerpoint/2010/main" val="127374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Country Invests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8C9C2B-7887-FDF4-FDA3-1749BCA2B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1038" y="2733129"/>
            <a:ext cx="10450788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gain a demographic dividend, the country must invest in: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 development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creation for adolescents and youth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gender equality and empowering women is also essential, especially in Bangladesh</a:t>
            </a:r>
          </a:p>
        </p:txBody>
      </p:sp>
    </p:spTree>
    <p:extLst>
      <p:ext uri="{BB962C8B-B14F-4D97-AF65-F5344CB8AC3E}">
        <p14:creationId xmlns:p14="http://schemas.microsoft.com/office/powerpoint/2010/main" val="278415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6728-8CF6-4B5C-AC98-39071507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Visionary Action Plan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E771CD-A787-7074-CBC2-7009C57F9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83" y="2215387"/>
            <a:ext cx="1167516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financial sector must adopt a clear and forward-looking action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requires not only good education but also awareness and dedication.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ideas, smart plans, and focused investments are essential for economic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Investing in priority sectors can boost the economy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hard work and talent of our people can drive progress faster.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have a great advantage through our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demographic dividend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 large young and working-age population).</a:t>
            </a:r>
          </a:p>
        </p:txBody>
      </p:sp>
    </p:spTree>
    <p:extLst>
      <p:ext uri="{BB962C8B-B14F-4D97-AF65-F5344CB8AC3E}">
        <p14:creationId xmlns:p14="http://schemas.microsoft.com/office/powerpoint/2010/main" val="56342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506E-4EC7-4951-867D-F1B394D3B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Demographic Dividend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F189D-DE12-24EA-5BCF-F7191EEDA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9533" y="2196337"/>
            <a:ext cx="114129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demographic dividend can be used effectively if three key conditions are met: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health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 for women and children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Leads to lower child mortality and fewer births per family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the working-age population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Investment in education and health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Equips young people with the skills and well-being needed for work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creation and economic opportunities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employment for the growing workforce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their potential is used to boost the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1234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6973</TotalTime>
  <Words>997</Words>
  <Application>Microsoft Office PowerPoint</Application>
  <PresentationFormat>Widescreen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</vt:lpstr>
      <vt:lpstr>Berlin</vt:lpstr>
      <vt:lpstr>Demographic Scenario(2021-2041) and How to get dividend through TVET (M-01.01)</vt:lpstr>
      <vt:lpstr>PowerPoint Presentation</vt:lpstr>
      <vt:lpstr>4 important SDG-related focus areas of TEVT</vt:lpstr>
      <vt:lpstr>SDGs by 2030-2041</vt:lpstr>
      <vt:lpstr>New Development Agenda</vt:lpstr>
      <vt:lpstr>Demographic Window of Opportunity</vt:lpstr>
      <vt:lpstr>Country Invests</vt:lpstr>
      <vt:lpstr>Visionary Action Plan</vt:lpstr>
      <vt:lpstr>Demographic Dividend</vt:lpstr>
      <vt:lpstr>4 benefits to a demographic dividend:</vt:lpstr>
      <vt:lpstr>By 2040 - Bangladesh's economic growth </vt:lpstr>
      <vt:lpstr>Time to boost the country's economy</vt:lpstr>
      <vt:lpstr>Appropriate use of Demographic Dividend.</vt:lpstr>
      <vt:lpstr>Best Wishes to All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HP</dc:creator>
  <cp:lastModifiedBy>Dr. Sheikh Abu Reza</cp:lastModifiedBy>
  <cp:revision>81</cp:revision>
  <dcterms:created xsi:type="dcterms:W3CDTF">2022-05-22T01:41:51Z</dcterms:created>
  <dcterms:modified xsi:type="dcterms:W3CDTF">2025-05-18T01:07:03Z</dcterms:modified>
</cp:coreProperties>
</file>