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61" r:id="rId3"/>
    <p:sldId id="286" r:id="rId4"/>
    <p:sldId id="287" r:id="rId5"/>
    <p:sldId id="288" r:id="rId6"/>
    <p:sldId id="290" r:id="rId7"/>
    <p:sldId id="291" r:id="rId8"/>
    <p:sldId id="293" r:id="rId9"/>
    <p:sldId id="294" r:id="rId10"/>
    <p:sldId id="295" r:id="rId11"/>
    <p:sldId id="308" r:id="rId12"/>
    <p:sldId id="296" r:id="rId13"/>
    <p:sldId id="297" r:id="rId14"/>
    <p:sldId id="298" r:id="rId15"/>
    <p:sldId id="299" r:id="rId16"/>
    <p:sldId id="300" r:id="rId17"/>
    <p:sldId id="292" r:id="rId18"/>
    <p:sldId id="301" r:id="rId19"/>
    <p:sldId id="302" r:id="rId20"/>
    <p:sldId id="303" r:id="rId21"/>
    <p:sldId id="304" r:id="rId22"/>
    <p:sldId id="305" r:id="rId23"/>
    <p:sldId id="306" r:id="rId24"/>
    <p:sldId id="307" r:id="rId25"/>
    <p:sldId id="289" r:id="rId26"/>
    <p:sldId id="309" r:id="rId27"/>
    <p:sldId id="310" r:id="rId28"/>
    <p:sldId id="311" r:id="rId29"/>
    <p:sldId id="312" r:id="rId30"/>
    <p:sldId id="313" r:id="rId31"/>
    <p:sldId id="314" r:id="rId32"/>
    <p:sldId id="315" r:id="rId33"/>
    <p:sldId id="316" r:id="rId34"/>
    <p:sldId id="317" r:id="rId35"/>
    <p:sldId id="321" r:id="rId36"/>
    <p:sldId id="322" r:id="rId37"/>
    <p:sldId id="318" r:id="rId38"/>
    <p:sldId id="319" r:id="rId39"/>
    <p:sldId id="320" r:id="rId40"/>
    <p:sldId id="323" r:id="rId41"/>
    <p:sldId id="324" r:id="rId42"/>
    <p:sldId id="325" r:id="rId43"/>
    <p:sldId id="326" r:id="rId44"/>
    <p:sldId id="32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66D51-3D17-4C18-A67C-C55410FC496D}"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F36C1-718D-468F-90ED-D681EA018AE9}" type="slidenum">
              <a:rPr lang="en-US" smtClean="0"/>
              <a:t>‹#›</a:t>
            </a:fld>
            <a:endParaRPr lang="en-US"/>
          </a:p>
        </p:txBody>
      </p:sp>
    </p:spTree>
    <p:extLst>
      <p:ext uri="{BB962C8B-B14F-4D97-AF65-F5344CB8AC3E}">
        <p14:creationId xmlns:p14="http://schemas.microsoft.com/office/powerpoint/2010/main" val="196658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4/2/2022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0957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0073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64610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431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57432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3651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88796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9273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56602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42343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03848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E08D7-BA6F-4F7C-91D6-517AC824B36D}"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6136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E08D7-BA6F-4F7C-91D6-517AC824B36D}" type="datetimeFigureOut">
              <a:rPr lang="en-US" smtClean="0"/>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2434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E08D7-BA6F-4F7C-91D6-517AC824B36D}" type="datetimeFigureOut">
              <a:rPr lang="en-US" smtClean="0"/>
              <a:t>4/2/2022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48444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E08D7-BA6F-4F7C-91D6-517AC824B36D}" type="datetimeFigureOut">
              <a:rPr lang="en-US" smtClean="0"/>
              <a:t>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519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79361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2656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4E08D7-BA6F-4F7C-91D6-517AC824B36D}" type="datetimeFigureOut">
              <a:rPr lang="en-US" smtClean="0"/>
              <a:t>4/2/2022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413ACF-0DD4-4DA2-8F73-9B1B3BAED8CC}" type="slidenum">
              <a:rPr lang="en-US" smtClean="0"/>
              <a:t>‹#›</a:t>
            </a:fld>
            <a:endParaRPr lang="en-US"/>
          </a:p>
        </p:txBody>
      </p:sp>
    </p:spTree>
    <p:extLst>
      <p:ext uri="{BB962C8B-B14F-4D97-AF65-F5344CB8AC3E}">
        <p14:creationId xmlns:p14="http://schemas.microsoft.com/office/powerpoint/2010/main" val="345140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24" y="22624"/>
            <a:ext cx="10671750" cy="2616199"/>
          </a:xfrm>
        </p:spPr>
        <p:txBody>
          <a:bodyPr>
            <a:normAutofit fontScale="90000"/>
          </a:bodyPr>
          <a:lstStyle/>
          <a:p>
            <a:pPr algn="ctr"/>
            <a:br>
              <a:rPr lang="en-US" dirty="0"/>
            </a:br>
            <a:r>
              <a:rPr lang="en-US" sz="5300" dirty="0"/>
              <a:t>Competency Based Training (CBT&amp;A Methodology)</a:t>
            </a:r>
            <a:br>
              <a:rPr lang="en-US" sz="5300" dirty="0"/>
            </a:br>
            <a:r>
              <a:rPr lang="en-US" sz="5300" dirty="0"/>
              <a:t>Trainer &amp; Assessor(Level 4)</a:t>
            </a:r>
          </a:p>
        </p:txBody>
      </p:sp>
      <p:sp>
        <p:nvSpPr>
          <p:cNvPr id="3" name="Subtitle 2"/>
          <p:cNvSpPr>
            <a:spLocks noGrp="1"/>
          </p:cNvSpPr>
          <p:nvPr>
            <p:ph type="subTitle" idx="1"/>
          </p:nvPr>
        </p:nvSpPr>
        <p:spPr>
          <a:xfrm>
            <a:off x="4515377" y="4983016"/>
            <a:ext cx="6987645" cy="1388534"/>
          </a:xfrm>
        </p:spPr>
        <p:txBody>
          <a:bodyPr>
            <a:normAutofit fontScale="55000" lnSpcReduction="20000"/>
          </a:bodyPr>
          <a:lstStyle/>
          <a:p>
            <a:r>
              <a:rPr lang="en-US" sz="7700" b="1" dirty="0">
                <a:solidFill>
                  <a:schemeClr val="accent1">
                    <a:lumMod val="75000"/>
                  </a:schemeClr>
                </a:solidFill>
              </a:rPr>
              <a:t>DR. Sheikh Abu Reza</a:t>
            </a:r>
          </a:p>
          <a:p>
            <a:r>
              <a:rPr lang="en-US" sz="3600" b="1" dirty="0"/>
              <a:t>Director (</a:t>
            </a:r>
            <a:r>
              <a:rPr lang="en-US" sz="3600" b="1" dirty="0" err="1"/>
              <a:t>Rtd</a:t>
            </a:r>
            <a:r>
              <a:rPr lang="en-US" sz="3600" b="1" dirty="0"/>
              <a:t>) DTE &amp;</a:t>
            </a:r>
          </a:p>
          <a:p>
            <a:r>
              <a:rPr lang="en-US" sz="3600" b="1" dirty="0"/>
              <a:t>CBT&amp;A Trainer</a:t>
            </a:r>
          </a:p>
        </p:txBody>
      </p:sp>
      <p:sp>
        <p:nvSpPr>
          <p:cNvPr id="4" name="TextBox 3">
            <a:extLst>
              <a:ext uri="{FF2B5EF4-FFF2-40B4-BE49-F238E27FC236}">
                <a16:creationId xmlns:a16="http://schemas.microsoft.com/office/drawing/2014/main" id="{6B781BCC-846C-46E6-B405-C8E9CF320F07}"/>
              </a:ext>
            </a:extLst>
          </p:cNvPr>
          <p:cNvSpPr txBox="1"/>
          <p:nvPr/>
        </p:nvSpPr>
        <p:spPr>
          <a:xfrm>
            <a:off x="5577290" y="2723609"/>
            <a:ext cx="2239618" cy="584775"/>
          </a:xfrm>
          <a:prstGeom prst="rect">
            <a:avLst/>
          </a:prstGeom>
          <a:noFill/>
        </p:spPr>
        <p:txBody>
          <a:bodyPr wrap="square" rtlCol="0">
            <a:spAutoFit/>
          </a:bodyPr>
          <a:lstStyle/>
          <a:p>
            <a:r>
              <a:rPr lang="en-US" sz="3200" b="1" dirty="0">
                <a:solidFill>
                  <a:srgbClr val="FF0000"/>
                </a:solidFill>
                <a:latin typeface="Bookman Old Style" panose="02050604050505020204" pitchFamily="18" charset="0"/>
              </a:rPr>
              <a:t>Day-10</a:t>
            </a:r>
          </a:p>
        </p:txBody>
      </p:sp>
      <p:sp>
        <p:nvSpPr>
          <p:cNvPr id="5" name="Rectangle 4">
            <a:extLst>
              <a:ext uri="{FF2B5EF4-FFF2-40B4-BE49-F238E27FC236}">
                <a16:creationId xmlns:a16="http://schemas.microsoft.com/office/drawing/2014/main" id="{DE544164-B746-49BE-BC75-7286E17FBB1E}"/>
              </a:ext>
            </a:extLst>
          </p:cNvPr>
          <p:cNvSpPr/>
          <p:nvPr/>
        </p:nvSpPr>
        <p:spPr>
          <a:xfrm>
            <a:off x="2372139" y="3313420"/>
            <a:ext cx="10018644" cy="584775"/>
          </a:xfrm>
          <a:prstGeom prst="rect">
            <a:avLst/>
          </a:prstGeom>
        </p:spPr>
        <p:txBody>
          <a:bodyPr wrap="square">
            <a:spAutoFit/>
          </a:bodyPr>
          <a:lstStyle/>
          <a:p>
            <a:r>
              <a:rPr lang="en-US" sz="3200" b="1" dirty="0">
                <a:solidFill>
                  <a:srgbClr val="00B050"/>
                </a:solidFill>
                <a:latin typeface="Algerian" panose="04020705040A02060702" pitchFamily="82" charset="0"/>
              </a:rPr>
              <a:t>10. Design Competency Based Assessment</a:t>
            </a:r>
            <a:endParaRPr lang="en-US" sz="32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75537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69"/>
            <a:ext cx="10946296" cy="622853"/>
          </a:xfrm>
        </p:spPr>
        <p:txBody>
          <a:bodyPr>
            <a:noAutofit/>
          </a:bodyPr>
          <a:lstStyle/>
          <a:p>
            <a:r>
              <a:rPr lang="en-US" b="1" i="1" dirty="0"/>
              <a:t>Who MUST we involve</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908313" y="1177714"/>
            <a:ext cx="10283687" cy="4865277"/>
          </a:xfrm>
        </p:spPr>
        <p:txBody>
          <a:bodyPr>
            <a:noAutofit/>
          </a:bodyPr>
          <a:lstStyle/>
          <a:p>
            <a:pPr lvl="0"/>
            <a:r>
              <a:rPr lang="en-US" sz="3200" b="1" dirty="0"/>
              <a:t>The candidate/s</a:t>
            </a:r>
          </a:p>
          <a:p>
            <a:pPr marL="0" indent="0">
              <a:buNone/>
            </a:pPr>
            <a:r>
              <a:rPr lang="en-US" dirty="0"/>
              <a:t> </a:t>
            </a:r>
          </a:p>
          <a:p>
            <a:r>
              <a:rPr lang="en-US" sz="3200" b="1" dirty="0"/>
              <a:t>The assessors </a:t>
            </a:r>
            <a:r>
              <a:rPr lang="en-US" dirty="0"/>
              <a:t>who will be conducting the assessment (it could be us, or our colleagues)</a:t>
            </a:r>
            <a:endParaRPr lang="en-US" sz="2000"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P-16</a:t>
            </a:r>
          </a:p>
        </p:txBody>
      </p:sp>
    </p:spTree>
    <p:extLst>
      <p:ext uri="{BB962C8B-B14F-4D97-AF65-F5344CB8AC3E}">
        <p14:creationId xmlns:p14="http://schemas.microsoft.com/office/powerpoint/2010/main" val="3406215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69"/>
            <a:ext cx="10946296" cy="622853"/>
          </a:xfrm>
        </p:spPr>
        <p:txBody>
          <a:bodyPr>
            <a:noAutofit/>
          </a:bodyPr>
          <a:lstStyle/>
          <a:p>
            <a:r>
              <a:rPr lang="en-US" b="1" i="1" dirty="0"/>
              <a:t>Who MAY we involve</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908313" y="1177714"/>
            <a:ext cx="10283687" cy="4865277"/>
          </a:xfrm>
        </p:spPr>
        <p:txBody>
          <a:bodyPr>
            <a:noAutofit/>
          </a:bodyPr>
          <a:lstStyle/>
          <a:p>
            <a:pPr lvl="0"/>
            <a:r>
              <a:rPr lang="en-US" dirty="0"/>
              <a:t>The assessment regulatory authority (in this case, BTEB)</a:t>
            </a:r>
          </a:p>
          <a:p>
            <a:pPr lvl="0"/>
            <a:r>
              <a:rPr lang="en-US" dirty="0"/>
              <a:t>the client, company or organization</a:t>
            </a:r>
          </a:p>
          <a:p>
            <a:pPr lvl="0"/>
            <a:r>
              <a:rPr lang="en-US" dirty="0"/>
              <a:t>team leaders, managers, supervisors</a:t>
            </a:r>
          </a:p>
          <a:p>
            <a:pPr lvl="0"/>
            <a:r>
              <a:rPr lang="en-US" dirty="0"/>
              <a:t>delivery personnel</a:t>
            </a:r>
          </a:p>
          <a:p>
            <a:pPr lvl="0"/>
            <a:r>
              <a:rPr lang="en-US" dirty="0"/>
              <a:t>technical/subject experts</a:t>
            </a:r>
          </a:p>
          <a:p>
            <a:pPr lvl="0"/>
            <a:r>
              <a:rPr lang="en-US" dirty="0"/>
              <a:t>training and assessment coordinators</a:t>
            </a:r>
          </a:p>
          <a:p>
            <a:pPr lvl="0"/>
            <a:r>
              <a:rPr lang="en-US" dirty="0"/>
              <a:t>industry regulators</a:t>
            </a:r>
          </a:p>
          <a:p>
            <a:pPr lvl="0"/>
            <a:r>
              <a:rPr lang="en-US" dirty="0"/>
              <a:t>employee and employer representatives</a:t>
            </a:r>
          </a:p>
          <a:p>
            <a:pPr lvl="0"/>
            <a:r>
              <a:rPr lang="en-US" dirty="0"/>
              <a:t>members of professional associations</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P-16</a:t>
            </a:r>
          </a:p>
        </p:txBody>
      </p:sp>
    </p:spTree>
    <p:extLst>
      <p:ext uri="{BB962C8B-B14F-4D97-AF65-F5344CB8AC3E}">
        <p14:creationId xmlns:p14="http://schemas.microsoft.com/office/powerpoint/2010/main" val="1526926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69"/>
            <a:ext cx="10946296" cy="622853"/>
          </a:xfrm>
        </p:spPr>
        <p:txBody>
          <a:bodyPr>
            <a:noAutofit/>
          </a:bodyPr>
          <a:lstStyle/>
          <a:p>
            <a:r>
              <a:rPr lang="en-US" b="1" i="1" dirty="0"/>
              <a:t>What do we need to ask</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252869" y="1177714"/>
            <a:ext cx="10283687" cy="4865277"/>
          </a:xfrm>
        </p:spPr>
        <p:txBody>
          <a:bodyPr>
            <a:noAutofit/>
          </a:bodyPr>
          <a:lstStyle/>
          <a:p>
            <a:pPr lvl="0"/>
            <a:r>
              <a:rPr lang="en-US" sz="2000" dirty="0"/>
              <a:t>assessment system policies and procedures</a:t>
            </a:r>
          </a:p>
          <a:p>
            <a:pPr lvl="0"/>
            <a:r>
              <a:rPr lang="en-US" sz="2000" dirty="0"/>
              <a:t>assessment strategy requirement</a:t>
            </a:r>
          </a:p>
          <a:p>
            <a:pPr lvl="0"/>
            <a:r>
              <a:rPr lang="en-US" sz="2000" dirty="0"/>
              <a:t>reporting, recording and retrieval systems for assessment</a:t>
            </a:r>
          </a:p>
          <a:p>
            <a:pPr lvl="0"/>
            <a:r>
              <a:rPr lang="en-US" sz="2000" dirty="0"/>
              <a:t>quality assurance systems</a:t>
            </a:r>
          </a:p>
          <a:p>
            <a:pPr lvl="0"/>
            <a:r>
              <a:rPr lang="en-US" sz="2000" dirty="0"/>
              <a:t>business and performance plans</a:t>
            </a:r>
          </a:p>
          <a:p>
            <a:pPr lvl="0"/>
            <a:r>
              <a:rPr lang="en-US" sz="2000" dirty="0"/>
              <a:t>access and equity policies and procedures</a:t>
            </a:r>
          </a:p>
          <a:p>
            <a:pPr lvl="0"/>
            <a:r>
              <a:rPr lang="en-US" sz="2000" dirty="0"/>
              <a:t>collaborative/partnership arrangements</a:t>
            </a:r>
          </a:p>
          <a:p>
            <a:pPr lvl="0"/>
            <a:r>
              <a:rPr lang="en-US" sz="2000" dirty="0"/>
              <a:t>defined resource parameters</a:t>
            </a:r>
          </a:p>
          <a:p>
            <a:pPr lvl="0"/>
            <a:r>
              <a:rPr lang="en-US" sz="2000" dirty="0"/>
              <a:t>mutual recognition arrangements</a:t>
            </a:r>
          </a:p>
          <a:p>
            <a:pPr lvl="0"/>
            <a:r>
              <a:rPr lang="en-US" sz="2000" dirty="0"/>
              <a:t>industrial relations systems and processes,</a:t>
            </a:r>
          </a:p>
          <a:p>
            <a:pPr lvl="0"/>
            <a:r>
              <a:rPr lang="en-US" sz="2000" dirty="0"/>
              <a:t>awards/enterprise agreements</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P-16</a:t>
            </a:r>
          </a:p>
        </p:txBody>
      </p:sp>
    </p:spTree>
    <p:extLst>
      <p:ext uri="{BB962C8B-B14F-4D97-AF65-F5344CB8AC3E}">
        <p14:creationId xmlns:p14="http://schemas.microsoft.com/office/powerpoint/2010/main" val="301376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69"/>
            <a:ext cx="10946296" cy="622853"/>
          </a:xfrm>
        </p:spPr>
        <p:txBody>
          <a:bodyPr>
            <a:noAutofit/>
          </a:bodyPr>
          <a:lstStyle/>
          <a:p>
            <a:r>
              <a:rPr lang="en-US" b="1" dirty="0"/>
              <a:t>OHS considerations include</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577008" y="1177714"/>
            <a:ext cx="10283687" cy="4865277"/>
          </a:xfrm>
        </p:spPr>
        <p:txBody>
          <a:bodyPr>
            <a:noAutofit/>
          </a:bodyPr>
          <a:lstStyle/>
          <a:p>
            <a:pPr lvl="0"/>
            <a:r>
              <a:rPr lang="en-US" dirty="0"/>
              <a:t>ensuring OHS requirements are adhered to during the assessment process</a:t>
            </a:r>
          </a:p>
          <a:p>
            <a:pPr lvl="0"/>
            <a:r>
              <a:rPr lang="en-US" dirty="0"/>
              <a:t>identifying and reporting OHS hazards and concerns to relevant personnel.</a:t>
            </a:r>
          </a:p>
          <a:p>
            <a:pPr marL="0" indent="0">
              <a:buNone/>
            </a:pPr>
            <a:endParaRPr lang="en-US" dirty="0"/>
          </a:p>
          <a:p>
            <a:pPr marL="0" indent="0">
              <a:buNone/>
            </a:pPr>
            <a:r>
              <a:rPr lang="en-US" dirty="0"/>
              <a:t>Of course, as with all other things we do, it is important that we document these requirements in our assessment plan, and confirm our intentions with the relevant people before going any further.</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P-17</a:t>
            </a:r>
          </a:p>
        </p:txBody>
      </p:sp>
    </p:spTree>
    <p:extLst>
      <p:ext uri="{BB962C8B-B14F-4D97-AF65-F5344CB8AC3E}">
        <p14:creationId xmlns:p14="http://schemas.microsoft.com/office/powerpoint/2010/main" val="3765395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53008"/>
            <a:ext cx="10946296" cy="622853"/>
          </a:xfrm>
        </p:spPr>
        <p:txBody>
          <a:bodyPr>
            <a:noAutofit/>
          </a:bodyPr>
          <a:lstStyle/>
          <a:p>
            <a:r>
              <a:rPr lang="en-US" dirty="0"/>
              <a:t>To find out the purpose of assessment </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P-17</a:t>
            </a:r>
          </a:p>
        </p:txBody>
      </p:sp>
      <p:graphicFrame>
        <p:nvGraphicFramePr>
          <p:cNvPr id="7" name="Table 7">
            <a:extLst>
              <a:ext uri="{FF2B5EF4-FFF2-40B4-BE49-F238E27FC236}">
                <a16:creationId xmlns:a16="http://schemas.microsoft.com/office/drawing/2014/main" id="{36A68120-E356-4BD4-AF73-8B49344C1D32}"/>
              </a:ext>
            </a:extLst>
          </p:cNvPr>
          <p:cNvGraphicFramePr>
            <a:graphicFrameLocks noGrp="1"/>
          </p:cNvGraphicFramePr>
          <p:nvPr>
            <p:ph idx="1"/>
            <p:extLst>
              <p:ext uri="{D42A27DB-BD31-4B8C-83A1-F6EECF244321}">
                <p14:modId xmlns:p14="http://schemas.microsoft.com/office/powerpoint/2010/main" val="3143764238"/>
              </p:ext>
            </p:extLst>
          </p:nvPr>
        </p:nvGraphicFramePr>
        <p:xfrm>
          <a:off x="1934887" y="802408"/>
          <a:ext cx="10018712" cy="5795446"/>
        </p:xfrm>
        <a:graphic>
          <a:graphicData uri="http://schemas.openxmlformats.org/drawingml/2006/table">
            <a:tbl>
              <a:tblPr firstRow="1" bandRow="1">
                <a:tableStyleId>{5C22544A-7EE6-4342-B048-85BDC9FD1C3A}</a:tableStyleId>
              </a:tblPr>
              <a:tblGrid>
                <a:gridCol w="3127443">
                  <a:extLst>
                    <a:ext uri="{9D8B030D-6E8A-4147-A177-3AD203B41FA5}">
                      <a16:colId xmlns:a16="http://schemas.microsoft.com/office/drawing/2014/main" val="3782061765"/>
                    </a:ext>
                  </a:extLst>
                </a:gridCol>
                <a:gridCol w="6891269">
                  <a:extLst>
                    <a:ext uri="{9D8B030D-6E8A-4147-A177-3AD203B41FA5}">
                      <a16:colId xmlns:a16="http://schemas.microsoft.com/office/drawing/2014/main" val="3123848110"/>
                    </a:ext>
                  </a:extLst>
                </a:gridCol>
              </a:tblGrid>
              <a:tr h="349803">
                <a:tc>
                  <a:txBody>
                    <a:bodyPr/>
                    <a:lstStyle/>
                    <a:p>
                      <a:pPr algn="ctr"/>
                      <a:r>
                        <a:rPr lang="en-US" sz="2000" dirty="0"/>
                        <a:t>Information</a:t>
                      </a:r>
                    </a:p>
                  </a:txBody>
                  <a:tcPr/>
                </a:tc>
                <a:tc>
                  <a:txBody>
                    <a:bodyPr/>
                    <a:lstStyle/>
                    <a:p>
                      <a:pPr algn="ctr"/>
                      <a:r>
                        <a:rPr lang="en-US" sz="2000" dirty="0"/>
                        <a:t>Purpose</a:t>
                      </a:r>
                    </a:p>
                  </a:txBody>
                  <a:tcPr/>
                </a:tc>
                <a:extLst>
                  <a:ext uri="{0D108BD9-81ED-4DB2-BD59-A6C34878D82A}">
                    <a16:rowId xmlns:a16="http://schemas.microsoft.com/office/drawing/2014/main" val="1679106291"/>
                  </a:ext>
                </a:extLst>
              </a:tr>
              <a:tr h="349803">
                <a:tc>
                  <a:txBody>
                    <a:bodyPr/>
                    <a:lstStyle/>
                    <a:p>
                      <a:r>
                        <a:rPr lang="en-US" sz="1800" b="1" kern="1200" dirty="0">
                          <a:solidFill>
                            <a:schemeClr val="dk1"/>
                          </a:solidFill>
                          <a:effectLst/>
                          <a:latin typeface="+mn-lt"/>
                          <a:ea typeface="+mn-ea"/>
                          <a:cs typeface="+mn-cs"/>
                        </a:rPr>
                        <a:t>Candidate’s Name</a:t>
                      </a:r>
                      <a:endParaRPr lang="en-US" dirty="0"/>
                    </a:p>
                  </a:txBody>
                  <a:tcPr/>
                </a:tc>
                <a:tc>
                  <a:txBody>
                    <a:bodyPr/>
                    <a:lstStyle/>
                    <a:p>
                      <a:endParaRPr lang="en-US"/>
                    </a:p>
                  </a:txBody>
                  <a:tcPr/>
                </a:tc>
                <a:extLst>
                  <a:ext uri="{0D108BD9-81ED-4DB2-BD59-A6C34878D82A}">
                    <a16:rowId xmlns:a16="http://schemas.microsoft.com/office/drawing/2014/main" val="1602376290"/>
                  </a:ext>
                </a:extLst>
              </a:tr>
              <a:tr h="349803">
                <a:tc>
                  <a:txBody>
                    <a:bodyPr/>
                    <a:lstStyle/>
                    <a:p>
                      <a:r>
                        <a:rPr lang="en-US" sz="1800" b="1" kern="1200" dirty="0">
                          <a:solidFill>
                            <a:schemeClr val="dk1"/>
                          </a:solidFill>
                          <a:effectLst/>
                          <a:latin typeface="+mn-lt"/>
                          <a:ea typeface="+mn-ea"/>
                          <a:cs typeface="+mn-cs"/>
                        </a:rPr>
                        <a:t>Assessment Designer’s Name</a:t>
                      </a:r>
                      <a:endParaRPr lang="en-US" dirty="0"/>
                    </a:p>
                  </a:txBody>
                  <a:tcPr/>
                </a:tc>
                <a:tc>
                  <a:txBody>
                    <a:bodyPr/>
                    <a:lstStyle/>
                    <a:p>
                      <a:endParaRPr lang="en-US"/>
                    </a:p>
                  </a:txBody>
                  <a:tcPr/>
                </a:tc>
                <a:extLst>
                  <a:ext uri="{0D108BD9-81ED-4DB2-BD59-A6C34878D82A}">
                    <a16:rowId xmlns:a16="http://schemas.microsoft.com/office/drawing/2014/main" val="3614727277"/>
                  </a:ext>
                </a:extLst>
              </a:tr>
              <a:tr h="349803">
                <a:tc>
                  <a:txBody>
                    <a:bodyPr/>
                    <a:lstStyle/>
                    <a:p>
                      <a:r>
                        <a:rPr lang="en-US" sz="1800" b="1" kern="1200" dirty="0">
                          <a:solidFill>
                            <a:schemeClr val="dk1"/>
                          </a:solidFill>
                          <a:effectLst/>
                          <a:latin typeface="+mn-lt"/>
                          <a:ea typeface="+mn-ea"/>
                          <a:cs typeface="+mn-cs"/>
                        </a:rPr>
                        <a:t>Qualification</a:t>
                      </a:r>
                      <a:endParaRPr lang="en-US" dirty="0"/>
                    </a:p>
                  </a:txBody>
                  <a:tcPr/>
                </a:tc>
                <a:tc>
                  <a:txBody>
                    <a:bodyPr/>
                    <a:lstStyle/>
                    <a:p>
                      <a:endParaRPr lang="en-US"/>
                    </a:p>
                  </a:txBody>
                  <a:tcPr/>
                </a:tc>
                <a:extLst>
                  <a:ext uri="{0D108BD9-81ED-4DB2-BD59-A6C34878D82A}">
                    <a16:rowId xmlns:a16="http://schemas.microsoft.com/office/drawing/2014/main" val="1100869302"/>
                  </a:ext>
                </a:extLst>
              </a:tr>
              <a:tr h="349803">
                <a:tc>
                  <a:txBody>
                    <a:bodyPr/>
                    <a:lstStyle/>
                    <a:p>
                      <a:r>
                        <a:rPr lang="en-US" sz="1800" b="1" kern="1200" dirty="0">
                          <a:solidFill>
                            <a:schemeClr val="dk1"/>
                          </a:solidFill>
                          <a:effectLst/>
                          <a:latin typeface="+mn-lt"/>
                          <a:ea typeface="+mn-ea"/>
                          <a:cs typeface="+mn-cs"/>
                        </a:rPr>
                        <a:t>Unit of Competency (task)</a:t>
                      </a:r>
                      <a:endParaRPr lang="en-US" dirty="0"/>
                    </a:p>
                  </a:txBody>
                  <a:tcPr/>
                </a:tc>
                <a:tc>
                  <a:txBody>
                    <a:bodyPr/>
                    <a:lstStyle/>
                    <a:p>
                      <a:endParaRPr lang="en-US"/>
                    </a:p>
                  </a:txBody>
                  <a:tcPr/>
                </a:tc>
                <a:extLst>
                  <a:ext uri="{0D108BD9-81ED-4DB2-BD59-A6C34878D82A}">
                    <a16:rowId xmlns:a16="http://schemas.microsoft.com/office/drawing/2014/main" val="938379291"/>
                  </a:ext>
                </a:extLst>
              </a:tr>
              <a:tr h="3936166">
                <a:tc>
                  <a:txBody>
                    <a:bodyPr/>
                    <a:lstStyle/>
                    <a:p>
                      <a:r>
                        <a:rPr lang="en-US" sz="1800" b="1" kern="1200" dirty="0">
                          <a:solidFill>
                            <a:schemeClr val="dk1"/>
                          </a:solidFill>
                          <a:effectLst/>
                          <a:latin typeface="+mn-lt"/>
                          <a:ea typeface="+mn-ea"/>
                          <a:cs typeface="+mn-cs"/>
                        </a:rPr>
                        <a:t>What is the purpose of assessment?</a:t>
                      </a:r>
                      <a:endParaRPr lang="en-US" dirty="0"/>
                    </a:p>
                  </a:txBody>
                  <a:tcPr/>
                </a:tc>
                <a:tc>
                  <a:txBody>
                    <a:bodyPr/>
                    <a:lstStyle/>
                    <a:p>
                      <a:pPr marL="285750" lvl="0" indent="-285750">
                        <a:buFont typeface="Wingdings" panose="05000000000000000000" pitchFamily="2" charset="2"/>
                        <a:buChar char="q"/>
                      </a:pPr>
                      <a:r>
                        <a:rPr lang="en-US" sz="1600" dirty="0"/>
                        <a:t>recognizing current &amp; existing competence of candidates</a:t>
                      </a:r>
                    </a:p>
                    <a:p>
                      <a:pPr marL="285750" lvl="0" indent="-285750">
                        <a:buFont typeface="Wingdings" panose="05000000000000000000" pitchFamily="2" charset="2"/>
                        <a:buChar char="q"/>
                      </a:pPr>
                      <a:r>
                        <a:rPr lang="en-US" sz="1600" dirty="0"/>
                        <a:t>to recognize prior learning</a:t>
                      </a:r>
                    </a:p>
                    <a:p>
                      <a:pPr marL="285750" lvl="0" indent="-285750">
                        <a:buFont typeface="Wingdings" panose="05000000000000000000" pitchFamily="2" charset="2"/>
                        <a:buChar char="q"/>
                      </a:pPr>
                      <a:r>
                        <a:rPr lang="en-US" sz="1600" dirty="0"/>
                        <a:t>to identify training needs or progress</a:t>
                      </a:r>
                    </a:p>
                    <a:p>
                      <a:pPr marL="285750" lvl="0" indent="-285750">
                        <a:buFont typeface="Wingdings" panose="05000000000000000000" pitchFamily="2" charset="2"/>
                        <a:buChar char="q"/>
                      </a:pPr>
                      <a:r>
                        <a:rPr lang="en-US" sz="1600" dirty="0"/>
                        <a:t>determining if competence has been achieved following learning </a:t>
                      </a:r>
                    </a:p>
                    <a:p>
                      <a:pPr marL="285750" lvl="0" indent="-285750">
                        <a:buFont typeface="Wingdings" panose="05000000000000000000" pitchFamily="2" charset="2"/>
                        <a:buChar char="q"/>
                      </a:pPr>
                      <a:r>
                        <a:rPr lang="en-US" sz="1600" dirty="0"/>
                        <a:t>establishing candidate progress towards achievement of competence</a:t>
                      </a:r>
                    </a:p>
                    <a:p>
                      <a:pPr marL="285750" lvl="0" indent="-285750">
                        <a:buFont typeface="Wingdings" panose="05000000000000000000" pitchFamily="2" charset="2"/>
                        <a:buChar char="q"/>
                      </a:pPr>
                      <a:r>
                        <a:rPr lang="en-US" sz="1600" dirty="0"/>
                        <a:t>determining language, literacy and numeracy needs of candidates </a:t>
                      </a:r>
                    </a:p>
                    <a:p>
                      <a:pPr marL="285750" lvl="0" indent="-285750">
                        <a:buFont typeface="Wingdings" panose="05000000000000000000" pitchFamily="2" charset="2"/>
                        <a:buChar char="q"/>
                      </a:pPr>
                      <a:r>
                        <a:rPr lang="en-US" sz="1600" dirty="0"/>
                        <a:t>certifying competence through a national qualification or Statement of Attainment </a:t>
                      </a:r>
                    </a:p>
                    <a:p>
                      <a:pPr marL="285750" lvl="0" indent="-285750">
                        <a:buFont typeface="Wingdings" panose="05000000000000000000" pitchFamily="2" charset="2"/>
                        <a:buChar char="q"/>
                      </a:pPr>
                      <a:r>
                        <a:rPr lang="en-US" sz="1600" dirty="0"/>
                        <a:t>licensing or regulatory requirements. </a:t>
                      </a:r>
                    </a:p>
                    <a:p>
                      <a:pPr marL="285750" lvl="0" indent="-285750">
                        <a:buFont typeface="Wingdings" panose="05000000000000000000" pitchFamily="2" charset="2"/>
                        <a:buChar char="q"/>
                      </a:pPr>
                      <a:r>
                        <a:rPr lang="en-US" sz="1600" dirty="0"/>
                        <a:t>a component of a training or vocational pathway</a:t>
                      </a:r>
                    </a:p>
                    <a:p>
                      <a:pPr marL="285750" lvl="0" indent="-285750">
                        <a:buFont typeface="Wingdings" panose="05000000000000000000" pitchFamily="2" charset="2"/>
                        <a:buChar char="q"/>
                      </a:pPr>
                      <a:r>
                        <a:rPr lang="en-US" sz="1600" dirty="0"/>
                        <a:t>to establish progress towards a qualification </a:t>
                      </a:r>
                    </a:p>
                    <a:p>
                      <a:pPr marL="285750" indent="-285750">
                        <a:buFont typeface="Wingdings" panose="05000000000000000000" pitchFamily="2" charset="2"/>
                        <a:buChar char="q"/>
                      </a:pPr>
                      <a:r>
                        <a:rPr lang="en-US" sz="1600" dirty="0"/>
                        <a:t>to determine training gaps &amp; measure work performance of candidate/s</a:t>
                      </a:r>
                    </a:p>
                    <a:p>
                      <a:pPr marL="285750" lvl="0" indent="-285750">
                        <a:buFont typeface="Wingdings" panose="05000000000000000000" pitchFamily="2" charset="2"/>
                        <a:buChar char="q"/>
                      </a:pPr>
                      <a:r>
                        <a:rPr lang="en-US" sz="1600" dirty="0"/>
                        <a:t>to meet organizational requirements for work – operate equipment/ develop new skills</a:t>
                      </a:r>
                    </a:p>
                    <a:p>
                      <a:pPr marL="285750" lvl="0" indent="-285750">
                        <a:buFont typeface="Wingdings" panose="05000000000000000000" pitchFamily="2" charset="2"/>
                        <a:buChar char="q"/>
                      </a:pPr>
                      <a:r>
                        <a:rPr lang="en-US" sz="1600" dirty="0"/>
                        <a:t>to gain a particular qualification or a license. </a:t>
                      </a:r>
                    </a:p>
                  </a:txBody>
                  <a:tcPr/>
                </a:tc>
                <a:extLst>
                  <a:ext uri="{0D108BD9-81ED-4DB2-BD59-A6C34878D82A}">
                    <a16:rowId xmlns:a16="http://schemas.microsoft.com/office/drawing/2014/main" val="3609118672"/>
                  </a:ext>
                </a:extLst>
              </a:tr>
            </a:tbl>
          </a:graphicData>
        </a:graphic>
      </p:graphicFrame>
    </p:spTree>
    <p:extLst>
      <p:ext uri="{BB962C8B-B14F-4D97-AF65-F5344CB8AC3E}">
        <p14:creationId xmlns:p14="http://schemas.microsoft.com/office/powerpoint/2010/main" val="71882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53008"/>
            <a:ext cx="10946296" cy="622853"/>
          </a:xfrm>
        </p:spPr>
        <p:txBody>
          <a:bodyPr>
            <a:noAutofit/>
          </a:bodyPr>
          <a:lstStyle/>
          <a:p>
            <a:r>
              <a:rPr lang="en-US" dirty="0"/>
              <a:t>To find out the purpose of assessment </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P-18</a:t>
            </a:r>
          </a:p>
        </p:txBody>
      </p:sp>
      <p:graphicFrame>
        <p:nvGraphicFramePr>
          <p:cNvPr id="7" name="Table 7">
            <a:extLst>
              <a:ext uri="{FF2B5EF4-FFF2-40B4-BE49-F238E27FC236}">
                <a16:creationId xmlns:a16="http://schemas.microsoft.com/office/drawing/2014/main" id="{36A68120-E356-4BD4-AF73-8B49344C1D32}"/>
              </a:ext>
            </a:extLst>
          </p:cNvPr>
          <p:cNvGraphicFramePr>
            <a:graphicFrameLocks noGrp="1"/>
          </p:cNvGraphicFramePr>
          <p:nvPr>
            <p:ph idx="1"/>
            <p:extLst>
              <p:ext uri="{D42A27DB-BD31-4B8C-83A1-F6EECF244321}">
                <p14:modId xmlns:p14="http://schemas.microsoft.com/office/powerpoint/2010/main" val="3860594112"/>
              </p:ext>
            </p:extLst>
          </p:nvPr>
        </p:nvGraphicFramePr>
        <p:xfrm>
          <a:off x="1682958" y="1950720"/>
          <a:ext cx="10018712" cy="2499360"/>
        </p:xfrm>
        <a:graphic>
          <a:graphicData uri="http://schemas.openxmlformats.org/drawingml/2006/table">
            <a:tbl>
              <a:tblPr firstRow="1" bandRow="1">
                <a:tableStyleId>{5C22544A-7EE6-4342-B048-85BDC9FD1C3A}</a:tableStyleId>
              </a:tblPr>
              <a:tblGrid>
                <a:gridCol w="3803305">
                  <a:extLst>
                    <a:ext uri="{9D8B030D-6E8A-4147-A177-3AD203B41FA5}">
                      <a16:colId xmlns:a16="http://schemas.microsoft.com/office/drawing/2014/main" val="3782061765"/>
                    </a:ext>
                  </a:extLst>
                </a:gridCol>
                <a:gridCol w="6215407">
                  <a:extLst>
                    <a:ext uri="{9D8B030D-6E8A-4147-A177-3AD203B41FA5}">
                      <a16:colId xmlns:a16="http://schemas.microsoft.com/office/drawing/2014/main" val="3123848110"/>
                    </a:ext>
                  </a:extLst>
                </a:gridCol>
              </a:tblGrid>
              <a:tr h="349803">
                <a:tc>
                  <a:txBody>
                    <a:bodyPr/>
                    <a:lstStyle/>
                    <a:p>
                      <a:pPr algn="ctr"/>
                      <a:r>
                        <a:rPr lang="en-US" sz="2000" dirty="0"/>
                        <a:t>Information</a:t>
                      </a:r>
                    </a:p>
                  </a:txBody>
                  <a:tcPr/>
                </a:tc>
                <a:tc>
                  <a:txBody>
                    <a:bodyPr/>
                    <a:lstStyle/>
                    <a:p>
                      <a:pPr algn="ctr"/>
                      <a:r>
                        <a:rPr lang="en-US" sz="2000" dirty="0"/>
                        <a:t>Purpose</a:t>
                      </a:r>
                    </a:p>
                  </a:txBody>
                  <a:tcPr/>
                </a:tc>
                <a:extLst>
                  <a:ext uri="{0D108BD9-81ED-4DB2-BD59-A6C34878D82A}">
                    <a16:rowId xmlns:a16="http://schemas.microsoft.com/office/drawing/2014/main" val="1679106291"/>
                  </a:ext>
                </a:extLst>
              </a:tr>
              <a:tr h="349803">
                <a:tc>
                  <a:txBody>
                    <a:bodyPr/>
                    <a:lstStyle/>
                    <a:p>
                      <a:r>
                        <a:rPr lang="en-US" sz="1800" b="1" kern="1200" dirty="0">
                          <a:solidFill>
                            <a:schemeClr val="dk1"/>
                          </a:solidFill>
                          <a:effectLst/>
                          <a:latin typeface="+mn-lt"/>
                          <a:ea typeface="+mn-ea"/>
                          <a:cs typeface="+mn-cs"/>
                        </a:rPr>
                        <a:t>Who do you need to consult to establish the purpose of assessment?</a:t>
                      </a:r>
                      <a:endParaRPr lang="en-US" dirty="0"/>
                    </a:p>
                  </a:txBody>
                  <a:tcPr/>
                </a:tc>
                <a:tc>
                  <a:txBody>
                    <a:bodyPr/>
                    <a:lstStyle/>
                    <a:p>
                      <a:pPr marL="285750" indent="-285750">
                        <a:buFont typeface="Wingdings" panose="05000000000000000000" pitchFamily="2" charset="2"/>
                        <a:buChar char="q"/>
                      </a:pPr>
                      <a:r>
                        <a:rPr lang="en-US" b="0" dirty="0"/>
                        <a:t>Principal</a:t>
                      </a:r>
                    </a:p>
                    <a:p>
                      <a:pPr marL="285750" indent="-285750">
                        <a:buFont typeface="Wingdings" panose="05000000000000000000" pitchFamily="2" charset="2"/>
                        <a:buChar char="q"/>
                      </a:pPr>
                      <a:r>
                        <a:rPr lang="en-US" b="0" dirty="0"/>
                        <a:t>Trainer</a:t>
                      </a:r>
                    </a:p>
                    <a:p>
                      <a:pPr marL="285750" indent="-285750">
                        <a:buFont typeface="Wingdings" panose="05000000000000000000" pitchFamily="2" charset="2"/>
                        <a:buChar char="q"/>
                      </a:pPr>
                      <a:r>
                        <a:rPr lang="en-US" b="0" dirty="0"/>
                        <a:t>Technical Expert</a:t>
                      </a:r>
                    </a:p>
                    <a:p>
                      <a:pPr marL="285750" indent="-285750">
                        <a:buFont typeface="Wingdings" panose="05000000000000000000" pitchFamily="2" charset="2"/>
                        <a:buChar char="q"/>
                      </a:pPr>
                      <a:r>
                        <a:rPr lang="en-US" b="0" dirty="0"/>
                        <a:t>Training and Assessment coordinator</a:t>
                      </a:r>
                    </a:p>
                    <a:p>
                      <a:pPr marL="285750" indent="-285750">
                        <a:buFont typeface="Wingdings" panose="05000000000000000000" pitchFamily="2" charset="2"/>
                        <a:buChar char="q"/>
                      </a:pPr>
                      <a:r>
                        <a:rPr lang="en-US" b="0" dirty="0"/>
                        <a:t>Trainees</a:t>
                      </a:r>
                    </a:p>
                  </a:txBody>
                  <a:tcPr/>
                </a:tc>
                <a:extLst>
                  <a:ext uri="{0D108BD9-81ED-4DB2-BD59-A6C34878D82A}">
                    <a16:rowId xmlns:a16="http://schemas.microsoft.com/office/drawing/2014/main" val="1602376290"/>
                  </a:ext>
                </a:extLst>
              </a:tr>
              <a:tr h="349803">
                <a:tc>
                  <a:txBody>
                    <a:bodyPr/>
                    <a:lstStyle/>
                    <a:p>
                      <a:r>
                        <a:rPr lang="en-US" sz="1800" b="1" kern="1200" dirty="0">
                          <a:solidFill>
                            <a:schemeClr val="dk1"/>
                          </a:solidFill>
                          <a:effectLst/>
                          <a:latin typeface="+mn-lt"/>
                          <a:ea typeface="+mn-ea"/>
                          <a:cs typeface="+mn-cs"/>
                        </a:rPr>
                        <a:t>Signature of the Assessment Designer</a:t>
                      </a:r>
                      <a:endParaRPr lang="en-US" dirty="0"/>
                    </a:p>
                  </a:txBody>
                  <a:tcPr/>
                </a:tc>
                <a:tc>
                  <a:txBody>
                    <a:bodyPr/>
                    <a:lstStyle/>
                    <a:p>
                      <a:endParaRPr lang="en-US" dirty="0"/>
                    </a:p>
                  </a:txBody>
                  <a:tcPr/>
                </a:tc>
                <a:extLst>
                  <a:ext uri="{0D108BD9-81ED-4DB2-BD59-A6C34878D82A}">
                    <a16:rowId xmlns:a16="http://schemas.microsoft.com/office/drawing/2014/main" val="3614727277"/>
                  </a:ext>
                </a:extLst>
              </a:tr>
            </a:tbl>
          </a:graphicData>
        </a:graphic>
      </p:graphicFrame>
    </p:spTree>
    <p:extLst>
      <p:ext uri="{BB962C8B-B14F-4D97-AF65-F5344CB8AC3E}">
        <p14:creationId xmlns:p14="http://schemas.microsoft.com/office/powerpoint/2010/main" val="2358387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53008"/>
            <a:ext cx="10946296" cy="622853"/>
          </a:xfrm>
        </p:spPr>
        <p:txBody>
          <a:bodyPr>
            <a:noAutofit/>
          </a:bodyPr>
          <a:lstStyle/>
          <a:p>
            <a:r>
              <a:rPr lang="en-US" b="1" dirty="0"/>
              <a:t>Principles of Competency Based Assessment</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P-18</a:t>
            </a:r>
          </a:p>
        </p:txBody>
      </p:sp>
      <p:pic>
        <p:nvPicPr>
          <p:cNvPr id="3074" name="Picture 2" descr="19">
            <a:extLst>
              <a:ext uri="{FF2B5EF4-FFF2-40B4-BE49-F238E27FC236}">
                <a16:creationId xmlns:a16="http://schemas.microsoft.com/office/drawing/2014/main" id="{124042A6-E976-46CF-BB50-4ECC9F51D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505" y="715488"/>
            <a:ext cx="6149008" cy="610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4399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0"/>
            <a:ext cx="10946296" cy="609601"/>
          </a:xfrm>
        </p:spPr>
        <p:txBody>
          <a:bodyPr>
            <a:noAutofit/>
          </a:bodyPr>
          <a:lstStyle/>
          <a:p>
            <a:r>
              <a:rPr lang="en-US" b="1" dirty="0"/>
              <a:t>Principles of the assessment</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P-19</a:t>
            </a:r>
          </a:p>
        </p:txBody>
      </p:sp>
      <p:graphicFrame>
        <p:nvGraphicFramePr>
          <p:cNvPr id="8" name="Table 8">
            <a:extLst>
              <a:ext uri="{FF2B5EF4-FFF2-40B4-BE49-F238E27FC236}">
                <a16:creationId xmlns:a16="http://schemas.microsoft.com/office/drawing/2014/main" id="{C29C9266-912B-4F41-9193-370F82F8DF56}"/>
              </a:ext>
            </a:extLst>
          </p:cNvPr>
          <p:cNvGraphicFramePr>
            <a:graphicFrameLocks noGrp="1"/>
          </p:cNvGraphicFramePr>
          <p:nvPr>
            <p:ph idx="1"/>
            <p:extLst>
              <p:ext uri="{D42A27DB-BD31-4B8C-83A1-F6EECF244321}">
                <p14:modId xmlns:p14="http://schemas.microsoft.com/office/powerpoint/2010/main" val="3111993420"/>
              </p:ext>
            </p:extLst>
          </p:nvPr>
        </p:nvGraphicFramePr>
        <p:xfrm>
          <a:off x="1338469" y="740614"/>
          <a:ext cx="10760766" cy="5857240"/>
        </p:xfrm>
        <a:graphic>
          <a:graphicData uri="http://schemas.openxmlformats.org/drawingml/2006/table">
            <a:tbl>
              <a:tblPr firstRow="1" bandRow="1">
                <a:tableStyleId>{5C22544A-7EE6-4342-B048-85BDC9FD1C3A}</a:tableStyleId>
              </a:tblPr>
              <a:tblGrid>
                <a:gridCol w="4784035">
                  <a:extLst>
                    <a:ext uri="{9D8B030D-6E8A-4147-A177-3AD203B41FA5}">
                      <a16:colId xmlns:a16="http://schemas.microsoft.com/office/drawing/2014/main" val="3639403130"/>
                    </a:ext>
                  </a:extLst>
                </a:gridCol>
                <a:gridCol w="5976731">
                  <a:extLst>
                    <a:ext uri="{9D8B030D-6E8A-4147-A177-3AD203B41FA5}">
                      <a16:colId xmlns:a16="http://schemas.microsoft.com/office/drawing/2014/main" val="2774183542"/>
                    </a:ext>
                  </a:extLst>
                </a:gridCol>
              </a:tblGrid>
              <a:tr h="370840">
                <a:tc>
                  <a:txBody>
                    <a:bodyPr/>
                    <a:lstStyle/>
                    <a:p>
                      <a:r>
                        <a:rPr lang="en-US" sz="1800" b="1" kern="1200" dirty="0">
                          <a:solidFill>
                            <a:schemeClr val="lt1"/>
                          </a:solidFill>
                          <a:effectLst/>
                          <a:latin typeface="+mn-lt"/>
                          <a:ea typeface="+mn-ea"/>
                          <a:cs typeface="+mn-cs"/>
                        </a:rPr>
                        <a:t>Principle</a:t>
                      </a:r>
                      <a:endParaRPr lang="en-US" dirty="0"/>
                    </a:p>
                  </a:txBody>
                  <a:tcPr/>
                </a:tc>
                <a:tc>
                  <a:txBody>
                    <a:bodyPr/>
                    <a:lstStyle/>
                    <a:p>
                      <a:r>
                        <a:rPr lang="en-US" sz="1800" b="1" kern="1200" dirty="0">
                          <a:solidFill>
                            <a:schemeClr val="lt1"/>
                          </a:solidFill>
                          <a:effectLst/>
                          <a:latin typeface="+mn-lt"/>
                          <a:ea typeface="+mn-ea"/>
                          <a:cs typeface="+mn-cs"/>
                        </a:rPr>
                        <a:t>How It Guides the Assessment Process</a:t>
                      </a:r>
                      <a:endParaRPr lang="en-US" dirty="0"/>
                    </a:p>
                  </a:txBody>
                  <a:tcPr/>
                </a:tc>
                <a:extLst>
                  <a:ext uri="{0D108BD9-81ED-4DB2-BD59-A6C34878D82A}">
                    <a16:rowId xmlns:a16="http://schemas.microsoft.com/office/drawing/2014/main" val="2677797463"/>
                  </a:ext>
                </a:extLst>
              </a:tr>
              <a:tr h="370840">
                <a:tc>
                  <a:txBody>
                    <a:bodyPr/>
                    <a:lstStyle/>
                    <a:p>
                      <a:r>
                        <a:rPr lang="en-US" sz="1600" b="1" kern="1200" dirty="0">
                          <a:solidFill>
                            <a:schemeClr val="dk1"/>
                          </a:solidFill>
                          <a:effectLst/>
                          <a:latin typeface="+mn-lt"/>
                          <a:ea typeface="+mn-ea"/>
                          <a:cs typeface="+mn-cs"/>
                        </a:rPr>
                        <a:t>Valid</a:t>
                      </a:r>
                    </a:p>
                    <a:p>
                      <a:r>
                        <a:rPr lang="en-US" sz="1600" kern="1200" dirty="0">
                          <a:solidFill>
                            <a:schemeClr val="dk1"/>
                          </a:solidFill>
                          <a:effectLst/>
                          <a:latin typeface="+mn-lt"/>
                          <a:ea typeface="+mn-ea"/>
                          <a:cs typeface="+mn-cs"/>
                        </a:rPr>
                        <a:t>(Assessments are valid when they assess what they claim to assess)</a:t>
                      </a:r>
                      <a:endParaRPr lang="en-US" sz="1600" b="1" dirty="0"/>
                    </a:p>
                  </a:txBody>
                  <a:tcPr/>
                </a:tc>
                <a:tc>
                  <a:txBody>
                    <a:bodyPr/>
                    <a:lstStyle/>
                    <a:p>
                      <a:r>
                        <a:rPr lang="en-US" sz="1600" kern="1200" dirty="0">
                          <a:solidFill>
                            <a:schemeClr val="dk1"/>
                          </a:solidFill>
                          <a:effectLst/>
                          <a:latin typeface="+mn-lt"/>
                          <a:ea typeface="+mn-ea"/>
                          <a:cs typeface="+mn-cs"/>
                        </a:rPr>
                        <a:t>Validity  is  the  degree  to  which  the  assessment</a:t>
                      </a:r>
                    </a:p>
                    <a:p>
                      <a:r>
                        <a:rPr lang="en-US" sz="1600" kern="1200" dirty="0">
                          <a:solidFill>
                            <a:schemeClr val="dk1"/>
                          </a:solidFill>
                          <a:effectLst/>
                          <a:latin typeface="+mn-lt"/>
                          <a:ea typeface="+mn-ea"/>
                          <a:cs typeface="+mn-cs"/>
                        </a:rPr>
                        <a:t>A valid assessment is one that addresses and gathers sufficient evidence to cover the required aspects of the unit of competency.</a:t>
                      </a:r>
                      <a:endParaRPr lang="en-US" sz="1600" dirty="0"/>
                    </a:p>
                  </a:txBody>
                  <a:tcPr/>
                </a:tc>
                <a:extLst>
                  <a:ext uri="{0D108BD9-81ED-4DB2-BD59-A6C34878D82A}">
                    <a16:rowId xmlns:a16="http://schemas.microsoft.com/office/drawing/2014/main" val="1261438888"/>
                  </a:ext>
                </a:extLst>
              </a:tr>
              <a:tr h="370840">
                <a:tc>
                  <a:txBody>
                    <a:bodyPr/>
                    <a:lstStyle/>
                    <a:p>
                      <a:r>
                        <a:rPr lang="en-US" sz="1600" b="1" kern="1200" dirty="0">
                          <a:solidFill>
                            <a:schemeClr val="dk1"/>
                          </a:solidFill>
                          <a:effectLst/>
                          <a:latin typeface="+mn-lt"/>
                          <a:ea typeface="+mn-ea"/>
                          <a:cs typeface="+mn-cs"/>
                        </a:rPr>
                        <a:t>Reliable</a:t>
                      </a:r>
                    </a:p>
                    <a:p>
                      <a:r>
                        <a:rPr lang="en-US" sz="1600" kern="1200" dirty="0">
                          <a:solidFill>
                            <a:schemeClr val="dk1"/>
                          </a:solidFill>
                          <a:effectLst/>
                          <a:latin typeface="+mn-lt"/>
                          <a:ea typeface="+mn-ea"/>
                          <a:cs typeface="+mn-cs"/>
                        </a:rPr>
                        <a:t>(Assessments  are  reliable  when  the methods   and   procedures   used   are consistently  interpreted  and  applied over  time  with  different  candidates, assessors and in various situations.)</a:t>
                      </a:r>
                      <a:endParaRPr lang="en-US" sz="1600" dirty="0"/>
                    </a:p>
                  </a:txBody>
                  <a:tcPr/>
                </a:tc>
                <a:tc>
                  <a:txBody>
                    <a:bodyPr/>
                    <a:lstStyle/>
                    <a:p>
                      <a:r>
                        <a:rPr lang="en-US" sz="1600" kern="1200" dirty="0">
                          <a:solidFill>
                            <a:schemeClr val="dk1"/>
                          </a:solidFill>
                          <a:effectLst/>
                          <a:latin typeface="+mn-lt"/>
                          <a:ea typeface="+mn-ea"/>
                          <a:cs typeface="+mn-cs"/>
                        </a:rPr>
                        <a:t>Reliability is the level of consistency and accuracy of the assessment process.</a:t>
                      </a:r>
                    </a:p>
                    <a:p>
                      <a:endParaRPr lang="en-US" sz="1600"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rPr>
                        <a:t>A reliable assessment process is one that may be used in  different  contexts,  at  different  times,  and  still returns the same outcome regardless of the assessor making the decision.</a:t>
                      </a:r>
                      <a:endParaRPr lang="en-US" sz="1600" dirty="0"/>
                    </a:p>
                  </a:txBody>
                  <a:tcPr/>
                </a:tc>
                <a:extLst>
                  <a:ext uri="{0D108BD9-81ED-4DB2-BD59-A6C34878D82A}">
                    <a16:rowId xmlns:a16="http://schemas.microsoft.com/office/drawing/2014/main" val="2780386146"/>
                  </a:ext>
                </a:extLst>
              </a:tr>
              <a:tr h="370840">
                <a:tc>
                  <a:txBody>
                    <a:bodyPr/>
                    <a:lstStyle/>
                    <a:p>
                      <a:r>
                        <a:rPr lang="en-US" sz="1600" b="1" kern="1200" dirty="0">
                          <a:solidFill>
                            <a:schemeClr val="dk1"/>
                          </a:solidFill>
                          <a:effectLst/>
                          <a:latin typeface="+mn-lt"/>
                          <a:ea typeface="+mn-ea"/>
                          <a:cs typeface="+mn-cs"/>
                        </a:rPr>
                        <a:t>Flexible</a:t>
                      </a:r>
                    </a:p>
                    <a:p>
                      <a:r>
                        <a:rPr lang="en-US" sz="1600" kern="1200" dirty="0">
                          <a:solidFill>
                            <a:schemeClr val="dk1"/>
                          </a:solidFill>
                          <a:effectLst/>
                          <a:latin typeface="+mn-lt"/>
                          <a:ea typeface="+mn-ea"/>
                          <a:cs typeface="+mn-cs"/>
                        </a:rPr>
                        <a:t>(Assessments are flexible when they are appropriate to the range of knowledge skills  and  attitudes  encompassed  by competency  standards,  the  range  of delivery modes and locations as well as the needs of a wide range of candidates.)</a:t>
                      </a:r>
                      <a:endParaRPr lang="en-US" sz="1600" dirty="0"/>
                    </a:p>
                  </a:txBody>
                  <a:tcPr/>
                </a:tc>
                <a:tc>
                  <a:txBody>
                    <a:bodyPr/>
                    <a:lstStyle/>
                    <a:p>
                      <a:r>
                        <a:rPr lang="en-US" sz="1600" kern="1200" dirty="0">
                          <a:solidFill>
                            <a:schemeClr val="dk1"/>
                          </a:solidFill>
                          <a:effectLst/>
                          <a:latin typeface="+mn-lt"/>
                          <a:ea typeface="+mn-ea"/>
                          <a:cs typeface="+mn-cs"/>
                        </a:rPr>
                        <a:t>Flexibility  in  the  assessment  process  is  one  that allows for reasonable adjustment to be made to the assessment  tools  in  order  to  cater  for  individual candidates.</a:t>
                      </a:r>
                    </a:p>
                    <a:p>
                      <a:endParaRPr lang="en-US" sz="1600"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rPr>
                        <a:t>This may include timing, whether written or verbal questions  are  provided,  and  at  what  location  the assessment takes place.</a:t>
                      </a:r>
                      <a:endParaRPr lang="en-US" sz="1600" dirty="0"/>
                    </a:p>
                  </a:txBody>
                  <a:tcPr/>
                </a:tc>
                <a:extLst>
                  <a:ext uri="{0D108BD9-81ED-4DB2-BD59-A6C34878D82A}">
                    <a16:rowId xmlns:a16="http://schemas.microsoft.com/office/drawing/2014/main" val="2931238030"/>
                  </a:ext>
                </a:extLst>
              </a:tr>
              <a:tr h="370840">
                <a:tc>
                  <a:txBody>
                    <a:bodyPr/>
                    <a:lstStyle/>
                    <a:p>
                      <a:r>
                        <a:rPr lang="en-US" sz="1600" b="1" kern="1200" dirty="0">
                          <a:solidFill>
                            <a:schemeClr val="dk1"/>
                          </a:solidFill>
                          <a:effectLst/>
                          <a:latin typeface="+mn-lt"/>
                          <a:ea typeface="+mn-ea"/>
                          <a:cs typeface="+mn-cs"/>
                        </a:rPr>
                        <a:t>Fair</a:t>
                      </a:r>
                    </a:p>
                    <a:p>
                      <a:r>
                        <a:rPr lang="en-US" sz="1600" kern="1200" dirty="0">
                          <a:solidFill>
                            <a:schemeClr val="dk1"/>
                          </a:solidFill>
                          <a:effectLst/>
                          <a:latin typeface="+mn-lt"/>
                          <a:ea typeface="+mn-ea"/>
                          <a:cs typeface="+mn-cs"/>
                        </a:rPr>
                        <a:t>(Assessments  are  fair  when  they  are accessible  to  all  eligible  candidates regardless  of  age,  gender,  disability, ethnic or social background, language barriers  or  geographic  location,  and when no one is disadvantaged by the procedures or methods used.)</a:t>
                      </a:r>
                      <a:endParaRPr lang="en-US" sz="1600" dirty="0"/>
                    </a:p>
                  </a:txBody>
                  <a:tcPr/>
                </a:tc>
                <a:tc>
                  <a:txBody>
                    <a:bodyPr/>
                    <a:lstStyle/>
                    <a:p>
                      <a:r>
                        <a:rPr lang="en-US" sz="1600" kern="1200" dirty="0">
                          <a:solidFill>
                            <a:schemeClr val="dk1"/>
                          </a:solidFill>
                          <a:effectLst/>
                          <a:latin typeface="+mn-lt"/>
                          <a:ea typeface="+mn-ea"/>
                          <a:cs typeface="+mn-cs"/>
                        </a:rPr>
                        <a:t>Fairness is ensuring that the assessment process does not  discriminate  against  particular  candidates  or groups.</a:t>
                      </a:r>
                    </a:p>
                    <a:p>
                      <a:r>
                        <a:rPr lang="en-US" sz="1600" kern="1200" dirty="0">
                          <a:solidFill>
                            <a:schemeClr val="dk1"/>
                          </a:solidFill>
                          <a:effectLst/>
                          <a:latin typeface="+mn-lt"/>
                          <a:ea typeface="+mn-ea"/>
                          <a:cs typeface="+mn-cs"/>
                        </a:rPr>
                        <a:t>This means when planning an assessment, ensuring that the methods and tools used are flexible enough to cater  for  people  from  different  backgrounds,  or different abilities, or certain limitations.</a:t>
                      </a:r>
                      <a:endParaRPr lang="en-US" sz="1600" dirty="0"/>
                    </a:p>
                  </a:txBody>
                  <a:tcPr/>
                </a:tc>
                <a:extLst>
                  <a:ext uri="{0D108BD9-81ED-4DB2-BD59-A6C34878D82A}">
                    <a16:rowId xmlns:a16="http://schemas.microsoft.com/office/drawing/2014/main" val="3182901165"/>
                  </a:ext>
                </a:extLst>
              </a:tr>
            </a:tbl>
          </a:graphicData>
        </a:graphic>
      </p:graphicFrame>
    </p:spTree>
    <p:extLst>
      <p:ext uri="{BB962C8B-B14F-4D97-AF65-F5344CB8AC3E}">
        <p14:creationId xmlns:p14="http://schemas.microsoft.com/office/powerpoint/2010/main" val="3705315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69"/>
            <a:ext cx="10946296" cy="1152939"/>
          </a:xfrm>
        </p:spPr>
        <p:txBody>
          <a:bodyPr>
            <a:noAutofit/>
          </a:bodyPr>
          <a:lstStyle/>
          <a:p>
            <a:r>
              <a:rPr lang="en-US" b="1" dirty="0"/>
              <a:t>Valid</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16157" y="1204219"/>
            <a:ext cx="10283687" cy="4865277"/>
          </a:xfrm>
        </p:spPr>
        <p:txBody>
          <a:bodyPr>
            <a:noAutofit/>
          </a:bodyPr>
          <a:lstStyle/>
          <a:p>
            <a:pPr marL="0" indent="0">
              <a:buNone/>
            </a:pPr>
            <a:r>
              <a:rPr lang="en-US" dirty="0"/>
              <a:t>Any assessment decision of the RTO is justified, based on the evidence of performance of the individual learner. Validity requires:</a:t>
            </a:r>
          </a:p>
          <a:p>
            <a:pPr marL="457200" lvl="0" indent="-457200">
              <a:buFont typeface="+mj-lt"/>
              <a:buAutoNum type="arabicPeriod"/>
            </a:pPr>
            <a:r>
              <a:rPr lang="en-US" dirty="0"/>
              <a:t>Assessment against the unit(s) of competency and the associated assessment requirements covers the broad range of skills and knowledge that are essential to competent performance;</a:t>
            </a:r>
          </a:p>
          <a:p>
            <a:pPr marL="457200" lvl="0" indent="-457200">
              <a:buFont typeface="+mj-lt"/>
              <a:buAutoNum type="arabicPeriod"/>
            </a:pPr>
            <a:r>
              <a:rPr lang="en-US" dirty="0"/>
              <a:t>Assessment of knowledge and skills is integrated with their practical application;</a:t>
            </a:r>
          </a:p>
          <a:p>
            <a:pPr marL="457200" lvl="0" indent="-457200">
              <a:buFont typeface="+mj-lt"/>
              <a:buAutoNum type="arabicPeriod"/>
            </a:pPr>
            <a:r>
              <a:rPr lang="en-US" dirty="0"/>
              <a:t>Assessment to be based on evidence that demonstrates that a learner could demonstrate these skills and knowledge in other similar situations; and</a:t>
            </a:r>
          </a:p>
          <a:p>
            <a:pPr marL="457200" lvl="0" indent="-457200">
              <a:buFont typeface="+mj-lt"/>
              <a:buAutoNum type="arabicPeriod"/>
            </a:pPr>
            <a:r>
              <a:rPr lang="en-US" dirty="0"/>
              <a:t>Judgement of competence is based on evidence of learner performance that is aligned to the unit/s of competency and associated assessment requirements.</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P-20</a:t>
            </a:r>
          </a:p>
        </p:txBody>
      </p:sp>
    </p:spTree>
    <p:extLst>
      <p:ext uri="{BB962C8B-B14F-4D97-AF65-F5344CB8AC3E}">
        <p14:creationId xmlns:p14="http://schemas.microsoft.com/office/powerpoint/2010/main" val="202519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69"/>
            <a:ext cx="10946296" cy="1152939"/>
          </a:xfrm>
        </p:spPr>
        <p:txBody>
          <a:bodyPr>
            <a:noAutofit/>
          </a:bodyPr>
          <a:lstStyle/>
          <a:p>
            <a:r>
              <a:rPr lang="en-US" b="1" dirty="0"/>
              <a:t>Reliable</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16157" y="1204219"/>
            <a:ext cx="10283687" cy="4865277"/>
          </a:xfrm>
        </p:spPr>
        <p:txBody>
          <a:bodyPr>
            <a:noAutofit/>
          </a:bodyPr>
          <a:lstStyle/>
          <a:p>
            <a:r>
              <a:rPr lang="en-US" dirty="0"/>
              <a:t>Evidence presented for assessment is consistently interpreted and assessment results are comparable irrespective of the assessor conducting the assessment. Assessment practices should be monitored and reviewed to ensure that there is consistency in the interpretation of evidence. Assessors must be competent in terms of the national competency standards for assessment.</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P-20</a:t>
            </a:r>
          </a:p>
        </p:txBody>
      </p:sp>
    </p:spTree>
    <p:extLst>
      <p:ext uri="{BB962C8B-B14F-4D97-AF65-F5344CB8AC3E}">
        <p14:creationId xmlns:p14="http://schemas.microsoft.com/office/powerpoint/2010/main" val="275762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r>
              <a:rPr lang="en-US" b="1" dirty="0"/>
              <a:t>Design Competency Based Assessment</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153511" y="1982856"/>
            <a:ext cx="7884977" cy="3124201"/>
          </a:xfrm>
        </p:spPr>
        <p:txBody>
          <a:bodyPr>
            <a:normAutofit/>
          </a:bodyPr>
          <a:lstStyle/>
          <a:p>
            <a:pPr marL="457200" lvl="0" indent="-457200">
              <a:buFont typeface="+mj-lt"/>
              <a:buAutoNum type="arabicPeriod"/>
            </a:pPr>
            <a:r>
              <a:rPr lang="en-US" dirty="0"/>
              <a:t>Determine the focus of the assessment tools/instruments</a:t>
            </a:r>
          </a:p>
          <a:p>
            <a:pPr marL="457200" indent="-457200">
              <a:buFont typeface="+mj-lt"/>
              <a:buAutoNum type="arabicPeriod"/>
            </a:pPr>
            <a:endParaRPr lang="en-US" dirty="0"/>
          </a:p>
          <a:p>
            <a:pPr marL="457200" lvl="0" indent="-457200">
              <a:buFont typeface="+mj-lt"/>
              <a:buAutoNum type="arabicPeriod"/>
            </a:pPr>
            <a:r>
              <a:rPr lang="en-US" dirty="0"/>
              <a:t>Plan and organize assessment processes</a:t>
            </a:r>
          </a:p>
          <a:p>
            <a:pPr marL="457200" indent="-457200">
              <a:buFont typeface="+mj-lt"/>
              <a:buAutoNum type="arabicPeriod"/>
            </a:pPr>
            <a:endParaRPr lang="en-US" dirty="0"/>
          </a:p>
          <a:p>
            <a:pPr marL="457200" lvl="0" indent="-457200">
              <a:buFont typeface="+mj-lt"/>
              <a:buAutoNum type="arabicPeriod"/>
            </a:pPr>
            <a:r>
              <a:rPr lang="en-US" dirty="0"/>
              <a:t>Document the assessment plan</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P-7</a:t>
            </a:r>
          </a:p>
        </p:txBody>
      </p:sp>
    </p:spTree>
    <p:extLst>
      <p:ext uri="{BB962C8B-B14F-4D97-AF65-F5344CB8AC3E}">
        <p14:creationId xmlns:p14="http://schemas.microsoft.com/office/powerpoint/2010/main" val="322280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69"/>
            <a:ext cx="10946296" cy="1152939"/>
          </a:xfrm>
        </p:spPr>
        <p:txBody>
          <a:bodyPr>
            <a:noAutofit/>
          </a:bodyPr>
          <a:lstStyle/>
          <a:p>
            <a:r>
              <a:rPr lang="en-US" b="1" dirty="0"/>
              <a:t>Flexible</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16157" y="1204219"/>
            <a:ext cx="10283687" cy="4865277"/>
          </a:xfrm>
        </p:spPr>
        <p:txBody>
          <a:bodyPr>
            <a:noAutofit/>
          </a:bodyPr>
          <a:lstStyle/>
          <a:p>
            <a:pPr marL="0" indent="0">
              <a:buNone/>
            </a:pPr>
            <a:r>
              <a:rPr lang="en-US" dirty="0"/>
              <a:t>Assessment is flexible to the individual learner by:</a:t>
            </a:r>
          </a:p>
          <a:p>
            <a:pPr marL="0" indent="0">
              <a:buNone/>
            </a:pPr>
            <a:endParaRPr lang="en-US" dirty="0"/>
          </a:p>
          <a:p>
            <a:pPr marL="457200" lvl="0" indent="-457200">
              <a:buFont typeface="+mj-lt"/>
              <a:buAutoNum type="alphaLcParenR"/>
            </a:pPr>
            <a:r>
              <a:rPr lang="en-US" dirty="0"/>
              <a:t>reflecting the learner’s needs;</a:t>
            </a:r>
          </a:p>
          <a:p>
            <a:pPr marL="457200" lvl="0" indent="-457200">
              <a:buFont typeface="+mj-lt"/>
              <a:buAutoNum type="alphaLcParenR"/>
            </a:pPr>
            <a:r>
              <a:rPr lang="en-US" dirty="0"/>
              <a:t>assessing competencies held by the learner no matter how or where they have been acquired; and</a:t>
            </a:r>
          </a:p>
          <a:p>
            <a:pPr marL="457200" lvl="0" indent="-457200">
              <a:buFont typeface="+mj-lt"/>
              <a:buAutoNum type="alphaLcParenR"/>
            </a:pPr>
            <a:r>
              <a:rPr lang="en-US" dirty="0"/>
              <a:t>drawing from a range of assessment methods and using those that are appropriate to the context, the unit of competency and associated assessment requirements, and the individual.</a:t>
            </a:r>
          </a:p>
          <a:p>
            <a:pPr marL="0" indent="0">
              <a:buNone/>
            </a:pP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P-20</a:t>
            </a:r>
          </a:p>
        </p:txBody>
      </p:sp>
    </p:spTree>
    <p:extLst>
      <p:ext uri="{BB962C8B-B14F-4D97-AF65-F5344CB8AC3E}">
        <p14:creationId xmlns:p14="http://schemas.microsoft.com/office/powerpoint/2010/main" val="1689532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69"/>
            <a:ext cx="10946296" cy="1152939"/>
          </a:xfrm>
        </p:spPr>
        <p:txBody>
          <a:bodyPr>
            <a:noAutofit/>
          </a:bodyPr>
          <a:lstStyle/>
          <a:p>
            <a:r>
              <a:rPr lang="en-US" b="1" dirty="0"/>
              <a:t>Fair</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16157" y="1204219"/>
            <a:ext cx="10283687" cy="4865277"/>
          </a:xfrm>
        </p:spPr>
        <p:txBody>
          <a:bodyPr>
            <a:noAutofit/>
          </a:bodyPr>
          <a:lstStyle/>
          <a:p>
            <a:r>
              <a:rPr lang="en-US" dirty="0"/>
              <a:t>The individual learner’s needs are considered in the assessment process. Where appropriate, reasonable adjustments are applied by the RTO to take into account the individual learner’s needs. The RTO informs the learner about the assessment process, and provides the learner with the opportunity to challenge the result of the assessment and be reassessed if necessary.</a:t>
            </a:r>
          </a:p>
          <a:p>
            <a:pPr marL="0" indent="0">
              <a:buNone/>
            </a:pP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P-20</a:t>
            </a:r>
          </a:p>
        </p:txBody>
      </p:sp>
    </p:spTree>
    <p:extLst>
      <p:ext uri="{BB962C8B-B14F-4D97-AF65-F5344CB8AC3E}">
        <p14:creationId xmlns:p14="http://schemas.microsoft.com/office/powerpoint/2010/main" val="3012188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70"/>
            <a:ext cx="10946296" cy="742122"/>
          </a:xfrm>
        </p:spPr>
        <p:txBody>
          <a:bodyPr>
            <a:noAutofit/>
          </a:bodyPr>
          <a:lstStyle/>
          <a:p>
            <a:r>
              <a:rPr lang="en-US" dirty="0"/>
              <a:t>Reasonable adjustments include the following</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69166" y="1211708"/>
            <a:ext cx="10283687" cy="4865277"/>
          </a:xfrm>
        </p:spPr>
        <p:txBody>
          <a:bodyPr>
            <a:noAutofit/>
          </a:bodyPr>
          <a:lstStyle/>
          <a:p>
            <a:pPr lvl="0">
              <a:buFont typeface="Wingdings" panose="05000000000000000000" pitchFamily="2" charset="2"/>
              <a:buChar char="ü"/>
            </a:pPr>
            <a:r>
              <a:rPr lang="en-US" dirty="0"/>
              <a:t>consideration on the candidate’s language, literacy and numeracy ability</a:t>
            </a:r>
          </a:p>
          <a:p>
            <a:pPr lvl="0">
              <a:buFont typeface="Wingdings" panose="05000000000000000000" pitchFamily="2" charset="2"/>
              <a:buChar char="ü"/>
            </a:pPr>
            <a:r>
              <a:rPr lang="en-US" dirty="0"/>
              <a:t>provision of personal support services like reader/interpreter, attendant career</a:t>
            </a:r>
          </a:p>
          <a:p>
            <a:pPr lvl="0">
              <a:buFont typeface="Wingdings" panose="05000000000000000000" pitchFamily="2" charset="2"/>
              <a:buChar char="ü"/>
            </a:pPr>
            <a:r>
              <a:rPr lang="en-US" dirty="0"/>
              <a:t>considerations relating to age and gender</a:t>
            </a:r>
          </a:p>
          <a:p>
            <a:pPr lvl="0">
              <a:buFont typeface="Wingdings" panose="05000000000000000000" pitchFamily="2" charset="2"/>
              <a:buChar char="ü"/>
            </a:pPr>
            <a:r>
              <a:rPr lang="en-US" dirty="0"/>
              <a:t>considerations relating to cultural beliefs, traditional practices, religious observance</a:t>
            </a:r>
          </a:p>
          <a:p>
            <a:pPr lvl="0">
              <a:buFont typeface="Wingdings" panose="05000000000000000000" pitchFamily="2" charset="2"/>
              <a:buChar char="ü"/>
            </a:pPr>
            <a:r>
              <a:rPr lang="en-US" dirty="0"/>
              <a:t>use of adaptive technology or special equipment</a:t>
            </a:r>
          </a:p>
          <a:p>
            <a:pPr lvl="0">
              <a:buFont typeface="Wingdings" panose="05000000000000000000" pitchFamily="2" charset="2"/>
              <a:buChar char="ü"/>
            </a:pPr>
            <a:r>
              <a:rPr lang="en-US" dirty="0"/>
              <a:t>adjustment to the physical environment or venue</a:t>
            </a:r>
          </a:p>
          <a:p>
            <a:pPr lvl="0">
              <a:buFont typeface="Wingdings" panose="05000000000000000000" pitchFamily="2" charset="2"/>
              <a:buChar char="ü"/>
            </a:pPr>
            <a:r>
              <a:rPr lang="en-US" dirty="0"/>
              <a:t>flexible assessment sessions to allow for fatigue or other physical demands</a:t>
            </a:r>
          </a:p>
          <a:p>
            <a:pPr lvl="0">
              <a:buFont typeface="Wingdings" panose="05000000000000000000" pitchFamily="2" charset="2"/>
              <a:buChar char="ü"/>
            </a:pPr>
            <a:r>
              <a:rPr lang="en-US" dirty="0"/>
              <a:t>format of assessment materials (first language or use of audio-visual aids)</a:t>
            </a:r>
          </a:p>
          <a:p>
            <a:pPr>
              <a:buFont typeface="Wingdings" panose="05000000000000000000" pitchFamily="2" charset="2"/>
              <a:buChar char="ü"/>
            </a:pPr>
            <a:r>
              <a:rPr lang="en-US" dirty="0"/>
              <a:t>revising proposed assessment methods and tools</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P-21</a:t>
            </a:r>
          </a:p>
        </p:txBody>
      </p:sp>
    </p:spTree>
    <p:extLst>
      <p:ext uri="{BB962C8B-B14F-4D97-AF65-F5344CB8AC3E}">
        <p14:creationId xmlns:p14="http://schemas.microsoft.com/office/powerpoint/2010/main" val="158553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70"/>
            <a:ext cx="10946296" cy="556591"/>
          </a:xfrm>
        </p:spPr>
        <p:txBody>
          <a:bodyPr>
            <a:noAutofit/>
          </a:bodyPr>
          <a:lstStyle/>
          <a:p>
            <a:r>
              <a:rPr lang="en-US" dirty="0"/>
              <a:t>Possible strategies for adjusting the assessment </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488668"/>
            <a:ext cx="1033670" cy="369332"/>
          </a:xfrm>
          <a:prstGeom prst="rect">
            <a:avLst/>
          </a:prstGeom>
          <a:noFill/>
        </p:spPr>
        <p:txBody>
          <a:bodyPr wrap="square" rtlCol="0">
            <a:spAutoFit/>
          </a:bodyPr>
          <a:lstStyle/>
          <a:p>
            <a:r>
              <a:rPr lang="en-US" dirty="0"/>
              <a:t>P-22</a:t>
            </a:r>
          </a:p>
        </p:txBody>
      </p:sp>
      <p:graphicFrame>
        <p:nvGraphicFramePr>
          <p:cNvPr id="7" name="Table 7">
            <a:extLst>
              <a:ext uri="{FF2B5EF4-FFF2-40B4-BE49-F238E27FC236}">
                <a16:creationId xmlns:a16="http://schemas.microsoft.com/office/drawing/2014/main" id="{5D7AB090-B00B-41E7-B1E1-CCBA15615ACA}"/>
              </a:ext>
            </a:extLst>
          </p:cNvPr>
          <p:cNvGraphicFramePr>
            <a:graphicFrameLocks noGrp="1"/>
          </p:cNvGraphicFramePr>
          <p:nvPr>
            <p:ph idx="1"/>
            <p:extLst>
              <p:ext uri="{D42A27DB-BD31-4B8C-83A1-F6EECF244321}">
                <p14:modId xmlns:p14="http://schemas.microsoft.com/office/powerpoint/2010/main" val="813801249"/>
              </p:ext>
            </p:extLst>
          </p:nvPr>
        </p:nvGraphicFramePr>
        <p:xfrm>
          <a:off x="1709496" y="836524"/>
          <a:ext cx="10018712" cy="5491480"/>
        </p:xfrm>
        <a:graphic>
          <a:graphicData uri="http://schemas.openxmlformats.org/drawingml/2006/table">
            <a:tbl>
              <a:tblPr firstRow="1" bandRow="1">
                <a:tableStyleId>{5C22544A-7EE6-4342-B048-85BDC9FD1C3A}</a:tableStyleId>
              </a:tblPr>
              <a:tblGrid>
                <a:gridCol w="1629948">
                  <a:extLst>
                    <a:ext uri="{9D8B030D-6E8A-4147-A177-3AD203B41FA5}">
                      <a16:colId xmlns:a16="http://schemas.microsoft.com/office/drawing/2014/main" val="4149219800"/>
                    </a:ext>
                  </a:extLst>
                </a:gridCol>
                <a:gridCol w="8388764">
                  <a:extLst>
                    <a:ext uri="{9D8B030D-6E8A-4147-A177-3AD203B41FA5}">
                      <a16:colId xmlns:a16="http://schemas.microsoft.com/office/drawing/2014/main" val="1350858133"/>
                    </a:ext>
                  </a:extLst>
                </a:gridCol>
              </a:tblGrid>
              <a:tr h="370840">
                <a:tc>
                  <a:txBody>
                    <a:bodyPr/>
                    <a:lstStyle/>
                    <a:p>
                      <a:r>
                        <a:rPr lang="en-US" sz="1800" b="1" kern="1200" dirty="0">
                          <a:solidFill>
                            <a:schemeClr val="lt1"/>
                          </a:solidFill>
                          <a:effectLst/>
                          <a:latin typeface="+mn-lt"/>
                          <a:ea typeface="+mn-ea"/>
                          <a:cs typeface="+mn-cs"/>
                        </a:rPr>
                        <a:t>Concern</a:t>
                      </a:r>
                      <a:endParaRPr lang="en-US" dirty="0"/>
                    </a:p>
                  </a:txBody>
                  <a:tcPr/>
                </a:tc>
                <a:tc>
                  <a:txBody>
                    <a:bodyPr/>
                    <a:lstStyle/>
                    <a:p>
                      <a:r>
                        <a:rPr lang="en-US" sz="1800" b="1" kern="1200" dirty="0">
                          <a:solidFill>
                            <a:schemeClr val="lt1"/>
                          </a:solidFill>
                          <a:effectLst/>
                          <a:latin typeface="+mn-lt"/>
                          <a:ea typeface="+mn-ea"/>
                          <a:cs typeface="+mn-cs"/>
                        </a:rPr>
                        <a:t>Strategy</a:t>
                      </a:r>
                      <a:endParaRPr lang="en-US" dirty="0"/>
                    </a:p>
                  </a:txBody>
                  <a:tcPr/>
                </a:tc>
                <a:extLst>
                  <a:ext uri="{0D108BD9-81ED-4DB2-BD59-A6C34878D82A}">
                    <a16:rowId xmlns:a16="http://schemas.microsoft.com/office/drawing/2014/main" val="1758091809"/>
                  </a:ext>
                </a:extLst>
              </a:tr>
              <a:tr h="370840">
                <a:tc>
                  <a:txBody>
                    <a:bodyPr/>
                    <a:lstStyle/>
                    <a:p>
                      <a:pPr marL="285750" indent="-285750">
                        <a:buFont typeface="Courier New" panose="02070309020205020404" pitchFamily="49" charset="0"/>
                        <a:buChar char="o"/>
                      </a:pPr>
                      <a:r>
                        <a:rPr lang="en-US" sz="1800" kern="1200" dirty="0">
                          <a:solidFill>
                            <a:schemeClr val="dk1"/>
                          </a:solidFill>
                          <a:effectLst/>
                          <a:latin typeface="+mn-lt"/>
                          <a:ea typeface="+mn-ea"/>
                          <a:cs typeface="+mn-cs"/>
                        </a:rPr>
                        <a:t>Cultural background</a:t>
                      </a:r>
                    </a:p>
                    <a:p>
                      <a:pPr marL="285750" indent="-285750">
                        <a:buFont typeface="Courier New" panose="02070309020205020404" pitchFamily="49" charset="0"/>
                        <a:buChar char="o"/>
                      </a:pPr>
                      <a:r>
                        <a:rPr lang="en-US" sz="1800" kern="1200" dirty="0">
                          <a:solidFill>
                            <a:schemeClr val="dk1"/>
                          </a:solidFill>
                          <a:effectLst/>
                          <a:latin typeface="+mn-lt"/>
                          <a:ea typeface="+mn-ea"/>
                          <a:cs typeface="+mn-cs"/>
                        </a:rPr>
                        <a:t>Language</a:t>
                      </a:r>
                    </a:p>
                    <a:p>
                      <a:pPr marL="285750" indent="-285750">
                        <a:buFont typeface="Courier New" panose="02070309020205020404" pitchFamily="49" charset="0"/>
                        <a:buChar char="o"/>
                      </a:pPr>
                      <a:r>
                        <a:rPr lang="en-US" sz="1800" kern="1200" dirty="0">
                          <a:solidFill>
                            <a:schemeClr val="dk1"/>
                          </a:solidFill>
                          <a:effectLst/>
                          <a:latin typeface="+mn-lt"/>
                          <a:ea typeface="+mn-ea"/>
                          <a:cs typeface="+mn-cs"/>
                        </a:rPr>
                        <a:t>Literacy</a:t>
                      </a:r>
                    </a:p>
                    <a:p>
                      <a:pPr marL="285750" indent="-285750">
                        <a:buFont typeface="Courier New" panose="02070309020205020404" pitchFamily="49" charset="0"/>
                        <a:buChar char="o"/>
                      </a:pPr>
                      <a:r>
                        <a:rPr lang="en-US" sz="1800" kern="1200" dirty="0">
                          <a:solidFill>
                            <a:schemeClr val="dk1"/>
                          </a:solidFill>
                          <a:effectLst/>
                          <a:latin typeface="+mn-lt"/>
                          <a:ea typeface="+mn-ea"/>
                          <a:cs typeface="+mn-cs"/>
                        </a:rPr>
                        <a:t>Numeracy</a:t>
                      </a:r>
                    </a:p>
                    <a:p>
                      <a:pPr marL="285750" indent="-285750">
                        <a:buFont typeface="Courier New" panose="02070309020205020404" pitchFamily="49" charset="0"/>
                        <a:buChar char="o"/>
                      </a:pPr>
                      <a:r>
                        <a:rPr lang="en-US" sz="1800" kern="1200" dirty="0">
                          <a:solidFill>
                            <a:schemeClr val="dk1"/>
                          </a:solidFill>
                          <a:effectLst/>
                          <a:latin typeface="+mn-lt"/>
                          <a:ea typeface="+mn-ea"/>
                          <a:cs typeface="+mn-cs"/>
                        </a:rPr>
                        <a:t>Confidence</a:t>
                      </a:r>
                      <a:endParaRPr lang="en-US" dirty="0"/>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allow enough time to learn about the community and how this may impact on the assessment process; for example, whether the age and gender of the assessor is an issue</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assessment strategies are inclusive and culturally sensitive, in some cases, it may be more appropriate to demonstrate knowledge rather than to talk about one’s knowledge</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identify events that may affect the assessment activity; for example, time of prayer</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use methods that do not require a higher level of language and literacy (may depend on the level of qualification) than is needed</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be direct and to the point</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clarify information by rephrasing, if asked</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offer to write down, or have someone else write the oral responses given by the candidate</a:t>
                      </a:r>
                      <a:endParaRPr lang="en-US" dirty="0"/>
                    </a:p>
                  </a:txBody>
                  <a:tcPr/>
                </a:tc>
                <a:extLst>
                  <a:ext uri="{0D108BD9-81ED-4DB2-BD59-A6C34878D82A}">
                    <a16:rowId xmlns:a16="http://schemas.microsoft.com/office/drawing/2014/main" val="1315989964"/>
                  </a:ext>
                </a:extLst>
              </a:tr>
              <a:tr h="370840">
                <a:tc>
                  <a:txBody>
                    <a:bodyPr/>
                    <a:lstStyle/>
                    <a:p>
                      <a:pPr marL="285750" indent="-285750">
                        <a:buFont typeface="Courier New" panose="02070309020205020404" pitchFamily="49" charset="0"/>
                        <a:buChar char="o"/>
                      </a:pPr>
                      <a:r>
                        <a:rPr lang="en-US" sz="1800" kern="1200" dirty="0">
                          <a:solidFill>
                            <a:schemeClr val="dk1"/>
                          </a:solidFill>
                          <a:effectLst/>
                          <a:latin typeface="+mn-lt"/>
                          <a:ea typeface="+mn-ea"/>
                          <a:cs typeface="+mn-cs"/>
                        </a:rPr>
                        <a:t>Disability</a:t>
                      </a:r>
                      <a:endParaRPr lang="en-US" dirty="0"/>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discuss with the candidate and </a:t>
                      </a:r>
                      <a:r>
                        <a:rPr lang="en-US" sz="1800" kern="1200" dirty="0" err="1">
                          <a:solidFill>
                            <a:schemeClr val="dk1"/>
                          </a:solidFill>
                          <a:effectLst/>
                          <a:latin typeface="+mn-lt"/>
                          <a:ea typeface="+mn-ea"/>
                          <a:cs typeface="+mn-cs"/>
                        </a:rPr>
                        <a:t>authorised</a:t>
                      </a:r>
                      <a:r>
                        <a:rPr lang="en-US" sz="1800" kern="1200" dirty="0">
                          <a:solidFill>
                            <a:schemeClr val="dk1"/>
                          </a:solidFill>
                          <a:effectLst/>
                          <a:latin typeface="+mn-lt"/>
                          <a:ea typeface="+mn-ea"/>
                          <a:cs typeface="+mn-cs"/>
                        </a:rPr>
                        <a:t> person whether the disability is likely to impact on assessment</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use a support person and support strategies, as required</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offer to write down, or have someone else write the oral responses given by the candidate</a:t>
                      </a:r>
                      <a:endParaRPr lang="en-US" dirty="0"/>
                    </a:p>
                  </a:txBody>
                  <a:tcPr/>
                </a:tc>
                <a:extLst>
                  <a:ext uri="{0D108BD9-81ED-4DB2-BD59-A6C34878D82A}">
                    <a16:rowId xmlns:a16="http://schemas.microsoft.com/office/drawing/2014/main" val="4045869298"/>
                  </a:ext>
                </a:extLst>
              </a:tr>
            </a:tbl>
          </a:graphicData>
        </a:graphic>
      </p:graphicFrame>
    </p:spTree>
    <p:extLst>
      <p:ext uri="{BB962C8B-B14F-4D97-AF65-F5344CB8AC3E}">
        <p14:creationId xmlns:p14="http://schemas.microsoft.com/office/powerpoint/2010/main" val="1075107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70"/>
            <a:ext cx="10946296" cy="556591"/>
          </a:xfrm>
        </p:spPr>
        <p:txBody>
          <a:bodyPr>
            <a:noAutofit/>
          </a:bodyPr>
          <a:lstStyle/>
          <a:p>
            <a:r>
              <a:rPr lang="en-US" dirty="0"/>
              <a:t>Groups for whom adjustments</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537793" y="1185204"/>
            <a:ext cx="8898834" cy="4865277"/>
          </a:xfrm>
        </p:spPr>
        <p:txBody>
          <a:bodyPr>
            <a:noAutofit/>
          </a:bodyPr>
          <a:lstStyle/>
          <a:p>
            <a:pPr lvl="0"/>
            <a:r>
              <a:rPr lang="en-US" dirty="0"/>
              <a:t>indigenous candidates</a:t>
            </a:r>
          </a:p>
          <a:p>
            <a:pPr lvl="0"/>
            <a:r>
              <a:rPr lang="en-US" dirty="0"/>
              <a:t>candidates with low language, literacy or numeracy skills</a:t>
            </a:r>
          </a:p>
          <a:p>
            <a:pPr lvl="0"/>
            <a:r>
              <a:rPr lang="en-US" dirty="0"/>
              <a:t>older candidates </a:t>
            </a:r>
          </a:p>
          <a:p>
            <a:pPr lvl="0"/>
            <a:r>
              <a:rPr lang="en-US" dirty="0"/>
              <a:t>women</a:t>
            </a:r>
          </a:p>
          <a:p>
            <a:pPr lvl="0"/>
            <a:r>
              <a:rPr lang="en-US" dirty="0"/>
              <a:t>candidates from rural or remote areas</a:t>
            </a:r>
          </a:p>
          <a:p>
            <a:pPr lvl="0"/>
            <a:r>
              <a:rPr lang="en-US" dirty="0"/>
              <a:t>candidates with a disability</a:t>
            </a:r>
          </a:p>
          <a:p>
            <a:pPr lvl="0"/>
            <a:r>
              <a:rPr lang="en-US" dirty="0"/>
              <a:t>migrant workers</a:t>
            </a:r>
          </a:p>
          <a:p>
            <a:pPr lvl="0"/>
            <a:r>
              <a:rPr lang="en-US" dirty="0"/>
              <a:t>recent returnees to the workforce</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P-22</a:t>
            </a:r>
          </a:p>
        </p:txBody>
      </p:sp>
    </p:spTree>
    <p:extLst>
      <p:ext uri="{BB962C8B-B14F-4D97-AF65-F5344CB8AC3E}">
        <p14:creationId xmlns:p14="http://schemas.microsoft.com/office/powerpoint/2010/main" val="2849404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69"/>
            <a:ext cx="10946296" cy="1152939"/>
          </a:xfrm>
        </p:spPr>
        <p:txBody>
          <a:bodyPr>
            <a:noAutofit/>
          </a:bodyPr>
          <a:lstStyle/>
          <a:p>
            <a:r>
              <a:rPr lang="en-US" dirty="0"/>
              <a:t>The critical aspects of competency include</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P-13</a:t>
            </a:r>
          </a:p>
        </p:txBody>
      </p:sp>
      <p:pic>
        <p:nvPicPr>
          <p:cNvPr id="3074" name="Picture 2" descr="32">
            <a:extLst>
              <a:ext uri="{FF2B5EF4-FFF2-40B4-BE49-F238E27FC236}">
                <a16:creationId xmlns:a16="http://schemas.microsoft.com/office/drawing/2014/main" id="{C5F929F3-4025-4751-B494-67347CE21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774" y="169034"/>
            <a:ext cx="10031896" cy="605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0505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69"/>
            <a:ext cx="10946296" cy="1152939"/>
          </a:xfrm>
        </p:spPr>
        <p:txBody>
          <a:bodyPr>
            <a:noAutofit/>
          </a:bodyPr>
          <a:lstStyle/>
          <a:p>
            <a:r>
              <a:rPr lang="en-US" b="1" dirty="0"/>
              <a:t>Other principles of CB Assessment</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16157" y="1204219"/>
            <a:ext cx="10283687" cy="5393635"/>
          </a:xfrm>
        </p:spPr>
        <p:txBody>
          <a:bodyPr>
            <a:noAutofit/>
          </a:bodyPr>
          <a:lstStyle/>
          <a:p>
            <a:r>
              <a:rPr lang="en-US" sz="1800" b="1" dirty="0"/>
              <a:t>Authenticity:</a:t>
            </a:r>
            <a:endParaRPr lang="en-US" sz="1800" dirty="0"/>
          </a:p>
          <a:p>
            <a:r>
              <a:rPr lang="en-US" sz="1800" dirty="0"/>
              <a:t>When designing assessment tools that use indirect evidence, e.g. work samples you need to ensure that the assessors check on authenticity. You should establish that indirect evidence is the work of the candidate and not someone else's. You should collect more direct evidence if in doubt.</a:t>
            </a:r>
          </a:p>
          <a:p>
            <a:r>
              <a:rPr lang="en-US" sz="1800" b="1" dirty="0"/>
              <a:t>Currency:</a:t>
            </a:r>
            <a:endParaRPr lang="en-US" sz="1800" dirty="0"/>
          </a:p>
          <a:p>
            <a:r>
              <a:rPr lang="en-US" sz="1800" dirty="0"/>
              <a:t>When assessment tools also rely on evidence such as samples, references and qualifications, ensure you check on their currency. If currency is in doubt, look for more direct evidence.</a:t>
            </a:r>
          </a:p>
          <a:p>
            <a:r>
              <a:rPr lang="en-US" sz="1800" b="1" dirty="0"/>
              <a:t>Cost-effectiveness:</a:t>
            </a:r>
            <a:endParaRPr lang="en-US" sz="1800" dirty="0"/>
          </a:p>
          <a:p>
            <a:r>
              <a:rPr lang="en-US" sz="1800" dirty="0"/>
              <a:t>It is your responsibility to ensure that the assessment methods and activities are cost-effective in terms of both time and financial costs.</a:t>
            </a:r>
          </a:p>
          <a:p>
            <a:r>
              <a:rPr lang="en-US" sz="1800" b="1" dirty="0"/>
              <a:t>Reasonable adjustment:</a:t>
            </a:r>
            <a:endParaRPr lang="en-US" sz="1800" dirty="0"/>
          </a:p>
          <a:p>
            <a:r>
              <a:rPr lang="en-US" sz="1800" dirty="0"/>
              <a:t>Reasonable adjustments may involve reconfiguring a simulated workplace so that a candidate’s disability does not impede the assessment process; or for example, finding someone who can understand a regional dialect and assist the assessor with essential communication skills.</a:t>
            </a:r>
          </a:p>
          <a:p>
            <a:pPr marL="0" indent="0">
              <a:buNone/>
            </a:pP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P-21</a:t>
            </a:r>
          </a:p>
        </p:txBody>
      </p:sp>
    </p:spTree>
    <p:extLst>
      <p:ext uri="{BB962C8B-B14F-4D97-AF65-F5344CB8AC3E}">
        <p14:creationId xmlns:p14="http://schemas.microsoft.com/office/powerpoint/2010/main" val="297447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0"/>
            <a:ext cx="10946296" cy="609601"/>
          </a:xfrm>
        </p:spPr>
        <p:txBody>
          <a:bodyPr>
            <a:noAutofit/>
          </a:bodyPr>
          <a:lstStyle/>
          <a:p>
            <a:r>
              <a:rPr lang="en-US" b="1" dirty="0"/>
              <a:t>Rules of evidence</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P-54</a:t>
            </a:r>
          </a:p>
        </p:txBody>
      </p:sp>
      <p:graphicFrame>
        <p:nvGraphicFramePr>
          <p:cNvPr id="8" name="Table 8">
            <a:extLst>
              <a:ext uri="{FF2B5EF4-FFF2-40B4-BE49-F238E27FC236}">
                <a16:creationId xmlns:a16="http://schemas.microsoft.com/office/drawing/2014/main" id="{C29C9266-912B-4F41-9193-370F82F8DF56}"/>
              </a:ext>
            </a:extLst>
          </p:cNvPr>
          <p:cNvGraphicFramePr>
            <a:graphicFrameLocks noGrp="1"/>
          </p:cNvGraphicFramePr>
          <p:nvPr>
            <p:ph idx="1"/>
          </p:nvPr>
        </p:nvGraphicFramePr>
        <p:xfrm>
          <a:off x="1828799" y="945322"/>
          <a:ext cx="10363201" cy="5283200"/>
        </p:xfrm>
        <a:graphic>
          <a:graphicData uri="http://schemas.openxmlformats.org/drawingml/2006/table">
            <a:tbl>
              <a:tblPr firstRow="1" bandRow="1">
                <a:tableStyleId>{5C22544A-7EE6-4342-B048-85BDC9FD1C3A}</a:tableStyleId>
              </a:tblPr>
              <a:tblGrid>
                <a:gridCol w="1268047">
                  <a:extLst>
                    <a:ext uri="{9D8B030D-6E8A-4147-A177-3AD203B41FA5}">
                      <a16:colId xmlns:a16="http://schemas.microsoft.com/office/drawing/2014/main" val="3639403130"/>
                    </a:ext>
                  </a:extLst>
                </a:gridCol>
                <a:gridCol w="9095154">
                  <a:extLst>
                    <a:ext uri="{9D8B030D-6E8A-4147-A177-3AD203B41FA5}">
                      <a16:colId xmlns:a16="http://schemas.microsoft.com/office/drawing/2014/main" val="2774183542"/>
                    </a:ext>
                  </a:extLst>
                </a:gridCol>
              </a:tblGrid>
              <a:tr h="370840">
                <a:tc>
                  <a:txBody>
                    <a:bodyPr/>
                    <a:lstStyle/>
                    <a:p>
                      <a:r>
                        <a:rPr lang="en-US" sz="1800" b="1" kern="1200" dirty="0">
                          <a:solidFill>
                            <a:schemeClr val="lt1"/>
                          </a:solidFill>
                          <a:effectLst/>
                          <a:latin typeface="+mn-lt"/>
                          <a:ea typeface="+mn-ea"/>
                          <a:cs typeface="+mn-cs"/>
                        </a:rPr>
                        <a:t>Principle</a:t>
                      </a:r>
                      <a:endParaRPr lang="en-US" dirty="0"/>
                    </a:p>
                  </a:txBody>
                  <a:tcPr/>
                </a:tc>
                <a:tc>
                  <a:txBody>
                    <a:bodyPr/>
                    <a:lstStyle/>
                    <a:p>
                      <a:r>
                        <a:rPr lang="en-US" sz="1800" b="1" kern="1200" dirty="0">
                          <a:solidFill>
                            <a:schemeClr val="lt1"/>
                          </a:solidFill>
                          <a:effectLst/>
                          <a:latin typeface="+mn-lt"/>
                          <a:ea typeface="+mn-ea"/>
                          <a:cs typeface="+mn-cs"/>
                        </a:rPr>
                        <a:t>How It Guides the Assessment Process</a:t>
                      </a:r>
                      <a:endParaRPr lang="en-US" dirty="0"/>
                    </a:p>
                  </a:txBody>
                  <a:tcPr/>
                </a:tc>
                <a:extLst>
                  <a:ext uri="{0D108BD9-81ED-4DB2-BD59-A6C34878D82A}">
                    <a16:rowId xmlns:a16="http://schemas.microsoft.com/office/drawing/2014/main" val="2677797463"/>
                  </a:ext>
                </a:extLst>
              </a:tr>
              <a:tr h="370840">
                <a:tc>
                  <a:txBody>
                    <a:bodyPr/>
                    <a:lstStyle/>
                    <a:p>
                      <a:r>
                        <a:rPr lang="en-US" sz="1600" b="1" kern="1200" dirty="0">
                          <a:solidFill>
                            <a:schemeClr val="dk1"/>
                          </a:solidFill>
                          <a:effectLst/>
                          <a:latin typeface="+mn-lt"/>
                          <a:ea typeface="+mn-ea"/>
                          <a:cs typeface="+mn-cs"/>
                        </a:rPr>
                        <a:t>Valid</a:t>
                      </a:r>
                    </a:p>
                  </a:txBody>
                  <a:tcPr/>
                </a:tc>
                <a:tc>
                  <a:txBody>
                    <a:bodyPr/>
                    <a:lstStyle/>
                    <a:p>
                      <a:r>
                        <a:rPr lang="en-US" sz="1800" kern="1200" dirty="0">
                          <a:solidFill>
                            <a:schemeClr val="dk1"/>
                          </a:solidFill>
                          <a:effectLst/>
                          <a:latin typeface="+mn-lt"/>
                          <a:ea typeface="+mn-ea"/>
                          <a:cs typeface="+mn-cs"/>
                        </a:rPr>
                        <a:t>Address the elements and performance criteria</a:t>
                      </a:r>
                    </a:p>
                    <a:p>
                      <a:r>
                        <a:rPr lang="en-US" sz="1800" kern="1200" dirty="0">
                          <a:solidFill>
                            <a:schemeClr val="dk1"/>
                          </a:solidFill>
                          <a:effectLst/>
                          <a:latin typeface="+mn-lt"/>
                          <a:ea typeface="+mn-ea"/>
                          <a:cs typeface="+mn-cs"/>
                        </a:rPr>
                        <a:t>Reflect the skills, knowledge and context described in the competency standard</a:t>
                      </a:r>
                    </a:p>
                    <a:p>
                      <a:r>
                        <a:rPr lang="en-US" sz="1800" kern="1200" dirty="0">
                          <a:solidFill>
                            <a:schemeClr val="dk1"/>
                          </a:solidFill>
                          <a:effectLst/>
                          <a:latin typeface="+mn-lt"/>
                          <a:ea typeface="+mn-ea"/>
                          <a:cs typeface="+mn-cs"/>
                        </a:rPr>
                        <a:t>Demonstrate the skills and knowledge are applied in real or simulated workplace situations</a:t>
                      </a:r>
                      <a:endParaRPr lang="en-US" sz="1600" dirty="0"/>
                    </a:p>
                  </a:txBody>
                  <a:tcPr/>
                </a:tc>
                <a:extLst>
                  <a:ext uri="{0D108BD9-81ED-4DB2-BD59-A6C34878D82A}">
                    <a16:rowId xmlns:a16="http://schemas.microsoft.com/office/drawing/2014/main" val="1261438888"/>
                  </a:ext>
                </a:extLst>
              </a:tr>
              <a:tr h="370840">
                <a:tc>
                  <a:txBody>
                    <a:bodyPr/>
                    <a:lstStyle/>
                    <a:p>
                      <a:r>
                        <a:rPr lang="en-US" sz="1800" kern="1200" dirty="0">
                          <a:solidFill>
                            <a:schemeClr val="dk1"/>
                          </a:solidFill>
                          <a:effectLst/>
                          <a:latin typeface="+mn-lt"/>
                          <a:ea typeface="+mn-ea"/>
                          <a:cs typeface="+mn-cs"/>
                        </a:rPr>
                        <a:t>Current</a:t>
                      </a:r>
                      <a:endParaRPr lang="en-US" sz="1600" b="1"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Demonstrate the candidate's current skills and knowledge</a:t>
                      </a:r>
                      <a:endParaRPr lang="en-US" sz="16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Comply with current standards</a:t>
                      </a:r>
                    </a:p>
                    <a:p>
                      <a:r>
                        <a:rPr lang="en-US" sz="1600" kern="1200" dirty="0">
                          <a:solidFill>
                            <a:schemeClr val="dk1"/>
                          </a:solidFill>
                          <a:effectLst/>
                          <a:latin typeface="+mn-lt"/>
                          <a:ea typeface="+mn-ea"/>
                          <a:cs typeface="+mn-cs"/>
                        </a:rPr>
                        <a:t>returns the same outcome regardless of the assessor making the decision.</a:t>
                      </a:r>
                      <a:endParaRPr lang="en-US" sz="1600" dirty="0"/>
                    </a:p>
                  </a:txBody>
                  <a:tcPr/>
                </a:tc>
                <a:extLst>
                  <a:ext uri="{0D108BD9-81ED-4DB2-BD59-A6C34878D82A}">
                    <a16:rowId xmlns:a16="http://schemas.microsoft.com/office/drawing/2014/main" val="2780386146"/>
                  </a:ext>
                </a:extLst>
              </a:tr>
              <a:tr h="370840">
                <a:tc>
                  <a:txBody>
                    <a:bodyPr/>
                    <a:lstStyle/>
                    <a:p>
                      <a:r>
                        <a:rPr lang="en-US" sz="1800" kern="1200" dirty="0">
                          <a:solidFill>
                            <a:schemeClr val="dk1"/>
                          </a:solidFill>
                          <a:effectLst/>
                          <a:latin typeface="+mn-lt"/>
                          <a:ea typeface="+mn-ea"/>
                          <a:cs typeface="+mn-cs"/>
                        </a:rPr>
                        <a:t>Sufficient</a:t>
                      </a:r>
                      <a:endParaRPr lang="en-US" sz="1600" b="1"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Demonstrate competence over a period of time</a:t>
                      </a:r>
                    </a:p>
                    <a:p>
                      <a:r>
                        <a:rPr lang="en-US" sz="1800" kern="1200" dirty="0">
                          <a:solidFill>
                            <a:schemeClr val="dk1"/>
                          </a:solidFill>
                          <a:effectLst/>
                          <a:latin typeface="+mn-lt"/>
                          <a:ea typeface="+mn-ea"/>
                          <a:cs typeface="+mn-cs"/>
                        </a:rPr>
                        <a:t>Demonstrate competence that is able to be repeated</a:t>
                      </a:r>
                      <a:endParaRPr lang="en-US" sz="16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Comply with language, literacy and numeracy levels which match</a:t>
                      </a:r>
                    </a:p>
                    <a:p>
                      <a:r>
                        <a:rPr lang="en-US" sz="1800" kern="1200" dirty="0">
                          <a:solidFill>
                            <a:schemeClr val="dk1"/>
                          </a:solidFill>
                          <a:effectLst/>
                          <a:latin typeface="+mn-lt"/>
                          <a:ea typeface="+mn-ea"/>
                          <a:cs typeface="+mn-cs"/>
                        </a:rPr>
                        <a:t>those required by the work task (not beyond)</a:t>
                      </a:r>
                      <a:endParaRPr lang="en-US" sz="1600" dirty="0"/>
                    </a:p>
                  </a:txBody>
                  <a:tcPr/>
                </a:tc>
                <a:extLst>
                  <a:ext uri="{0D108BD9-81ED-4DB2-BD59-A6C34878D82A}">
                    <a16:rowId xmlns:a16="http://schemas.microsoft.com/office/drawing/2014/main" val="2931238030"/>
                  </a:ext>
                </a:extLst>
              </a:tr>
              <a:tr h="370840">
                <a:tc>
                  <a:txBody>
                    <a:bodyPr/>
                    <a:lstStyle/>
                    <a:p>
                      <a:r>
                        <a:rPr lang="en-US" sz="1800" kern="1200" dirty="0">
                          <a:solidFill>
                            <a:schemeClr val="dk1"/>
                          </a:solidFill>
                          <a:effectLst/>
                          <a:latin typeface="+mn-lt"/>
                          <a:ea typeface="+mn-ea"/>
                          <a:cs typeface="+mn-cs"/>
                        </a:rPr>
                        <a:t>Consistent</a:t>
                      </a:r>
                      <a:endParaRPr lang="en-US" sz="1600" b="1"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Does the evidence show that the candidate consistently meets the standards under workplace conditions? </a:t>
                      </a:r>
                    </a:p>
                    <a:p>
                      <a:r>
                        <a:rPr lang="en-US" sz="1800" kern="1200" dirty="0">
                          <a:solidFill>
                            <a:schemeClr val="dk1"/>
                          </a:solidFill>
                          <a:effectLst/>
                          <a:latin typeface="+mn-lt"/>
                          <a:ea typeface="+mn-ea"/>
                          <a:cs typeface="+mn-cs"/>
                        </a:rPr>
                        <a:t>Does the evidence incorporate multiple items of evidence?</a:t>
                      </a:r>
                      <a:endParaRPr lang="en-US" sz="1600" dirty="0"/>
                    </a:p>
                  </a:txBody>
                  <a:tcPr/>
                </a:tc>
                <a:extLst>
                  <a:ext uri="{0D108BD9-81ED-4DB2-BD59-A6C34878D82A}">
                    <a16:rowId xmlns:a16="http://schemas.microsoft.com/office/drawing/2014/main" val="3698149838"/>
                  </a:ext>
                </a:extLst>
              </a:tr>
              <a:tr h="370840">
                <a:tc>
                  <a:txBody>
                    <a:bodyPr/>
                    <a:lstStyle/>
                    <a:p>
                      <a:r>
                        <a:rPr lang="en-US" sz="1800" kern="1200" dirty="0">
                          <a:solidFill>
                            <a:schemeClr val="dk1"/>
                          </a:solidFill>
                          <a:effectLst/>
                          <a:latin typeface="+mn-lt"/>
                          <a:ea typeface="+mn-ea"/>
                          <a:cs typeface="+mn-cs"/>
                        </a:rPr>
                        <a:t>Authentic</a:t>
                      </a:r>
                      <a:endParaRPr lang="en-US" sz="1600" b="1"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Be the work of the candidate</a:t>
                      </a:r>
                    </a:p>
                    <a:p>
                      <a:r>
                        <a:rPr lang="en-US" sz="1800" kern="1200" dirty="0">
                          <a:solidFill>
                            <a:schemeClr val="dk1"/>
                          </a:solidFill>
                          <a:effectLst/>
                          <a:latin typeface="+mn-lt"/>
                          <a:ea typeface="+mn-ea"/>
                          <a:cs typeface="+mn-cs"/>
                        </a:rPr>
                        <a:t>Be able to be verified as genuine</a:t>
                      </a:r>
                      <a:endParaRPr lang="en-US" sz="1600" dirty="0"/>
                    </a:p>
                  </a:txBody>
                  <a:tcPr/>
                </a:tc>
                <a:extLst>
                  <a:ext uri="{0D108BD9-81ED-4DB2-BD59-A6C34878D82A}">
                    <a16:rowId xmlns:a16="http://schemas.microsoft.com/office/drawing/2014/main" val="3182901165"/>
                  </a:ext>
                </a:extLst>
              </a:tr>
              <a:tr h="370840">
                <a:tc>
                  <a:txBody>
                    <a:bodyPr/>
                    <a:lstStyle/>
                    <a:p>
                      <a:r>
                        <a:rPr lang="en-US" sz="1800" kern="1200" dirty="0">
                          <a:solidFill>
                            <a:schemeClr val="dk1"/>
                          </a:solidFill>
                          <a:effectLst/>
                          <a:latin typeface="+mn-lt"/>
                          <a:ea typeface="+mn-ea"/>
                          <a:cs typeface="+mn-cs"/>
                        </a:rPr>
                        <a:t>Recent</a:t>
                      </a:r>
                      <a:endParaRPr lang="en-US" sz="1600" b="1"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Is the evidence less than five years old?</a:t>
                      </a:r>
                      <a:endParaRPr lang="en-US" sz="1600" dirty="0"/>
                    </a:p>
                  </a:txBody>
                  <a:tcPr/>
                </a:tc>
                <a:extLst>
                  <a:ext uri="{0D108BD9-81ED-4DB2-BD59-A6C34878D82A}">
                    <a16:rowId xmlns:a16="http://schemas.microsoft.com/office/drawing/2014/main" val="317465672"/>
                  </a:ext>
                </a:extLst>
              </a:tr>
            </a:tbl>
          </a:graphicData>
        </a:graphic>
      </p:graphicFrame>
    </p:spTree>
    <p:extLst>
      <p:ext uri="{BB962C8B-B14F-4D97-AF65-F5344CB8AC3E}">
        <p14:creationId xmlns:p14="http://schemas.microsoft.com/office/powerpoint/2010/main" val="2683013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Validity</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818812" y="1442046"/>
            <a:ext cx="9707249" cy="2985433"/>
          </a:xfrm>
          <a:prstGeom prst="rect">
            <a:avLst/>
          </a:prstGeom>
        </p:spPr>
        <p:txBody>
          <a:bodyPr wrap="square">
            <a:spAutoFit/>
          </a:bodyPr>
          <a:lstStyle/>
          <a:p>
            <a:pPr marL="342900" lvl="0" indent="-342900">
              <a:buFont typeface="+mj-lt"/>
              <a:buAutoNum type="arabicPeriod"/>
            </a:pPr>
            <a:endParaRPr lang="en-US" sz="2000" dirty="0"/>
          </a:p>
          <a:p>
            <a:r>
              <a:rPr lang="en-US" sz="2400" dirty="0"/>
              <a:t>The assessor is assured that the learner has the skills, knowledge and attributes as described in the module or unit of competency and associated assessment requirements. For example, the evidence will not be valid if you instruct a candidate to solve printer problems by simply asking: Type a standard office memo on a word processor. Validity is assured when the performance required matches the performance described in a competency standard.</a:t>
            </a:r>
          </a:p>
        </p:txBody>
      </p:sp>
      <p:sp>
        <p:nvSpPr>
          <p:cNvPr id="5" name="TextBox 4">
            <a:extLst>
              <a:ext uri="{FF2B5EF4-FFF2-40B4-BE49-F238E27FC236}">
                <a16:creationId xmlns:a16="http://schemas.microsoft.com/office/drawing/2014/main" id="{CB017EF3-A4A5-4DB5-8890-5126A687FD6C}"/>
              </a:ext>
            </a:extLst>
          </p:cNvPr>
          <p:cNvSpPr txBox="1"/>
          <p:nvPr/>
        </p:nvSpPr>
        <p:spPr>
          <a:xfrm>
            <a:off x="10668000" y="6228522"/>
            <a:ext cx="1033670" cy="369332"/>
          </a:xfrm>
          <a:prstGeom prst="rect">
            <a:avLst/>
          </a:prstGeom>
          <a:noFill/>
        </p:spPr>
        <p:txBody>
          <a:bodyPr wrap="square" rtlCol="0">
            <a:spAutoFit/>
          </a:bodyPr>
          <a:lstStyle/>
          <a:p>
            <a:r>
              <a:rPr lang="en-US" dirty="0"/>
              <a:t>P-54</a:t>
            </a:r>
          </a:p>
        </p:txBody>
      </p:sp>
    </p:spTree>
    <p:extLst>
      <p:ext uri="{BB962C8B-B14F-4D97-AF65-F5344CB8AC3E}">
        <p14:creationId xmlns:p14="http://schemas.microsoft.com/office/powerpoint/2010/main" val="2087528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Currency</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818812" y="1442046"/>
            <a:ext cx="9707249" cy="2616101"/>
          </a:xfrm>
          <a:prstGeom prst="rect">
            <a:avLst/>
          </a:prstGeom>
        </p:spPr>
        <p:txBody>
          <a:bodyPr wrap="square">
            <a:spAutoFit/>
          </a:bodyPr>
          <a:lstStyle/>
          <a:p>
            <a:pPr marL="342900" lvl="0" indent="-342900">
              <a:buFont typeface="+mj-lt"/>
              <a:buAutoNum type="arabicPeriod"/>
            </a:pPr>
            <a:endParaRPr lang="en-US" sz="2000" dirty="0"/>
          </a:p>
          <a:p>
            <a:r>
              <a:rPr lang="en-US" sz="2400" dirty="0"/>
              <a:t>The assessor is assured that the assessment evidence demonstrates current competency. This requires the assessment evidence to be from the present or the very recent past.</a:t>
            </a:r>
          </a:p>
          <a:p>
            <a:r>
              <a:rPr lang="en-US" sz="2400" dirty="0"/>
              <a:t> </a:t>
            </a:r>
          </a:p>
          <a:p>
            <a:r>
              <a:rPr lang="en-US" sz="2400" dirty="0"/>
              <a:t>Currency means evidence needs to be checked to ensure it shows recent performance.</a:t>
            </a:r>
          </a:p>
        </p:txBody>
      </p:sp>
      <p:sp>
        <p:nvSpPr>
          <p:cNvPr id="4" name="TextBox 3">
            <a:extLst>
              <a:ext uri="{FF2B5EF4-FFF2-40B4-BE49-F238E27FC236}">
                <a16:creationId xmlns:a16="http://schemas.microsoft.com/office/drawing/2014/main" id="{85E5CD3C-BB70-4CAD-BB36-9DA97C977D10}"/>
              </a:ext>
            </a:extLst>
          </p:cNvPr>
          <p:cNvSpPr txBox="1"/>
          <p:nvPr/>
        </p:nvSpPr>
        <p:spPr>
          <a:xfrm>
            <a:off x="10668000" y="6228522"/>
            <a:ext cx="1033670" cy="369332"/>
          </a:xfrm>
          <a:prstGeom prst="rect">
            <a:avLst/>
          </a:prstGeom>
          <a:noFill/>
        </p:spPr>
        <p:txBody>
          <a:bodyPr wrap="square" rtlCol="0">
            <a:spAutoFit/>
          </a:bodyPr>
          <a:lstStyle/>
          <a:p>
            <a:r>
              <a:rPr lang="en-US" dirty="0"/>
              <a:t>P-54</a:t>
            </a:r>
          </a:p>
        </p:txBody>
      </p:sp>
    </p:spTree>
    <p:extLst>
      <p:ext uri="{BB962C8B-B14F-4D97-AF65-F5344CB8AC3E}">
        <p14:creationId xmlns:p14="http://schemas.microsoft.com/office/powerpoint/2010/main" val="35244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70"/>
            <a:ext cx="10946296" cy="556592"/>
          </a:xfrm>
        </p:spPr>
        <p:txBody>
          <a:bodyPr>
            <a:noAutofit/>
          </a:bodyPr>
          <a:lstStyle/>
          <a:p>
            <a:pPr lvl="0"/>
            <a:r>
              <a:rPr lang="en-US" sz="3200" dirty="0">
                <a:latin typeface="Algerian" panose="04020705040A02060702" pitchFamily="82" charset="0"/>
              </a:rPr>
              <a:t>10.1 Determine the focus of the assessment tools</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417983" y="1982856"/>
            <a:ext cx="10283687" cy="3742083"/>
          </a:xfrm>
        </p:spPr>
        <p:txBody>
          <a:bodyPr>
            <a:noAutofit/>
          </a:bodyPr>
          <a:lstStyle/>
          <a:p>
            <a:pPr marL="457200" indent="-457200">
              <a:buFont typeface="+mj-lt"/>
              <a:buAutoNum type="arabicPeriod"/>
            </a:pPr>
            <a:r>
              <a:rPr lang="en-US" sz="2000" dirty="0"/>
              <a:t>Purpose and </a:t>
            </a:r>
            <a:r>
              <a:rPr lang="en-US" sz="2000" b="1" i="1" dirty="0"/>
              <a:t>context of assessment</a:t>
            </a:r>
            <a:r>
              <a:rPr lang="en-US" sz="2000" dirty="0"/>
              <a:t> are identified and confirmed according to legal, organizational and ethical requirements.</a:t>
            </a:r>
          </a:p>
          <a:p>
            <a:pPr marL="457200" indent="-457200">
              <a:buFont typeface="+mj-lt"/>
              <a:buAutoNum type="arabicPeriod"/>
            </a:pPr>
            <a:endParaRPr lang="en-US" sz="2000" dirty="0"/>
          </a:p>
          <a:p>
            <a:pPr marL="457200" indent="-457200">
              <a:buFont typeface="+mj-lt"/>
              <a:buAutoNum type="arabicPeriod"/>
            </a:pPr>
            <a:r>
              <a:rPr lang="en-US" sz="2000" dirty="0"/>
              <a:t>Assessment Strategy and Different types of </a:t>
            </a:r>
            <a:r>
              <a:rPr lang="en-US" sz="2000" b="1" dirty="0"/>
              <a:t>assessment methods</a:t>
            </a:r>
            <a:r>
              <a:rPr lang="en-US" sz="2000" dirty="0"/>
              <a:t> are interpreted.</a:t>
            </a:r>
          </a:p>
          <a:p>
            <a:pPr marL="457200" indent="-457200">
              <a:buFont typeface="+mj-lt"/>
              <a:buAutoNum type="arabicPeriod"/>
            </a:pPr>
            <a:endParaRPr lang="en-US" sz="2000" dirty="0"/>
          </a:p>
          <a:p>
            <a:pPr marL="457200" indent="-457200">
              <a:buFont typeface="+mj-lt"/>
              <a:buAutoNum type="arabicPeriod"/>
            </a:pPr>
            <a:r>
              <a:rPr lang="en-US" sz="2000" dirty="0"/>
              <a:t>Focus on various type of </a:t>
            </a:r>
            <a:r>
              <a:rPr lang="en-US" sz="2000" b="1" dirty="0"/>
              <a:t>assessment tools and instruments</a:t>
            </a:r>
            <a:r>
              <a:rPr lang="en-US" sz="2000" dirty="0"/>
              <a:t> are identified and clarified</a:t>
            </a:r>
          </a:p>
          <a:p>
            <a:pPr marL="457200" indent="-457200">
              <a:buFont typeface="+mj-lt"/>
              <a:buAutoNum type="arabicPeriod"/>
            </a:pPr>
            <a:endParaRPr lang="en-US" sz="2000" dirty="0"/>
          </a:p>
          <a:p>
            <a:pPr marL="457200" indent="-457200">
              <a:buFont typeface="+mj-lt"/>
              <a:buAutoNum type="arabicPeriod"/>
            </a:pPr>
            <a:r>
              <a:rPr lang="en-US" sz="2000" dirty="0"/>
              <a:t>Trainee’s assessment needs are identified and clarified.</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P-13</a:t>
            </a:r>
          </a:p>
        </p:txBody>
      </p:sp>
    </p:spTree>
    <p:extLst>
      <p:ext uri="{BB962C8B-B14F-4D97-AF65-F5344CB8AC3E}">
        <p14:creationId xmlns:p14="http://schemas.microsoft.com/office/powerpoint/2010/main" val="357881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Sufficiency</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818812" y="1442046"/>
            <a:ext cx="9707249" cy="4524315"/>
          </a:xfrm>
          <a:prstGeom prst="rect">
            <a:avLst/>
          </a:prstGeom>
        </p:spPr>
        <p:txBody>
          <a:bodyPr wrap="square">
            <a:spAutoFit/>
          </a:bodyPr>
          <a:lstStyle/>
          <a:p>
            <a:r>
              <a:rPr lang="en-US" sz="2400" dirty="0"/>
              <a:t>The assessor is assured that the quality, quantity and relevance of the assessment evidence enables a judgement to be made of a learner’s competency.</a:t>
            </a:r>
          </a:p>
          <a:p>
            <a:r>
              <a:rPr lang="en-US" sz="2400" dirty="0"/>
              <a:t> </a:t>
            </a:r>
          </a:p>
          <a:p>
            <a:r>
              <a:rPr lang="en-US" sz="2400" dirty="0"/>
              <a:t>A judgement has to be made concerning how much evidence to call for. How much is required for the assessor to accept the performance as competent? Too little evidence risks the assessment not being reliable; too much leads to waste of time and effort.</a:t>
            </a:r>
          </a:p>
          <a:p>
            <a:r>
              <a:rPr lang="en-US" sz="2400" dirty="0"/>
              <a:t> </a:t>
            </a:r>
          </a:p>
          <a:p>
            <a:r>
              <a:rPr lang="en-US" sz="2400" dirty="0"/>
              <a:t>Tell your candidates that the evidence they present for RPL should be </a:t>
            </a:r>
            <a:r>
              <a:rPr lang="en-US" sz="2400" dirty="0" err="1"/>
              <a:t>organised</a:t>
            </a:r>
            <a:r>
              <a:rPr lang="en-US" sz="2400" dirty="0"/>
              <a:t> and presented in a format that makes it easy for the assessor to make a judgement of competence.</a:t>
            </a:r>
          </a:p>
        </p:txBody>
      </p:sp>
      <p:sp>
        <p:nvSpPr>
          <p:cNvPr id="4" name="TextBox 3">
            <a:extLst>
              <a:ext uri="{FF2B5EF4-FFF2-40B4-BE49-F238E27FC236}">
                <a16:creationId xmlns:a16="http://schemas.microsoft.com/office/drawing/2014/main" id="{85E5CD3C-BB70-4CAD-BB36-9DA97C977D10}"/>
              </a:ext>
            </a:extLst>
          </p:cNvPr>
          <p:cNvSpPr txBox="1"/>
          <p:nvPr/>
        </p:nvSpPr>
        <p:spPr>
          <a:xfrm>
            <a:off x="10668000" y="6228522"/>
            <a:ext cx="1033670" cy="369332"/>
          </a:xfrm>
          <a:prstGeom prst="rect">
            <a:avLst/>
          </a:prstGeom>
          <a:noFill/>
        </p:spPr>
        <p:txBody>
          <a:bodyPr wrap="square" rtlCol="0">
            <a:spAutoFit/>
          </a:bodyPr>
          <a:lstStyle/>
          <a:p>
            <a:r>
              <a:rPr lang="en-US" dirty="0"/>
              <a:t>P-55</a:t>
            </a:r>
          </a:p>
        </p:txBody>
      </p:sp>
    </p:spTree>
    <p:extLst>
      <p:ext uri="{BB962C8B-B14F-4D97-AF65-F5344CB8AC3E}">
        <p14:creationId xmlns:p14="http://schemas.microsoft.com/office/powerpoint/2010/main" val="1912264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Consistency</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818812" y="1442046"/>
            <a:ext cx="9707249" cy="1200329"/>
          </a:xfrm>
          <a:prstGeom prst="rect">
            <a:avLst/>
          </a:prstGeom>
        </p:spPr>
        <p:txBody>
          <a:bodyPr wrap="square">
            <a:spAutoFit/>
          </a:bodyPr>
          <a:lstStyle/>
          <a:p>
            <a:r>
              <a:rPr lang="en-US" sz="2400" dirty="0"/>
              <a:t>Does the evidence show that the candidate consistently meets the</a:t>
            </a:r>
            <a:r>
              <a:rPr lang="en-US" sz="2400" b="1" dirty="0"/>
              <a:t> </a:t>
            </a:r>
            <a:r>
              <a:rPr lang="en-US" sz="2400" dirty="0"/>
              <a:t>standards under workplace conditions? Does the evidence incorporate multiple items of evidence?</a:t>
            </a:r>
          </a:p>
        </p:txBody>
      </p:sp>
      <p:sp>
        <p:nvSpPr>
          <p:cNvPr id="4" name="TextBox 3">
            <a:extLst>
              <a:ext uri="{FF2B5EF4-FFF2-40B4-BE49-F238E27FC236}">
                <a16:creationId xmlns:a16="http://schemas.microsoft.com/office/drawing/2014/main" id="{85E5CD3C-BB70-4CAD-BB36-9DA97C977D10}"/>
              </a:ext>
            </a:extLst>
          </p:cNvPr>
          <p:cNvSpPr txBox="1"/>
          <p:nvPr/>
        </p:nvSpPr>
        <p:spPr>
          <a:xfrm>
            <a:off x="10668000" y="6228522"/>
            <a:ext cx="1033670" cy="369332"/>
          </a:xfrm>
          <a:prstGeom prst="rect">
            <a:avLst/>
          </a:prstGeom>
          <a:noFill/>
        </p:spPr>
        <p:txBody>
          <a:bodyPr wrap="square" rtlCol="0">
            <a:spAutoFit/>
          </a:bodyPr>
          <a:lstStyle/>
          <a:p>
            <a:r>
              <a:rPr lang="en-US" dirty="0"/>
              <a:t>P-55</a:t>
            </a:r>
          </a:p>
        </p:txBody>
      </p:sp>
    </p:spTree>
    <p:extLst>
      <p:ext uri="{BB962C8B-B14F-4D97-AF65-F5344CB8AC3E}">
        <p14:creationId xmlns:p14="http://schemas.microsoft.com/office/powerpoint/2010/main" val="1381192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Authenticity</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818812" y="1442046"/>
            <a:ext cx="9707249" cy="2677656"/>
          </a:xfrm>
          <a:prstGeom prst="rect">
            <a:avLst/>
          </a:prstGeom>
        </p:spPr>
        <p:txBody>
          <a:bodyPr wrap="square">
            <a:spAutoFit/>
          </a:bodyPr>
          <a:lstStyle/>
          <a:p>
            <a:r>
              <a:rPr lang="en-US" sz="2400" dirty="0"/>
              <a:t>The assessor is assured that the evidence presented for assessment is the learner’s own work.</a:t>
            </a:r>
          </a:p>
          <a:p>
            <a:r>
              <a:rPr lang="en-US" sz="2400" dirty="0"/>
              <a:t> </a:t>
            </a:r>
          </a:p>
          <a:p>
            <a:r>
              <a:rPr lang="en-US" sz="2400" dirty="0"/>
              <a:t>Authenticity means evidence needs to be checked to ensure it actually relates to the performance of the person being assessed, and not that of another person. Checking for authenticity is important when some supplementary sources of evidence are used in assessment.</a:t>
            </a:r>
          </a:p>
        </p:txBody>
      </p:sp>
      <p:sp>
        <p:nvSpPr>
          <p:cNvPr id="4" name="TextBox 3">
            <a:extLst>
              <a:ext uri="{FF2B5EF4-FFF2-40B4-BE49-F238E27FC236}">
                <a16:creationId xmlns:a16="http://schemas.microsoft.com/office/drawing/2014/main" id="{85E5CD3C-BB70-4CAD-BB36-9DA97C977D10}"/>
              </a:ext>
            </a:extLst>
          </p:cNvPr>
          <p:cNvSpPr txBox="1"/>
          <p:nvPr/>
        </p:nvSpPr>
        <p:spPr>
          <a:xfrm>
            <a:off x="10668000" y="6228522"/>
            <a:ext cx="1033670" cy="369332"/>
          </a:xfrm>
          <a:prstGeom prst="rect">
            <a:avLst/>
          </a:prstGeom>
          <a:noFill/>
        </p:spPr>
        <p:txBody>
          <a:bodyPr wrap="square" rtlCol="0">
            <a:spAutoFit/>
          </a:bodyPr>
          <a:lstStyle/>
          <a:p>
            <a:r>
              <a:rPr lang="en-US" dirty="0"/>
              <a:t>P-55</a:t>
            </a:r>
          </a:p>
        </p:txBody>
      </p:sp>
    </p:spTree>
    <p:extLst>
      <p:ext uri="{BB962C8B-B14F-4D97-AF65-F5344CB8AC3E}">
        <p14:creationId xmlns:p14="http://schemas.microsoft.com/office/powerpoint/2010/main" val="3832417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Recent</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818812" y="1442046"/>
            <a:ext cx="9707249" cy="461665"/>
          </a:xfrm>
          <a:prstGeom prst="rect">
            <a:avLst/>
          </a:prstGeom>
        </p:spPr>
        <p:txBody>
          <a:bodyPr wrap="square">
            <a:spAutoFit/>
          </a:bodyPr>
          <a:lstStyle/>
          <a:p>
            <a:r>
              <a:rPr lang="en-US" sz="2400" dirty="0"/>
              <a:t>Is the evidence less than five years old?</a:t>
            </a:r>
          </a:p>
        </p:txBody>
      </p:sp>
      <p:sp>
        <p:nvSpPr>
          <p:cNvPr id="4" name="TextBox 3">
            <a:extLst>
              <a:ext uri="{FF2B5EF4-FFF2-40B4-BE49-F238E27FC236}">
                <a16:creationId xmlns:a16="http://schemas.microsoft.com/office/drawing/2014/main" id="{85E5CD3C-BB70-4CAD-BB36-9DA97C977D10}"/>
              </a:ext>
            </a:extLst>
          </p:cNvPr>
          <p:cNvSpPr txBox="1"/>
          <p:nvPr/>
        </p:nvSpPr>
        <p:spPr>
          <a:xfrm>
            <a:off x="10668000" y="6228522"/>
            <a:ext cx="1033670" cy="369332"/>
          </a:xfrm>
          <a:prstGeom prst="rect">
            <a:avLst/>
          </a:prstGeom>
          <a:noFill/>
        </p:spPr>
        <p:txBody>
          <a:bodyPr wrap="square" rtlCol="0">
            <a:spAutoFit/>
          </a:bodyPr>
          <a:lstStyle/>
          <a:p>
            <a:r>
              <a:rPr lang="en-US" dirty="0"/>
              <a:t>P-55</a:t>
            </a:r>
          </a:p>
        </p:txBody>
      </p:sp>
    </p:spTree>
    <p:extLst>
      <p:ext uri="{BB962C8B-B14F-4D97-AF65-F5344CB8AC3E}">
        <p14:creationId xmlns:p14="http://schemas.microsoft.com/office/powerpoint/2010/main" val="2376010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Purpose of evidence gathering tools</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818812" y="1442046"/>
            <a:ext cx="9707249" cy="4401205"/>
          </a:xfrm>
          <a:prstGeom prst="rect">
            <a:avLst/>
          </a:prstGeom>
        </p:spPr>
        <p:txBody>
          <a:bodyPr wrap="square">
            <a:spAutoFit/>
          </a:bodyPr>
          <a:lstStyle/>
          <a:p>
            <a:pPr marL="342900" lvl="0" indent="-342900">
              <a:buFont typeface="Courier New" panose="02070309020205020404" pitchFamily="49" charset="0"/>
              <a:buChar char="o"/>
            </a:pPr>
            <a:r>
              <a:rPr lang="en-US" sz="2000" dirty="0"/>
              <a:t>help candidates understand what is expected of them</a:t>
            </a:r>
          </a:p>
          <a:p>
            <a:endParaRPr lang="en-US" sz="2000" dirty="0"/>
          </a:p>
          <a:p>
            <a:pPr marL="342900" lvl="0" indent="-342900">
              <a:buFont typeface="Courier New" panose="02070309020205020404" pitchFamily="49" charset="0"/>
              <a:buChar char="o"/>
            </a:pPr>
            <a:r>
              <a:rPr lang="en-US" sz="2000" dirty="0"/>
              <a:t>provide a focus for the assessment</a:t>
            </a:r>
          </a:p>
          <a:p>
            <a:endParaRPr lang="en-US" sz="2000" dirty="0"/>
          </a:p>
          <a:p>
            <a:pPr marL="342900" lvl="0" indent="-342900">
              <a:buFont typeface="Courier New" panose="02070309020205020404" pitchFamily="49" charset="0"/>
              <a:buChar char="o"/>
            </a:pPr>
            <a:r>
              <a:rPr lang="en-US" sz="2000" dirty="0"/>
              <a:t>identify what is needed to judge competency</a:t>
            </a:r>
          </a:p>
          <a:p>
            <a:endParaRPr lang="en-US" sz="2000" dirty="0"/>
          </a:p>
          <a:p>
            <a:pPr marL="342900" lvl="0" indent="-342900">
              <a:buFont typeface="Courier New" panose="02070309020205020404" pitchFamily="49" charset="0"/>
              <a:buChar char="o"/>
            </a:pPr>
            <a:r>
              <a:rPr lang="en-US" sz="2000" dirty="0"/>
              <a:t>assist the assessor to make judgement on whether the candidate is competent or not yet competent</a:t>
            </a:r>
          </a:p>
          <a:p>
            <a:endParaRPr lang="en-US" sz="2000" dirty="0"/>
          </a:p>
          <a:p>
            <a:pPr marL="342900" lvl="0" indent="-342900">
              <a:buFont typeface="Courier New" panose="02070309020205020404" pitchFamily="49" charset="0"/>
              <a:buChar char="o"/>
            </a:pPr>
            <a:r>
              <a:rPr lang="en-US" sz="2000" dirty="0"/>
              <a:t>allow the BTEB to have guidance on the evidence to be collected from candidates by assessors</a:t>
            </a:r>
          </a:p>
          <a:p>
            <a:endParaRPr lang="en-US" sz="2000" dirty="0"/>
          </a:p>
          <a:p>
            <a:pPr marL="342900" lvl="0" indent="-342900">
              <a:buFont typeface="Courier New" panose="02070309020205020404" pitchFamily="49" charset="0"/>
              <a:buChar char="o"/>
            </a:pPr>
            <a:r>
              <a:rPr lang="en-US" sz="2000" dirty="0"/>
              <a:t>aid an </a:t>
            </a:r>
            <a:r>
              <a:rPr lang="en-US" sz="2000" dirty="0" err="1"/>
              <a:t>organisation</a:t>
            </a:r>
            <a:r>
              <a:rPr lang="en-US" sz="2000" dirty="0"/>
              <a:t> in preparation of the tools, equipment and materials required for assessment</a:t>
            </a:r>
          </a:p>
        </p:txBody>
      </p:sp>
      <p:sp>
        <p:nvSpPr>
          <p:cNvPr id="4" name="TextBox 3">
            <a:extLst>
              <a:ext uri="{FF2B5EF4-FFF2-40B4-BE49-F238E27FC236}">
                <a16:creationId xmlns:a16="http://schemas.microsoft.com/office/drawing/2014/main" id="{85E5CD3C-BB70-4CAD-BB36-9DA97C977D10}"/>
              </a:ext>
            </a:extLst>
          </p:cNvPr>
          <p:cNvSpPr txBox="1"/>
          <p:nvPr/>
        </p:nvSpPr>
        <p:spPr>
          <a:xfrm>
            <a:off x="10668000" y="6228522"/>
            <a:ext cx="1033670" cy="369332"/>
          </a:xfrm>
          <a:prstGeom prst="rect">
            <a:avLst/>
          </a:prstGeom>
          <a:noFill/>
        </p:spPr>
        <p:txBody>
          <a:bodyPr wrap="square" rtlCol="0">
            <a:spAutoFit/>
          </a:bodyPr>
          <a:lstStyle/>
          <a:p>
            <a:r>
              <a:rPr lang="en-US" dirty="0"/>
              <a:t>P-55</a:t>
            </a:r>
          </a:p>
        </p:txBody>
      </p:sp>
    </p:spTree>
    <p:extLst>
      <p:ext uri="{BB962C8B-B14F-4D97-AF65-F5344CB8AC3E}">
        <p14:creationId xmlns:p14="http://schemas.microsoft.com/office/powerpoint/2010/main" val="2451350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Steps for Design of Evidence Gathering Tools</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818812" y="2409640"/>
            <a:ext cx="9707249" cy="2585323"/>
          </a:xfrm>
          <a:prstGeom prst="rect">
            <a:avLst/>
          </a:prstGeom>
        </p:spPr>
        <p:txBody>
          <a:bodyPr wrap="square">
            <a:spAutoFit/>
          </a:bodyPr>
          <a:lstStyle/>
          <a:p>
            <a:r>
              <a:rPr lang="en-US" sz="2400" b="1" dirty="0"/>
              <a:t>Step 1: Identify interrelated unit(s) of competency to be assessed</a:t>
            </a:r>
          </a:p>
          <a:p>
            <a:r>
              <a:rPr lang="en-US" sz="2400" b="1" dirty="0"/>
              <a:t>Step 2: Interpret the unit(s) of competency</a:t>
            </a:r>
            <a:endParaRPr lang="en-US" sz="2400" dirty="0"/>
          </a:p>
          <a:p>
            <a:r>
              <a:rPr lang="en-US" sz="2400" b="1" dirty="0"/>
              <a:t>Step 3: Identify the type and amount of evidence to be collected</a:t>
            </a:r>
            <a:endParaRPr lang="en-US" sz="2400" dirty="0"/>
          </a:p>
          <a:p>
            <a:r>
              <a:rPr lang="en-US" sz="2400" b="1" dirty="0"/>
              <a:t>Step 4: Prepare the evidence-gathering tool</a:t>
            </a:r>
            <a:endParaRPr lang="en-US" sz="2400" dirty="0"/>
          </a:p>
          <a:p>
            <a:r>
              <a:rPr lang="en-US" sz="2400" b="1" dirty="0"/>
              <a:t>Step 5: Validate the evidence-gathering tool</a:t>
            </a:r>
            <a:endParaRPr lang="en-US" sz="2400" dirty="0"/>
          </a:p>
          <a:p>
            <a:r>
              <a:rPr lang="en-US" sz="2400" b="1" dirty="0"/>
              <a:t>Step 6: Prepare the final version of the evidence-gathering tool</a:t>
            </a:r>
            <a:endParaRPr lang="en-US" sz="2400" dirty="0"/>
          </a:p>
          <a:p>
            <a:endParaRPr lang="en-US" dirty="0"/>
          </a:p>
        </p:txBody>
      </p:sp>
      <p:sp>
        <p:nvSpPr>
          <p:cNvPr id="4" name="TextBox 3">
            <a:extLst>
              <a:ext uri="{FF2B5EF4-FFF2-40B4-BE49-F238E27FC236}">
                <a16:creationId xmlns:a16="http://schemas.microsoft.com/office/drawing/2014/main" id="{85E5CD3C-BB70-4CAD-BB36-9DA97C977D10}"/>
              </a:ext>
            </a:extLst>
          </p:cNvPr>
          <p:cNvSpPr txBox="1"/>
          <p:nvPr/>
        </p:nvSpPr>
        <p:spPr>
          <a:xfrm>
            <a:off x="10668000" y="6228522"/>
            <a:ext cx="1033670" cy="369332"/>
          </a:xfrm>
          <a:prstGeom prst="rect">
            <a:avLst/>
          </a:prstGeom>
          <a:noFill/>
        </p:spPr>
        <p:txBody>
          <a:bodyPr wrap="square" rtlCol="0">
            <a:spAutoFit/>
          </a:bodyPr>
          <a:lstStyle/>
          <a:p>
            <a:r>
              <a:rPr lang="en-US" dirty="0"/>
              <a:t>P-55</a:t>
            </a:r>
          </a:p>
        </p:txBody>
      </p:sp>
    </p:spTree>
    <p:extLst>
      <p:ext uri="{BB962C8B-B14F-4D97-AF65-F5344CB8AC3E}">
        <p14:creationId xmlns:p14="http://schemas.microsoft.com/office/powerpoint/2010/main" val="809295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79" y="0"/>
            <a:ext cx="10442713" cy="850939"/>
          </a:xfrm>
        </p:spPr>
        <p:txBody>
          <a:bodyPr>
            <a:normAutofit/>
          </a:bodyPr>
          <a:lstStyle/>
          <a:p>
            <a:r>
              <a:rPr lang="en-US" b="1" dirty="0"/>
              <a:t>Assessment Plan</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818810" y="850939"/>
            <a:ext cx="9707249" cy="5324535"/>
          </a:xfrm>
          <a:prstGeom prst="rect">
            <a:avLst/>
          </a:prstGeom>
        </p:spPr>
        <p:txBody>
          <a:bodyPr wrap="square">
            <a:spAutoFit/>
          </a:bodyPr>
          <a:lstStyle/>
          <a:p>
            <a:r>
              <a:rPr lang="en-US" sz="2000" dirty="0"/>
              <a:t>An assessment plan is the overall planning document for the assessment process and includes a range of information to guide assessors which may include purpose, context, personnel, competency standards/assessment benchmarks, assessment methods and tools, the evidence plan, organizational arrangements including physical and material resources and equipment and other relevant information. An assessment plan is developed by an assessment designer.</a:t>
            </a:r>
          </a:p>
          <a:p>
            <a:r>
              <a:rPr lang="en-US" sz="2000" dirty="0"/>
              <a:t> </a:t>
            </a:r>
          </a:p>
          <a:p>
            <a:r>
              <a:rPr lang="en-US" sz="2000" dirty="0"/>
              <a:t>Assessment plan includes:</a:t>
            </a:r>
          </a:p>
          <a:p>
            <a:r>
              <a:rPr lang="en-US" sz="2000" dirty="0"/>
              <a:t> </a:t>
            </a:r>
          </a:p>
          <a:p>
            <a:pPr marL="342900" lvl="0" indent="-342900">
              <a:buFont typeface="Wingdings" panose="05000000000000000000" pitchFamily="2" charset="2"/>
              <a:buChar char="ü"/>
            </a:pPr>
            <a:r>
              <a:rPr lang="en-US" sz="2000" dirty="0"/>
              <a:t>purpose and aims of assessment </a:t>
            </a:r>
          </a:p>
          <a:p>
            <a:pPr marL="342900" lvl="0" indent="-342900">
              <a:buFont typeface="Wingdings" panose="05000000000000000000" pitchFamily="2" charset="2"/>
              <a:buChar char="ü"/>
            </a:pPr>
            <a:r>
              <a:rPr lang="en-US" sz="2000" dirty="0"/>
              <a:t>context of assessment</a:t>
            </a:r>
          </a:p>
          <a:p>
            <a:pPr marL="342900" indent="-342900">
              <a:buFont typeface="Wingdings" panose="05000000000000000000" pitchFamily="2" charset="2"/>
              <a:buChar char="ü"/>
            </a:pPr>
            <a:r>
              <a:rPr lang="en-US" sz="2000" dirty="0"/>
              <a:t>relevant benchmarks for assessment</a:t>
            </a:r>
          </a:p>
          <a:p>
            <a:pPr marL="342900" indent="-342900">
              <a:buFont typeface="Wingdings" panose="05000000000000000000" pitchFamily="2" charset="2"/>
              <a:buChar char="ü"/>
            </a:pPr>
            <a:r>
              <a:rPr lang="en-US" sz="2000" dirty="0"/>
              <a:t>other assessment information and documentation identified as relevant</a:t>
            </a:r>
          </a:p>
          <a:p>
            <a:r>
              <a:rPr lang="en-US" sz="2000" dirty="0"/>
              <a:t>	- what is to be assessed &amp; how assessment is to take place </a:t>
            </a:r>
          </a:p>
          <a:p>
            <a:r>
              <a:rPr lang="en-US" sz="2000" dirty="0"/>
              <a:t>	- where assessment is to take place</a:t>
            </a:r>
          </a:p>
          <a:p>
            <a:r>
              <a:rPr lang="en-US" sz="2000" dirty="0"/>
              <a:t>	- when assessment is to take place</a:t>
            </a:r>
          </a:p>
          <a:p>
            <a:endParaRPr lang="en-US" sz="2000" dirty="0"/>
          </a:p>
        </p:txBody>
      </p:sp>
      <p:sp>
        <p:nvSpPr>
          <p:cNvPr id="4" name="TextBox 3">
            <a:extLst>
              <a:ext uri="{FF2B5EF4-FFF2-40B4-BE49-F238E27FC236}">
                <a16:creationId xmlns:a16="http://schemas.microsoft.com/office/drawing/2014/main" id="{85E5CD3C-BB70-4CAD-BB36-9DA97C977D10}"/>
              </a:ext>
            </a:extLst>
          </p:cNvPr>
          <p:cNvSpPr txBox="1"/>
          <p:nvPr/>
        </p:nvSpPr>
        <p:spPr>
          <a:xfrm>
            <a:off x="10668000" y="6228522"/>
            <a:ext cx="1033670" cy="369332"/>
          </a:xfrm>
          <a:prstGeom prst="rect">
            <a:avLst/>
          </a:prstGeom>
          <a:noFill/>
        </p:spPr>
        <p:txBody>
          <a:bodyPr wrap="square" rtlCol="0">
            <a:spAutoFit/>
          </a:bodyPr>
          <a:lstStyle/>
          <a:p>
            <a:r>
              <a:rPr lang="en-US" dirty="0"/>
              <a:t>P-61</a:t>
            </a:r>
          </a:p>
        </p:txBody>
      </p:sp>
    </p:spTree>
    <p:extLst>
      <p:ext uri="{BB962C8B-B14F-4D97-AF65-F5344CB8AC3E}">
        <p14:creationId xmlns:p14="http://schemas.microsoft.com/office/powerpoint/2010/main" val="383809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79" y="79138"/>
            <a:ext cx="10442713" cy="850939"/>
          </a:xfrm>
        </p:spPr>
        <p:txBody>
          <a:bodyPr>
            <a:normAutofit/>
          </a:bodyPr>
          <a:lstStyle/>
          <a:p>
            <a:r>
              <a:rPr lang="en-US" b="1" dirty="0"/>
              <a:t>Assessment Planning Process</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818810" y="930077"/>
            <a:ext cx="9707249" cy="1015663"/>
          </a:xfrm>
          <a:prstGeom prst="rect">
            <a:avLst/>
          </a:prstGeom>
        </p:spPr>
        <p:txBody>
          <a:bodyPr wrap="square">
            <a:spAutoFit/>
          </a:bodyPr>
          <a:lstStyle/>
          <a:p>
            <a:r>
              <a:rPr lang="en-US" sz="2000" dirty="0"/>
              <a:t>The assessment process is an agreed series of steps that the candidate undertakes to be judged as competent - planning, gathering and reporting cycle. The process must best suit the needs of all key stakeholders and be both effective and efficient.</a:t>
            </a:r>
          </a:p>
        </p:txBody>
      </p:sp>
      <p:sp>
        <p:nvSpPr>
          <p:cNvPr id="4" name="TextBox 3">
            <a:extLst>
              <a:ext uri="{FF2B5EF4-FFF2-40B4-BE49-F238E27FC236}">
                <a16:creationId xmlns:a16="http://schemas.microsoft.com/office/drawing/2014/main" id="{85E5CD3C-BB70-4CAD-BB36-9DA97C977D10}"/>
              </a:ext>
            </a:extLst>
          </p:cNvPr>
          <p:cNvSpPr txBox="1"/>
          <p:nvPr/>
        </p:nvSpPr>
        <p:spPr>
          <a:xfrm>
            <a:off x="10668000" y="6228522"/>
            <a:ext cx="1033670" cy="369332"/>
          </a:xfrm>
          <a:prstGeom prst="rect">
            <a:avLst/>
          </a:prstGeom>
          <a:noFill/>
        </p:spPr>
        <p:txBody>
          <a:bodyPr wrap="square" rtlCol="0">
            <a:spAutoFit/>
          </a:bodyPr>
          <a:lstStyle/>
          <a:p>
            <a:r>
              <a:rPr lang="en-US" dirty="0"/>
              <a:t>P-61</a:t>
            </a:r>
          </a:p>
        </p:txBody>
      </p:sp>
      <p:pic>
        <p:nvPicPr>
          <p:cNvPr id="1026" name="Picture 2" descr="62">
            <a:extLst>
              <a:ext uri="{FF2B5EF4-FFF2-40B4-BE49-F238E27FC236}">
                <a16:creationId xmlns:a16="http://schemas.microsoft.com/office/drawing/2014/main" id="{44103F42-FAB9-4249-AA60-6F24057DF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3862" y="2010178"/>
            <a:ext cx="4313582" cy="476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6979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79" y="79138"/>
            <a:ext cx="10442713" cy="850939"/>
          </a:xfrm>
        </p:spPr>
        <p:txBody>
          <a:bodyPr>
            <a:normAutofit/>
          </a:bodyPr>
          <a:lstStyle/>
          <a:p>
            <a:r>
              <a:rPr lang="en-US" dirty="0"/>
              <a:t>To help us recognize competency</a:t>
            </a:r>
          </a:p>
        </p:txBody>
      </p:sp>
      <p:sp>
        <p:nvSpPr>
          <p:cNvPr id="6" name="Rectangle 5">
            <a:extLst>
              <a:ext uri="{FF2B5EF4-FFF2-40B4-BE49-F238E27FC236}">
                <a16:creationId xmlns:a16="http://schemas.microsoft.com/office/drawing/2014/main" id="{095F7304-7889-46A8-AE18-5EFC9C56B277}"/>
              </a:ext>
            </a:extLst>
          </p:cNvPr>
          <p:cNvSpPr/>
          <p:nvPr/>
        </p:nvSpPr>
        <p:spPr>
          <a:xfrm>
            <a:off x="1994421" y="1990251"/>
            <a:ext cx="9707249" cy="2906950"/>
          </a:xfrm>
          <a:prstGeom prst="rect">
            <a:avLst/>
          </a:prstGeom>
        </p:spPr>
        <p:txBody>
          <a:bodyPr wrap="square">
            <a:spAutoFit/>
          </a:bodyPr>
          <a:lstStyle/>
          <a:p>
            <a:pPr lvl="0">
              <a:lnSpc>
                <a:spcPct val="150000"/>
              </a:lnSpc>
            </a:pPr>
            <a:r>
              <a:rPr lang="en-US" sz="2400" b="1" dirty="0"/>
              <a:t>4 questions that we can ask</a:t>
            </a:r>
          </a:p>
          <a:p>
            <a:pPr marL="457200" lvl="0" indent="-457200">
              <a:lnSpc>
                <a:spcPct val="150000"/>
              </a:lnSpc>
              <a:buFont typeface="+mj-lt"/>
              <a:buAutoNum type="arabicPeriod"/>
            </a:pPr>
            <a:r>
              <a:rPr lang="en-US" sz="2000" dirty="0"/>
              <a:t>Can this person transfer these skills to new situations?</a:t>
            </a:r>
          </a:p>
          <a:p>
            <a:pPr marL="457200" lvl="0" indent="-457200">
              <a:lnSpc>
                <a:spcPct val="150000"/>
              </a:lnSpc>
              <a:buFont typeface="+mj-lt"/>
              <a:buAutoNum type="arabicPeriod"/>
            </a:pPr>
            <a:r>
              <a:rPr lang="en-US" sz="2000" dirty="0"/>
              <a:t>How does this person respond when things go wrong?</a:t>
            </a:r>
          </a:p>
          <a:p>
            <a:pPr marL="457200" lvl="0" indent="-457200">
              <a:lnSpc>
                <a:spcPct val="150000"/>
              </a:lnSpc>
              <a:buFont typeface="+mj-lt"/>
              <a:buAutoNum type="arabicPeriod"/>
            </a:pPr>
            <a:r>
              <a:rPr lang="en-US" sz="2000" dirty="0"/>
              <a:t>How does this person cope with changes to the conditions under which the task is being performed?</a:t>
            </a:r>
          </a:p>
          <a:p>
            <a:pPr marL="457200" lvl="0" indent="-457200">
              <a:lnSpc>
                <a:spcPct val="150000"/>
              </a:lnSpc>
              <a:buFont typeface="+mj-lt"/>
              <a:buAutoNum type="arabicPeriod"/>
            </a:pPr>
            <a:r>
              <a:rPr lang="en-US" sz="2000" dirty="0"/>
              <a:t>How does this person manage the task as part of the other demands of the job?</a:t>
            </a:r>
          </a:p>
        </p:txBody>
      </p:sp>
      <p:sp>
        <p:nvSpPr>
          <p:cNvPr id="4" name="TextBox 3">
            <a:extLst>
              <a:ext uri="{FF2B5EF4-FFF2-40B4-BE49-F238E27FC236}">
                <a16:creationId xmlns:a16="http://schemas.microsoft.com/office/drawing/2014/main" id="{85E5CD3C-BB70-4CAD-BB36-9DA97C977D10}"/>
              </a:ext>
            </a:extLst>
          </p:cNvPr>
          <p:cNvSpPr txBox="1"/>
          <p:nvPr/>
        </p:nvSpPr>
        <p:spPr>
          <a:xfrm>
            <a:off x="10668000" y="6228522"/>
            <a:ext cx="1033670" cy="369332"/>
          </a:xfrm>
          <a:prstGeom prst="rect">
            <a:avLst/>
          </a:prstGeom>
          <a:noFill/>
        </p:spPr>
        <p:txBody>
          <a:bodyPr wrap="square" rtlCol="0">
            <a:spAutoFit/>
          </a:bodyPr>
          <a:lstStyle/>
          <a:p>
            <a:r>
              <a:rPr lang="en-US" dirty="0"/>
              <a:t>P-61</a:t>
            </a:r>
          </a:p>
        </p:txBody>
      </p:sp>
    </p:spTree>
    <p:extLst>
      <p:ext uri="{BB962C8B-B14F-4D97-AF65-F5344CB8AC3E}">
        <p14:creationId xmlns:p14="http://schemas.microsoft.com/office/powerpoint/2010/main" val="4008517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79" y="79138"/>
            <a:ext cx="10442713" cy="850939"/>
          </a:xfrm>
        </p:spPr>
        <p:txBody>
          <a:bodyPr>
            <a:normAutofit/>
          </a:bodyPr>
          <a:lstStyle/>
          <a:p>
            <a:r>
              <a:rPr lang="en-US" b="1" dirty="0"/>
              <a:t>Dimensions of competency</a:t>
            </a:r>
            <a:endParaRPr lang="en-US" dirty="0"/>
          </a:p>
        </p:txBody>
      </p:sp>
      <p:sp>
        <p:nvSpPr>
          <p:cNvPr id="4" name="TextBox 3">
            <a:extLst>
              <a:ext uri="{FF2B5EF4-FFF2-40B4-BE49-F238E27FC236}">
                <a16:creationId xmlns:a16="http://schemas.microsoft.com/office/drawing/2014/main" id="{85E5CD3C-BB70-4CAD-BB36-9DA97C977D10}"/>
              </a:ext>
            </a:extLst>
          </p:cNvPr>
          <p:cNvSpPr txBox="1"/>
          <p:nvPr/>
        </p:nvSpPr>
        <p:spPr>
          <a:xfrm>
            <a:off x="11376957" y="6195332"/>
            <a:ext cx="1033670" cy="369332"/>
          </a:xfrm>
          <a:prstGeom prst="rect">
            <a:avLst/>
          </a:prstGeom>
          <a:noFill/>
        </p:spPr>
        <p:txBody>
          <a:bodyPr wrap="square" rtlCol="0">
            <a:spAutoFit/>
          </a:bodyPr>
          <a:lstStyle/>
          <a:p>
            <a:r>
              <a:rPr lang="en-US" dirty="0"/>
              <a:t>P-63</a:t>
            </a:r>
          </a:p>
        </p:txBody>
      </p:sp>
      <p:pic>
        <p:nvPicPr>
          <p:cNvPr id="2050" name="Picture 2" descr="63">
            <a:extLst>
              <a:ext uri="{FF2B5EF4-FFF2-40B4-BE49-F238E27FC236}">
                <a16:creationId xmlns:a16="http://schemas.microsoft.com/office/drawing/2014/main" id="{1E61BDAE-FCF0-4ABD-A3DE-75793E293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650" y="1086679"/>
            <a:ext cx="9135307" cy="551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689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69"/>
            <a:ext cx="10946296" cy="1152939"/>
          </a:xfrm>
        </p:spPr>
        <p:txBody>
          <a:bodyPr>
            <a:noAutofit/>
          </a:bodyPr>
          <a:lstStyle/>
          <a:p>
            <a:r>
              <a:rPr lang="en-US" b="1" dirty="0"/>
              <a:t>Purpose, Context and Principles of Competency Based Assessment</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417983" y="1982856"/>
            <a:ext cx="10283687" cy="3742083"/>
          </a:xfrm>
        </p:spPr>
        <p:txBody>
          <a:bodyPr>
            <a:noAutofit/>
          </a:bodyPr>
          <a:lstStyle/>
          <a:p>
            <a:pPr marL="457200" indent="-457200">
              <a:buFont typeface="+mj-lt"/>
              <a:buAutoNum type="arabicPeriod"/>
            </a:pPr>
            <a:r>
              <a:rPr lang="en-US" dirty="0"/>
              <a:t>Assessment is a central element in curriculum development: it is the critical link between learning outcomes, content and learning &amp; teaching activities. Assessment not only gauges what students have learned; it shapes how students approach learning. Often assessment is the first thing to be considered by many students in planning their engagement with a topic. </a:t>
            </a:r>
          </a:p>
          <a:p>
            <a:pPr marL="457200" indent="-457200">
              <a:buFont typeface="+mj-lt"/>
              <a:buAutoNum type="arabicPeriod"/>
            </a:pPr>
            <a:r>
              <a:rPr lang="en-US" dirty="0"/>
              <a:t>Assessment is crucial in vocational education as it is the process of making judgements about whether competency has been achieved by learners before sending them out into the workplace. </a:t>
            </a:r>
            <a:endParaRPr lang="en-US" sz="2000"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P-13</a:t>
            </a:r>
          </a:p>
        </p:txBody>
      </p:sp>
    </p:spTree>
    <p:extLst>
      <p:ext uri="{BB962C8B-B14F-4D97-AF65-F5344CB8AC3E}">
        <p14:creationId xmlns:p14="http://schemas.microsoft.com/office/powerpoint/2010/main" val="247009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0"/>
            <a:ext cx="10946296" cy="609601"/>
          </a:xfrm>
        </p:spPr>
        <p:txBody>
          <a:bodyPr>
            <a:noAutofit/>
          </a:bodyPr>
          <a:lstStyle/>
          <a:p>
            <a:r>
              <a:rPr lang="en-US" b="1" dirty="0"/>
              <a:t>Dimensions of competency</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P-54</a:t>
            </a:r>
          </a:p>
        </p:txBody>
      </p:sp>
      <p:graphicFrame>
        <p:nvGraphicFramePr>
          <p:cNvPr id="8" name="Table 8">
            <a:extLst>
              <a:ext uri="{FF2B5EF4-FFF2-40B4-BE49-F238E27FC236}">
                <a16:creationId xmlns:a16="http://schemas.microsoft.com/office/drawing/2014/main" id="{C29C9266-912B-4F41-9193-370F82F8DF56}"/>
              </a:ext>
            </a:extLst>
          </p:cNvPr>
          <p:cNvGraphicFramePr>
            <a:graphicFrameLocks noGrp="1"/>
          </p:cNvGraphicFramePr>
          <p:nvPr>
            <p:ph idx="1"/>
          </p:nvPr>
        </p:nvGraphicFramePr>
        <p:xfrm>
          <a:off x="1537251" y="1301181"/>
          <a:ext cx="10363201" cy="4419600"/>
        </p:xfrm>
        <a:graphic>
          <a:graphicData uri="http://schemas.openxmlformats.org/drawingml/2006/table">
            <a:tbl>
              <a:tblPr firstRow="1" bandRow="1">
                <a:tableStyleId>{5C22544A-7EE6-4342-B048-85BDC9FD1C3A}</a:tableStyleId>
              </a:tblPr>
              <a:tblGrid>
                <a:gridCol w="2133601">
                  <a:extLst>
                    <a:ext uri="{9D8B030D-6E8A-4147-A177-3AD203B41FA5}">
                      <a16:colId xmlns:a16="http://schemas.microsoft.com/office/drawing/2014/main" val="3639403130"/>
                    </a:ext>
                  </a:extLst>
                </a:gridCol>
                <a:gridCol w="8229600">
                  <a:extLst>
                    <a:ext uri="{9D8B030D-6E8A-4147-A177-3AD203B41FA5}">
                      <a16:colId xmlns:a16="http://schemas.microsoft.com/office/drawing/2014/main" val="2774183542"/>
                    </a:ext>
                  </a:extLst>
                </a:gridCol>
              </a:tblGrid>
              <a:tr h="370840">
                <a:tc>
                  <a:txBody>
                    <a:bodyPr/>
                    <a:lstStyle/>
                    <a:p>
                      <a:r>
                        <a:rPr lang="en-US" sz="2000" b="1" kern="1200" dirty="0">
                          <a:solidFill>
                            <a:schemeClr val="lt1"/>
                          </a:solidFill>
                          <a:effectLst/>
                          <a:latin typeface="+mn-lt"/>
                          <a:ea typeface="+mn-ea"/>
                          <a:cs typeface="+mn-cs"/>
                        </a:rPr>
                        <a:t>Dimension of Competency</a:t>
                      </a:r>
                      <a:endParaRPr lang="en-US" sz="2000" dirty="0"/>
                    </a:p>
                  </a:txBody>
                  <a:tcPr/>
                </a:tc>
                <a:tc>
                  <a:txBody>
                    <a:bodyPr/>
                    <a:lstStyle/>
                    <a:p>
                      <a:pPr algn="ctr"/>
                      <a:r>
                        <a:rPr lang="en-US" sz="2000" b="1" kern="1200" dirty="0">
                          <a:solidFill>
                            <a:schemeClr val="lt1"/>
                          </a:solidFill>
                          <a:effectLst/>
                          <a:latin typeface="+mn-lt"/>
                          <a:ea typeface="+mn-ea"/>
                          <a:cs typeface="+mn-cs"/>
                        </a:rPr>
                        <a:t>Analysis</a:t>
                      </a:r>
                      <a:endParaRPr lang="en-US" sz="2000" dirty="0"/>
                    </a:p>
                  </a:txBody>
                  <a:tcPr/>
                </a:tc>
                <a:extLst>
                  <a:ext uri="{0D108BD9-81ED-4DB2-BD59-A6C34878D82A}">
                    <a16:rowId xmlns:a16="http://schemas.microsoft.com/office/drawing/2014/main" val="2677797463"/>
                  </a:ext>
                </a:extLst>
              </a:tr>
              <a:tr h="370840">
                <a:tc>
                  <a:txBody>
                    <a:bodyPr/>
                    <a:lstStyle/>
                    <a:p>
                      <a:r>
                        <a:rPr lang="en-US" sz="2000" kern="1200" dirty="0">
                          <a:solidFill>
                            <a:schemeClr val="dk1"/>
                          </a:solidFill>
                          <a:effectLst/>
                          <a:latin typeface="+mn-lt"/>
                          <a:ea typeface="+mn-ea"/>
                          <a:cs typeface="+mn-cs"/>
                        </a:rPr>
                        <a:t>Task skills</a:t>
                      </a:r>
                      <a:endParaRPr lang="en-US" sz="2000" b="1"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Those skills actually needed to perform the task at an acceptable level</a:t>
                      </a:r>
                    </a:p>
                    <a:p>
                      <a:pPr marL="285750" indent="-285750">
                        <a:buFontTx/>
                        <a:buChar char="-"/>
                      </a:pPr>
                      <a:r>
                        <a:rPr lang="en-US" sz="2000" kern="1200" dirty="0">
                          <a:solidFill>
                            <a:schemeClr val="dk1"/>
                          </a:solidFill>
                          <a:effectLst/>
                          <a:latin typeface="+mn-lt"/>
                          <a:ea typeface="+mn-ea"/>
                          <a:cs typeface="+mn-cs"/>
                        </a:rPr>
                        <a:t>Include knowledge and physical skills</a:t>
                      </a:r>
                    </a:p>
                    <a:p>
                      <a:pPr marL="285750" indent="-285750">
                        <a:buFontTx/>
                        <a:buChar char="-"/>
                      </a:pPr>
                      <a:r>
                        <a:rPr lang="en-US" sz="2000" kern="1200" dirty="0">
                          <a:solidFill>
                            <a:schemeClr val="dk1"/>
                          </a:solidFill>
                          <a:effectLst/>
                          <a:latin typeface="+mn-lt"/>
                          <a:ea typeface="+mn-ea"/>
                          <a:cs typeface="+mn-cs"/>
                        </a:rPr>
                        <a:t>Usually described in the performance criteria of competency standards</a:t>
                      </a:r>
                    </a:p>
                  </a:txBody>
                  <a:tcPr/>
                </a:tc>
                <a:extLst>
                  <a:ext uri="{0D108BD9-81ED-4DB2-BD59-A6C34878D82A}">
                    <a16:rowId xmlns:a16="http://schemas.microsoft.com/office/drawing/2014/main" val="1261438888"/>
                  </a:ext>
                </a:extLst>
              </a:tr>
              <a:tr h="370840">
                <a:tc>
                  <a:txBody>
                    <a:bodyPr/>
                    <a:lstStyle/>
                    <a:p>
                      <a:r>
                        <a:rPr lang="en-US" sz="2000" kern="1200" dirty="0">
                          <a:solidFill>
                            <a:schemeClr val="dk1"/>
                          </a:solidFill>
                          <a:effectLst/>
                          <a:latin typeface="+mn-lt"/>
                          <a:ea typeface="+mn-ea"/>
                          <a:cs typeface="+mn-cs"/>
                        </a:rPr>
                        <a:t>Task management skills</a:t>
                      </a:r>
                      <a:endParaRPr lang="en-US" sz="2000" b="1" kern="1200" dirty="0">
                        <a:solidFill>
                          <a:schemeClr val="dk1"/>
                        </a:solidFill>
                        <a:effectLst/>
                        <a:latin typeface="+mn-lt"/>
                        <a:ea typeface="+mn-ea"/>
                        <a:cs typeface="+mn-cs"/>
                      </a:endParaRPr>
                    </a:p>
                  </a:txBody>
                  <a:tcPr/>
                </a:tc>
                <a:tc>
                  <a:txBody>
                    <a:bodyPr/>
                    <a:lstStyle/>
                    <a:p>
                      <a:pPr marL="285750" indent="-285750">
                        <a:buFontTx/>
                        <a:buChar char="-"/>
                      </a:pPr>
                      <a:r>
                        <a:rPr lang="en-US" sz="2000" kern="1200" dirty="0">
                          <a:solidFill>
                            <a:schemeClr val="dk1"/>
                          </a:solidFill>
                          <a:effectLst/>
                          <a:latin typeface="+mn-lt"/>
                          <a:ea typeface="+mn-ea"/>
                          <a:cs typeface="+mn-cs"/>
                        </a:rPr>
                        <a:t>Organizing and coordinating skills needed to manage a number of tasks or activities within the job</a:t>
                      </a:r>
                    </a:p>
                  </a:txBody>
                  <a:tcPr/>
                </a:tc>
                <a:extLst>
                  <a:ext uri="{0D108BD9-81ED-4DB2-BD59-A6C34878D82A}">
                    <a16:rowId xmlns:a16="http://schemas.microsoft.com/office/drawing/2014/main" val="2780386146"/>
                  </a:ext>
                </a:extLst>
              </a:tr>
              <a:tr h="370840">
                <a:tc>
                  <a:txBody>
                    <a:bodyPr/>
                    <a:lstStyle/>
                    <a:p>
                      <a:r>
                        <a:rPr lang="en-US" sz="2000" kern="1200" dirty="0">
                          <a:solidFill>
                            <a:schemeClr val="dk1"/>
                          </a:solidFill>
                          <a:effectLst/>
                          <a:latin typeface="+mn-lt"/>
                          <a:ea typeface="+mn-ea"/>
                          <a:cs typeface="+mn-cs"/>
                        </a:rPr>
                        <a:t>Contingency skills</a:t>
                      </a:r>
                      <a:endParaRPr lang="en-US" sz="2000" b="1" kern="1200" dirty="0">
                        <a:solidFill>
                          <a:schemeClr val="dk1"/>
                        </a:solidFill>
                        <a:effectLst/>
                        <a:latin typeface="+mn-lt"/>
                        <a:ea typeface="+mn-ea"/>
                        <a:cs typeface="+mn-cs"/>
                      </a:endParaRPr>
                    </a:p>
                  </a:txBody>
                  <a:tcPr/>
                </a:tc>
                <a:tc>
                  <a:txBody>
                    <a:bodyPr/>
                    <a:lstStyle/>
                    <a:p>
                      <a:pPr marL="285750" indent="-285750">
                        <a:buFontTx/>
                        <a:buChar char="-"/>
                      </a:pPr>
                      <a:r>
                        <a:rPr lang="en-US" sz="2000" kern="1200" dirty="0">
                          <a:solidFill>
                            <a:schemeClr val="dk1"/>
                          </a:solidFill>
                          <a:effectLst/>
                          <a:latin typeface="+mn-lt"/>
                          <a:ea typeface="+mn-ea"/>
                          <a:cs typeface="+mn-cs"/>
                        </a:rPr>
                        <a:t>Skills needed to respond and react appropriately to unexpected problems, changes in routine and breakdown</a:t>
                      </a:r>
                    </a:p>
                  </a:txBody>
                  <a:tcPr/>
                </a:tc>
                <a:extLst>
                  <a:ext uri="{0D108BD9-81ED-4DB2-BD59-A6C34878D82A}">
                    <a16:rowId xmlns:a16="http://schemas.microsoft.com/office/drawing/2014/main" val="2931238030"/>
                  </a:ext>
                </a:extLst>
              </a:tr>
              <a:tr h="370840">
                <a:tc>
                  <a:txBody>
                    <a:bodyPr/>
                    <a:lstStyle/>
                    <a:p>
                      <a:r>
                        <a:rPr lang="en-US" sz="2000" kern="1200" dirty="0">
                          <a:solidFill>
                            <a:schemeClr val="dk1"/>
                          </a:solidFill>
                          <a:effectLst/>
                          <a:latin typeface="+mn-lt"/>
                          <a:ea typeface="+mn-ea"/>
                          <a:cs typeface="+mn-cs"/>
                        </a:rPr>
                        <a:t>Job role/environment skills</a:t>
                      </a:r>
                      <a:endParaRPr lang="en-US" sz="2000" b="1" kern="1200" dirty="0">
                        <a:solidFill>
                          <a:schemeClr val="dk1"/>
                        </a:solidFill>
                        <a:effectLst/>
                        <a:latin typeface="+mn-lt"/>
                        <a:ea typeface="+mn-ea"/>
                        <a:cs typeface="+mn-cs"/>
                      </a:endParaRPr>
                    </a:p>
                  </a:txBody>
                  <a:tcPr/>
                </a:tc>
                <a:tc>
                  <a:txBody>
                    <a:bodyPr/>
                    <a:lstStyle/>
                    <a:p>
                      <a:pPr marL="285750" indent="-285750">
                        <a:buFontTx/>
                        <a:buChar char="-"/>
                      </a:pPr>
                      <a:r>
                        <a:rPr lang="en-US" sz="2000" kern="1200" dirty="0">
                          <a:solidFill>
                            <a:schemeClr val="dk1"/>
                          </a:solidFill>
                          <a:effectLst/>
                          <a:latin typeface="+mn-lt"/>
                          <a:ea typeface="+mn-ea"/>
                          <a:cs typeface="+mn-cs"/>
                        </a:rPr>
                        <a:t>Particular skills needed to perform as expected in a particular job position and location</a:t>
                      </a:r>
                    </a:p>
                    <a:p>
                      <a:pPr marL="285750" indent="-285750">
                        <a:buFontTx/>
                        <a:buChar char="-"/>
                      </a:pPr>
                      <a:r>
                        <a:rPr lang="en-US" sz="2000" kern="1200" dirty="0">
                          <a:solidFill>
                            <a:schemeClr val="dk1"/>
                          </a:solidFill>
                          <a:effectLst/>
                          <a:latin typeface="+mn-lt"/>
                          <a:ea typeface="+mn-ea"/>
                          <a:cs typeface="+mn-cs"/>
                        </a:rPr>
                        <a:t> May be described in the range of variables and underpinning skills and knowledge sections of a competency standard</a:t>
                      </a:r>
                    </a:p>
                  </a:txBody>
                  <a:tcPr/>
                </a:tc>
                <a:extLst>
                  <a:ext uri="{0D108BD9-81ED-4DB2-BD59-A6C34878D82A}">
                    <a16:rowId xmlns:a16="http://schemas.microsoft.com/office/drawing/2014/main" val="3698149838"/>
                  </a:ext>
                </a:extLst>
              </a:tr>
            </a:tbl>
          </a:graphicData>
        </a:graphic>
      </p:graphicFrame>
    </p:spTree>
    <p:extLst>
      <p:ext uri="{BB962C8B-B14F-4D97-AF65-F5344CB8AC3E}">
        <p14:creationId xmlns:p14="http://schemas.microsoft.com/office/powerpoint/2010/main" val="331084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Key Features of the Assessment Plan</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550440" y="1495055"/>
            <a:ext cx="9707249" cy="5078313"/>
          </a:xfrm>
          <a:prstGeom prst="rect">
            <a:avLst/>
          </a:prstGeom>
        </p:spPr>
        <p:txBody>
          <a:bodyPr wrap="square">
            <a:spAutoFit/>
          </a:bodyPr>
          <a:lstStyle/>
          <a:p>
            <a:pPr marL="285750" lvl="0" indent="-285750">
              <a:buFont typeface="Arial" panose="020B0604020202020204" pitchFamily="34" charset="0"/>
              <a:buChar char="•"/>
            </a:pPr>
            <a:r>
              <a:rPr lang="en-US" dirty="0"/>
              <a:t>fair, valid, reliable and flexible.</a:t>
            </a:r>
          </a:p>
          <a:p>
            <a:endParaRPr lang="en-US" dirty="0"/>
          </a:p>
          <a:p>
            <a:pPr marL="285750" lvl="0" indent="-285750">
              <a:buFont typeface="Arial" panose="020B0604020202020204" pitchFamily="34" charset="0"/>
              <a:buChar char="•"/>
            </a:pPr>
            <a:r>
              <a:rPr lang="en-US" dirty="0"/>
              <a:t>links to the units and competency elements and the performance criteria set out in the Competency Unit.</a:t>
            </a:r>
          </a:p>
          <a:p>
            <a:endParaRPr lang="en-US" dirty="0"/>
          </a:p>
          <a:p>
            <a:pPr marL="285750" lvl="0" indent="-285750">
              <a:buFont typeface="Arial" panose="020B0604020202020204" pitchFamily="34" charset="0"/>
              <a:buChar char="•"/>
            </a:pPr>
            <a:r>
              <a:rPr lang="en-US" dirty="0"/>
              <a:t>covering the assessment of underpinning knowledge.</a:t>
            </a:r>
          </a:p>
          <a:p>
            <a:endParaRPr lang="en-US" dirty="0"/>
          </a:p>
          <a:p>
            <a:pPr marL="285750" lvl="0" indent="-285750">
              <a:buFont typeface="Arial" panose="020B0604020202020204" pitchFamily="34" charset="0"/>
              <a:buChar char="•"/>
            </a:pPr>
            <a:r>
              <a:rPr lang="en-US" dirty="0"/>
              <a:t>including assessment instruments and events which are ‘performance based’. This means the assessor is able to make a direct assessment of whether the trainee can perform the competency to the required skill level as set out in the performance criteria – through workplace demonstrations, simulated workplace demonstrations and practical tasks or other performance-based processes.</a:t>
            </a:r>
          </a:p>
          <a:p>
            <a:endParaRPr lang="en-US" dirty="0"/>
          </a:p>
          <a:p>
            <a:pPr marL="285750" lvl="0" indent="-285750">
              <a:buFont typeface="Arial" panose="020B0604020202020204" pitchFamily="34" charset="0"/>
              <a:buChar char="•"/>
            </a:pPr>
            <a:r>
              <a:rPr lang="en-US" dirty="0"/>
              <a:t>be practical and ‘doable’. This means there is a reasonable balance of course time taken up with training and assessment (the demands of assessment should not overwhelm the trainers’ time dedicated to course instruction). Assessment should not impose unreasonable burdens on the participant nor should the criteria be set so high that trainees find it unreasonably difficult to succeed.</a:t>
            </a:r>
          </a:p>
        </p:txBody>
      </p:sp>
    </p:spTree>
    <p:extLst>
      <p:ext uri="{BB962C8B-B14F-4D97-AF65-F5344CB8AC3E}">
        <p14:creationId xmlns:p14="http://schemas.microsoft.com/office/powerpoint/2010/main" val="1759614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Key Features of the Assessment Plan</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550440" y="1495055"/>
            <a:ext cx="9707249" cy="4524315"/>
          </a:xfrm>
          <a:prstGeom prst="rect">
            <a:avLst/>
          </a:prstGeom>
        </p:spPr>
        <p:txBody>
          <a:bodyPr wrap="square">
            <a:spAutoFit/>
          </a:bodyPr>
          <a:lstStyle/>
          <a:p>
            <a:pPr marL="285750" lvl="0" indent="-285750">
              <a:buFont typeface="Arial" panose="020B0604020202020204" pitchFamily="34" charset="0"/>
              <a:buChar char="•"/>
            </a:pPr>
            <a:r>
              <a:rPr lang="en-US" dirty="0"/>
              <a:t>where possible, assessment should be fun. Clever and authentic assessment should tap upon the natural enthusiasm of the learner to learn and the satisfaction which comes with demonstrating a skill or ability.</a:t>
            </a:r>
          </a:p>
          <a:p>
            <a:endParaRPr lang="en-US" dirty="0"/>
          </a:p>
          <a:p>
            <a:pPr marL="285750" lvl="0" indent="-285750">
              <a:buFont typeface="Arial" panose="020B0604020202020204" pitchFamily="34" charset="0"/>
              <a:buChar char="•"/>
            </a:pPr>
            <a:r>
              <a:rPr lang="en-US" dirty="0"/>
              <a:t>be holistic and avoid being ‘atomistic’ – multiple small, unconnected assessment events which are time consuming and may mean little on their own. Often the key to</a:t>
            </a:r>
          </a:p>
          <a:p>
            <a:endParaRPr lang="en-US" dirty="0"/>
          </a:p>
          <a:p>
            <a:pPr marL="285750" indent="-285750">
              <a:buFont typeface="Arial" panose="020B0604020202020204" pitchFamily="34" charset="0"/>
              <a:buChar char="•"/>
            </a:pPr>
            <a:r>
              <a:rPr lang="en-US" dirty="0"/>
              <a:t>‘competence’ is to be able to combine a set of discrete skills into a meaningful job related process.</a:t>
            </a:r>
          </a:p>
          <a:p>
            <a:endParaRPr lang="en-US" dirty="0"/>
          </a:p>
          <a:p>
            <a:pPr marL="285750" lvl="0" indent="-285750">
              <a:buFont typeface="Arial" panose="020B0604020202020204" pitchFamily="34" charset="0"/>
              <a:buChar char="•"/>
            </a:pPr>
            <a:r>
              <a:rPr lang="en-US" dirty="0"/>
              <a:t>have coherency and, where possible, clustered around a few more comprehensive assessment events which can collectively assess several specific elements and performance criteria in a connected way.</a:t>
            </a:r>
          </a:p>
          <a:p>
            <a:endParaRPr lang="en-US" dirty="0"/>
          </a:p>
          <a:p>
            <a:pPr marL="285750" lvl="0" indent="-285750">
              <a:buFont typeface="Arial" panose="020B0604020202020204" pitchFamily="34" charset="0"/>
              <a:buChar char="•"/>
            </a:pPr>
            <a:r>
              <a:rPr lang="en-US" dirty="0"/>
              <a:t>the weightings of the assessment events and processes should be documented – and whether they are essential for an assessment of competence or not essential should be made clear to participants.</a:t>
            </a:r>
          </a:p>
        </p:txBody>
      </p:sp>
    </p:spTree>
    <p:extLst>
      <p:ext uri="{BB962C8B-B14F-4D97-AF65-F5344CB8AC3E}">
        <p14:creationId xmlns:p14="http://schemas.microsoft.com/office/powerpoint/2010/main" val="697562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Key Features of the Assessment Plan</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550440" y="1495055"/>
            <a:ext cx="9707249" cy="4524315"/>
          </a:xfrm>
          <a:prstGeom prst="rect">
            <a:avLst/>
          </a:prstGeom>
        </p:spPr>
        <p:txBody>
          <a:bodyPr wrap="square">
            <a:spAutoFit/>
          </a:bodyPr>
          <a:lstStyle/>
          <a:p>
            <a:pPr marL="285750" lvl="0" indent="-285750">
              <a:buFont typeface="Arial" panose="020B0604020202020204" pitchFamily="34" charset="0"/>
              <a:buChar char="•"/>
            </a:pPr>
            <a:r>
              <a:rPr lang="en-US" dirty="0"/>
              <a:t>detail and justify how an assessment of ‘Competent’ is reached, for example how the knowledge assessment is integrated into the overall assessment, whether there is a threshold requirement on this assessment, how ‘failed’ attempts may be repeated and what are the essential elements of competence in the assessment. It should be stressed that there is no such thing as 80% ‘Competent’ - a candidate is either ‘Competent’ or ‘Not Yet Competent’.</a:t>
            </a:r>
          </a:p>
          <a:p>
            <a:endParaRPr lang="en-US" dirty="0"/>
          </a:p>
          <a:p>
            <a:pPr marL="285750" lvl="0" indent="-285750">
              <a:buFont typeface="Arial" panose="020B0604020202020204" pitchFamily="34" charset="0"/>
              <a:buChar char="•"/>
            </a:pPr>
            <a:r>
              <a:rPr lang="en-US" dirty="0"/>
              <a:t>avoidance of multiple choice and true/ false objective testing unless for the most basic cognitive recall elements of underpinning knowledge.</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for the knowledge component short written or oral answers to authentic work related questions or situations are a more suitable approach; other techniques can include longer written reports, presentations and longer written tests.</a:t>
            </a:r>
          </a:p>
          <a:p>
            <a:endParaRPr lang="en-US" dirty="0"/>
          </a:p>
          <a:p>
            <a:pPr marL="285750" lvl="0" indent="-285750">
              <a:buFont typeface="Arial" panose="020B0604020202020204" pitchFamily="34" charset="0"/>
              <a:buChar char="•"/>
            </a:pPr>
            <a:r>
              <a:rPr lang="en-US" dirty="0"/>
              <a:t>it is useful and recommended that the assessment plan be set out in descriptive tabular form showing how the assessment covers the various elements of competence.</a:t>
            </a:r>
          </a:p>
          <a:p>
            <a:pPr lvl="0"/>
            <a:endParaRPr lang="en-US" dirty="0"/>
          </a:p>
        </p:txBody>
      </p:sp>
    </p:spTree>
    <p:extLst>
      <p:ext uri="{BB962C8B-B14F-4D97-AF65-F5344CB8AC3E}">
        <p14:creationId xmlns:p14="http://schemas.microsoft.com/office/powerpoint/2010/main" val="3002444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Holistic Assessment Design</a:t>
            </a:r>
            <a:endParaRPr lang="en-US" dirty="0"/>
          </a:p>
        </p:txBody>
      </p:sp>
      <p:sp>
        <p:nvSpPr>
          <p:cNvPr id="6" name="Rectangle 5">
            <a:extLst>
              <a:ext uri="{FF2B5EF4-FFF2-40B4-BE49-F238E27FC236}">
                <a16:creationId xmlns:a16="http://schemas.microsoft.com/office/drawing/2014/main" id="{095F7304-7889-46A8-AE18-5EFC9C56B277}"/>
              </a:ext>
            </a:extLst>
          </p:cNvPr>
          <p:cNvSpPr/>
          <p:nvPr/>
        </p:nvSpPr>
        <p:spPr>
          <a:xfrm>
            <a:off x="1550440" y="1495055"/>
            <a:ext cx="9707249" cy="1754326"/>
          </a:xfrm>
          <a:prstGeom prst="rect">
            <a:avLst/>
          </a:prstGeom>
        </p:spPr>
        <p:txBody>
          <a:bodyPr wrap="square">
            <a:spAutoFit/>
          </a:bodyPr>
          <a:lstStyle/>
          <a:p>
            <a:r>
              <a:rPr lang="en-US" dirty="0"/>
              <a:t>An approach to assessment that covers the clustering of multiple units of competency from relevant competency standard. This approach focuses on the assessment of a ‘whole of job’ role or function that draws on a number of units of competency. The assessment approach also integrates the assessment of the application of knowledge, understanding, problem solving, technical skills, attitudes and ethics.</a:t>
            </a:r>
          </a:p>
          <a:p>
            <a:pPr lvl="0"/>
            <a:endParaRPr lang="en-US" dirty="0"/>
          </a:p>
        </p:txBody>
      </p:sp>
      <p:pic>
        <p:nvPicPr>
          <p:cNvPr id="1026" name="Picture 2" descr="66">
            <a:extLst>
              <a:ext uri="{FF2B5EF4-FFF2-40B4-BE49-F238E27FC236}">
                <a16:creationId xmlns:a16="http://schemas.microsoft.com/office/drawing/2014/main" id="{575B4E70-65C2-4969-BBD1-EB72BC225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1027" y="2923755"/>
            <a:ext cx="5419722" cy="3748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DC711A1-7C5D-4560-9EC5-97C2BF1386B4}"/>
              </a:ext>
            </a:extLst>
          </p:cNvPr>
          <p:cNvSpPr txBox="1"/>
          <p:nvPr/>
        </p:nvSpPr>
        <p:spPr>
          <a:xfrm>
            <a:off x="10641496" y="6480313"/>
            <a:ext cx="1126434" cy="377687"/>
          </a:xfrm>
          <a:prstGeom prst="rect">
            <a:avLst/>
          </a:prstGeom>
          <a:noFill/>
        </p:spPr>
        <p:txBody>
          <a:bodyPr wrap="square" rtlCol="0">
            <a:spAutoFit/>
          </a:bodyPr>
          <a:lstStyle/>
          <a:p>
            <a:r>
              <a:rPr lang="en-US" dirty="0"/>
              <a:t>P-66</a:t>
            </a:r>
          </a:p>
        </p:txBody>
      </p:sp>
    </p:spTree>
    <p:extLst>
      <p:ext uri="{BB962C8B-B14F-4D97-AF65-F5344CB8AC3E}">
        <p14:creationId xmlns:p14="http://schemas.microsoft.com/office/powerpoint/2010/main" val="339646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69"/>
            <a:ext cx="10946296" cy="1152939"/>
          </a:xfrm>
        </p:spPr>
        <p:txBody>
          <a:bodyPr>
            <a:noAutofit/>
          </a:bodyPr>
          <a:lstStyle/>
          <a:p>
            <a:r>
              <a:rPr lang="en-US" dirty="0"/>
              <a:t>The critical aspects of competency include</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570382" y="1171160"/>
            <a:ext cx="10283687" cy="2257840"/>
          </a:xfrm>
        </p:spPr>
        <p:txBody>
          <a:bodyPr>
            <a:noAutofit/>
          </a:bodyPr>
          <a:lstStyle/>
          <a:p>
            <a:pPr lvl="0"/>
            <a:r>
              <a:rPr lang="en-US" dirty="0"/>
              <a:t>Capacity to perform task according to the required standard consistently</a:t>
            </a:r>
          </a:p>
          <a:p>
            <a:pPr lvl="0"/>
            <a:r>
              <a:rPr lang="en-US" dirty="0"/>
              <a:t>Ability to respond to different needs in the workplace</a:t>
            </a:r>
          </a:p>
          <a:p>
            <a:pPr lvl="0"/>
            <a:r>
              <a:rPr lang="en-US" dirty="0"/>
              <a:t>Proficiency to plan and integrate a variety of tasks to attain an outcome</a:t>
            </a:r>
          </a:p>
          <a:p>
            <a:pPr lvl="0"/>
            <a:r>
              <a:rPr lang="en-US" dirty="0"/>
              <a:t>Capability to deal with responsibilities within the workplace</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P-13</a:t>
            </a:r>
          </a:p>
        </p:txBody>
      </p:sp>
      <p:pic>
        <p:nvPicPr>
          <p:cNvPr id="2050" name="Picture 2" descr="13">
            <a:extLst>
              <a:ext uri="{FF2B5EF4-FFF2-40B4-BE49-F238E27FC236}">
                <a16:creationId xmlns:a16="http://schemas.microsoft.com/office/drawing/2014/main" id="{AAEF8AE0-0586-4F48-98C1-AB81134E1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920" y="3320607"/>
            <a:ext cx="4386470" cy="327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7891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69"/>
            <a:ext cx="10946296" cy="1152939"/>
          </a:xfrm>
        </p:spPr>
        <p:txBody>
          <a:bodyPr>
            <a:noAutofit/>
          </a:bodyPr>
          <a:lstStyle/>
          <a:p>
            <a:r>
              <a:rPr lang="en-US" b="1" dirty="0"/>
              <a:t>Definition of Assessment</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16157" y="1204219"/>
            <a:ext cx="10283687" cy="4865277"/>
          </a:xfrm>
        </p:spPr>
        <p:txBody>
          <a:bodyPr>
            <a:noAutofit/>
          </a:bodyPr>
          <a:lstStyle/>
          <a:p>
            <a:pPr marL="0" lvl="0" indent="0">
              <a:buNone/>
            </a:pPr>
            <a:r>
              <a:rPr lang="en-US" dirty="0"/>
              <a:t>Assessment is the process of collecting evidence and making judgments on whether competency has been achieved. </a:t>
            </a:r>
          </a:p>
          <a:p>
            <a:pPr marL="0" lvl="0" indent="0">
              <a:buNone/>
            </a:pPr>
            <a:endParaRPr lang="en-US" dirty="0"/>
          </a:p>
          <a:p>
            <a:pPr lvl="0"/>
            <a:r>
              <a:rPr lang="en-US" dirty="0"/>
              <a:t>Assessment involves the collection of evidence to demonstrate that a learner can perform or behave according to specific standards.</a:t>
            </a:r>
          </a:p>
          <a:p>
            <a:pPr lvl="0"/>
            <a:r>
              <a:rPr lang="en-US" dirty="0"/>
              <a:t>The benchmark for basis of assessment are the competency standards.</a:t>
            </a:r>
          </a:p>
          <a:p>
            <a:pPr lvl="0"/>
            <a:r>
              <a:rPr lang="en-US" dirty="0"/>
              <a:t>The assessment outcome that will allow the assessor to make judgment with respect to the achievement or non-achievement of these outcomes (i.e. competent / not yet competent).</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P-14</a:t>
            </a:r>
          </a:p>
        </p:txBody>
      </p:sp>
    </p:spTree>
    <p:extLst>
      <p:ext uri="{BB962C8B-B14F-4D97-AF65-F5344CB8AC3E}">
        <p14:creationId xmlns:p14="http://schemas.microsoft.com/office/powerpoint/2010/main" val="174557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69"/>
            <a:ext cx="10946296" cy="1152939"/>
          </a:xfrm>
        </p:spPr>
        <p:txBody>
          <a:bodyPr>
            <a:noAutofit/>
          </a:bodyPr>
          <a:lstStyle/>
          <a:p>
            <a:r>
              <a:rPr lang="en-US" b="1" dirty="0"/>
              <a:t>Competency Based Assessment</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16157" y="1204219"/>
            <a:ext cx="10283687" cy="4865277"/>
          </a:xfrm>
        </p:spPr>
        <p:txBody>
          <a:bodyPr>
            <a:noAutofit/>
          </a:bodyPr>
          <a:lstStyle/>
          <a:p>
            <a:pPr lvl="0"/>
            <a:r>
              <a:rPr lang="en-US" dirty="0"/>
              <a:t>It is evidence based.</a:t>
            </a:r>
          </a:p>
          <a:p>
            <a:pPr lvl="0"/>
            <a:r>
              <a:rPr lang="en-US" dirty="0"/>
              <a:t>It is criterion referenced.</a:t>
            </a:r>
          </a:p>
          <a:p>
            <a:pPr lvl="0"/>
            <a:r>
              <a:rPr lang="en-US" dirty="0"/>
              <a:t>Decisions about whether a person is competent are based upon evidence provided by trainee/or candidate for assessment.</a:t>
            </a:r>
          </a:p>
          <a:p>
            <a:pPr lvl="0"/>
            <a:r>
              <a:rPr lang="en-US" dirty="0"/>
              <a:t>It focuses on the capacity to perform workplace activities to industry standards.</a:t>
            </a:r>
          </a:p>
          <a:p>
            <a:pPr lvl="0"/>
            <a:r>
              <a:rPr lang="en-US" dirty="0"/>
              <a:t>Evidence of competency may be collected over a period of time.</a:t>
            </a:r>
          </a:p>
          <a:p>
            <a:pPr lvl="0"/>
            <a:r>
              <a:rPr lang="en-US" dirty="0"/>
              <a:t>It ensures that the assessors judgment of attainment of competencies are reliable.</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P-14</a:t>
            </a:r>
          </a:p>
        </p:txBody>
      </p:sp>
    </p:spTree>
    <p:extLst>
      <p:ext uri="{BB962C8B-B14F-4D97-AF65-F5344CB8AC3E}">
        <p14:creationId xmlns:p14="http://schemas.microsoft.com/office/powerpoint/2010/main" val="33739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70"/>
            <a:ext cx="10946296" cy="596348"/>
          </a:xfrm>
        </p:spPr>
        <p:txBody>
          <a:bodyPr>
            <a:noAutofit/>
          </a:bodyPr>
          <a:lstStyle/>
          <a:p>
            <a:r>
              <a:rPr lang="en-US" b="1" dirty="0"/>
              <a:t>Purpose of the assessment</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272748" y="1164462"/>
            <a:ext cx="10283687" cy="4865277"/>
          </a:xfrm>
        </p:spPr>
        <p:txBody>
          <a:bodyPr>
            <a:noAutofit/>
          </a:bodyPr>
          <a:lstStyle/>
          <a:p>
            <a:pPr lvl="0"/>
            <a:r>
              <a:rPr lang="en-US" sz="1800" dirty="0"/>
              <a:t>recognizing current &amp; existing competence of candidates</a:t>
            </a:r>
          </a:p>
          <a:p>
            <a:pPr lvl="0"/>
            <a:r>
              <a:rPr lang="en-US" sz="1800" dirty="0"/>
              <a:t>to recognize prior learning</a:t>
            </a:r>
          </a:p>
          <a:p>
            <a:pPr lvl="0"/>
            <a:r>
              <a:rPr lang="en-US" sz="1800" dirty="0"/>
              <a:t>to identify training needs or progress</a:t>
            </a:r>
          </a:p>
          <a:p>
            <a:pPr lvl="0"/>
            <a:r>
              <a:rPr lang="en-US" sz="1800" dirty="0"/>
              <a:t>determining if competence has been achieved following learning </a:t>
            </a:r>
          </a:p>
          <a:p>
            <a:pPr lvl="0"/>
            <a:r>
              <a:rPr lang="en-US" sz="1800" dirty="0"/>
              <a:t>establishing candidate progress towards achievement of competence</a:t>
            </a:r>
          </a:p>
          <a:p>
            <a:pPr lvl="0"/>
            <a:r>
              <a:rPr lang="en-US" sz="1800" dirty="0"/>
              <a:t>determining language, literacy and numeracy needs of candidates </a:t>
            </a:r>
          </a:p>
          <a:p>
            <a:pPr lvl="0"/>
            <a:r>
              <a:rPr lang="en-US" sz="1800" dirty="0"/>
              <a:t>certifying competence through a national qualification or Statement of Attainment </a:t>
            </a:r>
          </a:p>
          <a:p>
            <a:pPr lvl="0"/>
            <a:r>
              <a:rPr lang="en-US" sz="1800" dirty="0"/>
              <a:t>licensing or regulatory requirements. </a:t>
            </a:r>
          </a:p>
          <a:p>
            <a:pPr lvl="0"/>
            <a:r>
              <a:rPr lang="en-US" sz="1800" dirty="0"/>
              <a:t>a component of a training or vocational pathway</a:t>
            </a:r>
          </a:p>
          <a:p>
            <a:pPr lvl="0"/>
            <a:r>
              <a:rPr lang="en-US" sz="1800" dirty="0"/>
              <a:t>to establish progress towards a qualification </a:t>
            </a:r>
          </a:p>
          <a:p>
            <a:r>
              <a:rPr lang="en-US" sz="1800" dirty="0"/>
              <a:t>to determine training gaps &amp; measure work performance of candidate/s</a:t>
            </a:r>
          </a:p>
          <a:p>
            <a:pPr lvl="0"/>
            <a:r>
              <a:rPr lang="en-US" sz="1800" dirty="0"/>
              <a:t>to meet organizational requirements for work – operate equipment/ develop new skills</a:t>
            </a:r>
          </a:p>
          <a:p>
            <a:pPr lvl="0"/>
            <a:r>
              <a:rPr lang="en-US" sz="1800" dirty="0"/>
              <a:t>to gain a particular qualification or a license.</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P-14</a:t>
            </a:r>
          </a:p>
        </p:txBody>
      </p:sp>
    </p:spTree>
    <p:extLst>
      <p:ext uri="{BB962C8B-B14F-4D97-AF65-F5344CB8AC3E}">
        <p14:creationId xmlns:p14="http://schemas.microsoft.com/office/powerpoint/2010/main" val="65174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45704" y="119269"/>
            <a:ext cx="10946296" cy="622853"/>
          </a:xfrm>
        </p:spPr>
        <p:txBody>
          <a:bodyPr>
            <a:noAutofit/>
          </a:bodyPr>
          <a:lstStyle/>
          <a:p>
            <a:r>
              <a:rPr lang="en-US" b="1" dirty="0"/>
              <a:t>Context of the assessment</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908313" y="1177714"/>
            <a:ext cx="10283687" cy="4865277"/>
          </a:xfrm>
        </p:spPr>
        <p:txBody>
          <a:bodyPr>
            <a:noAutofit/>
          </a:bodyPr>
          <a:lstStyle/>
          <a:p>
            <a:pPr lvl="0"/>
            <a:r>
              <a:rPr lang="en-US" sz="2000" dirty="0"/>
              <a:t>Environment in which the assessment will be carried out, including real or simulated work and (OHS) issues</a:t>
            </a:r>
          </a:p>
          <a:p>
            <a:pPr lvl="0"/>
            <a:r>
              <a:rPr lang="en-US" sz="2000" dirty="0"/>
              <a:t>Opportunities for gathering evidence in a number of situations </a:t>
            </a:r>
          </a:p>
          <a:p>
            <a:pPr lvl="0"/>
            <a:r>
              <a:rPr lang="en-US" sz="2000" dirty="0"/>
              <a:t>Purpose of assessment</a:t>
            </a:r>
          </a:p>
          <a:p>
            <a:pPr lvl="0"/>
            <a:r>
              <a:rPr lang="en-US" sz="2000" dirty="0"/>
              <a:t>Who carries out the assessment</a:t>
            </a:r>
          </a:p>
          <a:p>
            <a:pPr lvl="0"/>
            <a:r>
              <a:rPr lang="en-US" sz="2000" dirty="0"/>
              <a:t>Relationship between units of competency and the work activities in the candidate’s workplace</a:t>
            </a:r>
          </a:p>
          <a:p>
            <a:pPr lvl="0"/>
            <a:r>
              <a:rPr lang="en-US" sz="2000" dirty="0"/>
              <a:t>Relationships between competency standards and learning activities</a:t>
            </a:r>
          </a:p>
          <a:p>
            <a:pPr lvl="0"/>
            <a:r>
              <a:rPr lang="en-US" sz="2000" dirty="0"/>
              <a:t>Period of time during which the assessment takes place</a:t>
            </a:r>
          </a:p>
          <a:p>
            <a:pPr lvl="0"/>
            <a:r>
              <a:rPr lang="en-US" sz="2000" dirty="0"/>
              <a:t>Apportioned costs or fees (if applicable)</a:t>
            </a:r>
          </a:p>
          <a:p>
            <a:pPr lvl="0"/>
            <a:r>
              <a:rPr lang="en-US" sz="2000" dirty="0"/>
              <a:t>Quality assurance mechanisms</a:t>
            </a:r>
          </a:p>
          <a:p>
            <a:r>
              <a:rPr lang="en-US" sz="2000" dirty="0"/>
              <a:t> Individual unit or integrated approaches to competency assessment.</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P-15</a:t>
            </a:r>
          </a:p>
        </p:txBody>
      </p:sp>
    </p:spTree>
    <p:extLst>
      <p:ext uri="{BB962C8B-B14F-4D97-AF65-F5344CB8AC3E}">
        <p14:creationId xmlns:p14="http://schemas.microsoft.com/office/powerpoint/2010/main" val="783487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22678</TotalTime>
  <Words>3176</Words>
  <Application>Microsoft Office PowerPoint</Application>
  <PresentationFormat>Widescreen</PresentationFormat>
  <Paragraphs>384</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Algerian</vt:lpstr>
      <vt:lpstr>Arial</vt:lpstr>
      <vt:lpstr>Bookman Old Style</vt:lpstr>
      <vt:lpstr>Calibri</vt:lpstr>
      <vt:lpstr>Corbel</vt:lpstr>
      <vt:lpstr>Courier New</vt:lpstr>
      <vt:lpstr>Wingdings</vt:lpstr>
      <vt:lpstr>Parallax</vt:lpstr>
      <vt:lpstr> Competency Based Training (CBT&amp;A Methodology) Trainer &amp; Assessor(Level 4)</vt:lpstr>
      <vt:lpstr>Design Competency Based Assessment</vt:lpstr>
      <vt:lpstr>10.1 Determine the focus of the assessment tools</vt:lpstr>
      <vt:lpstr>Purpose, Context and Principles of Competency Based Assessment</vt:lpstr>
      <vt:lpstr>The critical aspects of competency include</vt:lpstr>
      <vt:lpstr>Definition of Assessment</vt:lpstr>
      <vt:lpstr>Competency Based Assessment</vt:lpstr>
      <vt:lpstr>Purpose of the assessment</vt:lpstr>
      <vt:lpstr>Context of the assessment</vt:lpstr>
      <vt:lpstr>Who MUST we involve</vt:lpstr>
      <vt:lpstr>Who MAY we involve</vt:lpstr>
      <vt:lpstr>What do we need to ask</vt:lpstr>
      <vt:lpstr>OHS considerations include</vt:lpstr>
      <vt:lpstr>To find out the purpose of assessment </vt:lpstr>
      <vt:lpstr>To find out the purpose of assessment </vt:lpstr>
      <vt:lpstr>Principles of Competency Based Assessment</vt:lpstr>
      <vt:lpstr>Principles of the assessment</vt:lpstr>
      <vt:lpstr>Valid</vt:lpstr>
      <vt:lpstr>Reliable</vt:lpstr>
      <vt:lpstr>Flexible</vt:lpstr>
      <vt:lpstr>Fair</vt:lpstr>
      <vt:lpstr>Reasonable adjustments include the following</vt:lpstr>
      <vt:lpstr>Possible strategies for adjusting the assessment </vt:lpstr>
      <vt:lpstr>Groups for whom adjustments</vt:lpstr>
      <vt:lpstr>The critical aspects of competency include</vt:lpstr>
      <vt:lpstr>Other principles of CB Assessment</vt:lpstr>
      <vt:lpstr>Rules of evidence</vt:lpstr>
      <vt:lpstr>Validity</vt:lpstr>
      <vt:lpstr>Currency</vt:lpstr>
      <vt:lpstr>Sufficiency</vt:lpstr>
      <vt:lpstr>Consistency</vt:lpstr>
      <vt:lpstr>Authenticity</vt:lpstr>
      <vt:lpstr>Recent</vt:lpstr>
      <vt:lpstr>Purpose of evidence gathering tools</vt:lpstr>
      <vt:lpstr>Steps for Design of Evidence Gathering Tools</vt:lpstr>
      <vt:lpstr>Assessment Plan</vt:lpstr>
      <vt:lpstr>Assessment Planning Process</vt:lpstr>
      <vt:lpstr>To help us recognize competency</vt:lpstr>
      <vt:lpstr>Dimensions of competency</vt:lpstr>
      <vt:lpstr>Dimensions of competency</vt:lpstr>
      <vt:lpstr>Key Features of the Assessment Plan</vt:lpstr>
      <vt:lpstr>Key Features of the Assessment Plan</vt:lpstr>
      <vt:lpstr>Key Features of the Assessment Plan</vt:lpstr>
      <vt:lpstr>Holistic Assessment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reza.dte@gmail.com</dc:creator>
  <cp:lastModifiedBy>HP</cp:lastModifiedBy>
  <cp:revision>417</cp:revision>
  <dcterms:created xsi:type="dcterms:W3CDTF">2020-12-07T16:50:05Z</dcterms:created>
  <dcterms:modified xsi:type="dcterms:W3CDTF">2022-04-02T05:17:11Z</dcterms:modified>
</cp:coreProperties>
</file>