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1" r:id="rId3"/>
    <p:sldId id="324" r:id="rId4"/>
    <p:sldId id="323" r:id="rId5"/>
    <p:sldId id="328" r:id="rId6"/>
    <p:sldId id="329" r:id="rId7"/>
    <p:sldId id="330" r:id="rId8"/>
    <p:sldId id="326" r:id="rId9"/>
    <p:sldId id="331" r:id="rId10"/>
    <p:sldId id="332" r:id="rId11"/>
    <p:sldId id="333" r:id="rId12"/>
    <p:sldId id="334" r:id="rId13"/>
    <p:sldId id="335" r:id="rId14"/>
    <p:sldId id="336" r:id="rId15"/>
    <p:sldId id="325" r:id="rId16"/>
    <p:sldId id="338" r:id="rId17"/>
    <p:sldId id="339" r:id="rId18"/>
    <p:sldId id="340" r:id="rId19"/>
    <p:sldId id="341" r:id="rId20"/>
    <p:sldId id="342" r:id="rId21"/>
    <p:sldId id="337" r:id="rId22"/>
    <p:sldId id="343" r:id="rId23"/>
    <p:sldId id="345" r:id="rId24"/>
    <p:sldId id="344" r:id="rId25"/>
    <p:sldId id="346" r:id="rId26"/>
    <p:sldId id="348" r:id="rId27"/>
    <p:sldId id="349" r:id="rId28"/>
    <p:sldId id="350" r:id="rId29"/>
    <p:sldId id="351" r:id="rId30"/>
    <p:sldId id="34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4/23/2022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ersonality_psychology" TargetMode="External"/><Relationship Id="rId7" Type="http://schemas.openxmlformats.org/officeDocument/2006/relationships/hyperlink" Target="https://en.wikipedia.org/wiki/Psychometric_testing" TargetMode="External"/><Relationship Id="rId2" Type="http://schemas.openxmlformats.org/officeDocument/2006/relationships/hyperlink" Target="https://en.wikipedia.org/wiki/Management" TargetMode="External"/><Relationship Id="rId1" Type="http://schemas.openxmlformats.org/officeDocument/2006/relationships/slideLayout" Target="../slideLayouts/slideLayout2.xml"/><Relationship Id="rId6" Type="http://schemas.openxmlformats.org/officeDocument/2006/relationships/hyperlink" Target="https://en.wikipedia.org/wiki/Test_(assessment)" TargetMode="External"/><Relationship Id="rId5" Type="http://schemas.openxmlformats.org/officeDocument/2006/relationships/hyperlink" Target="https://en.wikipedia.org/wiki/Interview" TargetMode="External"/><Relationship Id="rId4" Type="http://schemas.openxmlformats.org/officeDocument/2006/relationships/hyperlink" Target="https://en.wikipedia.org/wiki/Aptitu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ikijob.co.uk/content/interview-advice/competencies/leadership" TargetMode="External"/><Relationship Id="rId2" Type="http://schemas.openxmlformats.org/officeDocument/2006/relationships/hyperlink" Target="https://www.clickscapehq.com/l/1l" TargetMode="External"/><Relationship Id="rId1" Type="http://schemas.openxmlformats.org/officeDocument/2006/relationships/slideLayout" Target="../slideLayouts/slideLayout2.xml"/><Relationship Id="rId4" Type="http://schemas.openxmlformats.org/officeDocument/2006/relationships/hyperlink" Target="https://www.wikijob.co.uk/content/interview-advice/competencies/teamwork"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fortresslearning.com.au/cert-iv-content/assess/getting-the-assessment-plan-togeth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22624"/>
            <a:ext cx="10671750" cy="2616199"/>
          </a:xfrm>
        </p:spPr>
        <p:txBody>
          <a:bodyPr>
            <a:normAutofit fontScale="90000"/>
          </a:bodyPr>
          <a:lstStyle/>
          <a:p>
            <a:pPr algn="ctr"/>
            <a:br>
              <a:rPr lang="en-US" dirty="0"/>
            </a:br>
            <a:r>
              <a:rPr lang="en-US" sz="5300" dirty="0"/>
              <a:t>Competency Based Training (CBT&amp;A Methodology)</a:t>
            </a:r>
            <a:br>
              <a:rPr lang="en-US" sz="5300" dirty="0"/>
            </a:br>
            <a:r>
              <a:rPr lang="en-US" sz="5300"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5577290" y="2631606"/>
            <a:ext cx="2239618"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Day-16</a:t>
            </a:r>
          </a:p>
        </p:txBody>
      </p:sp>
      <p:sp>
        <p:nvSpPr>
          <p:cNvPr id="5" name="Rectangle 4">
            <a:extLst>
              <a:ext uri="{FF2B5EF4-FFF2-40B4-BE49-F238E27FC236}">
                <a16:creationId xmlns:a16="http://schemas.microsoft.com/office/drawing/2014/main" id="{DE544164-B746-49BE-BC75-7286E17FBB1E}"/>
              </a:ext>
            </a:extLst>
          </p:cNvPr>
          <p:cNvSpPr/>
          <p:nvPr/>
        </p:nvSpPr>
        <p:spPr>
          <a:xfrm>
            <a:off x="2173356" y="3216381"/>
            <a:ext cx="10018644" cy="984885"/>
          </a:xfrm>
          <a:prstGeom prst="rect">
            <a:avLst/>
          </a:prstGeom>
        </p:spPr>
        <p:txBody>
          <a:bodyPr wrap="square">
            <a:spAutoFit/>
          </a:bodyPr>
          <a:lstStyle/>
          <a:p>
            <a:r>
              <a:rPr lang="en-US" sz="2600" b="1" dirty="0">
                <a:solidFill>
                  <a:srgbClr val="00B050"/>
                </a:solidFill>
                <a:latin typeface="Algerian" panose="04020705040A02060702" pitchFamily="82" charset="0"/>
              </a:rPr>
              <a:t>12. </a:t>
            </a:r>
            <a:r>
              <a:rPr lang="en-US" sz="2600" b="1" dirty="0" err="1">
                <a:solidFill>
                  <a:srgbClr val="00B050"/>
                </a:solidFill>
                <a:latin typeface="Algerian" panose="04020705040A02060702" pitchFamily="82" charset="0"/>
              </a:rPr>
              <a:t>Organise</a:t>
            </a:r>
            <a:r>
              <a:rPr lang="en-US" sz="2600" b="1" dirty="0">
                <a:solidFill>
                  <a:srgbClr val="00B050"/>
                </a:solidFill>
                <a:latin typeface="Algerian" panose="04020705040A02060702" pitchFamily="82" charset="0"/>
              </a:rPr>
              <a:t> and Conduct Competency Based Assessment</a:t>
            </a:r>
            <a:endParaRPr lang="en-US" sz="2600" dirty="0">
              <a:solidFill>
                <a:srgbClr val="00B050"/>
              </a:solidFill>
              <a:latin typeface="Algerian" panose="04020705040A02060702" pitchFamily="82" charset="0"/>
            </a:endParaRPr>
          </a:p>
          <a:p>
            <a:endParaRPr lang="en-US" sz="32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13182" y="42123"/>
            <a:ext cx="10442713" cy="567478"/>
          </a:xfrm>
        </p:spPr>
        <p:txBody>
          <a:bodyPr>
            <a:normAutofit fontScale="90000"/>
          </a:bodyPr>
          <a:lstStyle/>
          <a:p>
            <a:r>
              <a:rPr lang="en-US" dirty="0"/>
              <a:t>The stages of competency assessment</a:t>
            </a:r>
          </a:p>
        </p:txBody>
      </p:sp>
      <p:grpSp>
        <p:nvGrpSpPr>
          <p:cNvPr id="12" name="Group 11">
            <a:extLst>
              <a:ext uri="{FF2B5EF4-FFF2-40B4-BE49-F238E27FC236}">
                <a16:creationId xmlns:a16="http://schemas.microsoft.com/office/drawing/2014/main" id="{454F4CA9-2B88-4100-A02B-E1E02823BD34}"/>
              </a:ext>
            </a:extLst>
          </p:cNvPr>
          <p:cNvGrpSpPr/>
          <p:nvPr/>
        </p:nvGrpSpPr>
        <p:grpSpPr>
          <a:xfrm>
            <a:off x="4247317" y="604874"/>
            <a:ext cx="3955778" cy="6211003"/>
            <a:chOff x="4247317" y="604874"/>
            <a:chExt cx="3955778" cy="6211003"/>
          </a:xfrm>
        </p:grpSpPr>
        <p:pic>
          <p:nvPicPr>
            <p:cNvPr id="7" name="Picture 2" descr="43">
              <a:extLst>
                <a:ext uri="{FF2B5EF4-FFF2-40B4-BE49-F238E27FC236}">
                  <a16:creationId xmlns:a16="http://schemas.microsoft.com/office/drawing/2014/main" id="{FD3CE89A-0FFA-423F-A105-3E9EE0278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317" y="604874"/>
              <a:ext cx="3909391" cy="621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96E5482-FDD0-44A0-9C11-24A5E1F47440}"/>
                </a:ext>
              </a:extLst>
            </p:cNvPr>
            <p:cNvSpPr txBox="1"/>
            <p:nvPr/>
          </p:nvSpPr>
          <p:spPr>
            <a:xfrm>
              <a:off x="4817163" y="885609"/>
              <a:ext cx="3034747" cy="461665"/>
            </a:xfrm>
            <a:prstGeom prst="rect">
              <a:avLst/>
            </a:prstGeom>
            <a:noFill/>
          </p:spPr>
          <p:txBody>
            <a:bodyPr wrap="square" rtlCol="0">
              <a:spAutoFit/>
            </a:bodyPr>
            <a:lstStyle/>
            <a:p>
              <a:r>
                <a:rPr lang="en-US" sz="2400" dirty="0"/>
                <a:t>Prepare candidates</a:t>
              </a:r>
            </a:p>
          </p:txBody>
        </p:sp>
        <p:sp>
          <p:nvSpPr>
            <p:cNvPr id="4" name="TextBox 3">
              <a:extLst>
                <a:ext uri="{FF2B5EF4-FFF2-40B4-BE49-F238E27FC236}">
                  <a16:creationId xmlns:a16="http://schemas.microsoft.com/office/drawing/2014/main" id="{FF161B6A-3764-465B-B055-C40B0DC4C349}"/>
                </a:ext>
              </a:extLst>
            </p:cNvPr>
            <p:cNvSpPr txBox="1"/>
            <p:nvPr/>
          </p:nvSpPr>
          <p:spPr>
            <a:xfrm>
              <a:off x="4465980" y="1994888"/>
              <a:ext cx="3737115" cy="830997"/>
            </a:xfrm>
            <a:prstGeom prst="rect">
              <a:avLst/>
            </a:prstGeom>
            <a:noFill/>
          </p:spPr>
          <p:txBody>
            <a:bodyPr wrap="square" rtlCol="0">
              <a:spAutoFit/>
            </a:bodyPr>
            <a:lstStyle/>
            <a:p>
              <a:r>
                <a:rPr lang="en-US" sz="2400" dirty="0"/>
                <a:t>Collect evidence/conduct assessment event </a:t>
              </a:r>
            </a:p>
          </p:txBody>
        </p:sp>
        <p:sp>
          <p:nvSpPr>
            <p:cNvPr id="8" name="TextBox 7">
              <a:extLst>
                <a:ext uri="{FF2B5EF4-FFF2-40B4-BE49-F238E27FC236}">
                  <a16:creationId xmlns:a16="http://schemas.microsoft.com/office/drawing/2014/main" id="{71825539-DC4B-4C5A-B08A-86E909704CC6}"/>
                </a:ext>
              </a:extLst>
            </p:cNvPr>
            <p:cNvSpPr txBox="1"/>
            <p:nvPr/>
          </p:nvSpPr>
          <p:spPr>
            <a:xfrm>
              <a:off x="4492484" y="3242666"/>
              <a:ext cx="3684104" cy="461665"/>
            </a:xfrm>
            <a:prstGeom prst="rect">
              <a:avLst/>
            </a:prstGeom>
            <a:noFill/>
          </p:spPr>
          <p:txBody>
            <a:bodyPr wrap="square" rtlCol="0">
              <a:spAutoFit/>
            </a:bodyPr>
            <a:lstStyle/>
            <a:p>
              <a:r>
                <a:rPr lang="en-US" sz="2400" dirty="0"/>
                <a:t>Make assessment decision</a:t>
              </a:r>
            </a:p>
          </p:txBody>
        </p:sp>
        <p:sp>
          <p:nvSpPr>
            <p:cNvPr id="9" name="TextBox 8">
              <a:extLst>
                <a:ext uri="{FF2B5EF4-FFF2-40B4-BE49-F238E27FC236}">
                  <a16:creationId xmlns:a16="http://schemas.microsoft.com/office/drawing/2014/main" id="{B05593C5-2EEE-4AA1-BAC7-5FDB01AA2226}"/>
                </a:ext>
              </a:extLst>
            </p:cNvPr>
            <p:cNvSpPr txBox="1"/>
            <p:nvPr/>
          </p:nvSpPr>
          <p:spPr>
            <a:xfrm>
              <a:off x="4379843" y="4112877"/>
              <a:ext cx="3684104" cy="461665"/>
            </a:xfrm>
            <a:prstGeom prst="rect">
              <a:avLst/>
            </a:prstGeom>
            <a:noFill/>
          </p:spPr>
          <p:txBody>
            <a:bodyPr wrap="square" rtlCol="0">
              <a:spAutoFit/>
            </a:bodyPr>
            <a:lstStyle/>
            <a:p>
              <a:r>
                <a:rPr lang="en-US" sz="2400" dirty="0"/>
                <a:t>Provide feedback candidate</a:t>
              </a:r>
            </a:p>
          </p:txBody>
        </p:sp>
        <p:sp>
          <p:nvSpPr>
            <p:cNvPr id="10" name="TextBox 9">
              <a:extLst>
                <a:ext uri="{FF2B5EF4-FFF2-40B4-BE49-F238E27FC236}">
                  <a16:creationId xmlns:a16="http://schemas.microsoft.com/office/drawing/2014/main" id="{FA15841D-87EC-42E2-AD69-56BC30E7C00F}"/>
                </a:ext>
              </a:extLst>
            </p:cNvPr>
            <p:cNvSpPr txBox="1"/>
            <p:nvPr/>
          </p:nvSpPr>
          <p:spPr>
            <a:xfrm>
              <a:off x="4379843" y="5023904"/>
              <a:ext cx="3776865" cy="830997"/>
            </a:xfrm>
            <a:prstGeom prst="rect">
              <a:avLst/>
            </a:prstGeom>
            <a:noFill/>
          </p:spPr>
          <p:txBody>
            <a:bodyPr wrap="square" rtlCol="0">
              <a:spAutoFit/>
            </a:bodyPr>
            <a:lstStyle/>
            <a:p>
              <a:r>
                <a:rPr lang="en-US" sz="2400" dirty="0"/>
                <a:t>Record &amp; report assessment outcomes to BTEB</a:t>
              </a:r>
            </a:p>
          </p:txBody>
        </p:sp>
        <p:sp>
          <p:nvSpPr>
            <p:cNvPr id="11" name="TextBox 10">
              <a:extLst>
                <a:ext uri="{FF2B5EF4-FFF2-40B4-BE49-F238E27FC236}">
                  <a16:creationId xmlns:a16="http://schemas.microsoft.com/office/drawing/2014/main" id="{6888358C-4A96-4694-949C-E73C9E085C1E}"/>
                </a:ext>
              </a:extLst>
            </p:cNvPr>
            <p:cNvSpPr txBox="1"/>
            <p:nvPr/>
          </p:nvSpPr>
          <p:spPr>
            <a:xfrm>
              <a:off x="4379844" y="6104556"/>
              <a:ext cx="3684104" cy="461665"/>
            </a:xfrm>
            <a:prstGeom prst="rect">
              <a:avLst/>
            </a:prstGeom>
            <a:noFill/>
          </p:spPr>
          <p:txBody>
            <a:bodyPr wrap="square" rtlCol="0">
              <a:spAutoFit/>
            </a:bodyPr>
            <a:lstStyle/>
            <a:p>
              <a:r>
                <a:rPr lang="en-US" sz="2400" dirty="0"/>
                <a:t>Review assessment process</a:t>
              </a:r>
            </a:p>
          </p:txBody>
        </p:sp>
      </p:grpSp>
    </p:spTree>
    <p:extLst>
      <p:ext uri="{BB962C8B-B14F-4D97-AF65-F5344CB8AC3E}">
        <p14:creationId xmlns:p14="http://schemas.microsoft.com/office/powerpoint/2010/main" val="335242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dirty="0"/>
              <a:t>Complete the activity sheets and submit </a:t>
            </a:r>
          </a:p>
        </p:txBody>
      </p:sp>
      <p:sp>
        <p:nvSpPr>
          <p:cNvPr id="6" name="Rectangle 5">
            <a:extLst>
              <a:ext uri="{FF2B5EF4-FFF2-40B4-BE49-F238E27FC236}">
                <a16:creationId xmlns:a16="http://schemas.microsoft.com/office/drawing/2014/main" id="{095F7304-7889-46A8-AE18-5EFC9C56B277}"/>
              </a:ext>
            </a:extLst>
          </p:cNvPr>
          <p:cNvSpPr/>
          <p:nvPr/>
        </p:nvSpPr>
        <p:spPr>
          <a:xfrm>
            <a:off x="3405745" y="2025141"/>
            <a:ext cx="6202081" cy="3046988"/>
          </a:xfrm>
          <a:prstGeom prst="rect">
            <a:avLst/>
          </a:prstGeom>
        </p:spPr>
        <p:txBody>
          <a:bodyPr wrap="square">
            <a:spAutoFit/>
          </a:bodyPr>
          <a:lstStyle/>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Attendance Sheet</a:t>
            </a:r>
          </a:p>
          <a:p>
            <a:endParaRPr lang="en-US" sz="2400" dirty="0"/>
          </a:p>
          <a:p>
            <a:pPr marL="342900" lvl="0" indent="-342900">
              <a:buFont typeface="Arial" panose="020B0604020202020204" pitchFamily="34" charset="0"/>
              <a:buChar char="•"/>
            </a:pPr>
            <a:r>
              <a:rPr lang="en-US" sz="2400" dirty="0"/>
              <a:t>Self-assessment</a:t>
            </a:r>
          </a:p>
          <a:p>
            <a:pPr lvl="0"/>
            <a:r>
              <a:rPr lang="en-US" sz="2400" dirty="0"/>
              <a:t> </a:t>
            </a:r>
          </a:p>
          <a:p>
            <a:pPr marL="342900" lvl="0" indent="-342900">
              <a:buFont typeface="Arial" panose="020B0604020202020204" pitchFamily="34" charset="0"/>
              <a:buChar char="•"/>
            </a:pPr>
            <a:r>
              <a:rPr lang="en-US" sz="2400" dirty="0"/>
              <a:t>Assessment Registration Form</a:t>
            </a:r>
          </a:p>
          <a:p>
            <a:endParaRPr lang="en-US" sz="2400" dirty="0"/>
          </a:p>
          <a:p>
            <a:pPr marL="342900" lvl="0" indent="-342900">
              <a:buFont typeface="Arial" panose="020B0604020202020204" pitchFamily="34" charset="0"/>
              <a:buChar char="•"/>
            </a:pPr>
            <a:r>
              <a:rPr lang="en-US" sz="2400" dirty="0"/>
              <a:t>Competency Assessment Agreement</a:t>
            </a:r>
          </a:p>
        </p:txBody>
      </p:sp>
    </p:spTree>
    <p:extLst>
      <p:ext uri="{BB962C8B-B14F-4D97-AF65-F5344CB8AC3E}">
        <p14:creationId xmlns:p14="http://schemas.microsoft.com/office/powerpoint/2010/main" val="339306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74643" y="0"/>
            <a:ext cx="10442713" cy="850939"/>
          </a:xfrm>
        </p:spPr>
        <p:txBody>
          <a:bodyPr>
            <a:normAutofit/>
          </a:bodyPr>
          <a:lstStyle/>
          <a:p>
            <a:r>
              <a:rPr lang="en-US" b="1" dirty="0"/>
              <a:t>Conduct assessment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2146852" y="1680585"/>
            <a:ext cx="9409043" cy="2677656"/>
          </a:xfrm>
          <a:prstGeom prst="rect">
            <a:avLst/>
          </a:prstGeom>
        </p:spPr>
        <p:txBody>
          <a:bodyPr wrap="square">
            <a:spAutoFit/>
          </a:bodyPr>
          <a:lstStyle/>
          <a:p>
            <a:pPr marL="342900" lvl="0" indent="-342900">
              <a:buFont typeface="Arial" panose="020B0604020202020204" pitchFamily="34" charset="0"/>
              <a:buChar char="•"/>
            </a:pPr>
            <a:endParaRPr lang="en-US" sz="2400" dirty="0"/>
          </a:p>
          <a:p>
            <a:r>
              <a:rPr lang="en-US" sz="2400" dirty="0"/>
              <a:t>Assessment involves working out a number of things:</a:t>
            </a:r>
          </a:p>
          <a:p>
            <a:r>
              <a:rPr lang="en-US" sz="2400" dirty="0"/>
              <a:t> </a:t>
            </a:r>
          </a:p>
          <a:p>
            <a:pPr marL="457200" lvl="0" indent="-457200">
              <a:buFont typeface="+mj-lt"/>
              <a:buAutoNum type="arabicPeriod"/>
            </a:pPr>
            <a:r>
              <a:rPr lang="en-US" sz="2400" dirty="0"/>
              <a:t>which standards or objectives are being assessed</a:t>
            </a:r>
          </a:p>
          <a:p>
            <a:pPr marL="457200" lvl="0" indent="-457200">
              <a:buFont typeface="+mj-lt"/>
              <a:buAutoNum type="arabicPeriod"/>
            </a:pPr>
            <a:r>
              <a:rPr lang="en-US" sz="2400" dirty="0"/>
              <a:t>which types of evidence are best to collect</a:t>
            </a:r>
          </a:p>
          <a:p>
            <a:pPr marL="457200" lvl="0" indent="-457200">
              <a:buFont typeface="+mj-lt"/>
              <a:buAutoNum type="arabicPeriod"/>
            </a:pPr>
            <a:r>
              <a:rPr lang="en-US" sz="2400" dirty="0"/>
              <a:t>which evidence is best for this particular candidate</a:t>
            </a:r>
          </a:p>
          <a:p>
            <a:pPr marL="457200" lvl="0" indent="-457200">
              <a:buFont typeface="+mj-lt"/>
              <a:buAutoNum type="arabicPeriod"/>
            </a:pPr>
            <a:r>
              <a:rPr lang="en-US" sz="2400" dirty="0"/>
              <a:t>which evidence is the best indicator of achievement</a:t>
            </a:r>
          </a:p>
        </p:txBody>
      </p:sp>
      <p:sp>
        <p:nvSpPr>
          <p:cNvPr id="3" name="TextBox 2">
            <a:extLst>
              <a:ext uri="{FF2B5EF4-FFF2-40B4-BE49-F238E27FC236}">
                <a16:creationId xmlns:a16="http://schemas.microsoft.com/office/drawing/2014/main" id="{F7043849-6BCB-484E-967E-8CC8AEF6EF54}"/>
              </a:ext>
            </a:extLst>
          </p:cNvPr>
          <p:cNvSpPr txBox="1"/>
          <p:nvPr/>
        </p:nvSpPr>
        <p:spPr>
          <a:xfrm>
            <a:off x="10376452" y="6202017"/>
            <a:ext cx="1179443"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274781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74643" y="0"/>
            <a:ext cx="10442713" cy="850939"/>
          </a:xfrm>
        </p:spPr>
        <p:txBody>
          <a:bodyPr>
            <a:normAutofit/>
          </a:bodyPr>
          <a:lstStyle/>
          <a:p>
            <a:r>
              <a:rPr lang="en-US" b="1" dirty="0"/>
              <a:t>Types of assessment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3935895" y="2105561"/>
            <a:ext cx="6029739" cy="1323439"/>
          </a:xfrm>
          <a:prstGeom prst="rect">
            <a:avLst/>
          </a:prstGeom>
        </p:spPr>
        <p:txBody>
          <a:bodyPr wrap="square">
            <a:spAutoFit/>
          </a:bodyPr>
          <a:lstStyle/>
          <a:p>
            <a:pPr marL="342900" lvl="0" indent="-342900">
              <a:buFont typeface="Arial" panose="020B0604020202020204" pitchFamily="34" charset="0"/>
              <a:buChar char="•"/>
            </a:pPr>
            <a:endParaRPr lang="en-US" sz="2400" dirty="0"/>
          </a:p>
          <a:p>
            <a:pPr marL="514350" lvl="0" indent="-514350">
              <a:buFont typeface="+mj-lt"/>
              <a:buAutoNum type="arabicPeriod"/>
            </a:pPr>
            <a:r>
              <a:rPr lang="en-US" sz="2800" dirty="0"/>
              <a:t>Formative assessment</a:t>
            </a:r>
          </a:p>
          <a:p>
            <a:pPr marL="514350" lvl="0" indent="-514350">
              <a:buFont typeface="+mj-lt"/>
              <a:buAutoNum type="arabicPeriod"/>
            </a:pPr>
            <a:r>
              <a:rPr lang="en-US" sz="2800" dirty="0"/>
              <a:t>Summative Assessment</a:t>
            </a:r>
          </a:p>
        </p:txBody>
      </p:sp>
      <p:sp>
        <p:nvSpPr>
          <p:cNvPr id="3" name="TextBox 2">
            <a:extLst>
              <a:ext uri="{FF2B5EF4-FFF2-40B4-BE49-F238E27FC236}">
                <a16:creationId xmlns:a16="http://schemas.microsoft.com/office/drawing/2014/main" id="{F7043849-6BCB-484E-967E-8CC8AEF6EF54}"/>
              </a:ext>
            </a:extLst>
          </p:cNvPr>
          <p:cNvSpPr txBox="1"/>
          <p:nvPr/>
        </p:nvSpPr>
        <p:spPr>
          <a:xfrm>
            <a:off x="10376452" y="6202017"/>
            <a:ext cx="1179443"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142471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25217" y="0"/>
            <a:ext cx="10442713" cy="850939"/>
          </a:xfrm>
        </p:spPr>
        <p:txBody>
          <a:bodyPr>
            <a:normAutofit/>
          </a:bodyPr>
          <a:lstStyle/>
          <a:p>
            <a:r>
              <a:rPr lang="en-US" b="1" u="sng" dirty="0"/>
              <a:t>Details Steps of Assessment Process (CBT&amp;A)</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3710610" y="652157"/>
            <a:ext cx="8375373" cy="6340197"/>
          </a:xfrm>
          <a:prstGeom prst="rect">
            <a:avLst/>
          </a:prstGeom>
        </p:spPr>
        <p:txBody>
          <a:bodyPr wrap="square">
            <a:spAutoFit/>
          </a:bodyPr>
          <a:lstStyle/>
          <a:p>
            <a:pPr marL="342900" lvl="0" indent="-342900">
              <a:buFont typeface="+mj-lt"/>
              <a:buAutoNum type="arabicPeriod"/>
            </a:pPr>
            <a:r>
              <a:rPr lang="en-US" sz="1400" dirty="0"/>
              <a:t>Check the environment &amp; workplace</a:t>
            </a:r>
          </a:p>
          <a:p>
            <a:pPr marL="342900" lvl="0" indent="-342900">
              <a:buFont typeface="+mj-lt"/>
              <a:buAutoNum type="arabicPeriod"/>
            </a:pPr>
            <a:r>
              <a:rPr lang="en-US" sz="1400" dirty="0"/>
              <a:t>Introduce with candidate</a:t>
            </a:r>
          </a:p>
          <a:p>
            <a:pPr marL="342900" lvl="0" indent="-342900">
              <a:buFont typeface="+mj-lt"/>
              <a:buAutoNum type="arabicPeriod"/>
            </a:pPr>
            <a:r>
              <a:rPr lang="en-US" sz="1400" dirty="0"/>
              <a:t>Ask about for which assessment he came</a:t>
            </a:r>
          </a:p>
          <a:p>
            <a:pPr marL="342900" lvl="0" indent="-342900">
              <a:buFont typeface="+mj-lt"/>
              <a:buAutoNum type="arabicPeriod"/>
            </a:pPr>
            <a:r>
              <a:rPr lang="en-US" sz="1400" dirty="0"/>
              <a:t>Self-checklist fill up (By Self Checklist sheet)</a:t>
            </a:r>
          </a:p>
          <a:p>
            <a:pPr marL="342900" lvl="0" indent="-342900">
              <a:buFont typeface="+mj-lt"/>
              <a:buAutoNum type="arabicPeriod"/>
            </a:pPr>
            <a:r>
              <a:rPr lang="en-US" sz="1400" dirty="0"/>
              <a:t>Assessment registration Process (By Registration Form If not)</a:t>
            </a:r>
          </a:p>
          <a:p>
            <a:pPr marL="342900" lvl="0" indent="-342900">
              <a:buFont typeface="+mj-lt"/>
              <a:buAutoNum type="arabicPeriod"/>
            </a:pPr>
            <a:r>
              <a:rPr lang="en-US" sz="1400" dirty="0"/>
              <a:t>Event declaration to the candidate:</a:t>
            </a:r>
          </a:p>
          <a:p>
            <a:pPr marL="342900" indent="-342900">
              <a:buFont typeface="+mj-lt"/>
              <a:buAutoNum type="arabicPeriod"/>
            </a:pPr>
            <a:r>
              <a:rPr lang="en-US" sz="1400" dirty="0"/>
              <a:t> 	What &amp; how much events (where, time, sequence)</a:t>
            </a:r>
          </a:p>
          <a:p>
            <a:pPr marL="342900" indent="-342900">
              <a:buFont typeface="+mj-lt"/>
              <a:buAutoNum type="arabicPeriod"/>
            </a:pPr>
            <a:r>
              <a:rPr lang="en-US" sz="1400" dirty="0"/>
              <a:t> 	Logistics information</a:t>
            </a:r>
          </a:p>
          <a:p>
            <a:pPr marL="342900" indent="-342900">
              <a:buFont typeface="+mj-lt"/>
              <a:buAutoNum type="arabicPeriod"/>
            </a:pPr>
            <a:r>
              <a:rPr lang="en-US" sz="1400" dirty="0"/>
              <a:t> 	Appeal related information</a:t>
            </a:r>
          </a:p>
          <a:p>
            <a:pPr marL="342900" indent="-342900">
              <a:buFont typeface="+mj-lt"/>
              <a:buAutoNum type="arabicPeriod"/>
            </a:pPr>
            <a:r>
              <a:rPr lang="en-US" sz="1400" dirty="0"/>
              <a:t> Agreement document sign with candidate</a:t>
            </a:r>
          </a:p>
          <a:p>
            <a:pPr marL="342900" lvl="0" indent="-342900">
              <a:buFont typeface="+mj-lt"/>
              <a:buAutoNum type="arabicPeriod"/>
            </a:pPr>
            <a:r>
              <a:rPr lang="en-US" sz="1400" dirty="0"/>
              <a:t>Written test (By Written questioner)</a:t>
            </a:r>
          </a:p>
          <a:p>
            <a:pPr marL="800100" lvl="1" indent="-342900">
              <a:buFont typeface="+mj-lt"/>
              <a:buAutoNum type="arabicPeriod"/>
            </a:pPr>
            <a:r>
              <a:rPr lang="en-US" sz="1400" dirty="0"/>
              <a:t>Describe the question</a:t>
            </a:r>
          </a:p>
          <a:p>
            <a:pPr marL="800100" lvl="1" indent="-342900">
              <a:buFont typeface="+mj-lt"/>
              <a:buAutoNum type="arabicPeriod"/>
            </a:pPr>
            <a:r>
              <a:rPr lang="en-US" sz="1400" dirty="0"/>
              <a:t>Instruction</a:t>
            </a:r>
          </a:p>
          <a:p>
            <a:pPr marL="800100" lvl="1" indent="-342900">
              <a:buFont typeface="+mj-lt"/>
              <a:buAutoNum type="arabicPeriod"/>
            </a:pPr>
            <a:r>
              <a:rPr lang="en-US" sz="1400" dirty="0"/>
              <a:t>Monitor</a:t>
            </a:r>
          </a:p>
          <a:p>
            <a:pPr marL="800100" lvl="1" indent="-342900">
              <a:buFont typeface="+mj-lt"/>
              <a:buAutoNum type="arabicPeriod"/>
            </a:pPr>
            <a:r>
              <a:rPr lang="en-US" sz="1400" dirty="0"/>
              <a:t>Next event information</a:t>
            </a:r>
          </a:p>
          <a:p>
            <a:pPr marL="342900" lvl="0" indent="-342900">
              <a:buFont typeface="+mj-lt"/>
              <a:buAutoNum type="arabicPeriod"/>
            </a:pPr>
            <a:r>
              <a:rPr lang="en-US" sz="1400" dirty="0"/>
              <a:t>Demonstration Event</a:t>
            </a:r>
          </a:p>
          <a:p>
            <a:pPr marL="800100" lvl="1" indent="-342900">
              <a:buFont typeface="+mj-lt"/>
              <a:buAutoNum type="arabicPeriod"/>
            </a:pPr>
            <a:r>
              <a:rPr lang="en-US" sz="1400" dirty="0"/>
              <a:t>Ensure candidate Inclusive / OSH</a:t>
            </a:r>
          </a:p>
          <a:p>
            <a:pPr marL="800100" lvl="1" indent="-342900">
              <a:buFont typeface="+mj-lt"/>
              <a:buAutoNum type="arabicPeriod"/>
            </a:pPr>
            <a:r>
              <a:rPr lang="en-US" sz="1400" dirty="0"/>
              <a:t>Instruction sheet</a:t>
            </a:r>
          </a:p>
          <a:p>
            <a:pPr marL="800100" lvl="1" indent="-342900">
              <a:buFont typeface="+mj-lt"/>
              <a:buAutoNum type="arabicPeriod"/>
            </a:pPr>
            <a:r>
              <a:rPr lang="en-US" sz="1400" dirty="0"/>
              <a:t>Job Sheet &amp; Specification Sheet</a:t>
            </a:r>
          </a:p>
          <a:p>
            <a:pPr marL="800100" lvl="1" indent="-342900">
              <a:buFont typeface="+mj-lt"/>
              <a:buAutoNum type="arabicPeriod"/>
            </a:pPr>
            <a:r>
              <a:rPr lang="en-US" sz="1400" dirty="0"/>
              <a:t>Demonstration checklist</a:t>
            </a:r>
          </a:p>
          <a:p>
            <a:pPr marL="342900" lvl="0" indent="-342900">
              <a:buFont typeface="+mj-lt"/>
              <a:buAutoNum type="arabicPeriod"/>
            </a:pPr>
            <a:r>
              <a:rPr lang="en-US" sz="1400" dirty="0"/>
              <a:t>Interview Event</a:t>
            </a:r>
          </a:p>
          <a:p>
            <a:pPr marL="800100" lvl="1" indent="-342900">
              <a:buFont typeface="+mj-lt"/>
              <a:buAutoNum type="arabicPeriod"/>
            </a:pPr>
            <a:r>
              <a:rPr lang="en-US" sz="1400" dirty="0"/>
              <a:t>Individual Interview</a:t>
            </a:r>
          </a:p>
          <a:p>
            <a:pPr marL="342900" indent="-342900">
              <a:buFont typeface="+mj-lt"/>
              <a:buAutoNum type="arabicPeriod"/>
            </a:pPr>
            <a:r>
              <a:rPr lang="en-US" sz="1400" dirty="0"/>
              <a:t>Candidate comfort</a:t>
            </a:r>
          </a:p>
          <a:p>
            <a:pPr marL="342900" indent="-342900">
              <a:buFont typeface="+mj-lt"/>
              <a:buAutoNum type="arabicPeriod"/>
            </a:pPr>
            <a:r>
              <a:rPr lang="en-US" sz="1400" dirty="0"/>
              <a:t>Oral Questioner Checklist (Contingency technique)</a:t>
            </a:r>
          </a:p>
          <a:p>
            <a:pPr marL="342900" indent="-342900">
              <a:buFont typeface="+mj-lt"/>
              <a:buAutoNum type="arabicPeriod"/>
            </a:pPr>
            <a:r>
              <a:rPr lang="en-US" sz="1400" dirty="0"/>
              <a:t>Tell candidate for wait for result</a:t>
            </a:r>
          </a:p>
          <a:p>
            <a:pPr marL="342900" indent="-342900">
              <a:buFont typeface="+mj-lt"/>
              <a:buAutoNum type="arabicPeriod"/>
            </a:pPr>
            <a:r>
              <a:rPr lang="en-US" sz="1400" dirty="0"/>
              <a:t>Result Event (CARS given)</a:t>
            </a:r>
          </a:p>
          <a:p>
            <a:pPr marL="342900" indent="-342900">
              <a:buFont typeface="+mj-lt"/>
              <a:buAutoNum type="arabicPeriod"/>
            </a:pPr>
            <a:r>
              <a:rPr lang="en-US" sz="1400" dirty="0"/>
              <a:t>Individual Call</a:t>
            </a:r>
          </a:p>
          <a:p>
            <a:pPr marL="342900" indent="-342900">
              <a:buFont typeface="+mj-lt"/>
              <a:buAutoNum type="arabicPeriod"/>
            </a:pPr>
            <a:r>
              <a:rPr lang="en-US" sz="1400" dirty="0"/>
              <a:t>Sandwich Method Feedback o Result declared</a:t>
            </a:r>
          </a:p>
          <a:p>
            <a:pPr marL="342900" indent="-342900">
              <a:buFont typeface="+mj-lt"/>
              <a:buAutoNum type="arabicPeriod"/>
            </a:pPr>
            <a:r>
              <a:rPr lang="en-US" sz="1400" dirty="0"/>
              <a:t>Given Competency Assessment Result Summary (CARS)</a:t>
            </a:r>
          </a:p>
        </p:txBody>
      </p:sp>
      <p:sp>
        <p:nvSpPr>
          <p:cNvPr id="3" name="TextBox 2">
            <a:extLst>
              <a:ext uri="{FF2B5EF4-FFF2-40B4-BE49-F238E27FC236}">
                <a16:creationId xmlns:a16="http://schemas.microsoft.com/office/drawing/2014/main" id="{F7043849-6BCB-484E-967E-8CC8AEF6EF54}"/>
              </a:ext>
            </a:extLst>
          </p:cNvPr>
          <p:cNvSpPr txBox="1"/>
          <p:nvPr/>
        </p:nvSpPr>
        <p:spPr>
          <a:xfrm>
            <a:off x="10376452" y="6202017"/>
            <a:ext cx="1179443" cy="369332"/>
          </a:xfrm>
          <a:prstGeom prst="rect">
            <a:avLst/>
          </a:prstGeom>
          <a:noFill/>
        </p:spPr>
        <p:txBody>
          <a:bodyPr wrap="square" rtlCol="0">
            <a:spAutoFit/>
          </a:bodyPr>
          <a:lstStyle/>
          <a:p>
            <a:r>
              <a:rPr lang="en-US" dirty="0"/>
              <a:t>P-56</a:t>
            </a:r>
          </a:p>
        </p:txBody>
      </p:sp>
    </p:spTree>
    <p:extLst>
      <p:ext uri="{BB962C8B-B14F-4D97-AF65-F5344CB8AC3E}">
        <p14:creationId xmlns:p14="http://schemas.microsoft.com/office/powerpoint/2010/main" val="335313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113108"/>
            <a:ext cx="10442713" cy="850939"/>
          </a:xfrm>
        </p:spPr>
        <p:txBody>
          <a:bodyPr>
            <a:normAutofit/>
          </a:bodyPr>
          <a:lstStyle/>
          <a:p>
            <a:r>
              <a:rPr lang="en-US" b="1" dirty="0"/>
              <a:t>Questioning</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451082" y="1176081"/>
            <a:ext cx="10442712" cy="4093428"/>
          </a:xfrm>
          <a:prstGeom prst="rect">
            <a:avLst/>
          </a:prstGeom>
        </p:spPr>
        <p:txBody>
          <a:bodyPr wrap="square">
            <a:spAutoFit/>
          </a:bodyPr>
          <a:lstStyle/>
          <a:p>
            <a:pPr marL="342900" lvl="0" indent="-342900">
              <a:buFont typeface="+mj-lt"/>
              <a:buAutoNum type="arabicPeriod"/>
            </a:pPr>
            <a:endParaRPr lang="en-US" sz="2000" dirty="0"/>
          </a:p>
          <a:p>
            <a:r>
              <a:rPr lang="en-US" sz="2000" dirty="0"/>
              <a:t>Skillful questioning invites discussion. The following techniques should be observed when questioning a candidate'</a:t>
            </a:r>
          </a:p>
          <a:p>
            <a:r>
              <a:rPr lang="en-US" sz="2000" dirty="0"/>
              <a:t> </a:t>
            </a:r>
          </a:p>
          <a:p>
            <a:pPr marL="342900" lvl="0" indent="-342900">
              <a:buFont typeface="Arial" panose="020B0604020202020204" pitchFamily="34" charset="0"/>
              <a:buChar char="•"/>
            </a:pPr>
            <a:r>
              <a:rPr lang="en-US" sz="2000" dirty="0"/>
              <a:t>Involve the candidate as much as possible and encourage him/her to participate in the discussion.</a:t>
            </a:r>
          </a:p>
          <a:p>
            <a:pPr marL="342900" lvl="0" indent="-342900">
              <a:buFont typeface="Arial" panose="020B0604020202020204" pitchFamily="34" charset="0"/>
              <a:buChar char="•"/>
            </a:pPr>
            <a:r>
              <a:rPr lang="en-US" sz="2000" dirty="0"/>
              <a:t>Avoid ambiguous and unclear questions that may make the candidate feel unsure or confused.</a:t>
            </a:r>
          </a:p>
          <a:p>
            <a:pPr marL="342900" lvl="0" indent="-342900">
              <a:buFont typeface="Arial" panose="020B0604020202020204" pitchFamily="34" charset="0"/>
              <a:buChar char="•"/>
            </a:pPr>
            <a:r>
              <a:rPr lang="en-US" sz="2000" dirty="0"/>
              <a:t>Avoid leading questions that may influence the candidate's response and make the assessment invalid.</a:t>
            </a:r>
          </a:p>
          <a:p>
            <a:pPr marL="342900" lvl="0" indent="-342900">
              <a:buFont typeface="Arial" panose="020B0604020202020204" pitchFamily="34" charset="0"/>
              <a:buChar char="•"/>
            </a:pPr>
            <a:r>
              <a:rPr lang="en-US" sz="2000" dirty="0"/>
              <a:t>Plan the structure and order of questions before the assessment</a:t>
            </a:r>
          </a:p>
          <a:p>
            <a:pPr marL="342900" lvl="0" indent="-342900">
              <a:buFont typeface="Arial" panose="020B0604020202020204" pitchFamily="34" charset="0"/>
              <a:buChar char="•"/>
            </a:pPr>
            <a:r>
              <a:rPr lang="en-US" sz="2000" dirty="0"/>
              <a:t>Use follow-up questions to identify the range and depth of experience of the candidate</a:t>
            </a:r>
          </a:p>
          <a:p>
            <a:pPr marL="342900" lvl="0" indent="-342900">
              <a:buFont typeface="Arial" panose="020B0604020202020204" pitchFamily="34" charset="0"/>
              <a:buChar char="•"/>
            </a:pPr>
            <a:r>
              <a:rPr lang="en-US" sz="2000" dirty="0"/>
              <a:t>Ask the right questions. The way you phrase and ask a question can determine the quality of the information you get</a:t>
            </a:r>
          </a:p>
        </p:txBody>
      </p:sp>
      <p:sp>
        <p:nvSpPr>
          <p:cNvPr id="3" name="TextBox 2">
            <a:extLst>
              <a:ext uri="{FF2B5EF4-FFF2-40B4-BE49-F238E27FC236}">
                <a16:creationId xmlns:a16="http://schemas.microsoft.com/office/drawing/2014/main" id="{348A25FD-0A7E-4329-9DF4-19602D85BAB3}"/>
              </a:ext>
            </a:extLst>
          </p:cNvPr>
          <p:cNvSpPr txBox="1"/>
          <p:nvPr/>
        </p:nvSpPr>
        <p:spPr>
          <a:xfrm>
            <a:off x="10389704" y="6241774"/>
            <a:ext cx="1272209" cy="371061"/>
          </a:xfrm>
          <a:prstGeom prst="rect">
            <a:avLst/>
          </a:prstGeom>
          <a:noFill/>
        </p:spPr>
        <p:txBody>
          <a:bodyPr wrap="square" rtlCol="0">
            <a:spAutoFit/>
          </a:bodyPr>
          <a:lstStyle/>
          <a:p>
            <a:r>
              <a:rPr lang="en-US" dirty="0"/>
              <a:t>P-44</a:t>
            </a:r>
          </a:p>
        </p:txBody>
      </p:sp>
    </p:spTree>
    <p:extLst>
      <p:ext uri="{BB962C8B-B14F-4D97-AF65-F5344CB8AC3E}">
        <p14:creationId xmlns:p14="http://schemas.microsoft.com/office/powerpoint/2010/main" val="243251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113108"/>
            <a:ext cx="10442713" cy="850939"/>
          </a:xfrm>
        </p:spPr>
        <p:txBody>
          <a:bodyPr>
            <a:normAutofit/>
          </a:bodyPr>
          <a:lstStyle/>
          <a:p>
            <a:r>
              <a:rPr lang="en-US" b="1" dirty="0"/>
              <a:t>Errors commonly made by assessors</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3783464" y="1732672"/>
            <a:ext cx="7242344" cy="2523768"/>
          </a:xfrm>
          <a:prstGeom prst="rect">
            <a:avLst/>
          </a:prstGeom>
        </p:spPr>
        <p:txBody>
          <a:bodyPr wrap="square">
            <a:spAutoFit/>
          </a:bodyPr>
          <a:lstStyle/>
          <a:p>
            <a:pPr marL="342900" lvl="0" indent="-342900">
              <a:buFont typeface="+mj-lt"/>
              <a:buAutoNum type="arabicPeriod"/>
            </a:pPr>
            <a:endParaRPr lang="en-US" sz="2000" dirty="0"/>
          </a:p>
          <a:p>
            <a:pPr marL="342900" indent="-342900">
              <a:buFont typeface="+mj-lt"/>
              <a:buAutoNum type="arabicPeriod"/>
            </a:pPr>
            <a:r>
              <a:rPr lang="en-US" sz="2400" b="1" dirty="0">
                <a:latin typeface="Arial" panose="020B0604020202020204" pitchFamily="34" charset="0"/>
                <a:cs typeface="Arial" panose="020B0604020202020204" pitchFamily="34" charset="0"/>
              </a:rPr>
              <a:t>The halo effect</a:t>
            </a:r>
          </a:p>
          <a:p>
            <a:pPr marL="342900" indent="-342900">
              <a:buFont typeface="+mj-lt"/>
              <a:buAutoNum type="arabicPeriod"/>
            </a:pPr>
            <a:r>
              <a:rPr lang="en-US" sz="2400" b="1" dirty="0">
                <a:latin typeface="Arial" panose="020B0604020202020204" pitchFamily="34" charset="0"/>
                <a:cs typeface="Arial" panose="020B0604020202020204" pitchFamily="34" charset="0"/>
              </a:rPr>
              <a:t>Failing to record</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b="1" dirty="0">
                <a:latin typeface="Arial" panose="020B0604020202020204" pitchFamily="34" charset="0"/>
                <a:cs typeface="Arial" panose="020B0604020202020204" pitchFamily="34" charset="0"/>
              </a:rPr>
              <a:t>Failing to observe</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b="1" dirty="0">
                <a:latin typeface="Arial" panose="020B0604020202020204" pitchFamily="34" charset="0"/>
                <a:cs typeface="Arial" panose="020B0604020202020204" pitchFamily="34" charset="0"/>
              </a:rPr>
              <a:t>Marking down the middle</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b="1" dirty="0">
                <a:latin typeface="Arial" panose="020B0604020202020204" pitchFamily="34" charset="0"/>
                <a:cs typeface="Arial" panose="020B0604020202020204" pitchFamily="34" charset="0"/>
              </a:rPr>
              <a:t>Overlooking cheating</a:t>
            </a:r>
            <a:endParaRPr lang="en-US" sz="2400" dirty="0">
              <a:latin typeface="Arial" panose="020B0604020202020204" pitchFamily="34" charset="0"/>
              <a:cs typeface="Arial" panose="020B0604020202020204" pitchFamily="34" charset="0"/>
            </a:endParaRPr>
          </a:p>
          <a:p>
            <a:endParaRPr lang="en-US" dirty="0"/>
          </a:p>
        </p:txBody>
      </p:sp>
      <p:sp>
        <p:nvSpPr>
          <p:cNvPr id="3" name="TextBox 2">
            <a:extLst>
              <a:ext uri="{FF2B5EF4-FFF2-40B4-BE49-F238E27FC236}">
                <a16:creationId xmlns:a16="http://schemas.microsoft.com/office/drawing/2014/main" id="{348A25FD-0A7E-4329-9DF4-19602D85BAB3}"/>
              </a:ext>
            </a:extLst>
          </p:cNvPr>
          <p:cNvSpPr txBox="1"/>
          <p:nvPr/>
        </p:nvSpPr>
        <p:spPr>
          <a:xfrm>
            <a:off x="10389704" y="6241774"/>
            <a:ext cx="1272209" cy="371061"/>
          </a:xfrm>
          <a:prstGeom prst="rect">
            <a:avLst/>
          </a:prstGeom>
          <a:noFill/>
        </p:spPr>
        <p:txBody>
          <a:bodyPr wrap="square" rtlCol="0">
            <a:spAutoFit/>
          </a:bodyPr>
          <a:lstStyle/>
          <a:p>
            <a:r>
              <a:rPr lang="en-US" dirty="0"/>
              <a:t>P-45</a:t>
            </a:r>
          </a:p>
        </p:txBody>
      </p:sp>
    </p:spTree>
    <p:extLst>
      <p:ext uri="{BB962C8B-B14F-4D97-AF65-F5344CB8AC3E}">
        <p14:creationId xmlns:p14="http://schemas.microsoft.com/office/powerpoint/2010/main" val="407747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377655" y="0"/>
            <a:ext cx="10442713" cy="850939"/>
          </a:xfrm>
        </p:spPr>
        <p:txBody>
          <a:bodyPr>
            <a:normAutofit/>
          </a:bodyPr>
          <a:lstStyle/>
          <a:p>
            <a:r>
              <a:rPr lang="en-US" b="1" dirty="0"/>
              <a:t>Portfolio</a:t>
            </a:r>
          </a:p>
        </p:txBody>
      </p:sp>
      <p:sp>
        <p:nvSpPr>
          <p:cNvPr id="6" name="Rectangle 5">
            <a:extLst>
              <a:ext uri="{FF2B5EF4-FFF2-40B4-BE49-F238E27FC236}">
                <a16:creationId xmlns:a16="http://schemas.microsoft.com/office/drawing/2014/main" id="{095F7304-7889-46A8-AE18-5EFC9C56B277}"/>
              </a:ext>
            </a:extLst>
          </p:cNvPr>
          <p:cNvSpPr/>
          <p:nvPr/>
        </p:nvSpPr>
        <p:spPr>
          <a:xfrm>
            <a:off x="1524000" y="1071128"/>
            <a:ext cx="10137913" cy="5170646"/>
          </a:xfrm>
          <a:prstGeom prst="rect">
            <a:avLst/>
          </a:prstGeom>
        </p:spPr>
        <p:txBody>
          <a:bodyPr wrap="square">
            <a:spAutoFit/>
          </a:bodyPr>
          <a:lstStyle/>
          <a:p>
            <a:pPr lvl="0"/>
            <a:r>
              <a:rPr lang="en-US" sz="2400" dirty="0"/>
              <a:t>A portfolio is a collection of evidence that may be presented to an assessor to prove your competence at a job or task.</a:t>
            </a:r>
          </a:p>
          <a:p>
            <a:pPr lvl="0"/>
            <a:endParaRPr lang="en-US" sz="2400" dirty="0"/>
          </a:p>
          <a:p>
            <a:r>
              <a:rPr lang="en-US" sz="2400" dirty="0"/>
              <a:t>What is portfolio evidence?</a:t>
            </a:r>
          </a:p>
          <a:p>
            <a:endParaRPr lang="en-US" sz="2400" dirty="0"/>
          </a:p>
          <a:p>
            <a:pPr marL="285750" lvl="0" indent="-285750">
              <a:buFont typeface="Wingdings" panose="05000000000000000000" pitchFamily="2" charset="2"/>
              <a:buChar char="Ø"/>
            </a:pPr>
            <a:r>
              <a:rPr lang="en-US" sz="2400" dirty="0"/>
              <a:t>Training results / certificates</a:t>
            </a:r>
          </a:p>
          <a:p>
            <a:pPr marL="285750" lvl="0" indent="-285750">
              <a:buFont typeface="Wingdings" panose="05000000000000000000" pitchFamily="2" charset="2"/>
              <a:buChar char="Ø"/>
            </a:pPr>
            <a:r>
              <a:rPr lang="en-US" sz="2400" dirty="0"/>
              <a:t>Training workbooks</a:t>
            </a:r>
          </a:p>
          <a:p>
            <a:pPr marL="285750" lvl="0" indent="-285750">
              <a:buFont typeface="Wingdings" panose="05000000000000000000" pitchFamily="2" charset="2"/>
              <a:buChar char="Ø"/>
            </a:pPr>
            <a:r>
              <a:rPr lang="en-US" sz="2400" dirty="0"/>
              <a:t>References from colleagues / employers</a:t>
            </a:r>
          </a:p>
          <a:p>
            <a:pPr marL="285750" lvl="0" indent="-285750">
              <a:buFont typeface="Wingdings" panose="05000000000000000000" pitchFamily="2" charset="2"/>
              <a:buChar char="Ø"/>
            </a:pPr>
            <a:r>
              <a:rPr lang="en-US" sz="2400" dirty="0"/>
              <a:t>Job descriptions / work experience</a:t>
            </a:r>
          </a:p>
          <a:p>
            <a:pPr marL="285750" lvl="0" indent="-285750">
              <a:buFont typeface="Wingdings" panose="05000000000000000000" pitchFamily="2" charset="2"/>
              <a:buChar char="Ø"/>
            </a:pPr>
            <a:r>
              <a:rPr lang="en-US" sz="2400" dirty="0"/>
              <a:t>Photos / videos</a:t>
            </a:r>
          </a:p>
          <a:p>
            <a:pPr marL="285750" lvl="0" indent="-285750">
              <a:buFont typeface="Wingdings" panose="05000000000000000000" pitchFamily="2" charset="2"/>
              <a:buChar char="Ø"/>
            </a:pPr>
            <a:r>
              <a:rPr lang="en-US" sz="2400" dirty="0"/>
              <a:t>Work journal / diary</a:t>
            </a:r>
          </a:p>
          <a:p>
            <a:pPr marL="285750" lvl="0" indent="-285750">
              <a:buFont typeface="Wingdings" panose="05000000000000000000" pitchFamily="2" charset="2"/>
              <a:buChar char="Ø"/>
            </a:pPr>
            <a:r>
              <a:rPr lang="en-US" sz="2400" dirty="0"/>
              <a:t>Awards</a:t>
            </a:r>
          </a:p>
          <a:p>
            <a:pPr marL="285750" lvl="0" indent="-285750">
              <a:buFont typeface="Wingdings" panose="05000000000000000000" pitchFamily="2" charset="2"/>
              <a:buChar char="Ø"/>
            </a:pPr>
            <a:r>
              <a:rPr lang="en-US" sz="2400" dirty="0"/>
              <a:t>Work samples - menus, letters, memos, budgets</a:t>
            </a:r>
          </a:p>
          <a:p>
            <a:endParaRPr lang="en-US" dirty="0"/>
          </a:p>
        </p:txBody>
      </p:sp>
      <p:sp>
        <p:nvSpPr>
          <p:cNvPr id="3" name="TextBox 2">
            <a:extLst>
              <a:ext uri="{FF2B5EF4-FFF2-40B4-BE49-F238E27FC236}">
                <a16:creationId xmlns:a16="http://schemas.microsoft.com/office/drawing/2014/main" id="{348A25FD-0A7E-4329-9DF4-19602D85BAB3}"/>
              </a:ext>
            </a:extLst>
          </p:cNvPr>
          <p:cNvSpPr txBox="1"/>
          <p:nvPr/>
        </p:nvSpPr>
        <p:spPr>
          <a:xfrm>
            <a:off x="10389704" y="6241774"/>
            <a:ext cx="1272209" cy="371061"/>
          </a:xfrm>
          <a:prstGeom prst="rect">
            <a:avLst/>
          </a:prstGeom>
          <a:noFill/>
        </p:spPr>
        <p:txBody>
          <a:bodyPr wrap="square" rtlCol="0">
            <a:spAutoFit/>
          </a:bodyPr>
          <a:lstStyle/>
          <a:p>
            <a:r>
              <a:rPr lang="en-US" dirty="0"/>
              <a:t>P-46</a:t>
            </a:r>
          </a:p>
        </p:txBody>
      </p:sp>
    </p:spTree>
    <p:extLst>
      <p:ext uri="{BB962C8B-B14F-4D97-AF65-F5344CB8AC3E}">
        <p14:creationId xmlns:p14="http://schemas.microsoft.com/office/powerpoint/2010/main" val="217748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377655" y="0"/>
            <a:ext cx="10442713" cy="850939"/>
          </a:xfrm>
        </p:spPr>
        <p:txBody>
          <a:bodyPr>
            <a:normAutofit/>
          </a:bodyPr>
          <a:lstStyle/>
          <a:p>
            <a:r>
              <a:rPr lang="en-US" b="1" dirty="0"/>
              <a:t>Third party report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68557" y="1767006"/>
            <a:ext cx="10137913" cy="3323987"/>
          </a:xfrm>
          <a:prstGeom prst="rect">
            <a:avLst/>
          </a:prstGeom>
        </p:spPr>
        <p:txBody>
          <a:bodyPr wrap="square">
            <a:spAutoFit/>
          </a:bodyPr>
          <a:lstStyle/>
          <a:p>
            <a:pPr marL="285750" lvl="0" indent="-285750">
              <a:buFont typeface="Wingdings" panose="05000000000000000000" pitchFamily="2" charset="2"/>
              <a:buChar char="v"/>
            </a:pPr>
            <a:r>
              <a:rPr lang="en-US" sz="2400" dirty="0"/>
              <a:t>Evidence provided by person who has first hand information on candidate performance</a:t>
            </a:r>
          </a:p>
          <a:p>
            <a:endParaRPr lang="en-US" sz="2400" dirty="0"/>
          </a:p>
          <a:p>
            <a:pPr marL="285750" lvl="0" indent="-285750">
              <a:buFont typeface="Wingdings" panose="05000000000000000000" pitchFamily="2" charset="2"/>
              <a:buChar char="v"/>
            </a:pPr>
            <a:r>
              <a:rPr lang="en-US" sz="2400" dirty="0"/>
              <a:t>Often supplied by person in authority</a:t>
            </a:r>
          </a:p>
          <a:p>
            <a:r>
              <a:rPr lang="en-US" sz="2400" baseline="30000" dirty="0"/>
              <a:t> </a:t>
            </a:r>
            <a:endParaRPr lang="en-US" sz="2400" dirty="0"/>
          </a:p>
          <a:p>
            <a:pPr marL="285750" lvl="0" indent="-285750">
              <a:buFont typeface="Wingdings" panose="05000000000000000000" pitchFamily="2" charset="2"/>
              <a:buChar char="v"/>
            </a:pPr>
            <a:r>
              <a:rPr lang="en-US" sz="2400" dirty="0"/>
              <a:t>Useful for verifying assessor observation</a:t>
            </a:r>
          </a:p>
          <a:p>
            <a:r>
              <a:rPr lang="en-US" sz="2400" baseline="30000" dirty="0"/>
              <a:t> </a:t>
            </a:r>
            <a:endParaRPr lang="en-US" sz="2400" dirty="0"/>
          </a:p>
          <a:p>
            <a:pPr marL="285750" lvl="0" indent="-285750">
              <a:buFont typeface="Wingdings" panose="05000000000000000000" pitchFamily="2" charset="2"/>
              <a:buChar char="v"/>
            </a:pPr>
            <a:r>
              <a:rPr lang="en-US" sz="2400" dirty="0"/>
              <a:t>Useful in assessing consistency of candidate performance</a:t>
            </a:r>
          </a:p>
          <a:p>
            <a:endParaRPr lang="en-US" dirty="0"/>
          </a:p>
        </p:txBody>
      </p:sp>
      <p:sp>
        <p:nvSpPr>
          <p:cNvPr id="3" name="TextBox 2">
            <a:extLst>
              <a:ext uri="{FF2B5EF4-FFF2-40B4-BE49-F238E27FC236}">
                <a16:creationId xmlns:a16="http://schemas.microsoft.com/office/drawing/2014/main" id="{348A25FD-0A7E-4329-9DF4-19602D85BAB3}"/>
              </a:ext>
            </a:extLst>
          </p:cNvPr>
          <p:cNvSpPr txBox="1"/>
          <p:nvPr/>
        </p:nvSpPr>
        <p:spPr>
          <a:xfrm>
            <a:off x="10389704" y="6241774"/>
            <a:ext cx="1272209" cy="371061"/>
          </a:xfrm>
          <a:prstGeom prst="rect">
            <a:avLst/>
          </a:prstGeom>
          <a:noFill/>
        </p:spPr>
        <p:txBody>
          <a:bodyPr wrap="square" rtlCol="0">
            <a:spAutoFit/>
          </a:bodyPr>
          <a:lstStyle/>
          <a:p>
            <a:r>
              <a:rPr lang="en-US" dirty="0"/>
              <a:t>P-46</a:t>
            </a:r>
          </a:p>
        </p:txBody>
      </p:sp>
    </p:spTree>
    <p:extLst>
      <p:ext uri="{BB962C8B-B14F-4D97-AF65-F5344CB8AC3E}">
        <p14:creationId xmlns:p14="http://schemas.microsoft.com/office/powerpoint/2010/main" val="59368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377655" y="0"/>
            <a:ext cx="10442713" cy="850939"/>
          </a:xfrm>
        </p:spPr>
        <p:txBody>
          <a:bodyPr>
            <a:normAutofit/>
          </a:bodyPr>
          <a:lstStyle/>
          <a:p>
            <a:r>
              <a:rPr lang="en-US" b="1" dirty="0"/>
              <a:t>Making Assessment Decision</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2716696" y="1806762"/>
            <a:ext cx="8945217" cy="2954655"/>
          </a:xfrm>
          <a:prstGeom prst="rect">
            <a:avLst/>
          </a:prstGeom>
        </p:spPr>
        <p:txBody>
          <a:bodyPr wrap="square">
            <a:spAutoFit/>
          </a:bodyPr>
          <a:lstStyle/>
          <a:p>
            <a:pPr marL="342900" indent="-342900">
              <a:buFont typeface="Wingdings" panose="05000000000000000000" pitchFamily="2" charset="2"/>
              <a:buChar char="q"/>
            </a:pPr>
            <a:r>
              <a:rPr lang="en-US" sz="2400" b="1" dirty="0"/>
              <a:t>Requirements of the unit of competency</a:t>
            </a: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b="1" dirty="0"/>
              <a:t>Dimensions of competency</a:t>
            </a:r>
            <a:endParaRPr lang="en-US" sz="2400" dirty="0"/>
          </a:p>
          <a:p>
            <a:endParaRPr lang="en-US" sz="2400" dirty="0"/>
          </a:p>
          <a:p>
            <a:pPr marL="342900" indent="-342900">
              <a:buFont typeface="Wingdings" panose="05000000000000000000" pitchFamily="2" charset="2"/>
              <a:buChar char="q"/>
            </a:pPr>
            <a:r>
              <a:rPr lang="en-US" sz="2400" b="1" dirty="0"/>
              <a:t>Rules of evidence</a:t>
            </a:r>
            <a:endParaRPr lang="en-US" sz="2400" dirty="0"/>
          </a:p>
          <a:p>
            <a:endParaRPr lang="en-US" sz="2400" dirty="0"/>
          </a:p>
          <a:p>
            <a:pPr marL="342900" indent="-342900">
              <a:buFont typeface="Wingdings" panose="05000000000000000000" pitchFamily="2" charset="2"/>
              <a:buChar char="q"/>
            </a:pPr>
            <a:r>
              <a:rPr lang="en-US" sz="2400" b="1" dirty="0"/>
              <a:t>Making overall judgement</a:t>
            </a:r>
            <a:endParaRPr lang="en-US" sz="2400" dirty="0"/>
          </a:p>
          <a:p>
            <a:endParaRPr lang="en-US" dirty="0"/>
          </a:p>
        </p:txBody>
      </p:sp>
      <p:sp>
        <p:nvSpPr>
          <p:cNvPr id="3" name="TextBox 2">
            <a:extLst>
              <a:ext uri="{FF2B5EF4-FFF2-40B4-BE49-F238E27FC236}">
                <a16:creationId xmlns:a16="http://schemas.microsoft.com/office/drawing/2014/main" id="{348A25FD-0A7E-4329-9DF4-19602D85BAB3}"/>
              </a:ext>
            </a:extLst>
          </p:cNvPr>
          <p:cNvSpPr txBox="1"/>
          <p:nvPr/>
        </p:nvSpPr>
        <p:spPr>
          <a:xfrm>
            <a:off x="10389704" y="6241774"/>
            <a:ext cx="1272209" cy="371061"/>
          </a:xfrm>
          <a:prstGeom prst="rect">
            <a:avLst/>
          </a:prstGeom>
          <a:noFill/>
        </p:spPr>
        <p:txBody>
          <a:bodyPr wrap="square" rtlCol="0">
            <a:spAutoFit/>
          </a:bodyPr>
          <a:lstStyle/>
          <a:p>
            <a:r>
              <a:rPr lang="en-US" dirty="0"/>
              <a:t>P-54</a:t>
            </a:r>
          </a:p>
        </p:txBody>
      </p:sp>
    </p:spTree>
    <p:extLst>
      <p:ext uri="{BB962C8B-B14F-4D97-AF65-F5344CB8AC3E}">
        <p14:creationId xmlns:p14="http://schemas.microsoft.com/office/powerpoint/2010/main" val="67883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Autofit/>
          </a:bodyPr>
          <a:lstStyle/>
          <a:p>
            <a:r>
              <a:rPr lang="en-US" sz="3200" b="1" dirty="0" err="1"/>
              <a:t>Organise</a:t>
            </a:r>
            <a:r>
              <a:rPr lang="en-US" sz="3200" b="1" dirty="0"/>
              <a:t> and Conduct Competency Based Assessment</a:t>
            </a:r>
            <a:endParaRPr lang="en-US" sz="3200"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53511" y="1982856"/>
            <a:ext cx="7884977" cy="3124201"/>
          </a:xfrm>
        </p:spPr>
        <p:txBody>
          <a:bodyPr>
            <a:normAutofit fontScale="92500" lnSpcReduction="10000"/>
          </a:bodyPr>
          <a:lstStyle/>
          <a:p>
            <a:pPr lvl="0"/>
            <a:r>
              <a:rPr lang="en-US" dirty="0"/>
              <a:t>Prepare the assessment venue.</a:t>
            </a:r>
          </a:p>
          <a:p>
            <a:pPr lvl="0"/>
            <a:r>
              <a:rPr lang="en-US" dirty="0"/>
              <a:t>Prepare the candidate.</a:t>
            </a:r>
          </a:p>
          <a:p>
            <a:pPr lvl="0"/>
            <a:r>
              <a:rPr lang="en-US" dirty="0"/>
              <a:t>Conduct assessment.</a:t>
            </a:r>
          </a:p>
          <a:p>
            <a:pPr lvl="0"/>
            <a:r>
              <a:rPr lang="en-US" dirty="0"/>
              <a:t>Gather evidence.</a:t>
            </a:r>
          </a:p>
          <a:p>
            <a:pPr lvl="0"/>
            <a:r>
              <a:rPr lang="en-US" dirty="0"/>
              <a:t>Make the assessment decision.</a:t>
            </a:r>
          </a:p>
          <a:p>
            <a:pPr lvl="0"/>
            <a:r>
              <a:rPr lang="en-US" dirty="0"/>
              <a:t>Record and report assessment decision.</a:t>
            </a:r>
          </a:p>
          <a:p>
            <a:pPr lvl="0"/>
            <a:r>
              <a:rPr lang="en-US" dirty="0"/>
              <a:t>Provide feedback to the candidate’s.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P-7</a:t>
            </a:r>
          </a:p>
        </p:txBody>
      </p:sp>
    </p:spTree>
    <p:extLst>
      <p:ext uri="{BB962C8B-B14F-4D97-AF65-F5344CB8AC3E}">
        <p14:creationId xmlns:p14="http://schemas.microsoft.com/office/powerpoint/2010/main" val="322280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377655" y="0"/>
            <a:ext cx="10442713" cy="850939"/>
          </a:xfrm>
        </p:spPr>
        <p:txBody>
          <a:bodyPr>
            <a:normAutofit/>
          </a:bodyPr>
          <a:lstStyle/>
          <a:p>
            <a:r>
              <a:rPr lang="en-US" b="1" dirty="0"/>
              <a:t>The responsibilities of a reviewer</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444487" y="1443841"/>
            <a:ext cx="7132483" cy="4708981"/>
          </a:xfrm>
          <a:prstGeom prst="rect">
            <a:avLst/>
          </a:prstGeom>
        </p:spPr>
        <p:txBody>
          <a:bodyPr wrap="square">
            <a:spAutoFit/>
          </a:bodyPr>
          <a:lstStyle/>
          <a:p>
            <a:pPr marL="285750" lvl="0" indent="-285750">
              <a:buFont typeface="Wingdings" panose="05000000000000000000" pitchFamily="2" charset="2"/>
              <a:buChar char="§"/>
            </a:pPr>
            <a:r>
              <a:rPr lang="en-US" sz="2000" dirty="0"/>
              <a:t>Planning and carrying out review duties effectively, efficiently and ethically</a:t>
            </a:r>
          </a:p>
          <a:p>
            <a:r>
              <a:rPr lang="en-US" sz="2000" dirty="0"/>
              <a:t> </a:t>
            </a:r>
          </a:p>
          <a:p>
            <a:pPr marL="285750" lvl="0" indent="-285750">
              <a:buFont typeface="Wingdings" panose="05000000000000000000" pitchFamily="2" charset="2"/>
              <a:buChar char="§"/>
            </a:pPr>
            <a:r>
              <a:rPr lang="en-US" sz="2000" dirty="0"/>
              <a:t>Ensuring that the review process takes into account all necessary legal and safety requirements</a:t>
            </a:r>
          </a:p>
          <a:p>
            <a:endParaRPr lang="en-US" sz="2000" dirty="0"/>
          </a:p>
          <a:p>
            <a:pPr marL="285750" lvl="0" indent="-285750">
              <a:buFont typeface="Wingdings" panose="05000000000000000000" pitchFamily="2" charset="2"/>
              <a:buChar char="§"/>
            </a:pPr>
            <a:r>
              <a:rPr lang="en-US" sz="2000" dirty="0"/>
              <a:t>Documenting the observations made during the review process</a:t>
            </a:r>
          </a:p>
          <a:p>
            <a:endParaRPr lang="en-US" sz="2000" dirty="0"/>
          </a:p>
          <a:p>
            <a:pPr marL="285750" lvl="0" indent="-285750">
              <a:buFont typeface="Wingdings" panose="05000000000000000000" pitchFamily="2" charset="2"/>
              <a:buChar char="§"/>
            </a:pPr>
            <a:r>
              <a:rPr lang="en-US" sz="2000" dirty="0"/>
              <a:t>Reporting the review results</a:t>
            </a:r>
          </a:p>
          <a:p>
            <a:endParaRPr lang="en-US" sz="2000" dirty="0"/>
          </a:p>
          <a:p>
            <a:pPr marL="285750" lvl="0" indent="-285750">
              <a:buFont typeface="Wingdings" panose="05000000000000000000" pitchFamily="2" charset="2"/>
              <a:buChar char="§"/>
            </a:pPr>
            <a:r>
              <a:rPr lang="en-US" sz="2000" dirty="0"/>
              <a:t>Verifying the effectiveness of corrective procedures taken as a result of the review, if requested by the client</a:t>
            </a:r>
          </a:p>
          <a:p>
            <a:endParaRPr lang="en-US" sz="2000" dirty="0"/>
          </a:p>
          <a:p>
            <a:pPr marL="285750" lvl="0" indent="-285750">
              <a:buFont typeface="Wingdings" panose="05000000000000000000" pitchFamily="2" charset="2"/>
              <a:buChar char="§"/>
            </a:pPr>
            <a:r>
              <a:rPr lang="en-US" sz="2000" dirty="0"/>
              <a:t>Retaining and safeguarding documents pertaining to the review.</a:t>
            </a:r>
          </a:p>
        </p:txBody>
      </p:sp>
      <p:sp>
        <p:nvSpPr>
          <p:cNvPr id="3" name="TextBox 2">
            <a:extLst>
              <a:ext uri="{FF2B5EF4-FFF2-40B4-BE49-F238E27FC236}">
                <a16:creationId xmlns:a16="http://schemas.microsoft.com/office/drawing/2014/main" id="{348A25FD-0A7E-4329-9DF4-19602D85BAB3}"/>
              </a:ext>
            </a:extLst>
          </p:cNvPr>
          <p:cNvSpPr txBox="1"/>
          <p:nvPr/>
        </p:nvSpPr>
        <p:spPr>
          <a:xfrm>
            <a:off x="10389704" y="6241774"/>
            <a:ext cx="1272209" cy="371061"/>
          </a:xfrm>
          <a:prstGeom prst="rect">
            <a:avLst/>
          </a:prstGeom>
          <a:noFill/>
        </p:spPr>
        <p:txBody>
          <a:bodyPr wrap="square" rtlCol="0">
            <a:spAutoFit/>
          </a:bodyPr>
          <a:lstStyle/>
          <a:p>
            <a:r>
              <a:rPr lang="en-US" dirty="0"/>
              <a:t>P-60</a:t>
            </a:r>
          </a:p>
        </p:txBody>
      </p:sp>
      <p:pic>
        <p:nvPicPr>
          <p:cNvPr id="5" name="Picture 2" descr="60">
            <a:extLst>
              <a:ext uri="{FF2B5EF4-FFF2-40B4-BE49-F238E27FC236}">
                <a16:creationId xmlns:a16="http://schemas.microsoft.com/office/drawing/2014/main" id="{AAD504B5-B2BE-417E-99A6-89EFF02CA9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6971" y="1527114"/>
            <a:ext cx="3204211" cy="380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72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74643" y="0"/>
            <a:ext cx="10442713" cy="850939"/>
          </a:xfrm>
        </p:spPr>
        <p:txBody>
          <a:bodyPr>
            <a:normAutofit/>
          </a:bodyPr>
          <a:lstStyle/>
          <a:p>
            <a:r>
              <a:rPr lang="en-US" b="1" dirty="0"/>
              <a:t>The Review cycle</a:t>
            </a:r>
            <a:endParaRPr lang="en-US" dirty="0"/>
          </a:p>
        </p:txBody>
      </p:sp>
      <p:pic>
        <p:nvPicPr>
          <p:cNvPr id="3074" name="Picture 2" descr="74">
            <a:extLst>
              <a:ext uri="{FF2B5EF4-FFF2-40B4-BE49-F238E27FC236}">
                <a16:creationId xmlns:a16="http://schemas.microsoft.com/office/drawing/2014/main" id="{57DFB356-E7BF-402B-A04A-C29C045A0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792" y="850939"/>
            <a:ext cx="5976730" cy="589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6DF6F18-4C02-4E80-9C8A-51F97D13FE4D}"/>
              </a:ext>
            </a:extLst>
          </p:cNvPr>
          <p:cNvSpPr txBox="1"/>
          <p:nvPr/>
        </p:nvSpPr>
        <p:spPr>
          <a:xfrm>
            <a:off x="10827026" y="6387548"/>
            <a:ext cx="874645" cy="369332"/>
          </a:xfrm>
          <a:prstGeom prst="rect">
            <a:avLst/>
          </a:prstGeom>
          <a:noFill/>
        </p:spPr>
        <p:txBody>
          <a:bodyPr wrap="square" rtlCol="0">
            <a:spAutoFit/>
          </a:bodyPr>
          <a:lstStyle/>
          <a:p>
            <a:r>
              <a:rPr lang="en-US" dirty="0"/>
              <a:t>P-61</a:t>
            </a:r>
          </a:p>
        </p:txBody>
      </p:sp>
    </p:spTree>
    <p:extLst>
      <p:ext uri="{BB962C8B-B14F-4D97-AF65-F5344CB8AC3E}">
        <p14:creationId xmlns:p14="http://schemas.microsoft.com/office/powerpoint/2010/main" val="94128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Providing Feedback</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682962" y="2170916"/>
            <a:ext cx="9707249" cy="3170099"/>
          </a:xfrm>
          <a:prstGeom prst="rect">
            <a:avLst/>
          </a:prstGeom>
        </p:spPr>
        <p:txBody>
          <a:bodyPr wrap="square">
            <a:spAutoFit/>
          </a:bodyPr>
          <a:lstStyle/>
          <a:p>
            <a:pPr marL="342900" lvl="0" indent="-342900">
              <a:buFont typeface="+mj-lt"/>
              <a:buAutoNum type="arabicPeriod"/>
            </a:pPr>
            <a:endParaRPr lang="en-US" sz="2000" dirty="0"/>
          </a:p>
          <a:p>
            <a:r>
              <a:rPr lang="en-US" sz="2000" b="1" dirty="0"/>
              <a:t>Feedback</a:t>
            </a:r>
            <a:endParaRPr lang="en-US" sz="2000" dirty="0"/>
          </a:p>
          <a:p>
            <a:r>
              <a:rPr lang="en-US" sz="2000" dirty="0"/>
              <a:t> </a:t>
            </a:r>
          </a:p>
          <a:p>
            <a:r>
              <a:rPr lang="en-US" sz="2000" dirty="0"/>
              <a:t>Feedback is not a one way process. Participants gain the most valuable information about their performance by reflecting on it themselves. Encouraging people to self reflect assists them to learn from experience and make positive changes. A good facilitator will also encourage trainees to get feedback from other trainees</a:t>
            </a:r>
          </a:p>
          <a:p>
            <a:r>
              <a:rPr lang="en-US" sz="2000" dirty="0"/>
              <a:t> </a:t>
            </a:r>
          </a:p>
          <a:p>
            <a:r>
              <a:rPr lang="en-US" sz="2000" dirty="0"/>
              <a:t>Feedback from a facilitator should focus on how a learner can improve. Focus on corrective actions not mistakes.</a:t>
            </a:r>
          </a:p>
        </p:txBody>
      </p:sp>
    </p:spTree>
    <p:extLst>
      <p:ext uri="{BB962C8B-B14F-4D97-AF65-F5344CB8AC3E}">
        <p14:creationId xmlns:p14="http://schemas.microsoft.com/office/powerpoint/2010/main" val="3091870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The value of informative feedback</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388444" y="1322777"/>
            <a:ext cx="7798936" cy="4708981"/>
          </a:xfrm>
          <a:prstGeom prst="rect">
            <a:avLst/>
          </a:prstGeom>
        </p:spPr>
        <p:txBody>
          <a:bodyPr wrap="square">
            <a:spAutoFit/>
          </a:bodyPr>
          <a:lstStyle/>
          <a:p>
            <a:r>
              <a:rPr lang="en-US" sz="2000" dirty="0"/>
              <a:t>Formative assessment should be used to improve learning and help the trainee or learner to focus on areas where more study or practice is needed. By providing informative feedback and constructive advice, the assessor should ensure the trainee understands how to overcome any problems or weaknesses.</a:t>
            </a:r>
          </a:p>
          <a:p>
            <a:r>
              <a:rPr lang="en-US" sz="2000" dirty="0"/>
              <a:t> </a:t>
            </a:r>
          </a:p>
          <a:p>
            <a:r>
              <a:rPr lang="en-US" sz="2000" dirty="0"/>
              <a:t>Even when the trainee has provided evidence of competence, or has achieved the specified learning outcomes, the feedback session can be used to explore the next stage in learning or development.</a:t>
            </a:r>
          </a:p>
          <a:p>
            <a:r>
              <a:rPr lang="en-US" sz="2000" dirty="0"/>
              <a:t> </a:t>
            </a:r>
          </a:p>
          <a:p>
            <a:r>
              <a:rPr lang="en-US" sz="2000" dirty="0"/>
              <a:t>Self assessment can be used to encourage the trainee to take more responsibility for their own learning. Always ask the trainee how they felt about the assessment before offering your feedback. The trainee's self-esteem should be enhanced by having the opportunity to critically reflect on their own performance.</a:t>
            </a:r>
          </a:p>
        </p:txBody>
      </p:sp>
      <p:pic>
        <p:nvPicPr>
          <p:cNvPr id="4098" name="Picture 2" descr="69">
            <a:extLst>
              <a:ext uri="{FF2B5EF4-FFF2-40B4-BE49-F238E27FC236}">
                <a16:creationId xmlns:a16="http://schemas.microsoft.com/office/drawing/2014/main" id="{3FB3A47A-E80A-496B-A254-7464ED80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7380" y="1565679"/>
            <a:ext cx="2872097" cy="372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188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The feedback sandwich</a:t>
            </a:r>
            <a:endParaRPr lang="en-US" dirty="0"/>
          </a:p>
        </p:txBody>
      </p:sp>
      <p:graphicFrame>
        <p:nvGraphicFramePr>
          <p:cNvPr id="3" name="Table 3">
            <a:extLst>
              <a:ext uri="{FF2B5EF4-FFF2-40B4-BE49-F238E27FC236}">
                <a16:creationId xmlns:a16="http://schemas.microsoft.com/office/drawing/2014/main" id="{77FE6F5E-479C-4536-B56A-7FB2C31AF4CD}"/>
              </a:ext>
            </a:extLst>
          </p:cNvPr>
          <p:cNvGraphicFramePr>
            <a:graphicFrameLocks noGrp="1"/>
          </p:cNvGraphicFramePr>
          <p:nvPr>
            <p:extLst>
              <p:ext uri="{D42A27DB-BD31-4B8C-83A1-F6EECF244321}">
                <p14:modId xmlns:p14="http://schemas.microsoft.com/office/powerpoint/2010/main" val="2749176786"/>
              </p:ext>
            </p:extLst>
          </p:nvPr>
        </p:nvGraphicFramePr>
        <p:xfrm>
          <a:off x="1806712" y="2044884"/>
          <a:ext cx="9219095" cy="2468880"/>
        </p:xfrm>
        <a:graphic>
          <a:graphicData uri="http://schemas.openxmlformats.org/drawingml/2006/table">
            <a:tbl>
              <a:tblPr firstRow="1" bandRow="1">
                <a:tableStyleId>{5C22544A-7EE6-4342-B048-85BDC9FD1C3A}</a:tableStyleId>
              </a:tblPr>
              <a:tblGrid>
                <a:gridCol w="1426818">
                  <a:extLst>
                    <a:ext uri="{9D8B030D-6E8A-4147-A177-3AD203B41FA5}">
                      <a16:colId xmlns:a16="http://schemas.microsoft.com/office/drawing/2014/main" val="2506570340"/>
                    </a:ext>
                  </a:extLst>
                </a:gridCol>
                <a:gridCol w="7792277">
                  <a:extLst>
                    <a:ext uri="{9D8B030D-6E8A-4147-A177-3AD203B41FA5}">
                      <a16:colId xmlns:a16="http://schemas.microsoft.com/office/drawing/2014/main" val="3849168411"/>
                    </a:ext>
                  </a:extLst>
                </a:gridCol>
              </a:tblGrid>
              <a:tr h="370840">
                <a:tc>
                  <a:txBody>
                    <a:bodyPr/>
                    <a:lstStyle/>
                    <a:p>
                      <a:r>
                        <a:rPr lang="en-US" sz="2400" dirty="0"/>
                        <a:t>Kiss</a:t>
                      </a:r>
                    </a:p>
                  </a:txBody>
                  <a:tcPr/>
                </a:tc>
                <a:tc>
                  <a:txBody>
                    <a:bodyPr/>
                    <a:lstStyle/>
                    <a:p>
                      <a:r>
                        <a:rPr lang="en-US" sz="2400" b="1" kern="1200" dirty="0">
                          <a:solidFill>
                            <a:schemeClr val="lt1"/>
                          </a:solidFill>
                          <a:effectLst/>
                          <a:latin typeface="+mn-lt"/>
                          <a:ea typeface="+mn-ea"/>
                          <a:cs typeface="+mn-cs"/>
                        </a:rPr>
                        <a:t>Tell the learner about something positive you have noticed</a:t>
                      </a:r>
                      <a:endParaRPr lang="en-US" sz="2400" dirty="0"/>
                    </a:p>
                  </a:txBody>
                  <a:tcPr/>
                </a:tc>
                <a:extLst>
                  <a:ext uri="{0D108BD9-81ED-4DB2-BD59-A6C34878D82A}">
                    <a16:rowId xmlns:a16="http://schemas.microsoft.com/office/drawing/2014/main" val="1964938111"/>
                  </a:ext>
                </a:extLst>
              </a:tr>
              <a:tr h="370840">
                <a:tc>
                  <a:txBody>
                    <a:bodyPr/>
                    <a:lstStyle/>
                    <a:p>
                      <a:r>
                        <a:rPr lang="en-US" sz="2400" dirty="0"/>
                        <a:t>Kick</a:t>
                      </a:r>
                    </a:p>
                  </a:txBody>
                  <a:tcPr/>
                </a:tc>
                <a:tc>
                  <a:txBody>
                    <a:bodyPr/>
                    <a:lstStyle/>
                    <a:p>
                      <a:r>
                        <a:rPr lang="en-US" sz="2400" kern="1200" dirty="0">
                          <a:solidFill>
                            <a:schemeClr val="dk1"/>
                          </a:solidFill>
                          <a:effectLst/>
                          <a:latin typeface="+mn-lt"/>
                          <a:ea typeface="+mn-ea"/>
                          <a:cs typeface="+mn-cs"/>
                        </a:rPr>
                        <a:t>Advise the learner of an area that could be improved and how they can do this</a:t>
                      </a:r>
                      <a:endParaRPr lang="en-US" sz="2400" dirty="0"/>
                    </a:p>
                  </a:txBody>
                  <a:tcPr/>
                </a:tc>
                <a:extLst>
                  <a:ext uri="{0D108BD9-81ED-4DB2-BD59-A6C34878D82A}">
                    <a16:rowId xmlns:a16="http://schemas.microsoft.com/office/drawing/2014/main" val="3827626496"/>
                  </a:ext>
                </a:extLst>
              </a:tr>
              <a:tr h="370840">
                <a:tc>
                  <a:txBody>
                    <a:bodyPr/>
                    <a:lstStyle/>
                    <a:p>
                      <a:r>
                        <a:rPr lang="en-US" sz="2400" dirty="0">
                          <a:solidFill>
                            <a:schemeClr val="bg1"/>
                          </a:solidFill>
                        </a:rPr>
                        <a:t>Kiss</a:t>
                      </a:r>
                    </a:p>
                  </a:txBody>
                  <a:tcPr>
                    <a:solidFill>
                      <a:srgbClr val="00B0F0"/>
                    </a:solidFill>
                  </a:tcPr>
                </a:tc>
                <a:tc>
                  <a:txBody>
                    <a:bodyPr/>
                    <a:lstStyle/>
                    <a:p>
                      <a:r>
                        <a:rPr lang="en-US" sz="2400" kern="1200" dirty="0">
                          <a:solidFill>
                            <a:schemeClr val="bg1"/>
                          </a:solidFill>
                          <a:effectLst/>
                          <a:latin typeface="+mn-lt"/>
                          <a:ea typeface="+mn-ea"/>
                          <a:cs typeface="+mn-cs"/>
                        </a:rPr>
                        <a:t>Finish with an encouraging statement</a:t>
                      </a:r>
                    </a:p>
                    <a:p>
                      <a:endParaRPr lang="en-US" sz="2400" dirty="0">
                        <a:solidFill>
                          <a:schemeClr val="bg1"/>
                        </a:solidFill>
                      </a:endParaRPr>
                    </a:p>
                  </a:txBody>
                  <a:tcPr>
                    <a:solidFill>
                      <a:srgbClr val="00B0F0"/>
                    </a:solidFill>
                  </a:tcPr>
                </a:tc>
                <a:extLst>
                  <a:ext uri="{0D108BD9-81ED-4DB2-BD59-A6C34878D82A}">
                    <a16:rowId xmlns:a16="http://schemas.microsoft.com/office/drawing/2014/main" val="992808351"/>
                  </a:ext>
                </a:extLst>
              </a:tr>
            </a:tbl>
          </a:graphicData>
        </a:graphic>
      </p:graphicFrame>
    </p:spTree>
    <p:extLst>
      <p:ext uri="{BB962C8B-B14F-4D97-AF65-F5344CB8AC3E}">
        <p14:creationId xmlns:p14="http://schemas.microsoft.com/office/powerpoint/2010/main" val="340743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Approaches to providing feedback</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3061188" y="2151727"/>
            <a:ext cx="8176655" cy="2554545"/>
          </a:xfrm>
          <a:prstGeom prst="rect">
            <a:avLst/>
          </a:prstGeom>
        </p:spPr>
        <p:txBody>
          <a:bodyPr wrap="square">
            <a:spAutoFit/>
          </a:bodyPr>
          <a:lstStyle/>
          <a:p>
            <a:pPr marL="342900" lvl="0" indent="-342900">
              <a:buFont typeface="+mj-lt"/>
              <a:buAutoNum type="arabicPeriod"/>
            </a:pPr>
            <a:endParaRPr lang="en-US" sz="2000" dirty="0"/>
          </a:p>
          <a:p>
            <a:pPr marL="800100" lvl="1" indent="-342900">
              <a:buFont typeface="Arial" panose="020B0604020202020204" pitchFamily="34" charset="0"/>
              <a:buChar char="•"/>
            </a:pPr>
            <a:r>
              <a:rPr lang="en-US" sz="2000" dirty="0"/>
              <a:t>Face to face discussion</a:t>
            </a:r>
          </a:p>
          <a:p>
            <a:endParaRPr lang="en-US" sz="2000" dirty="0"/>
          </a:p>
          <a:p>
            <a:pPr marL="800100" lvl="1" indent="-342900">
              <a:buFont typeface="Arial" panose="020B0604020202020204" pitchFamily="34" charset="0"/>
              <a:buChar char="•"/>
            </a:pPr>
            <a:r>
              <a:rPr lang="en-US" sz="2000" dirty="0"/>
              <a:t>Written comments.</a:t>
            </a:r>
          </a:p>
          <a:p>
            <a:endParaRPr lang="en-US" sz="2000" dirty="0"/>
          </a:p>
          <a:p>
            <a:pPr marL="800100" lvl="1" indent="-342900">
              <a:buFont typeface="Arial" panose="020B0604020202020204" pitchFamily="34" charset="0"/>
              <a:buChar char="•"/>
            </a:pPr>
            <a:r>
              <a:rPr lang="en-US" sz="2000" dirty="0"/>
              <a:t>Telephone, fax or email communication</a:t>
            </a:r>
          </a:p>
          <a:p>
            <a:pPr lvl="1"/>
            <a:endParaRPr lang="en-US" sz="2000" dirty="0"/>
          </a:p>
          <a:p>
            <a:pPr marL="800100" lvl="1" indent="-342900">
              <a:buFont typeface="Arial" panose="020B0604020202020204" pitchFamily="34" charset="0"/>
              <a:buChar char="•"/>
            </a:pPr>
            <a:r>
              <a:rPr lang="en-US" sz="2000" dirty="0"/>
              <a:t>Combination of the above mentioned methods.</a:t>
            </a:r>
          </a:p>
        </p:txBody>
      </p:sp>
      <p:sp>
        <p:nvSpPr>
          <p:cNvPr id="3" name="TextBox 2">
            <a:extLst>
              <a:ext uri="{FF2B5EF4-FFF2-40B4-BE49-F238E27FC236}">
                <a16:creationId xmlns:a16="http://schemas.microsoft.com/office/drawing/2014/main" id="{39521FDA-B3BA-43BB-AD3E-622EA6C33512}"/>
              </a:ext>
            </a:extLst>
          </p:cNvPr>
          <p:cNvSpPr txBox="1"/>
          <p:nvPr/>
        </p:nvSpPr>
        <p:spPr>
          <a:xfrm>
            <a:off x="10774017" y="6228522"/>
            <a:ext cx="980661" cy="369332"/>
          </a:xfrm>
          <a:prstGeom prst="rect">
            <a:avLst/>
          </a:prstGeom>
          <a:noFill/>
        </p:spPr>
        <p:txBody>
          <a:bodyPr wrap="square" rtlCol="0">
            <a:spAutoFit/>
          </a:bodyPr>
          <a:lstStyle/>
          <a:p>
            <a:r>
              <a:rPr lang="en-US" dirty="0"/>
              <a:t>P-70</a:t>
            </a:r>
          </a:p>
        </p:txBody>
      </p:sp>
    </p:spTree>
    <p:extLst>
      <p:ext uri="{BB962C8B-B14F-4D97-AF65-F5344CB8AC3E}">
        <p14:creationId xmlns:p14="http://schemas.microsoft.com/office/powerpoint/2010/main" val="199658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Effective ways of providing feedback</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2584109" y="2151727"/>
            <a:ext cx="8309178" cy="2554545"/>
          </a:xfrm>
          <a:prstGeom prst="rect">
            <a:avLst/>
          </a:prstGeom>
        </p:spPr>
        <p:txBody>
          <a:bodyPr wrap="square">
            <a:spAutoFit/>
          </a:bodyPr>
          <a:lstStyle/>
          <a:p>
            <a:pPr marL="342900" lvl="0" indent="-342900">
              <a:buFont typeface="+mj-lt"/>
              <a:buAutoNum type="arabicPeriod"/>
            </a:pPr>
            <a:endParaRPr lang="en-US" sz="2000" dirty="0"/>
          </a:p>
          <a:p>
            <a:pPr marL="342900" lvl="0" indent="-342900">
              <a:buFont typeface="Courier New" panose="02070309020205020404" pitchFamily="49" charset="0"/>
              <a:buChar char="o"/>
            </a:pPr>
            <a:r>
              <a:rPr lang="en-US" sz="2000" dirty="0"/>
              <a:t>Start by asking the candidate to judge how well he/she performed.</a:t>
            </a:r>
          </a:p>
          <a:p>
            <a:endParaRPr lang="en-US" sz="2000" dirty="0"/>
          </a:p>
          <a:p>
            <a:pPr marL="342900" lvl="0" indent="-342900">
              <a:buFont typeface="Courier New" panose="02070309020205020404" pitchFamily="49" charset="0"/>
              <a:buChar char="o"/>
            </a:pPr>
            <a:r>
              <a:rPr lang="en-US" sz="2000" dirty="0"/>
              <a:t>Reinforce all the positive aspects of the assessment.</a:t>
            </a:r>
          </a:p>
          <a:p>
            <a:endParaRPr lang="en-US" sz="2000" dirty="0"/>
          </a:p>
          <a:p>
            <a:pPr marL="342900" lvl="0" indent="-342900">
              <a:buFont typeface="Courier New" panose="02070309020205020404" pitchFamily="49" charset="0"/>
              <a:buChar char="o"/>
            </a:pPr>
            <a:r>
              <a:rPr lang="en-US" sz="2000" dirty="0"/>
              <a:t>When positive feedback is called for, praise should be spread around freely and it should be as specific as possible. Saying "nice job" isn't good enough.</a:t>
            </a:r>
          </a:p>
        </p:txBody>
      </p:sp>
      <p:sp>
        <p:nvSpPr>
          <p:cNvPr id="3" name="TextBox 2">
            <a:extLst>
              <a:ext uri="{FF2B5EF4-FFF2-40B4-BE49-F238E27FC236}">
                <a16:creationId xmlns:a16="http://schemas.microsoft.com/office/drawing/2014/main" id="{DE9FCA23-D776-4AC2-96F1-E85FF6DFEC75}"/>
              </a:ext>
            </a:extLst>
          </p:cNvPr>
          <p:cNvSpPr txBox="1"/>
          <p:nvPr/>
        </p:nvSpPr>
        <p:spPr>
          <a:xfrm>
            <a:off x="10760765" y="6082748"/>
            <a:ext cx="914400" cy="369332"/>
          </a:xfrm>
          <a:prstGeom prst="rect">
            <a:avLst/>
          </a:prstGeom>
          <a:noFill/>
        </p:spPr>
        <p:txBody>
          <a:bodyPr wrap="square" rtlCol="0">
            <a:spAutoFit/>
          </a:bodyPr>
          <a:lstStyle/>
          <a:p>
            <a:r>
              <a:rPr lang="en-US" dirty="0"/>
              <a:t>P-70</a:t>
            </a:r>
          </a:p>
        </p:txBody>
      </p:sp>
    </p:spTree>
    <p:extLst>
      <p:ext uri="{BB962C8B-B14F-4D97-AF65-F5344CB8AC3E}">
        <p14:creationId xmlns:p14="http://schemas.microsoft.com/office/powerpoint/2010/main" val="86554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Discuss the areas for improvement in detail</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90261" y="1176081"/>
            <a:ext cx="10084904" cy="4708981"/>
          </a:xfrm>
          <a:prstGeom prst="rect">
            <a:avLst/>
          </a:prstGeom>
        </p:spPr>
        <p:txBody>
          <a:bodyPr wrap="square">
            <a:spAutoFit/>
          </a:bodyPr>
          <a:lstStyle/>
          <a:p>
            <a:r>
              <a:rPr lang="en-US" sz="2000" dirty="0"/>
              <a:t>Effective feedback should also </a:t>
            </a:r>
            <a:r>
              <a:rPr lang="en-US" sz="2000" b="1" i="1" dirty="0"/>
              <a:t>inform candidate clearly</a:t>
            </a:r>
            <a:r>
              <a:rPr lang="en-US" sz="2000" b="1" dirty="0"/>
              <a:t> </a:t>
            </a:r>
            <a:r>
              <a:rPr lang="en-US" sz="2000" dirty="0"/>
              <a:t>what he/she did well and what needs modification- general comments just as -good work- </a:t>
            </a:r>
            <a:r>
              <a:rPr lang="en-US" sz="2000" i="1" dirty="0"/>
              <a:t>K,</a:t>
            </a:r>
            <a:r>
              <a:rPr lang="en-US" sz="2000" dirty="0"/>
              <a:t> or 'needs improvement.</a:t>
            </a:r>
          </a:p>
          <a:p>
            <a:r>
              <a:rPr lang="en-US" sz="2000" dirty="0"/>
              <a:t> </a:t>
            </a:r>
          </a:p>
          <a:p>
            <a:pPr marL="342900" lvl="0" indent="-342900">
              <a:buFont typeface="Wingdings" panose="05000000000000000000" pitchFamily="2" charset="2"/>
              <a:buChar char="ü"/>
            </a:pPr>
            <a:r>
              <a:rPr lang="en-US" sz="2000" dirty="0"/>
              <a:t>Discuss the need for further evidence</a:t>
            </a:r>
          </a:p>
          <a:p>
            <a:endParaRPr lang="en-US" sz="2000" dirty="0"/>
          </a:p>
          <a:p>
            <a:pPr marL="342900" lvl="0" indent="-342900">
              <a:buFont typeface="Wingdings" panose="05000000000000000000" pitchFamily="2" charset="2"/>
              <a:buChar char="ü"/>
            </a:pPr>
            <a:r>
              <a:rPr lang="en-US" sz="2000" dirty="0"/>
              <a:t>Inform the candidate of your proposed final decision</a:t>
            </a:r>
          </a:p>
          <a:p>
            <a:endParaRPr lang="en-US" sz="2000" dirty="0"/>
          </a:p>
          <a:p>
            <a:pPr marL="342900" lvl="0" indent="-342900">
              <a:buFont typeface="Wingdings" panose="05000000000000000000" pitchFamily="2" charset="2"/>
              <a:buChar char="ü"/>
            </a:pPr>
            <a:r>
              <a:rPr lang="en-US" sz="2000" dirty="0"/>
              <a:t>Discuss agreement or disagreement with decision</a:t>
            </a:r>
          </a:p>
          <a:p>
            <a:endParaRPr lang="en-US" sz="2000" dirty="0"/>
          </a:p>
          <a:p>
            <a:pPr marL="342900" lvl="0" indent="-342900">
              <a:buFont typeface="Wingdings" panose="05000000000000000000" pitchFamily="2" charset="2"/>
              <a:buChar char="ü"/>
            </a:pPr>
            <a:r>
              <a:rPr lang="en-US" sz="2000" dirty="0"/>
              <a:t>Work out ways in which the gaps from assessment maybe filled</a:t>
            </a:r>
          </a:p>
          <a:p>
            <a:endParaRPr lang="en-US" sz="2000" dirty="0"/>
          </a:p>
          <a:p>
            <a:pPr marL="342900" lvl="0" indent="-342900">
              <a:buFont typeface="Wingdings" panose="05000000000000000000" pitchFamily="2" charset="2"/>
              <a:buChar char="ü"/>
            </a:pPr>
            <a:r>
              <a:rPr lang="en-US" sz="2000" dirty="0"/>
              <a:t>Remind the candidate of the next procedures, e.g. recording information, signing the assessment forms</a:t>
            </a:r>
          </a:p>
          <a:p>
            <a:endParaRPr lang="en-US" sz="2000" dirty="0"/>
          </a:p>
          <a:p>
            <a:pPr marL="342900" lvl="0" indent="-342900">
              <a:buFont typeface="Wingdings" panose="05000000000000000000" pitchFamily="2" charset="2"/>
              <a:buChar char="ü"/>
            </a:pPr>
            <a:r>
              <a:rPr lang="en-US" sz="2000" dirty="0"/>
              <a:t>Ask the candidate how you can improve assessments for future purposes.</a:t>
            </a:r>
          </a:p>
        </p:txBody>
      </p:sp>
      <p:sp>
        <p:nvSpPr>
          <p:cNvPr id="3" name="TextBox 2">
            <a:extLst>
              <a:ext uri="{FF2B5EF4-FFF2-40B4-BE49-F238E27FC236}">
                <a16:creationId xmlns:a16="http://schemas.microsoft.com/office/drawing/2014/main" id="{DE9FCA23-D776-4AC2-96F1-E85FF6DFEC75}"/>
              </a:ext>
            </a:extLst>
          </p:cNvPr>
          <p:cNvSpPr txBox="1"/>
          <p:nvPr/>
        </p:nvSpPr>
        <p:spPr>
          <a:xfrm>
            <a:off x="10760765" y="6082748"/>
            <a:ext cx="914400" cy="369332"/>
          </a:xfrm>
          <a:prstGeom prst="rect">
            <a:avLst/>
          </a:prstGeom>
          <a:noFill/>
        </p:spPr>
        <p:txBody>
          <a:bodyPr wrap="square" rtlCol="0">
            <a:spAutoFit/>
          </a:bodyPr>
          <a:lstStyle/>
          <a:p>
            <a:r>
              <a:rPr lang="en-US" dirty="0"/>
              <a:t>P-70</a:t>
            </a:r>
          </a:p>
        </p:txBody>
      </p:sp>
    </p:spTree>
    <p:extLst>
      <p:ext uri="{BB962C8B-B14F-4D97-AF65-F5344CB8AC3E}">
        <p14:creationId xmlns:p14="http://schemas.microsoft.com/office/powerpoint/2010/main" val="321870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080084" y="0"/>
            <a:ext cx="11111916" cy="850939"/>
          </a:xfrm>
        </p:spPr>
        <p:txBody>
          <a:bodyPr>
            <a:normAutofit fontScale="90000"/>
          </a:bodyPr>
          <a:lstStyle/>
          <a:p>
            <a:r>
              <a:rPr lang="en-US" b="1" dirty="0"/>
              <a:t>Helpful strategies for feedback on negative assessment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93590" y="1574017"/>
            <a:ext cx="10084904" cy="3785652"/>
          </a:xfrm>
          <a:prstGeom prst="rect">
            <a:avLst/>
          </a:prstGeom>
        </p:spPr>
        <p:txBody>
          <a:bodyPr wrap="square">
            <a:spAutoFit/>
          </a:bodyPr>
          <a:lstStyle/>
          <a:p>
            <a:pPr marL="342900" lvl="0" indent="-342900">
              <a:buFont typeface="Wingdings" panose="05000000000000000000" pitchFamily="2" charset="2"/>
              <a:buChar char="v"/>
            </a:pPr>
            <a:r>
              <a:rPr lang="en-US" sz="2000" dirty="0"/>
              <a:t>Be positive without raising any false expectations</a:t>
            </a:r>
          </a:p>
          <a:p>
            <a:endParaRPr lang="en-US" sz="2000" dirty="0"/>
          </a:p>
          <a:p>
            <a:pPr marL="342900" lvl="0" indent="-342900">
              <a:buFont typeface="Wingdings" panose="05000000000000000000" pitchFamily="2" charset="2"/>
              <a:buChar char="v"/>
            </a:pPr>
            <a:r>
              <a:rPr lang="en-US" sz="2000" dirty="0"/>
              <a:t>Be precise about the gaps in the candidate's competence</a:t>
            </a:r>
          </a:p>
          <a:p>
            <a:endParaRPr lang="en-US" sz="2000" dirty="0"/>
          </a:p>
          <a:p>
            <a:pPr marL="342900" lvl="0" indent="-342900">
              <a:buFont typeface="Wingdings" panose="05000000000000000000" pitchFamily="2" charset="2"/>
              <a:buChar char="v"/>
            </a:pPr>
            <a:r>
              <a:rPr lang="en-US" sz="2000" dirty="0"/>
              <a:t>Identify whether any part(s) of the assessment needs to be repeated and if so, which parts</a:t>
            </a:r>
          </a:p>
          <a:p>
            <a:endParaRPr lang="en-US" sz="2000" dirty="0"/>
          </a:p>
          <a:p>
            <a:pPr marL="342900" lvl="0" indent="-342900">
              <a:buFont typeface="Wingdings" panose="05000000000000000000" pitchFamily="2" charset="2"/>
              <a:buChar char="v"/>
            </a:pPr>
            <a:r>
              <a:rPr lang="en-US" sz="2000" dirty="0"/>
              <a:t>Emphasize and explain the results "Which competency has been and has not been achieved'?"</a:t>
            </a:r>
          </a:p>
          <a:p>
            <a:endParaRPr lang="en-US" sz="2000" dirty="0"/>
          </a:p>
          <a:p>
            <a:pPr marL="342900" lvl="0" indent="-342900">
              <a:buFont typeface="Wingdings" panose="05000000000000000000" pitchFamily="2" charset="2"/>
              <a:buChar char="v"/>
            </a:pPr>
            <a:r>
              <a:rPr lang="en-US" sz="2000" dirty="0"/>
              <a:t>Suggest further learning or practice to fix the gaps</a:t>
            </a:r>
          </a:p>
          <a:p>
            <a:pPr lvl="0"/>
            <a:r>
              <a:rPr lang="en-US" sz="2000" dirty="0"/>
              <a:t> </a:t>
            </a:r>
          </a:p>
          <a:p>
            <a:pPr marL="342900" lvl="0" indent="-342900">
              <a:buFont typeface="Wingdings" panose="05000000000000000000" pitchFamily="2" charset="2"/>
              <a:buChar char="v"/>
            </a:pPr>
            <a:r>
              <a:rPr lang="en-US" sz="2000" dirty="0"/>
              <a:t>Arrange further opportunity for candidate to complete assessment requirements.</a:t>
            </a:r>
          </a:p>
        </p:txBody>
      </p:sp>
      <p:sp>
        <p:nvSpPr>
          <p:cNvPr id="3" name="TextBox 2">
            <a:extLst>
              <a:ext uri="{FF2B5EF4-FFF2-40B4-BE49-F238E27FC236}">
                <a16:creationId xmlns:a16="http://schemas.microsoft.com/office/drawing/2014/main" id="{DE9FCA23-D776-4AC2-96F1-E85FF6DFEC75}"/>
              </a:ext>
            </a:extLst>
          </p:cNvPr>
          <p:cNvSpPr txBox="1"/>
          <p:nvPr/>
        </p:nvSpPr>
        <p:spPr>
          <a:xfrm>
            <a:off x="10760765" y="6082748"/>
            <a:ext cx="914400" cy="369332"/>
          </a:xfrm>
          <a:prstGeom prst="rect">
            <a:avLst/>
          </a:prstGeom>
          <a:noFill/>
        </p:spPr>
        <p:txBody>
          <a:bodyPr wrap="square" rtlCol="0">
            <a:spAutoFit/>
          </a:bodyPr>
          <a:lstStyle/>
          <a:p>
            <a:r>
              <a:rPr lang="en-US" dirty="0"/>
              <a:t>P-71</a:t>
            </a:r>
          </a:p>
        </p:txBody>
      </p:sp>
    </p:spTree>
    <p:extLst>
      <p:ext uri="{BB962C8B-B14F-4D97-AF65-F5344CB8AC3E}">
        <p14:creationId xmlns:p14="http://schemas.microsoft.com/office/powerpoint/2010/main" val="49987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080084" y="0"/>
            <a:ext cx="11111916" cy="850939"/>
          </a:xfrm>
        </p:spPr>
        <p:txBody>
          <a:bodyPr>
            <a:normAutofit/>
          </a:bodyPr>
          <a:lstStyle/>
          <a:p>
            <a:r>
              <a:rPr lang="en-US" b="1" dirty="0"/>
              <a:t>Benefits of providing feedback </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93590" y="1574017"/>
            <a:ext cx="10084904" cy="4093428"/>
          </a:xfrm>
          <a:prstGeom prst="rect">
            <a:avLst/>
          </a:prstGeom>
        </p:spPr>
        <p:txBody>
          <a:bodyPr wrap="square">
            <a:spAutoFit/>
          </a:bodyPr>
          <a:lstStyle/>
          <a:p>
            <a:r>
              <a:rPr lang="en-US" sz="2000" dirty="0"/>
              <a:t>Feedback is beneficial both to the assessor and the candidate to provide for the following:</a:t>
            </a:r>
          </a:p>
          <a:p>
            <a:r>
              <a:rPr lang="en-US" sz="2000" dirty="0"/>
              <a:t> </a:t>
            </a:r>
          </a:p>
          <a:p>
            <a:pPr marL="342900" lvl="0" indent="-342900">
              <a:buFont typeface="Wingdings" panose="05000000000000000000" pitchFamily="2" charset="2"/>
              <a:buChar char="Ø"/>
            </a:pPr>
            <a:r>
              <a:rPr lang="en-US" sz="2000" dirty="0">
                <a:solidFill>
                  <a:srgbClr val="002060"/>
                </a:solidFill>
              </a:rPr>
              <a:t>Review/evaluation of assessors performance</a:t>
            </a:r>
          </a:p>
          <a:p>
            <a:endParaRPr lang="en-US" sz="2000" dirty="0">
              <a:solidFill>
                <a:srgbClr val="002060"/>
              </a:solidFill>
            </a:endParaRPr>
          </a:p>
          <a:p>
            <a:pPr marL="342900" lvl="0" indent="-342900">
              <a:buFont typeface="Wingdings" panose="05000000000000000000" pitchFamily="2" charset="2"/>
              <a:buChar char="Ø"/>
            </a:pPr>
            <a:r>
              <a:rPr lang="en-US" sz="2000" dirty="0">
                <a:solidFill>
                  <a:srgbClr val="002060"/>
                </a:solidFill>
              </a:rPr>
              <a:t>Review/evaluation of assessment process and assessment documents</a:t>
            </a:r>
          </a:p>
          <a:p>
            <a:r>
              <a:rPr lang="en-US" sz="2000" dirty="0">
                <a:solidFill>
                  <a:srgbClr val="002060"/>
                </a:solidFill>
              </a:rPr>
              <a:t> </a:t>
            </a:r>
          </a:p>
          <a:p>
            <a:pPr marL="342900" lvl="0" indent="-342900">
              <a:buFont typeface="Wingdings" panose="05000000000000000000" pitchFamily="2" charset="2"/>
              <a:buChar char="Ø"/>
            </a:pPr>
            <a:r>
              <a:rPr lang="en-US" sz="2000" dirty="0">
                <a:solidFill>
                  <a:srgbClr val="002060"/>
                </a:solidFill>
              </a:rPr>
              <a:t>Chance to explain assessment decisions made</a:t>
            </a:r>
          </a:p>
          <a:p>
            <a:endParaRPr lang="en-US" sz="2000" dirty="0">
              <a:solidFill>
                <a:srgbClr val="002060"/>
              </a:solidFill>
            </a:endParaRPr>
          </a:p>
          <a:p>
            <a:pPr marL="342900" lvl="0" indent="-342900">
              <a:buFont typeface="Wingdings" panose="05000000000000000000" pitchFamily="2" charset="2"/>
              <a:buChar char="Ø"/>
            </a:pPr>
            <a:r>
              <a:rPr lang="en-US" sz="2000" dirty="0">
                <a:solidFill>
                  <a:srgbClr val="002060"/>
                </a:solidFill>
              </a:rPr>
              <a:t>Identifying the candidate's strengths and weaknesses</a:t>
            </a:r>
          </a:p>
          <a:p>
            <a:r>
              <a:rPr lang="en-US" sz="2000" dirty="0">
                <a:solidFill>
                  <a:srgbClr val="002060"/>
                </a:solidFill>
              </a:rPr>
              <a:t> </a:t>
            </a:r>
          </a:p>
          <a:p>
            <a:pPr marL="342900" lvl="0" indent="-342900">
              <a:buFont typeface="Wingdings" panose="05000000000000000000" pitchFamily="2" charset="2"/>
              <a:buChar char="Ø"/>
            </a:pPr>
            <a:r>
              <a:rPr lang="en-US" sz="2000" dirty="0">
                <a:solidFill>
                  <a:srgbClr val="002060"/>
                </a:solidFill>
              </a:rPr>
              <a:t>Giving guidance for further training</a:t>
            </a:r>
          </a:p>
          <a:p>
            <a:endParaRPr lang="en-US" sz="2000" dirty="0">
              <a:solidFill>
                <a:srgbClr val="002060"/>
              </a:solidFill>
            </a:endParaRPr>
          </a:p>
          <a:p>
            <a:pPr marL="342900" lvl="0" indent="-342900">
              <a:buFont typeface="Wingdings" panose="05000000000000000000" pitchFamily="2" charset="2"/>
              <a:buChar char="Ø"/>
            </a:pPr>
            <a:r>
              <a:rPr lang="en-US" sz="2000" dirty="0">
                <a:solidFill>
                  <a:srgbClr val="002060"/>
                </a:solidFill>
              </a:rPr>
              <a:t>Encouragement of candidate who has not achieved the required level of competence.</a:t>
            </a:r>
          </a:p>
        </p:txBody>
      </p:sp>
      <p:sp>
        <p:nvSpPr>
          <p:cNvPr id="3" name="TextBox 2">
            <a:extLst>
              <a:ext uri="{FF2B5EF4-FFF2-40B4-BE49-F238E27FC236}">
                <a16:creationId xmlns:a16="http://schemas.microsoft.com/office/drawing/2014/main" id="{DE9FCA23-D776-4AC2-96F1-E85FF6DFEC75}"/>
              </a:ext>
            </a:extLst>
          </p:cNvPr>
          <p:cNvSpPr txBox="1"/>
          <p:nvPr/>
        </p:nvSpPr>
        <p:spPr>
          <a:xfrm>
            <a:off x="10760765" y="6082748"/>
            <a:ext cx="914400" cy="369332"/>
          </a:xfrm>
          <a:prstGeom prst="rect">
            <a:avLst/>
          </a:prstGeom>
          <a:noFill/>
        </p:spPr>
        <p:txBody>
          <a:bodyPr wrap="square" rtlCol="0">
            <a:spAutoFit/>
          </a:bodyPr>
          <a:lstStyle/>
          <a:p>
            <a:r>
              <a:rPr lang="en-US" dirty="0"/>
              <a:t>P-71</a:t>
            </a:r>
          </a:p>
        </p:txBody>
      </p:sp>
    </p:spTree>
    <p:extLst>
      <p:ext uri="{BB962C8B-B14F-4D97-AF65-F5344CB8AC3E}">
        <p14:creationId xmlns:p14="http://schemas.microsoft.com/office/powerpoint/2010/main" val="203444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BDA960E8-C15E-40BC-A3EF-96EF8B07C803}"/>
              </a:ext>
            </a:extLst>
          </p:cNvPr>
          <p:cNvSpPr/>
          <p:nvPr/>
        </p:nvSpPr>
        <p:spPr>
          <a:xfrm>
            <a:off x="4628320" y="2265064"/>
            <a:ext cx="2829342" cy="7874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27482" y="94167"/>
            <a:ext cx="11052314" cy="556592"/>
          </a:xfrm>
        </p:spPr>
        <p:txBody>
          <a:bodyPr>
            <a:normAutofit fontScale="90000"/>
          </a:bodyPr>
          <a:lstStyle/>
          <a:p>
            <a:r>
              <a:rPr lang="en-US" b="1" dirty="0" err="1"/>
              <a:t>Organise</a:t>
            </a:r>
            <a:r>
              <a:rPr lang="en-US" b="1" dirty="0"/>
              <a:t> and Conduct Competency Based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P-49</a:t>
            </a:r>
          </a:p>
        </p:txBody>
      </p:sp>
      <p:sp>
        <p:nvSpPr>
          <p:cNvPr id="8" name="TextBox 7">
            <a:extLst>
              <a:ext uri="{FF2B5EF4-FFF2-40B4-BE49-F238E27FC236}">
                <a16:creationId xmlns:a16="http://schemas.microsoft.com/office/drawing/2014/main" id="{B8CC5D45-9FBB-4DD6-A46E-3384DBA7CE23}"/>
              </a:ext>
            </a:extLst>
          </p:cNvPr>
          <p:cNvSpPr txBox="1"/>
          <p:nvPr/>
        </p:nvSpPr>
        <p:spPr>
          <a:xfrm>
            <a:off x="5077316" y="2427954"/>
            <a:ext cx="2105363" cy="461665"/>
          </a:xfrm>
          <a:prstGeom prst="rect">
            <a:avLst/>
          </a:prstGeom>
          <a:noFill/>
        </p:spPr>
        <p:txBody>
          <a:bodyPr wrap="square" rtlCol="0">
            <a:spAutoFit/>
          </a:bodyPr>
          <a:lstStyle/>
          <a:p>
            <a:r>
              <a:rPr lang="en-US" sz="2400" b="1" dirty="0"/>
              <a:t>ASSESSMENT</a:t>
            </a:r>
          </a:p>
        </p:txBody>
      </p:sp>
      <p:sp>
        <p:nvSpPr>
          <p:cNvPr id="12" name="Rectangle 11">
            <a:extLst>
              <a:ext uri="{FF2B5EF4-FFF2-40B4-BE49-F238E27FC236}">
                <a16:creationId xmlns:a16="http://schemas.microsoft.com/office/drawing/2014/main" id="{290E2B97-1758-4355-8901-1E60E3F28777}"/>
              </a:ext>
            </a:extLst>
          </p:cNvPr>
          <p:cNvSpPr/>
          <p:nvPr/>
        </p:nvSpPr>
        <p:spPr>
          <a:xfrm>
            <a:off x="1490868" y="3451615"/>
            <a:ext cx="2319130"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AB9670-39DC-4EB5-93EE-F6573225BAE6}"/>
              </a:ext>
            </a:extLst>
          </p:cNvPr>
          <p:cNvSpPr txBox="1"/>
          <p:nvPr/>
        </p:nvSpPr>
        <p:spPr>
          <a:xfrm>
            <a:off x="1506766" y="3477544"/>
            <a:ext cx="2319130" cy="461665"/>
          </a:xfrm>
          <a:prstGeom prst="rect">
            <a:avLst/>
          </a:prstGeom>
          <a:noFill/>
        </p:spPr>
        <p:txBody>
          <a:bodyPr wrap="square" rtlCol="0">
            <a:spAutoFit/>
          </a:bodyPr>
          <a:lstStyle/>
          <a:p>
            <a:r>
              <a:rPr lang="en-US" sz="2400" b="1" dirty="0"/>
              <a:t>      PROCESS</a:t>
            </a:r>
          </a:p>
        </p:txBody>
      </p:sp>
      <p:sp>
        <p:nvSpPr>
          <p:cNvPr id="15" name="Rectangle 14">
            <a:extLst>
              <a:ext uri="{FF2B5EF4-FFF2-40B4-BE49-F238E27FC236}">
                <a16:creationId xmlns:a16="http://schemas.microsoft.com/office/drawing/2014/main" id="{C210F8E1-F4D6-4394-9920-58B206D09F4F}"/>
              </a:ext>
            </a:extLst>
          </p:cNvPr>
          <p:cNvSpPr/>
          <p:nvPr/>
        </p:nvSpPr>
        <p:spPr>
          <a:xfrm>
            <a:off x="8914744" y="3386298"/>
            <a:ext cx="3061254"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0DBEC3F-59E3-4AA4-86FE-F90E9DEFA8DB}"/>
              </a:ext>
            </a:extLst>
          </p:cNvPr>
          <p:cNvSpPr txBox="1"/>
          <p:nvPr/>
        </p:nvSpPr>
        <p:spPr>
          <a:xfrm>
            <a:off x="8914744" y="3456605"/>
            <a:ext cx="3385933" cy="461665"/>
          </a:xfrm>
          <a:prstGeom prst="rect">
            <a:avLst/>
          </a:prstGeom>
          <a:noFill/>
        </p:spPr>
        <p:txBody>
          <a:bodyPr wrap="square" rtlCol="0">
            <a:spAutoFit/>
          </a:bodyPr>
          <a:lstStyle/>
          <a:p>
            <a:r>
              <a:rPr lang="en-US" sz="2400" b="1" dirty="0"/>
              <a:t>MAKING JUDGEMENT</a:t>
            </a:r>
          </a:p>
        </p:txBody>
      </p:sp>
      <p:grpSp>
        <p:nvGrpSpPr>
          <p:cNvPr id="17" name="Group 16">
            <a:extLst>
              <a:ext uri="{FF2B5EF4-FFF2-40B4-BE49-F238E27FC236}">
                <a16:creationId xmlns:a16="http://schemas.microsoft.com/office/drawing/2014/main" id="{53A43109-6695-4738-B262-FB5AFD1678E7}"/>
              </a:ext>
            </a:extLst>
          </p:cNvPr>
          <p:cNvGrpSpPr/>
          <p:nvPr/>
        </p:nvGrpSpPr>
        <p:grpSpPr>
          <a:xfrm>
            <a:off x="1470985" y="1679708"/>
            <a:ext cx="3213657" cy="513522"/>
            <a:chOff x="5294239" y="2896215"/>
            <a:chExt cx="3213657" cy="513522"/>
          </a:xfrm>
        </p:grpSpPr>
        <p:sp>
          <p:nvSpPr>
            <p:cNvPr id="18" name="Rectangle 17">
              <a:extLst>
                <a:ext uri="{FF2B5EF4-FFF2-40B4-BE49-F238E27FC236}">
                  <a16:creationId xmlns:a16="http://schemas.microsoft.com/office/drawing/2014/main" id="{7D15BD83-84F5-4CBA-97A7-251D9E298897}"/>
                </a:ext>
              </a:extLst>
            </p:cNvPr>
            <p:cNvSpPr/>
            <p:nvPr/>
          </p:nvSpPr>
          <p:spPr>
            <a:xfrm>
              <a:off x="5314122" y="2896215"/>
              <a:ext cx="3061252"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4D7B8D-74C7-4F7A-B96E-232EA857B85A}"/>
                </a:ext>
              </a:extLst>
            </p:cNvPr>
            <p:cNvSpPr txBox="1"/>
            <p:nvPr/>
          </p:nvSpPr>
          <p:spPr>
            <a:xfrm>
              <a:off x="5294239" y="2948072"/>
              <a:ext cx="3213657" cy="461665"/>
            </a:xfrm>
            <a:prstGeom prst="rect">
              <a:avLst/>
            </a:prstGeom>
            <a:noFill/>
          </p:spPr>
          <p:txBody>
            <a:bodyPr wrap="square" rtlCol="0">
              <a:spAutoFit/>
            </a:bodyPr>
            <a:lstStyle/>
            <a:p>
              <a:r>
                <a:rPr lang="en-US" sz="2400" b="1" dirty="0"/>
                <a:t>PREPARE CANDIDATE</a:t>
              </a:r>
            </a:p>
          </p:txBody>
        </p:sp>
      </p:grpSp>
      <p:grpSp>
        <p:nvGrpSpPr>
          <p:cNvPr id="20" name="Group 19">
            <a:extLst>
              <a:ext uri="{FF2B5EF4-FFF2-40B4-BE49-F238E27FC236}">
                <a16:creationId xmlns:a16="http://schemas.microsoft.com/office/drawing/2014/main" id="{E1A747CF-6F33-4A3B-B944-847D136E9C7D}"/>
              </a:ext>
            </a:extLst>
          </p:cNvPr>
          <p:cNvGrpSpPr/>
          <p:nvPr/>
        </p:nvGrpSpPr>
        <p:grpSpPr>
          <a:xfrm>
            <a:off x="8189843" y="1662244"/>
            <a:ext cx="3074498" cy="602820"/>
            <a:chOff x="4949691" y="2915478"/>
            <a:chExt cx="3074498" cy="513522"/>
          </a:xfrm>
          <a:solidFill>
            <a:srgbClr val="FF0000"/>
          </a:solidFill>
        </p:grpSpPr>
        <p:sp>
          <p:nvSpPr>
            <p:cNvPr id="21" name="Rectangle 20">
              <a:extLst>
                <a:ext uri="{FF2B5EF4-FFF2-40B4-BE49-F238E27FC236}">
                  <a16:creationId xmlns:a16="http://schemas.microsoft.com/office/drawing/2014/main" id="{6B11C2F5-F81A-48B8-A278-B4E1EF9016C8}"/>
                </a:ext>
              </a:extLst>
            </p:cNvPr>
            <p:cNvSpPr/>
            <p:nvPr/>
          </p:nvSpPr>
          <p:spPr>
            <a:xfrm>
              <a:off x="4949691" y="2915478"/>
              <a:ext cx="3061252" cy="51352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C74B24F-3E82-4CA4-9F74-44A35F3493EB}"/>
                </a:ext>
              </a:extLst>
            </p:cNvPr>
            <p:cNvSpPr txBox="1"/>
            <p:nvPr/>
          </p:nvSpPr>
          <p:spPr>
            <a:xfrm>
              <a:off x="4962934" y="2967334"/>
              <a:ext cx="3061255" cy="461665"/>
            </a:xfrm>
            <a:prstGeom prst="rect">
              <a:avLst/>
            </a:prstGeom>
            <a:grpFill/>
          </p:spPr>
          <p:txBody>
            <a:bodyPr wrap="square" rtlCol="0">
              <a:spAutoFit/>
            </a:bodyPr>
            <a:lstStyle/>
            <a:p>
              <a:r>
                <a:rPr lang="en-US" sz="2400" b="1" dirty="0"/>
                <a:t>PROVIDE FEEDBACK</a:t>
              </a:r>
            </a:p>
          </p:txBody>
        </p:sp>
      </p:grpSp>
      <p:grpSp>
        <p:nvGrpSpPr>
          <p:cNvPr id="23" name="Group 22">
            <a:extLst>
              <a:ext uri="{FF2B5EF4-FFF2-40B4-BE49-F238E27FC236}">
                <a16:creationId xmlns:a16="http://schemas.microsoft.com/office/drawing/2014/main" id="{A2012779-2EE9-410D-BD93-6FB4F3D6198B}"/>
              </a:ext>
            </a:extLst>
          </p:cNvPr>
          <p:cNvGrpSpPr/>
          <p:nvPr/>
        </p:nvGrpSpPr>
        <p:grpSpPr>
          <a:xfrm>
            <a:off x="8189845" y="1065644"/>
            <a:ext cx="3061253" cy="494898"/>
            <a:chOff x="4976194" y="2915478"/>
            <a:chExt cx="3061253" cy="513522"/>
          </a:xfrm>
        </p:grpSpPr>
        <p:sp>
          <p:nvSpPr>
            <p:cNvPr id="24" name="Rectangle 23">
              <a:extLst>
                <a:ext uri="{FF2B5EF4-FFF2-40B4-BE49-F238E27FC236}">
                  <a16:creationId xmlns:a16="http://schemas.microsoft.com/office/drawing/2014/main" id="{251724BE-2709-4D14-B5E0-AF8E46B30D61}"/>
                </a:ext>
              </a:extLst>
            </p:cNvPr>
            <p:cNvSpPr/>
            <p:nvPr/>
          </p:nvSpPr>
          <p:spPr>
            <a:xfrm>
              <a:off x="4976194" y="2915478"/>
              <a:ext cx="3061253" cy="5135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AE750C-29B0-4C9E-A1CC-32E92A2192F0}"/>
                </a:ext>
              </a:extLst>
            </p:cNvPr>
            <p:cNvSpPr txBox="1"/>
            <p:nvPr/>
          </p:nvSpPr>
          <p:spPr>
            <a:xfrm>
              <a:off x="5102084" y="2941406"/>
              <a:ext cx="2835965" cy="461665"/>
            </a:xfrm>
            <a:prstGeom prst="rect">
              <a:avLst/>
            </a:prstGeom>
            <a:noFill/>
          </p:spPr>
          <p:txBody>
            <a:bodyPr wrap="square" rtlCol="0">
              <a:spAutoFit/>
            </a:bodyPr>
            <a:lstStyle/>
            <a:p>
              <a:r>
                <a:rPr lang="en-US" sz="2400" b="1" dirty="0"/>
                <a:t>RECORD &amp; REPORT</a:t>
              </a:r>
            </a:p>
          </p:txBody>
        </p:sp>
      </p:grpSp>
      <p:grpSp>
        <p:nvGrpSpPr>
          <p:cNvPr id="26" name="Group 25">
            <a:extLst>
              <a:ext uri="{FF2B5EF4-FFF2-40B4-BE49-F238E27FC236}">
                <a16:creationId xmlns:a16="http://schemas.microsoft.com/office/drawing/2014/main" id="{E3F30E0B-CF05-4709-B310-A0CE2FA5A776}"/>
              </a:ext>
            </a:extLst>
          </p:cNvPr>
          <p:cNvGrpSpPr/>
          <p:nvPr/>
        </p:nvGrpSpPr>
        <p:grpSpPr>
          <a:xfrm>
            <a:off x="1490867" y="1080049"/>
            <a:ext cx="3061253" cy="513522"/>
            <a:chOff x="5526155" y="2915478"/>
            <a:chExt cx="2551040" cy="513522"/>
          </a:xfrm>
        </p:grpSpPr>
        <p:sp>
          <p:nvSpPr>
            <p:cNvPr id="27" name="Rectangle 26">
              <a:extLst>
                <a:ext uri="{FF2B5EF4-FFF2-40B4-BE49-F238E27FC236}">
                  <a16:creationId xmlns:a16="http://schemas.microsoft.com/office/drawing/2014/main" id="{AE5126EA-BC32-4D2F-AED3-8F1CEB1DE30D}"/>
                </a:ext>
              </a:extLst>
            </p:cNvPr>
            <p:cNvSpPr/>
            <p:nvPr/>
          </p:nvSpPr>
          <p:spPr>
            <a:xfrm>
              <a:off x="5526155" y="2915478"/>
              <a:ext cx="2537791"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DD9C606-C314-40D0-BC4C-1C28131D3993}"/>
                </a:ext>
              </a:extLst>
            </p:cNvPr>
            <p:cNvSpPr txBox="1"/>
            <p:nvPr/>
          </p:nvSpPr>
          <p:spPr>
            <a:xfrm>
              <a:off x="5539404" y="2947345"/>
              <a:ext cx="2537791" cy="461665"/>
            </a:xfrm>
            <a:prstGeom prst="rect">
              <a:avLst/>
            </a:prstGeom>
            <a:noFill/>
          </p:spPr>
          <p:txBody>
            <a:bodyPr wrap="square" rtlCol="0">
              <a:spAutoFit/>
            </a:bodyPr>
            <a:lstStyle/>
            <a:p>
              <a:r>
                <a:rPr lang="en-US" sz="2400" b="1" dirty="0"/>
                <a:t>PREPARE VENUE</a:t>
              </a:r>
            </a:p>
          </p:txBody>
        </p:sp>
      </p:grpSp>
      <p:sp>
        <p:nvSpPr>
          <p:cNvPr id="30" name="Rectangle 29">
            <a:extLst>
              <a:ext uri="{FF2B5EF4-FFF2-40B4-BE49-F238E27FC236}">
                <a16:creationId xmlns:a16="http://schemas.microsoft.com/office/drawing/2014/main" id="{C749298C-A298-425A-84C2-9B45590B447A}"/>
              </a:ext>
            </a:extLst>
          </p:cNvPr>
          <p:cNvSpPr/>
          <p:nvPr/>
        </p:nvSpPr>
        <p:spPr>
          <a:xfrm>
            <a:off x="4571999" y="3425687"/>
            <a:ext cx="2941985"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8C223C9-E997-45A0-BBC0-4A79D3408EDC}"/>
              </a:ext>
            </a:extLst>
          </p:cNvPr>
          <p:cNvSpPr txBox="1"/>
          <p:nvPr/>
        </p:nvSpPr>
        <p:spPr>
          <a:xfrm>
            <a:off x="4628321" y="3451615"/>
            <a:ext cx="2885664" cy="461665"/>
          </a:xfrm>
          <a:prstGeom prst="rect">
            <a:avLst/>
          </a:prstGeom>
          <a:noFill/>
        </p:spPr>
        <p:txBody>
          <a:bodyPr wrap="square" rtlCol="0">
            <a:spAutoFit/>
          </a:bodyPr>
          <a:lstStyle/>
          <a:p>
            <a:r>
              <a:rPr lang="en-US" sz="2400" b="1" dirty="0"/>
              <a:t>COLLECT EVIDECE</a:t>
            </a:r>
          </a:p>
        </p:txBody>
      </p:sp>
      <p:sp>
        <p:nvSpPr>
          <p:cNvPr id="33" name="Arrow: Right 32">
            <a:extLst>
              <a:ext uri="{FF2B5EF4-FFF2-40B4-BE49-F238E27FC236}">
                <a16:creationId xmlns:a16="http://schemas.microsoft.com/office/drawing/2014/main" id="{0387C3D4-660E-4024-99F2-2FA838EF714E}"/>
              </a:ext>
            </a:extLst>
          </p:cNvPr>
          <p:cNvSpPr/>
          <p:nvPr/>
        </p:nvSpPr>
        <p:spPr>
          <a:xfrm rot="8969963">
            <a:off x="3199131" y="2891449"/>
            <a:ext cx="1546413" cy="465791"/>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E0F3A678-715B-4595-B24D-60EE6D1F6B52}"/>
              </a:ext>
            </a:extLst>
          </p:cNvPr>
          <p:cNvSpPr/>
          <p:nvPr/>
        </p:nvSpPr>
        <p:spPr>
          <a:xfrm>
            <a:off x="3809998" y="3524144"/>
            <a:ext cx="742122" cy="373012"/>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BFE36C06-24A7-4BAD-A885-25923F6B58AF}"/>
              </a:ext>
            </a:extLst>
          </p:cNvPr>
          <p:cNvSpPr/>
          <p:nvPr/>
        </p:nvSpPr>
        <p:spPr>
          <a:xfrm>
            <a:off x="7546560" y="3541497"/>
            <a:ext cx="1368183" cy="32954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A7059FC-E091-48D1-97A3-4FE951DB7372}"/>
              </a:ext>
            </a:extLst>
          </p:cNvPr>
          <p:cNvCxnSpPr>
            <a:cxnSpLocks/>
            <a:stCxn id="32" idx="7"/>
            <a:endCxn id="21" idx="1"/>
          </p:cNvCxnSpPr>
          <p:nvPr/>
        </p:nvCxnSpPr>
        <p:spPr>
          <a:xfrm flipV="1">
            <a:off x="7043314" y="1963654"/>
            <a:ext cx="1146529" cy="41672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C1F3B2-809D-4945-A0AA-D5D2A358C6C8}"/>
              </a:ext>
            </a:extLst>
          </p:cNvPr>
          <p:cNvCxnSpPr>
            <a:cxnSpLocks/>
            <a:endCxn id="24" idx="1"/>
          </p:cNvCxnSpPr>
          <p:nvPr/>
        </p:nvCxnSpPr>
        <p:spPr>
          <a:xfrm flipV="1">
            <a:off x="6655941" y="1313093"/>
            <a:ext cx="1533904" cy="97375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F6303A4-752C-4444-A7CC-39C14EC96947}"/>
              </a:ext>
            </a:extLst>
          </p:cNvPr>
          <p:cNvCxnSpPr>
            <a:cxnSpLocks/>
            <a:endCxn id="28" idx="3"/>
          </p:cNvCxnSpPr>
          <p:nvPr/>
        </p:nvCxnSpPr>
        <p:spPr>
          <a:xfrm flipH="1" flipV="1">
            <a:off x="4552120" y="1342749"/>
            <a:ext cx="851346" cy="96673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3DD36E-D400-4330-B0A2-E71ADA9F7646}"/>
              </a:ext>
            </a:extLst>
          </p:cNvPr>
          <p:cNvCxnSpPr>
            <a:cxnSpLocks/>
          </p:cNvCxnSpPr>
          <p:nvPr/>
        </p:nvCxnSpPr>
        <p:spPr>
          <a:xfrm flipH="1" flipV="1">
            <a:off x="4502430" y="1994089"/>
            <a:ext cx="595526" cy="36331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C7C24BD-867A-4640-89DE-53CD889C40A0}"/>
              </a:ext>
            </a:extLst>
          </p:cNvPr>
          <p:cNvSpPr txBox="1"/>
          <p:nvPr/>
        </p:nvSpPr>
        <p:spPr>
          <a:xfrm>
            <a:off x="1488876" y="5190820"/>
            <a:ext cx="2354910" cy="1169551"/>
          </a:xfrm>
          <a:prstGeom prst="rect">
            <a:avLst/>
          </a:prstGeom>
          <a:solidFill>
            <a:schemeClr val="bg2"/>
          </a:solidFill>
        </p:spPr>
        <p:txBody>
          <a:bodyPr wrap="square" rtlCol="0">
            <a:spAutoFit/>
          </a:bodyPr>
          <a:lstStyle/>
          <a:p>
            <a:pPr marL="342900" indent="-342900">
              <a:buFont typeface="+mj-lt"/>
              <a:buAutoNum type="arabicPeriod"/>
            </a:pPr>
            <a:r>
              <a:rPr lang="en-US" sz="1400" b="1" dirty="0"/>
              <a:t>AUTHENTIC</a:t>
            </a:r>
          </a:p>
          <a:p>
            <a:pPr marL="342900" indent="-342900">
              <a:buFont typeface="+mj-lt"/>
              <a:buAutoNum type="arabicPeriod"/>
            </a:pPr>
            <a:r>
              <a:rPr lang="en-US" sz="1400" b="1" dirty="0"/>
              <a:t>COCISTENT</a:t>
            </a:r>
          </a:p>
          <a:p>
            <a:pPr marL="342900" indent="-342900">
              <a:buFont typeface="+mj-lt"/>
              <a:buAutoNum type="arabicPeriod"/>
            </a:pPr>
            <a:r>
              <a:rPr lang="en-US" sz="1400" b="1" dirty="0"/>
              <a:t>COST EFECTIVE</a:t>
            </a:r>
          </a:p>
          <a:p>
            <a:pPr marL="342900" indent="-342900">
              <a:buFont typeface="+mj-lt"/>
              <a:buAutoNum type="arabicPeriod"/>
            </a:pPr>
            <a:r>
              <a:rPr lang="en-US" sz="1400" b="1" dirty="0"/>
              <a:t>REASONABLE ADJUSTMENT</a:t>
            </a:r>
          </a:p>
        </p:txBody>
      </p:sp>
      <p:sp>
        <p:nvSpPr>
          <p:cNvPr id="51" name="Isosceles Triangle 50">
            <a:extLst>
              <a:ext uri="{FF2B5EF4-FFF2-40B4-BE49-F238E27FC236}">
                <a16:creationId xmlns:a16="http://schemas.microsoft.com/office/drawing/2014/main" id="{F5CF73FE-7F62-4109-8469-D71E69677584}"/>
              </a:ext>
            </a:extLst>
          </p:cNvPr>
          <p:cNvSpPr/>
          <p:nvPr/>
        </p:nvSpPr>
        <p:spPr>
          <a:xfrm rot="10800000">
            <a:off x="5388666" y="4641184"/>
            <a:ext cx="1364973" cy="8746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476A423-4C9C-43C6-B8CB-0BAC5EB4BBBC}"/>
              </a:ext>
            </a:extLst>
          </p:cNvPr>
          <p:cNvSpPr txBox="1"/>
          <p:nvPr/>
        </p:nvSpPr>
        <p:spPr>
          <a:xfrm>
            <a:off x="5652053" y="5400304"/>
            <a:ext cx="1060174" cy="307777"/>
          </a:xfrm>
          <a:prstGeom prst="rect">
            <a:avLst/>
          </a:prstGeom>
          <a:noFill/>
        </p:spPr>
        <p:txBody>
          <a:bodyPr wrap="square" rtlCol="0">
            <a:spAutoFit/>
          </a:bodyPr>
          <a:lstStyle/>
          <a:p>
            <a:r>
              <a:rPr lang="en-US" sz="1400" dirty="0"/>
              <a:t>WRITTEN</a:t>
            </a:r>
          </a:p>
        </p:txBody>
      </p:sp>
      <p:sp>
        <p:nvSpPr>
          <p:cNvPr id="53" name="TextBox 52">
            <a:extLst>
              <a:ext uri="{FF2B5EF4-FFF2-40B4-BE49-F238E27FC236}">
                <a16:creationId xmlns:a16="http://schemas.microsoft.com/office/drawing/2014/main" id="{4800B403-2516-4912-B387-4D54AA77E4A2}"/>
              </a:ext>
            </a:extLst>
          </p:cNvPr>
          <p:cNvSpPr txBox="1"/>
          <p:nvPr/>
        </p:nvSpPr>
        <p:spPr>
          <a:xfrm rot="19034704">
            <a:off x="5040923" y="4347972"/>
            <a:ext cx="1060174" cy="307777"/>
          </a:xfrm>
          <a:prstGeom prst="rect">
            <a:avLst/>
          </a:prstGeom>
          <a:noFill/>
        </p:spPr>
        <p:txBody>
          <a:bodyPr wrap="square" rtlCol="0">
            <a:spAutoFit/>
          </a:bodyPr>
          <a:lstStyle/>
          <a:p>
            <a:r>
              <a:rPr lang="en-US" sz="1400" dirty="0"/>
              <a:t>ORAL</a:t>
            </a:r>
          </a:p>
        </p:txBody>
      </p:sp>
      <p:sp>
        <p:nvSpPr>
          <p:cNvPr id="54" name="TextBox 53">
            <a:extLst>
              <a:ext uri="{FF2B5EF4-FFF2-40B4-BE49-F238E27FC236}">
                <a16:creationId xmlns:a16="http://schemas.microsoft.com/office/drawing/2014/main" id="{8BDF085D-7C79-440B-85F0-5CEAFD1F9F51}"/>
              </a:ext>
            </a:extLst>
          </p:cNvPr>
          <p:cNvSpPr txBox="1"/>
          <p:nvPr/>
        </p:nvSpPr>
        <p:spPr>
          <a:xfrm rot="3062917">
            <a:off x="5543166" y="4754394"/>
            <a:ext cx="2075549" cy="307777"/>
          </a:xfrm>
          <a:prstGeom prst="rect">
            <a:avLst/>
          </a:prstGeom>
          <a:noFill/>
        </p:spPr>
        <p:txBody>
          <a:bodyPr wrap="square" rtlCol="0">
            <a:spAutoFit/>
          </a:bodyPr>
          <a:lstStyle/>
          <a:p>
            <a:r>
              <a:rPr lang="en-US" sz="1400" dirty="0"/>
              <a:t>DEMONSTRATION</a:t>
            </a:r>
          </a:p>
        </p:txBody>
      </p:sp>
      <p:sp>
        <p:nvSpPr>
          <p:cNvPr id="55" name="TextBox 54">
            <a:extLst>
              <a:ext uri="{FF2B5EF4-FFF2-40B4-BE49-F238E27FC236}">
                <a16:creationId xmlns:a16="http://schemas.microsoft.com/office/drawing/2014/main" id="{A9D249C1-5900-4F5C-B03E-DEB018484053}"/>
              </a:ext>
            </a:extLst>
          </p:cNvPr>
          <p:cNvSpPr txBox="1"/>
          <p:nvPr/>
        </p:nvSpPr>
        <p:spPr>
          <a:xfrm>
            <a:off x="4161928" y="4045418"/>
            <a:ext cx="1226737" cy="369332"/>
          </a:xfrm>
          <a:prstGeom prst="rect">
            <a:avLst/>
          </a:prstGeom>
          <a:noFill/>
        </p:spPr>
        <p:txBody>
          <a:bodyPr wrap="square" rtlCol="0">
            <a:spAutoFit/>
          </a:bodyPr>
          <a:lstStyle/>
          <a:p>
            <a:r>
              <a:rPr lang="en-US" dirty="0">
                <a:highlight>
                  <a:srgbClr val="00FFFF"/>
                </a:highlight>
              </a:rPr>
              <a:t>DIRECT</a:t>
            </a:r>
          </a:p>
        </p:txBody>
      </p:sp>
      <p:sp>
        <p:nvSpPr>
          <p:cNvPr id="56" name="TextBox 55">
            <a:extLst>
              <a:ext uri="{FF2B5EF4-FFF2-40B4-BE49-F238E27FC236}">
                <a16:creationId xmlns:a16="http://schemas.microsoft.com/office/drawing/2014/main" id="{97A31504-B480-426C-B686-462100F1A970}"/>
              </a:ext>
            </a:extLst>
          </p:cNvPr>
          <p:cNvSpPr txBox="1"/>
          <p:nvPr/>
        </p:nvSpPr>
        <p:spPr>
          <a:xfrm>
            <a:off x="4161928" y="5360420"/>
            <a:ext cx="1241539" cy="369332"/>
          </a:xfrm>
          <a:prstGeom prst="rect">
            <a:avLst/>
          </a:prstGeom>
          <a:noFill/>
        </p:spPr>
        <p:txBody>
          <a:bodyPr wrap="square" rtlCol="0">
            <a:spAutoFit/>
          </a:bodyPr>
          <a:lstStyle/>
          <a:p>
            <a:r>
              <a:rPr lang="en-US" dirty="0">
                <a:highlight>
                  <a:srgbClr val="00FFFF"/>
                </a:highlight>
              </a:rPr>
              <a:t>INDIRECT</a:t>
            </a:r>
          </a:p>
        </p:txBody>
      </p:sp>
      <p:sp>
        <p:nvSpPr>
          <p:cNvPr id="57" name="TextBox 56">
            <a:extLst>
              <a:ext uri="{FF2B5EF4-FFF2-40B4-BE49-F238E27FC236}">
                <a16:creationId xmlns:a16="http://schemas.microsoft.com/office/drawing/2014/main" id="{9C8DF343-BE04-4E46-83EE-8EA624E6F84D}"/>
              </a:ext>
            </a:extLst>
          </p:cNvPr>
          <p:cNvSpPr txBox="1"/>
          <p:nvPr/>
        </p:nvSpPr>
        <p:spPr>
          <a:xfrm>
            <a:off x="6881676" y="3935183"/>
            <a:ext cx="2156663" cy="2092881"/>
          </a:xfrm>
          <a:prstGeom prst="rect">
            <a:avLst/>
          </a:prstGeom>
          <a:solidFill>
            <a:srgbClr val="FFFF00"/>
          </a:solidFill>
        </p:spPr>
        <p:txBody>
          <a:bodyPr wrap="square" rtlCol="0">
            <a:spAutoFit/>
          </a:bodyPr>
          <a:lstStyle/>
          <a:p>
            <a:r>
              <a:rPr lang="en-US" b="1" u="sng" dirty="0">
                <a:solidFill>
                  <a:srgbClr val="FF0000"/>
                </a:solidFill>
              </a:rPr>
              <a:t>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VALID</a:t>
            </a:r>
          </a:p>
          <a:p>
            <a:pPr marL="285750" indent="-285750">
              <a:buFont typeface="Arial" panose="020B0604020202020204" pitchFamily="34" charset="0"/>
              <a:buChar char="•"/>
            </a:pPr>
            <a:r>
              <a:rPr lang="en-US" sz="1600" b="1" dirty="0"/>
              <a:t>CURRENT</a:t>
            </a:r>
          </a:p>
          <a:p>
            <a:pPr marL="285750" indent="-285750">
              <a:buFont typeface="Arial" panose="020B0604020202020204" pitchFamily="34" charset="0"/>
              <a:buChar char="•"/>
            </a:pPr>
            <a:r>
              <a:rPr lang="en-US" sz="1600" b="1" dirty="0"/>
              <a:t>SUFFICIENT</a:t>
            </a:r>
          </a:p>
          <a:p>
            <a:pPr marL="285750" indent="-285750">
              <a:buFont typeface="Arial" panose="020B0604020202020204" pitchFamily="34" charset="0"/>
              <a:buChar char="•"/>
            </a:pPr>
            <a:r>
              <a:rPr lang="en-US" sz="1600" b="1" dirty="0"/>
              <a:t>CONSISTENT</a:t>
            </a:r>
          </a:p>
          <a:p>
            <a:pPr marL="285750" indent="-285750">
              <a:buFont typeface="Arial" panose="020B0604020202020204" pitchFamily="34" charset="0"/>
              <a:buChar char="•"/>
            </a:pPr>
            <a:r>
              <a:rPr lang="en-US" sz="1600" b="1" dirty="0"/>
              <a:t>AUTHENTIC</a:t>
            </a:r>
          </a:p>
          <a:p>
            <a:pPr marL="285750" indent="-285750">
              <a:buFont typeface="Arial" panose="020B0604020202020204" pitchFamily="34" charset="0"/>
              <a:buChar char="•"/>
            </a:pPr>
            <a:r>
              <a:rPr lang="en-US" sz="1600" b="1" dirty="0"/>
              <a:t>RECENT</a:t>
            </a:r>
          </a:p>
        </p:txBody>
      </p:sp>
      <p:sp>
        <p:nvSpPr>
          <p:cNvPr id="58" name="Rectangle 57">
            <a:extLst>
              <a:ext uri="{FF2B5EF4-FFF2-40B4-BE49-F238E27FC236}">
                <a16:creationId xmlns:a16="http://schemas.microsoft.com/office/drawing/2014/main" id="{92982635-A3B6-48C8-9CE4-04A6F8103BB0}"/>
              </a:ext>
            </a:extLst>
          </p:cNvPr>
          <p:cNvSpPr/>
          <p:nvPr/>
        </p:nvSpPr>
        <p:spPr>
          <a:xfrm>
            <a:off x="7113232" y="3962379"/>
            <a:ext cx="1325509" cy="299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VC’S CAR</a:t>
            </a:r>
            <a:endParaRPr lang="en-US" dirty="0"/>
          </a:p>
        </p:txBody>
      </p:sp>
      <p:sp>
        <p:nvSpPr>
          <p:cNvPr id="60" name="Left Brace 59">
            <a:extLst>
              <a:ext uri="{FF2B5EF4-FFF2-40B4-BE49-F238E27FC236}">
                <a16:creationId xmlns:a16="http://schemas.microsoft.com/office/drawing/2014/main" id="{3D35AF63-2374-48B8-A89E-8BE90B10D71C}"/>
              </a:ext>
            </a:extLst>
          </p:cNvPr>
          <p:cNvSpPr/>
          <p:nvPr/>
        </p:nvSpPr>
        <p:spPr>
          <a:xfrm rot="2908087">
            <a:off x="5248911" y="3905182"/>
            <a:ext cx="457200" cy="640080"/>
          </a:xfrm>
          <a:prstGeom prst="leftBrace">
            <a:avLst>
              <a:gd name="adj1" fmla="val 8333"/>
              <a:gd name="adj2" fmla="val 41691"/>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8E7B0F4B-F612-4810-93F0-FD1D450733A9}"/>
              </a:ext>
            </a:extLst>
          </p:cNvPr>
          <p:cNvCxnSpPr>
            <a:endCxn id="60" idx="1"/>
          </p:cNvCxnSpPr>
          <p:nvPr/>
        </p:nvCxnSpPr>
        <p:spPr>
          <a:xfrm flipV="1">
            <a:off x="4977793" y="4018832"/>
            <a:ext cx="387961" cy="206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92A0BC29-89BE-47A5-8851-89D85165E64F}"/>
              </a:ext>
            </a:extLst>
          </p:cNvPr>
          <p:cNvCxnSpPr>
            <a:cxnSpLocks/>
          </p:cNvCxnSpPr>
          <p:nvPr/>
        </p:nvCxnSpPr>
        <p:spPr>
          <a:xfrm flipV="1">
            <a:off x="5194780" y="5545086"/>
            <a:ext cx="543610" cy="9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B8481894-E35D-49F5-A381-3CD702FF38D5}"/>
              </a:ext>
            </a:extLst>
          </p:cNvPr>
          <p:cNvSpPr txBox="1"/>
          <p:nvPr/>
        </p:nvSpPr>
        <p:spPr>
          <a:xfrm>
            <a:off x="5670989" y="4729155"/>
            <a:ext cx="928363" cy="461665"/>
          </a:xfrm>
          <a:prstGeom prst="rect">
            <a:avLst/>
          </a:prstGeom>
          <a:noFill/>
        </p:spPr>
        <p:txBody>
          <a:bodyPr wrap="square" rtlCol="0">
            <a:spAutoFit/>
          </a:bodyPr>
          <a:lstStyle/>
          <a:p>
            <a:r>
              <a:rPr lang="en-US" sz="1200" b="1" dirty="0"/>
              <a:t>EVENTS</a:t>
            </a:r>
          </a:p>
          <a:p>
            <a:r>
              <a:rPr lang="en-US" sz="1200" b="1" dirty="0"/>
              <a:t>METHODS</a:t>
            </a:r>
          </a:p>
        </p:txBody>
      </p:sp>
      <p:sp>
        <p:nvSpPr>
          <p:cNvPr id="70" name="TextBox 69">
            <a:extLst>
              <a:ext uri="{FF2B5EF4-FFF2-40B4-BE49-F238E27FC236}">
                <a16:creationId xmlns:a16="http://schemas.microsoft.com/office/drawing/2014/main" id="{4196B2A1-9C4B-4AEC-9446-8FC983723F65}"/>
              </a:ext>
            </a:extLst>
          </p:cNvPr>
          <p:cNvSpPr txBox="1"/>
          <p:nvPr/>
        </p:nvSpPr>
        <p:spPr>
          <a:xfrm>
            <a:off x="9245655" y="5042284"/>
            <a:ext cx="1033670" cy="369332"/>
          </a:xfrm>
          <a:prstGeom prst="rect">
            <a:avLst/>
          </a:prstGeom>
          <a:solidFill>
            <a:schemeClr val="accent4">
              <a:lumMod val="60000"/>
              <a:lumOff val="40000"/>
            </a:schemeClr>
          </a:solidFill>
        </p:spPr>
        <p:txBody>
          <a:bodyPr wrap="square" rtlCol="0">
            <a:spAutoFit/>
          </a:bodyPr>
          <a:lstStyle/>
          <a:p>
            <a:r>
              <a:rPr lang="en-US" dirty="0"/>
              <a:t>    </a:t>
            </a:r>
            <a:r>
              <a:rPr lang="en-US" b="1" dirty="0"/>
              <a:t>C (NC)</a:t>
            </a:r>
          </a:p>
        </p:txBody>
      </p:sp>
      <p:sp>
        <p:nvSpPr>
          <p:cNvPr id="71" name="TextBox 70">
            <a:extLst>
              <a:ext uri="{FF2B5EF4-FFF2-40B4-BE49-F238E27FC236}">
                <a16:creationId xmlns:a16="http://schemas.microsoft.com/office/drawing/2014/main" id="{A2FB5015-C644-4DD9-BFFF-A0B26A3B9CC3}"/>
              </a:ext>
            </a:extLst>
          </p:cNvPr>
          <p:cNvSpPr txBox="1"/>
          <p:nvPr/>
        </p:nvSpPr>
        <p:spPr>
          <a:xfrm>
            <a:off x="10515997" y="5042284"/>
            <a:ext cx="1185673" cy="369332"/>
          </a:xfrm>
          <a:prstGeom prst="rect">
            <a:avLst/>
          </a:prstGeom>
          <a:solidFill>
            <a:schemeClr val="accent4">
              <a:lumMod val="60000"/>
              <a:lumOff val="40000"/>
            </a:schemeClr>
          </a:solidFill>
        </p:spPr>
        <p:txBody>
          <a:bodyPr wrap="square" rtlCol="0">
            <a:spAutoFit/>
          </a:bodyPr>
          <a:lstStyle/>
          <a:p>
            <a:r>
              <a:rPr lang="en-US" dirty="0"/>
              <a:t> </a:t>
            </a:r>
            <a:r>
              <a:rPr lang="en-US" b="1" dirty="0"/>
              <a:t>NYC/</a:t>
            </a:r>
            <a:r>
              <a:rPr lang="en-US" b="1" dirty="0" err="1"/>
              <a:t>SoA</a:t>
            </a:r>
            <a:endParaRPr lang="en-US" b="1" dirty="0"/>
          </a:p>
        </p:txBody>
      </p:sp>
      <p:sp>
        <p:nvSpPr>
          <p:cNvPr id="72" name="TextBox 71">
            <a:extLst>
              <a:ext uri="{FF2B5EF4-FFF2-40B4-BE49-F238E27FC236}">
                <a16:creationId xmlns:a16="http://schemas.microsoft.com/office/drawing/2014/main" id="{BE892D30-C3EA-4F75-8BBF-083BE5531F40}"/>
              </a:ext>
            </a:extLst>
          </p:cNvPr>
          <p:cNvSpPr txBox="1"/>
          <p:nvPr/>
        </p:nvSpPr>
        <p:spPr>
          <a:xfrm rot="16200000">
            <a:off x="7719451" y="4797711"/>
            <a:ext cx="2059275" cy="369332"/>
          </a:xfrm>
          <a:prstGeom prst="rect">
            <a:avLst/>
          </a:prstGeom>
          <a:noFill/>
          <a:ln>
            <a:solidFill>
              <a:srgbClr val="FF0000"/>
            </a:solidFill>
          </a:ln>
        </p:spPr>
        <p:txBody>
          <a:bodyPr wrap="square" rtlCol="0">
            <a:spAutoFit/>
          </a:bodyPr>
          <a:lstStyle/>
          <a:p>
            <a:r>
              <a:rPr lang="en-US" b="1" dirty="0">
                <a:solidFill>
                  <a:srgbClr val="FF0000"/>
                </a:solidFill>
              </a:rPr>
              <a:t> EVIDECE  RULES </a:t>
            </a:r>
          </a:p>
        </p:txBody>
      </p:sp>
      <p:sp>
        <p:nvSpPr>
          <p:cNvPr id="73" name="TextBox 72">
            <a:extLst>
              <a:ext uri="{FF2B5EF4-FFF2-40B4-BE49-F238E27FC236}">
                <a16:creationId xmlns:a16="http://schemas.microsoft.com/office/drawing/2014/main" id="{7BC18382-4D1F-4BE8-BCBA-653739B930E3}"/>
              </a:ext>
            </a:extLst>
          </p:cNvPr>
          <p:cNvSpPr txBox="1"/>
          <p:nvPr/>
        </p:nvSpPr>
        <p:spPr>
          <a:xfrm>
            <a:off x="11009677" y="5730113"/>
            <a:ext cx="1033670" cy="369332"/>
          </a:xfrm>
          <a:prstGeom prst="rect">
            <a:avLst/>
          </a:prstGeom>
          <a:solidFill>
            <a:srgbClr val="FF0000"/>
          </a:solidFill>
        </p:spPr>
        <p:txBody>
          <a:bodyPr wrap="square" rtlCol="0">
            <a:spAutoFit/>
          </a:bodyPr>
          <a:lstStyle/>
          <a:p>
            <a:r>
              <a:rPr lang="en-US" b="1" i="1" dirty="0">
                <a:solidFill>
                  <a:schemeClr val="bg1"/>
                </a:solidFill>
              </a:rPr>
              <a:t>APPEAL</a:t>
            </a:r>
          </a:p>
        </p:txBody>
      </p:sp>
      <p:sp>
        <p:nvSpPr>
          <p:cNvPr id="76" name="Arrow: Right 75">
            <a:extLst>
              <a:ext uri="{FF2B5EF4-FFF2-40B4-BE49-F238E27FC236}">
                <a16:creationId xmlns:a16="http://schemas.microsoft.com/office/drawing/2014/main" id="{8BE8F6D9-394D-40B5-86FD-4D9BC15A5DEC}"/>
              </a:ext>
            </a:extLst>
          </p:cNvPr>
          <p:cNvSpPr/>
          <p:nvPr/>
        </p:nvSpPr>
        <p:spPr>
          <a:xfrm rot="3503572">
            <a:off x="10512262" y="4744784"/>
            <a:ext cx="540685" cy="16097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C2413FFB-2930-409F-AC45-7A55727D4E19}"/>
              </a:ext>
            </a:extLst>
          </p:cNvPr>
          <p:cNvSpPr/>
          <p:nvPr/>
        </p:nvSpPr>
        <p:spPr>
          <a:xfrm rot="3609227">
            <a:off x="11000168" y="549020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tter Than Popeyes: Grilled Chicken Sandwich Recipe">
            <a:extLst>
              <a:ext uri="{FF2B5EF4-FFF2-40B4-BE49-F238E27FC236}">
                <a16:creationId xmlns:a16="http://schemas.microsoft.com/office/drawing/2014/main" id="{D9803AA5-D487-4ECB-A3F7-F7AB9B6D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948" y="2160452"/>
            <a:ext cx="1431326" cy="892059"/>
          </a:xfrm>
          <a:prstGeom prst="rect">
            <a:avLst/>
          </a:prstGeom>
          <a:noFill/>
          <a:extLst>
            <a:ext uri="{909E8E84-426E-40DD-AFC4-6F175D3DCCD1}">
              <a14:hiddenFill xmlns:a14="http://schemas.microsoft.com/office/drawing/2010/main">
                <a:solidFill>
                  <a:srgbClr val="FFFFFF"/>
                </a:solidFill>
              </a14:hiddenFill>
            </a:ext>
          </a:extLst>
        </p:spPr>
      </p:pic>
      <p:sp>
        <p:nvSpPr>
          <p:cNvPr id="79" name="Arrow: Right 78">
            <a:extLst>
              <a:ext uri="{FF2B5EF4-FFF2-40B4-BE49-F238E27FC236}">
                <a16:creationId xmlns:a16="http://schemas.microsoft.com/office/drawing/2014/main" id="{9E13EC80-06A9-40C5-8C12-090582CE3C73}"/>
              </a:ext>
            </a:extLst>
          </p:cNvPr>
          <p:cNvSpPr/>
          <p:nvPr/>
        </p:nvSpPr>
        <p:spPr>
          <a:xfrm rot="7099797">
            <a:off x="10593669" y="548571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8863C2F-4BCA-49D4-B7A5-6347D0028D97}"/>
              </a:ext>
            </a:extLst>
          </p:cNvPr>
          <p:cNvSpPr txBox="1"/>
          <p:nvPr/>
        </p:nvSpPr>
        <p:spPr>
          <a:xfrm>
            <a:off x="9129595" y="5763248"/>
            <a:ext cx="1778154" cy="369332"/>
          </a:xfrm>
          <a:prstGeom prst="rect">
            <a:avLst/>
          </a:prstGeom>
          <a:solidFill>
            <a:schemeClr val="accent4">
              <a:lumMod val="60000"/>
              <a:lumOff val="40000"/>
            </a:schemeClr>
          </a:solidFill>
        </p:spPr>
        <p:txBody>
          <a:bodyPr wrap="square" rtlCol="0">
            <a:spAutoFit/>
          </a:bodyPr>
          <a:lstStyle/>
          <a:p>
            <a:r>
              <a:rPr lang="en-US" b="1" dirty="0"/>
              <a:t>REASSESMENT</a:t>
            </a:r>
          </a:p>
        </p:txBody>
      </p:sp>
      <p:sp>
        <p:nvSpPr>
          <p:cNvPr id="61" name="TextBox 60">
            <a:extLst>
              <a:ext uri="{FF2B5EF4-FFF2-40B4-BE49-F238E27FC236}">
                <a16:creationId xmlns:a16="http://schemas.microsoft.com/office/drawing/2014/main" id="{3F43DC27-D453-463B-A7A8-8E164C95D2F5}"/>
              </a:ext>
            </a:extLst>
          </p:cNvPr>
          <p:cNvSpPr txBox="1"/>
          <p:nvPr/>
        </p:nvSpPr>
        <p:spPr>
          <a:xfrm>
            <a:off x="5030660" y="5788050"/>
            <a:ext cx="1621559" cy="369332"/>
          </a:xfrm>
          <a:prstGeom prst="rect">
            <a:avLst/>
          </a:prstGeom>
          <a:solidFill>
            <a:srgbClr val="92D050"/>
          </a:solidFill>
        </p:spPr>
        <p:txBody>
          <a:bodyPr wrap="square" rtlCol="0">
            <a:spAutoFit/>
          </a:bodyPr>
          <a:lstStyle/>
          <a:p>
            <a:r>
              <a:rPr lang="en-US" dirty="0"/>
              <a:t>     ERROR’S</a:t>
            </a:r>
          </a:p>
        </p:txBody>
      </p:sp>
      <p:sp>
        <p:nvSpPr>
          <p:cNvPr id="63" name="TextBox 62">
            <a:extLst>
              <a:ext uri="{FF2B5EF4-FFF2-40B4-BE49-F238E27FC236}">
                <a16:creationId xmlns:a16="http://schemas.microsoft.com/office/drawing/2014/main" id="{CE02ECF4-FFC7-4A66-865B-2CA60949E009}"/>
              </a:ext>
            </a:extLst>
          </p:cNvPr>
          <p:cNvSpPr txBox="1"/>
          <p:nvPr/>
        </p:nvSpPr>
        <p:spPr>
          <a:xfrm>
            <a:off x="4181059" y="6421565"/>
            <a:ext cx="1408982" cy="307777"/>
          </a:xfrm>
          <a:prstGeom prst="rect">
            <a:avLst/>
          </a:prstGeom>
          <a:solidFill>
            <a:schemeClr val="accent4">
              <a:lumMod val="60000"/>
              <a:lumOff val="40000"/>
            </a:schemeClr>
          </a:solidFill>
        </p:spPr>
        <p:txBody>
          <a:bodyPr wrap="square" rtlCol="0">
            <a:spAutoFit/>
          </a:bodyPr>
          <a:lstStyle/>
          <a:p>
            <a:r>
              <a:rPr lang="en-US" sz="1400" b="1" dirty="0"/>
              <a:t>HALO EFFECT</a:t>
            </a:r>
          </a:p>
        </p:txBody>
      </p:sp>
      <p:sp>
        <p:nvSpPr>
          <p:cNvPr id="65" name="TextBox 64">
            <a:extLst>
              <a:ext uri="{FF2B5EF4-FFF2-40B4-BE49-F238E27FC236}">
                <a16:creationId xmlns:a16="http://schemas.microsoft.com/office/drawing/2014/main" id="{D07533D9-846E-401E-AFD7-2EA4B0E84E03}"/>
              </a:ext>
            </a:extLst>
          </p:cNvPr>
          <p:cNvSpPr txBox="1"/>
          <p:nvPr/>
        </p:nvSpPr>
        <p:spPr>
          <a:xfrm>
            <a:off x="6105003" y="6417314"/>
            <a:ext cx="1408981" cy="307777"/>
          </a:xfrm>
          <a:prstGeom prst="rect">
            <a:avLst/>
          </a:prstGeom>
          <a:solidFill>
            <a:schemeClr val="accent4">
              <a:lumMod val="60000"/>
              <a:lumOff val="40000"/>
            </a:schemeClr>
          </a:solidFill>
        </p:spPr>
        <p:txBody>
          <a:bodyPr wrap="square" rtlCol="0">
            <a:spAutoFit/>
          </a:bodyPr>
          <a:lstStyle/>
          <a:p>
            <a:r>
              <a:rPr lang="en-US" sz="1400" dirty="0"/>
              <a:t>HORN EFFECT</a:t>
            </a:r>
          </a:p>
        </p:txBody>
      </p:sp>
      <p:cxnSp>
        <p:nvCxnSpPr>
          <p:cNvPr id="6" name="Straight Arrow Connector 5">
            <a:extLst>
              <a:ext uri="{FF2B5EF4-FFF2-40B4-BE49-F238E27FC236}">
                <a16:creationId xmlns:a16="http://schemas.microsoft.com/office/drawing/2014/main" id="{11AC6995-692E-44EF-A279-3C69B16FF08E}"/>
              </a:ext>
            </a:extLst>
          </p:cNvPr>
          <p:cNvCxnSpPr/>
          <p:nvPr/>
        </p:nvCxnSpPr>
        <p:spPr>
          <a:xfrm flipH="1">
            <a:off x="5171773" y="6157382"/>
            <a:ext cx="480280" cy="26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A9E67CF-B3A1-4ED3-B9EB-8354180E195A}"/>
              </a:ext>
            </a:extLst>
          </p:cNvPr>
          <p:cNvCxnSpPr>
            <a:cxnSpLocks/>
          </p:cNvCxnSpPr>
          <p:nvPr/>
        </p:nvCxnSpPr>
        <p:spPr>
          <a:xfrm>
            <a:off x="5911129" y="6157382"/>
            <a:ext cx="452950" cy="233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12DAE249-1F9A-4BA4-9572-DB8D7B25265A}"/>
              </a:ext>
            </a:extLst>
          </p:cNvPr>
          <p:cNvSpPr txBox="1"/>
          <p:nvPr/>
        </p:nvSpPr>
        <p:spPr>
          <a:xfrm>
            <a:off x="1500716" y="3943756"/>
            <a:ext cx="2354910" cy="1200329"/>
          </a:xfrm>
          <a:prstGeom prst="rect">
            <a:avLst/>
          </a:prstGeom>
          <a:solidFill>
            <a:schemeClr val="accent2">
              <a:lumMod val="40000"/>
              <a:lumOff val="60000"/>
            </a:schemeClr>
          </a:solidFill>
        </p:spPr>
        <p:txBody>
          <a:bodyPr wrap="square" rtlCol="0">
            <a:spAutoFit/>
          </a:bodyPr>
          <a:lstStyle/>
          <a:p>
            <a:pPr marL="342900" indent="-342900">
              <a:buFont typeface="+mj-lt"/>
              <a:buAutoNum type="arabicPeriod"/>
            </a:pPr>
            <a:r>
              <a:rPr lang="en-US" b="1" dirty="0">
                <a:solidFill>
                  <a:srgbClr val="FF0000"/>
                </a:solidFill>
              </a:rPr>
              <a:t>VALID</a:t>
            </a:r>
          </a:p>
          <a:p>
            <a:pPr marL="342900" indent="-342900">
              <a:buFont typeface="+mj-lt"/>
              <a:buAutoNum type="arabicPeriod"/>
            </a:pPr>
            <a:r>
              <a:rPr lang="en-US" b="1" dirty="0">
                <a:solidFill>
                  <a:srgbClr val="FF0000"/>
                </a:solidFill>
              </a:rPr>
              <a:t>FLEXIBLE</a:t>
            </a:r>
          </a:p>
          <a:p>
            <a:pPr marL="342900" indent="-342900">
              <a:buFont typeface="+mj-lt"/>
              <a:buAutoNum type="arabicPeriod"/>
            </a:pPr>
            <a:r>
              <a:rPr lang="en-US" b="1" dirty="0">
                <a:solidFill>
                  <a:srgbClr val="FF0000"/>
                </a:solidFill>
              </a:rPr>
              <a:t>RELIABLE</a:t>
            </a:r>
          </a:p>
          <a:p>
            <a:pPr marL="342900" indent="-342900">
              <a:buFont typeface="+mj-lt"/>
              <a:buAutoNum type="arabicPeriod"/>
            </a:pPr>
            <a:r>
              <a:rPr lang="en-US" b="1" dirty="0">
                <a:solidFill>
                  <a:srgbClr val="FF0000"/>
                </a:solidFill>
              </a:rPr>
              <a:t>FAIR</a:t>
            </a:r>
          </a:p>
        </p:txBody>
      </p:sp>
      <p:sp>
        <p:nvSpPr>
          <p:cNvPr id="84" name="TextBox 83">
            <a:extLst>
              <a:ext uri="{FF2B5EF4-FFF2-40B4-BE49-F238E27FC236}">
                <a16:creationId xmlns:a16="http://schemas.microsoft.com/office/drawing/2014/main" id="{92DE6912-7FBE-418B-8923-3B3749A5F756}"/>
              </a:ext>
            </a:extLst>
          </p:cNvPr>
          <p:cNvSpPr txBox="1"/>
          <p:nvPr/>
        </p:nvSpPr>
        <p:spPr>
          <a:xfrm rot="16200000">
            <a:off x="2787752" y="4775320"/>
            <a:ext cx="1439127" cy="369332"/>
          </a:xfrm>
          <a:prstGeom prst="rect">
            <a:avLst/>
          </a:prstGeom>
          <a:noFill/>
          <a:ln>
            <a:solidFill>
              <a:srgbClr val="FF0000"/>
            </a:solidFill>
          </a:ln>
        </p:spPr>
        <p:txBody>
          <a:bodyPr wrap="square" rtlCol="0">
            <a:spAutoFit/>
          </a:bodyPr>
          <a:lstStyle/>
          <a:p>
            <a:r>
              <a:rPr lang="en-US" b="1" dirty="0"/>
              <a:t>PRINCIPLES</a:t>
            </a:r>
          </a:p>
        </p:txBody>
      </p:sp>
      <p:sp>
        <p:nvSpPr>
          <p:cNvPr id="140" name="TextBox 139">
            <a:extLst>
              <a:ext uri="{FF2B5EF4-FFF2-40B4-BE49-F238E27FC236}">
                <a16:creationId xmlns:a16="http://schemas.microsoft.com/office/drawing/2014/main" id="{F5783FC4-190E-4212-8B32-4817915F6669}"/>
              </a:ext>
            </a:extLst>
          </p:cNvPr>
          <p:cNvSpPr txBox="1"/>
          <p:nvPr/>
        </p:nvSpPr>
        <p:spPr>
          <a:xfrm>
            <a:off x="9566608" y="4223489"/>
            <a:ext cx="1675587" cy="369332"/>
          </a:xfrm>
          <a:prstGeom prst="rect">
            <a:avLst/>
          </a:prstGeom>
          <a:solidFill>
            <a:srgbClr val="FFC000"/>
          </a:solidFill>
        </p:spPr>
        <p:txBody>
          <a:bodyPr wrap="square" rtlCol="0">
            <a:spAutoFit/>
          </a:bodyPr>
          <a:lstStyle/>
          <a:p>
            <a:r>
              <a:rPr lang="en-US" dirty="0"/>
              <a:t> REVIEW/CARS</a:t>
            </a:r>
          </a:p>
        </p:txBody>
      </p:sp>
      <p:sp>
        <p:nvSpPr>
          <p:cNvPr id="141" name="Arrow: Right 140">
            <a:extLst>
              <a:ext uri="{FF2B5EF4-FFF2-40B4-BE49-F238E27FC236}">
                <a16:creationId xmlns:a16="http://schemas.microsoft.com/office/drawing/2014/main" id="{90C70723-DB9E-4B58-932E-EDEC4FF2D138}"/>
              </a:ext>
            </a:extLst>
          </p:cNvPr>
          <p:cNvSpPr/>
          <p:nvPr/>
        </p:nvSpPr>
        <p:spPr>
          <a:xfrm rot="5400000">
            <a:off x="10117316" y="3946029"/>
            <a:ext cx="409527" cy="19877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95D3B061-E73F-45C9-B615-F6CB024F78D2}"/>
              </a:ext>
            </a:extLst>
          </p:cNvPr>
          <p:cNvSpPr/>
          <p:nvPr/>
        </p:nvSpPr>
        <p:spPr>
          <a:xfrm rot="8027200">
            <a:off x="9624317" y="4732743"/>
            <a:ext cx="647000" cy="17720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1000"/>
                                        <p:tgtEl>
                                          <p:spTgt spid="84"/>
                                        </p:tgtEl>
                                      </p:cBhvr>
                                    </p:animEffect>
                                    <p:anim calcmode="lin" valueType="num">
                                      <p:cBhvr>
                                        <p:cTn id="46" dur="1000" fill="hold"/>
                                        <p:tgtEl>
                                          <p:spTgt spid="84"/>
                                        </p:tgtEl>
                                        <p:attrNameLst>
                                          <p:attrName>ppt_x</p:attrName>
                                        </p:attrNameLst>
                                      </p:cBhvr>
                                      <p:tavLst>
                                        <p:tav tm="0">
                                          <p:val>
                                            <p:strVal val="#ppt_x"/>
                                          </p:val>
                                        </p:tav>
                                        <p:tav tm="100000">
                                          <p:val>
                                            <p:strVal val="#ppt_x"/>
                                          </p:val>
                                        </p:tav>
                                      </p:tavLst>
                                    </p:anim>
                                    <p:anim calcmode="lin" valueType="num">
                                      <p:cBhvr>
                                        <p:cTn id="47" dur="1000" fill="hold"/>
                                        <p:tgtEl>
                                          <p:spTgt spid="8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1000"/>
                                        <p:tgtEl>
                                          <p:spTgt spid="83"/>
                                        </p:tgtEl>
                                      </p:cBhvr>
                                    </p:animEffect>
                                    <p:anim calcmode="lin" valueType="num">
                                      <p:cBhvr>
                                        <p:cTn id="51" dur="1000" fill="hold"/>
                                        <p:tgtEl>
                                          <p:spTgt spid="83"/>
                                        </p:tgtEl>
                                        <p:attrNameLst>
                                          <p:attrName>ppt_x</p:attrName>
                                        </p:attrNameLst>
                                      </p:cBhvr>
                                      <p:tavLst>
                                        <p:tav tm="0">
                                          <p:val>
                                            <p:strVal val="#ppt_x"/>
                                          </p:val>
                                        </p:tav>
                                        <p:tav tm="100000">
                                          <p:val>
                                            <p:strVal val="#ppt_x"/>
                                          </p:val>
                                        </p:tav>
                                      </p:tavLst>
                                    </p:anim>
                                    <p:anim calcmode="lin" valueType="num">
                                      <p:cBhvr>
                                        <p:cTn id="5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additive="base">
                                        <p:cTn id="64" dur="500" fill="hold"/>
                                        <p:tgtEl>
                                          <p:spTgt spid="68"/>
                                        </p:tgtEl>
                                        <p:attrNameLst>
                                          <p:attrName>ppt_x</p:attrName>
                                        </p:attrNameLst>
                                      </p:cBhvr>
                                      <p:tavLst>
                                        <p:tav tm="0">
                                          <p:val>
                                            <p:strVal val="#ppt_x"/>
                                          </p:val>
                                        </p:tav>
                                        <p:tav tm="100000">
                                          <p:val>
                                            <p:strVal val="#ppt_x"/>
                                          </p:val>
                                        </p:tav>
                                      </p:tavLst>
                                    </p:anim>
                                    <p:anim calcmode="lin" valueType="num">
                                      <p:cBhvr additive="base">
                                        <p:cTn id="65" dur="500" fill="hold"/>
                                        <p:tgtEl>
                                          <p:spTgt spid="6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 calcmode="lin" valueType="num">
                                      <p:cBhvr additive="base">
                                        <p:cTn id="68" dur="500" fill="hold"/>
                                        <p:tgtEl>
                                          <p:spTgt spid="51"/>
                                        </p:tgtEl>
                                        <p:attrNameLst>
                                          <p:attrName>ppt_x</p:attrName>
                                        </p:attrNameLst>
                                      </p:cBhvr>
                                      <p:tavLst>
                                        <p:tav tm="0">
                                          <p:val>
                                            <p:strVal val="#ppt_x"/>
                                          </p:val>
                                        </p:tav>
                                        <p:tav tm="100000">
                                          <p:val>
                                            <p:strVal val="#ppt_x"/>
                                          </p:val>
                                        </p:tav>
                                      </p:tavLst>
                                    </p:anim>
                                    <p:anim calcmode="lin" valueType="num">
                                      <p:cBhvr additive="base">
                                        <p:cTn id="6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additive="base">
                                        <p:cTn id="74" dur="500" fill="hold"/>
                                        <p:tgtEl>
                                          <p:spTgt spid="53"/>
                                        </p:tgtEl>
                                        <p:attrNameLst>
                                          <p:attrName>ppt_x</p:attrName>
                                        </p:attrNameLst>
                                      </p:cBhvr>
                                      <p:tavLst>
                                        <p:tav tm="0">
                                          <p:val>
                                            <p:strVal val="#ppt_x"/>
                                          </p:val>
                                        </p:tav>
                                        <p:tav tm="100000">
                                          <p:val>
                                            <p:strVal val="#ppt_x"/>
                                          </p:val>
                                        </p:tav>
                                      </p:tavLst>
                                    </p:anim>
                                    <p:anim calcmode="lin" valueType="num">
                                      <p:cBhvr additive="base">
                                        <p:cTn id="75" dur="500" fill="hold"/>
                                        <p:tgtEl>
                                          <p:spTgt spid="53"/>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500" fill="hold"/>
                                        <p:tgtEl>
                                          <p:spTgt spid="62"/>
                                        </p:tgtEl>
                                        <p:attrNameLst>
                                          <p:attrName>ppt_x</p:attrName>
                                        </p:attrNameLst>
                                      </p:cBhvr>
                                      <p:tavLst>
                                        <p:tav tm="0">
                                          <p:val>
                                            <p:strVal val="#ppt_x"/>
                                          </p:val>
                                        </p:tav>
                                        <p:tav tm="100000">
                                          <p:val>
                                            <p:strVal val="#ppt_x"/>
                                          </p:val>
                                        </p:tav>
                                      </p:tavLst>
                                    </p:anim>
                                    <p:anim calcmode="lin" valueType="num">
                                      <p:cBhvr additive="base">
                                        <p:cTn id="79" dur="500" fill="hold"/>
                                        <p:tgtEl>
                                          <p:spTgt spid="6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additive="base">
                                        <p:cTn id="82" dur="500" fill="hold"/>
                                        <p:tgtEl>
                                          <p:spTgt spid="55"/>
                                        </p:tgtEl>
                                        <p:attrNameLst>
                                          <p:attrName>ppt_x</p:attrName>
                                        </p:attrNameLst>
                                      </p:cBhvr>
                                      <p:tavLst>
                                        <p:tav tm="0">
                                          <p:val>
                                            <p:strVal val="#ppt_x"/>
                                          </p:val>
                                        </p:tav>
                                        <p:tav tm="100000">
                                          <p:val>
                                            <p:strVal val="#ppt_x"/>
                                          </p:val>
                                        </p:tav>
                                      </p:tavLst>
                                    </p:anim>
                                    <p:anim calcmode="lin" valueType="num">
                                      <p:cBhvr additive="base">
                                        <p:cTn id="83" dur="500" fill="hold"/>
                                        <p:tgtEl>
                                          <p:spTgt spid="55"/>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 calcmode="lin" valueType="num">
                                      <p:cBhvr additive="base">
                                        <p:cTn id="86" dur="500" fill="hold"/>
                                        <p:tgtEl>
                                          <p:spTgt spid="60"/>
                                        </p:tgtEl>
                                        <p:attrNameLst>
                                          <p:attrName>ppt_x</p:attrName>
                                        </p:attrNameLst>
                                      </p:cBhvr>
                                      <p:tavLst>
                                        <p:tav tm="0">
                                          <p:val>
                                            <p:strVal val="#ppt_x"/>
                                          </p:val>
                                        </p:tav>
                                        <p:tav tm="100000">
                                          <p:val>
                                            <p:strVal val="#ppt_x"/>
                                          </p:val>
                                        </p:tav>
                                      </p:tavLst>
                                    </p:anim>
                                    <p:anim calcmode="lin" valueType="num">
                                      <p:cBhvr additive="base">
                                        <p:cTn id="87" dur="500" fill="hold"/>
                                        <p:tgtEl>
                                          <p:spTgt spid="6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 calcmode="lin" valueType="num">
                                      <p:cBhvr additive="base">
                                        <p:cTn id="90" dur="500" fill="hold"/>
                                        <p:tgtEl>
                                          <p:spTgt spid="54"/>
                                        </p:tgtEl>
                                        <p:attrNameLst>
                                          <p:attrName>ppt_x</p:attrName>
                                        </p:attrNameLst>
                                      </p:cBhvr>
                                      <p:tavLst>
                                        <p:tav tm="0">
                                          <p:val>
                                            <p:strVal val="#ppt_x"/>
                                          </p:val>
                                        </p:tav>
                                        <p:tav tm="100000">
                                          <p:val>
                                            <p:strVal val="#ppt_x"/>
                                          </p:val>
                                        </p:tav>
                                      </p:tavLst>
                                    </p:anim>
                                    <p:anim calcmode="lin" valueType="num">
                                      <p:cBhvr additive="base">
                                        <p:cTn id="9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6"/>
                                        </p:tgtEl>
                                        <p:attrNameLst>
                                          <p:attrName>style.visibility</p:attrName>
                                        </p:attrNameLst>
                                      </p:cBhvr>
                                      <p:to>
                                        <p:strVal val="visible"/>
                                      </p:to>
                                    </p:set>
                                    <p:anim calcmode="lin" valueType="num">
                                      <p:cBhvr additive="base">
                                        <p:cTn id="96" dur="500" fill="hold"/>
                                        <p:tgtEl>
                                          <p:spTgt spid="56"/>
                                        </p:tgtEl>
                                        <p:attrNameLst>
                                          <p:attrName>ppt_x</p:attrName>
                                        </p:attrNameLst>
                                      </p:cBhvr>
                                      <p:tavLst>
                                        <p:tav tm="0">
                                          <p:val>
                                            <p:strVal val="#ppt_x"/>
                                          </p:val>
                                        </p:tav>
                                        <p:tav tm="100000">
                                          <p:val>
                                            <p:strVal val="#ppt_x"/>
                                          </p:val>
                                        </p:tav>
                                      </p:tavLst>
                                    </p:anim>
                                    <p:anim calcmode="lin" valueType="num">
                                      <p:cBhvr additive="base">
                                        <p:cTn id="97" dur="500" fill="hold"/>
                                        <p:tgtEl>
                                          <p:spTgt spid="56"/>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 calcmode="lin" valueType="num">
                                      <p:cBhvr additive="base">
                                        <p:cTn id="104" dur="500" fill="hold"/>
                                        <p:tgtEl>
                                          <p:spTgt spid="52"/>
                                        </p:tgtEl>
                                        <p:attrNameLst>
                                          <p:attrName>ppt_x</p:attrName>
                                        </p:attrNameLst>
                                      </p:cBhvr>
                                      <p:tavLst>
                                        <p:tav tm="0">
                                          <p:val>
                                            <p:strVal val="#ppt_x"/>
                                          </p:val>
                                        </p:tav>
                                        <p:tav tm="100000">
                                          <p:val>
                                            <p:strVal val="#ppt_x"/>
                                          </p:val>
                                        </p:tav>
                                      </p:tavLst>
                                    </p:anim>
                                    <p:anim calcmode="lin" valueType="num">
                                      <p:cBhvr additive="base">
                                        <p:cTn id="10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 calcmode="lin" valueType="num">
                                      <p:cBhvr additive="base">
                                        <p:cTn id="110" dur="500" fill="hold"/>
                                        <p:tgtEl>
                                          <p:spTgt spid="72"/>
                                        </p:tgtEl>
                                        <p:attrNameLst>
                                          <p:attrName>ppt_x</p:attrName>
                                        </p:attrNameLst>
                                      </p:cBhvr>
                                      <p:tavLst>
                                        <p:tav tm="0">
                                          <p:val>
                                            <p:strVal val="#ppt_x"/>
                                          </p:val>
                                        </p:tav>
                                        <p:tav tm="100000">
                                          <p:val>
                                            <p:strVal val="#ppt_x"/>
                                          </p:val>
                                        </p:tav>
                                      </p:tavLst>
                                    </p:anim>
                                    <p:anim calcmode="lin" valueType="num">
                                      <p:cBhvr additive="base">
                                        <p:cTn id="111" dur="500" fill="hold"/>
                                        <p:tgtEl>
                                          <p:spTgt spid="7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 calcmode="lin" valueType="num">
                                      <p:cBhvr additive="base">
                                        <p:cTn id="114" dur="500" fill="hold"/>
                                        <p:tgtEl>
                                          <p:spTgt spid="57"/>
                                        </p:tgtEl>
                                        <p:attrNameLst>
                                          <p:attrName>ppt_x</p:attrName>
                                        </p:attrNameLst>
                                      </p:cBhvr>
                                      <p:tavLst>
                                        <p:tav tm="0">
                                          <p:val>
                                            <p:strVal val="#ppt_x"/>
                                          </p:val>
                                        </p:tav>
                                        <p:tav tm="100000">
                                          <p:val>
                                            <p:strVal val="#ppt_x"/>
                                          </p:val>
                                        </p:tav>
                                      </p:tavLst>
                                    </p:anim>
                                    <p:anim calcmode="lin" valueType="num">
                                      <p:cBhvr additive="base">
                                        <p:cTn id="115" dur="500" fill="hold"/>
                                        <p:tgtEl>
                                          <p:spTgt spid="57"/>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58"/>
                                        </p:tgtEl>
                                        <p:attrNameLst>
                                          <p:attrName>style.visibility</p:attrName>
                                        </p:attrNameLst>
                                      </p:cBhvr>
                                      <p:to>
                                        <p:strVal val="visible"/>
                                      </p:to>
                                    </p:set>
                                    <p:anim calcmode="lin" valueType="num">
                                      <p:cBhvr additive="base">
                                        <p:cTn id="118" dur="500" fill="hold"/>
                                        <p:tgtEl>
                                          <p:spTgt spid="58"/>
                                        </p:tgtEl>
                                        <p:attrNameLst>
                                          <p:attrName>ppt_x</p:attrName>
                                        </p:attrNameLst>
                                      </p:cBhvr>
                                      <p:tavLst>
                                        <p:tav tm="0">
                                          <p:val>
                                            <p:strVal val="#ppt_x"/>
                                          </p:val>
                                        </p:tav>
                                        <p:tav tm="100000">
                                          <p:val>
                                            <p:strVal val="#ppt_x"/>
                                          </p:val>
                                        </p:tav>
                                      </p:tavLst>
                                    </p:anim>
                                    <p:anim calcmode="lin" valueType="num">
                                      <p:cBhvr additive="base">
                                        <p:cTn id="11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140"/>
                                        </p:tgtEl>
                                        <p:attrNameLst>
                                          <p:attrName>style.visibility</p:attrName>
                                        </p:attrNameLst>
                                      </p:cBhvr>
                                      <p:to>
                                        <p:strVal val="visible"/>
                                      </p:to>
                                    </p:set>
                                    <p:animEffect transition="in" filter="fade">
                                      <p:cBhvr>
                                        <p:cTn id="124" dur="1000"/>
                                        <p:tgtEl>
                                          <p:spTgt spid="140"/>
                                        </p:tgtEl>
                                      </p:cBhvr>
                                    </p:animEffect>
                                    <p:anim calcmode="lin" valueType="num">
                                      <p:cBhvr>
                                        <p:cTn id="125" dur="1000" fill="hold"/>
                                        <p:tgtEl>
                                          <p:spTgt spid="140"/>
                                        </p:tgtEl>
                                        <p:attrNameLst>
                                          <p:attrName>ppt_x</p:attrName>
                                        </p:attrNameLst>
                                      </p:cBhvr>
                                      <p:tavLst>
                                        <p:tav tm="0">
                                          <p:val>
                                            <p:strVal val="#ppt_x"/>
                                          </p:val>
                                        </p:tav>
                                        <p:tav tm="100000">
                                          <p:val>
                                            <p:strVal val="#ppt_x"/>
                                          </p:val>
                                        </p:tav>
                                      </p:tavLst>
                                    </p:anim>
                                    <p:anim calcmode="lin" valueType="num">
                                      <p:cBhvr>
                                        <p:cTn id="126" dur="1000" fill="hold"/>
                                        <p:tgtEl>
                                          <p:spTgt spid="14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141"/>
                                        </p:tgtEl>
                                        <p:attrNameLst>
                                          <p:attrName>style.visibility</p:attrName>
                                        </p:attrNameLst>
                                      </p:cBhvr>
                                      <p:to>
                                        <p:strVal val="visible"/>
                                      </p:to>
                                    </p:set>
                                    <p:animEffect transition="in" filter="fade">
                                      <p:cBhvr>
                                        <p:cTn id="129" dur="1000"/>
                                        <p:tgtEl>
                                          <p:spTgt spid="141"/>
                                        </p:tgtEl>
                                      </p:cBhvr>
                                    </p:animEffect>
                                    <p:anim calcmode="lin" valueType="num">
                                      <p:cBhvr>
                                        <p:cTn id="130" dur="1000" fill="hold"/>
                                        <p:tgtEl>
                                          <p:spTgt spid="141"/>
                                        </p:tgtEl>
                                        <p:attrNameLst>
                                          <p:attrName>ppt_x</p:attrName>
                                        </p:attrNameLst>
                                      </p:cBhvr>
                                      <p:tavLst>
                                        <p:tav tm="0">
                                          <p:val>
                                            <p:strVal val="#ppt_x"/>
                                          </p:val>
                                        </p:tav>
                                        <p:tav tm="100000">
                                          <p:val>
                                            <p:strVal val="#ppt_x"/>
                                          </p:val>
                                        </p:tav>
                                      </p:tavLst>
                                    </p:anim>
                                    <p:anim calcmode="lin" valueType="num">
                                      <p:cBhvr>
                                        <p:cTn id="131" dur="1000" fill="hold"/>
                                        <p:tgtEl>
                                          <p:spTgt spid="141"/>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142"/>
                                        </p:tgtEl>
                                        <p:attrNameLst>
                                          <p:attrName>style.visibility</p:attrName>
                                        </p:attrNameLst>
                                      </p:cBhvr>
                                      <p:to>
                                        <p:strVal val="visible"/>
                                      </p:to>
                                    </p:set>
                                    <p:animEffect transition="in" filter="fade">
                                      <p:cBhvr>
                                        <p:cTn id="134" dur="1000"/>
                                        <p:tgtEl>
                                          <p:spTgt spid="142"/>
                                        </p:tgtEl>
                                      </p:cBhvr>
                                    </p:animEffect>
                                    <p:anim calcmode="lin" valueType="num">
                                      <p:cBhvr>
                                        <p:cTn id="135" dur="1000" fill="hold"/>
                                        <p:tgtEl>
                                          <p:spTgt spid="142"/>
                                        </p:tgtEl>
                                        <p:attrNameLst>
                                          <p:attrName>ppt_x</p:attrName>
                                        </p:attrNameLst>
                                      </p:cBhvr>
                                      <p:tavLst>
                                        <p:tav tm="0">
                                          <p:val>
                                            <p:strVal val="#ppt_x"/>
                                          </p:val>
                                        </p:tav>
                                        <p:tav tm="100000">
                                          <p:val>
                                            <p:strVal val="#ppt_x"/>
                                          </p:val>
                                        </p:tav>
                                      </p:tavLst>
                                    </p:anim>
                                    <p:anim calcmode="lin" valueType="num">
                                      <p:cBhvr>
                                        <p:cTn id="136" dur="1000" fill="hold"/>
                                        <p:tgtEl>
                                          <p:spTgt spid="142"/>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1000"/>
                                        <p:tgtEl>
                                          <p:spTgt spid="76"/>
                                        </p:tgtEl>
                                      </p:cBhvr>
                                    </p:animEffect>
                                    <p:anim calcmode="lin" valueType="num">
                                      <p:cBhvr>
                                        <p:cTn id="140" dur="1000" fill="hold"/>
                                        <p:tgtEl>
                                          <p:spTgt spid="76"/>
                                        </p:tgtEl>
                                        <p:attrNameLst>
                                          <p:attrName>ppt_x</p:attrName>
                                        </p:attrNameLst>
                                      </p:cBhvr>
                                      <p:tavLst>
                                        <p:tav tm="0">
                                          <p:val>
                                            <p:strVal val="#ppt_x"/>
                                          </p:val>
                                        </p:tav>
                                        <p:tav tm="100000">
                                          <p:val>
                                            <p:strVal val="#ppt_x"/>
                                          </p:val>
                                        </p:tav>
                                      </p:tavLst>
                                    </p:anim>
                                    <p:anim calcmode="lin" valueType="num">
                                      <p:cBhvr>
                                        <p:cTn id="141" dur="1000" fill="hold"/>
                                        <p:tgtEl>
                                          <p:spTgt spid="76"/>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fade">
                                      <p:cBhvr>
                                        <p:cTn id="144" dur="1000"/>
                                        <p:tgtEl>
                                          <p:spTgt spid="71"/>
                                        </p:tgtEl>
                                      </p:cBhvr>
                                    </p:animEffect>
                                    <p:anim calcmode="lin" valueType="num">
                                      <p:cBhvr>
                                        <p:cTn id="145" dur="1000" fill="hold"/>
                                        <p:tgtEl>
                                          <p:spTgt spid="71"/>
                                        </p:tgtEl>
                                        <p:attrNameLst>
                                          <p:attrName>ppt_x</p:attrName>
                                        </p:attrNameLst>
                                      </p:cBhvr>
                                      <p:tavLst>
                                        <p:tav tm="0">
                                          <p:val>
                                            <p:strVal val="#ppt_x"/>
                                          </p:val>
                                        </p:tav>
                                        <p:tav tm="100000">
                                          <p:val>
                                            <p:strVal val="#ppt_x"/>
                                          </p:val>
                                        </p:tav>
                                      </p:tavLst>
                                    </p:anim>
                                    <p:anim calcmode="lin" valueType="num">
                                      <p:cBhvr>
                                        <p:cTn id="146" dur="1000" fill="hold"/>
                                        <p:tgtEl>
                                          <p:spTgt spid="7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fade">
                                      <p:cBhvr>
                                        <p:cTn id="149" dur="1000"/>
                                        <p:tgtEl>
                                          <p:spTgt spid="70"/>
                                        </p:tgtEl>
                                      </p:cBhvr>
                                    </p:animEffect>
                                    <p:anim calcmode="lin" valueType="num">
                                      <p:cBhvr>
                                        <p:cTn id="150" dur="1000" fill="hold"/>
                                        <p:tgtEl>
                                          <p:spTgt spid="70"/>
                                        </p:tgtEl>
                                        <p:attrNameLst>
                                          <p:attrName>ppt_x</p:attrName>
                                        </p:attrNameLst>
                                      </p:cBhvr>
                                      <p:tavLst>
                                        <p:tav tm="0">
                                          <p:val>
                                            <p:strVal val="#ppt_x"/>
                                          </p:val>
                                        </p:tav>
                                        <p:tav tm="100000">
                                          <p:val>
                                            <p:strVal val="#ppt_x"/>
                                          </p:val>
                                        </p:tav>
                                      </p:tavLst>
                                    </p:anim>
                                    <p:anim calcmode="lin" valueType="num">
                                      <p:cBhvr>
                                        <p:cTn id="151"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fade">
                                      <p:cBhvr>
                                        <p:cTn id="156" dur="1000"/>
                                        <p:tgtEl>
                                          <p:spTgt spid="79"/>
                                        </p:tgtEl>
                                      </p:cBhvr>
                                    </p:animEffect>
                                    <p:anim calcmode="lin" valueType="num">
                                      <p:cBhvr>
                                        <p:cTn id="157" dur="1000" fill="hold"/>
                                        <p:tgtEl>
                                          <p:spTgt spid="79"/>
                                        </p:tgtEl>
                                        <p:attrNameLst>
                                          <p:attrName>ppt_x</p:attrName>
                                        </p:attrNameLst>
                                      </p:cBhvr>
                                      <p:tavLst>
                                        <p:tav tm="0">
                                          <p:val>
                                            <p:strVal val="#ppt_x"/>
                                          </p:val>
                                        </p:tav>
                                        <p:tav tm="100000">
                                          <p:val>
                                            <p:strVal val="#ppt_x"/>
                                          </p:val>
                                        </p:tav>
                                      </p:tavLst>
                                    </p:anim>
                                    <p:anim calcmode="lin" valueType="num">
                                      <p:cBhvr>
                                        <p:cTn id="158" dur="1000" fill="hold"/>
                                        <p:tgtEl>
                                          <p:spTgt spid="79"/>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fade">
                                      <p:cBhvr>
                                        <p:cTn id="161" dur="1000"/>
                                        <p:tgtEl>
                                          <p:spTgt spid="77"/>
                                        </p:tgtEl>
                                      </p:cBhvr>
                                    </p:animEffect>
                                    <p:anim calcmode="lin" valueType="num">
                                      <p:cBhvr>
                                        <p:cTn id="162" dur="1000" fill="hold"/>
                                        <p:tgtEl>
                                          <p:spTgt spid="77"/>
                                        </p:tgtEl>
                                        <p:attrNameLst>
                                          <p:attrName>ppt_x</p:attrName>
                                        </p:attrNameLst>
                                      </p:cBhvr>
                                      <p:tavLst>
                                        <p:tav tm="0">
                                          <p:val>
                                            <p:strVal val="#ppt_x"/>
                                          </p:val>
                                        </p:tav>
                                        <p:tav tm="100000">
                                          <p:val>
                                            <p:strVal val="#ppt_x"/>
                                          </p:val>
                                        </p:tav>
                                      </p:tavLst>
                                    </p:anim>
                                    <p:anim calcmode="lin" valueType="num">
                                      <p:cBhvr>
                                        <p:cTn id="163" dur="1000" fill="hold"/>
                                        <p:tgtEl>
                                          <p:spTgt spid="77"/>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fade">
                                      <p:cBhvr>
                                        <p:cTn id="166" dur="1000"/>
                                        <p:tgtEl>
                                          <p:spTgt spid="81"/>
                                        </p:tgtEl>
                                      </p:cBhvr>
                                    </p:animEffect>
                                    <p:anim calcmode="lin" valueType="num">
                                      <p:cBhvr>
                                        <p:cTn id="167" dur="1000" fill="hold"/>
                                        <p:tgtEl>
                                          <p:spTgt spid="81"/>
                                        </p:tgtEl>
                                        <p:attrNameLst>
                                          <p:attrName>ppt_x</p:attrName>
                                        </p:attrNameLst>
                                      </p:cBhvr>
                                      <p:tavLst>
                                        <p:tav tm="0">
                                          <p:val>
                                            <p:strVal val="#ppt_x"/>
                                          </p:val>
                                        </p:tav>
                                        <p:tav tm="100000">
                                          <p:val>
                                            <p:strVal val="#ppt_x"/>
                                          </p:val>
                                        </p:tav>
                                      </p:tavLst>
                                    </p:anim>
                                    <p:anim calcmode="lin" valueType="num">
                                      <p:cBhvr>
                                        <p:cTn id="168" dur="1000" fill="hold"/>
                                        <p:tgtEl>
                                          <p:spTgt spid="81"/>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Effect transition="in" filter="fade">
                                      <p:cBhvr>
                                        <p:cTn id="171" dur="1000"/>
                                        <p:tgtEl>
                                          <p:spTgt spid="73"/>
                                        </p:tgtEl>
                                      </p:cBhvr>
                                    </p:animEffect>
                                    <p:anim calcmode="lin" valueType="num">
                                      <p:cBhvr>
                                        <p:cTn id="172" dur="1000" fill="hold"/>
                                        <p:tgtEl>
                                          <p:spTgt spid="73"/>
                                        </p:tgtEl>
                                        <p:attrNameLst>
                                          <p:attrName>ppt_x</p:attrName>
                                        </p:attrNameLst>
                                      </p:cBhvr>
                                      <p:tavLst>
                                        <p:tav tm="0">
                                          <p:val>
                                            <p:strVal val="#ppt_x"/>
                                          </p:val>
                                        </p:tav>
                                        <p:tav tm="100000">
                                          <p:val>
                                            <p:strVal val="#ppt_x"/>
                                          </p:val>
                                        </p:tav>
                                      </p:tavLst>
                                    </p:anim>
                                    <p:anim calcmode="lin" valueType="num">
                                      <p:cBhvr>
                                        <p:cTn id="17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61"/>
                                        </p:tgtEl>
                                        <p:attrNameLst>
                                          <p:attrName>style.visibility</p:attrName>
                                        </p:attrNameLst>
                                      </p:cBhvr>
                                      <p:to>
                                        <p:strVal val="visible"/>
                                      </p:to>
                                    </p:set>
                                    <p:anim calcmode="lin" valueType="num">
                                      <p:cBhvr additive="base">
                                        <p:cTn id="178" dur="500" fill="hold"/>
                                        <p:tgtEl>
                                          <p:spTgt spid="61"/>
                                        </p:tgtEl>
                                        <p:attrNameLst>
                                          <p:attrName>ppt_x</p:attrName>
                                        </p:attrNameLst>
                                      </p:cBhvr>
                                      <p:tavLst>
                                        <p:tav tm="0">
                                          <p:val>
                                            <p:strVal val="#ppt_x"/>
                                          </p:val>
                                        </p:tav>
                                        <p:tav tm="100000">
                                          <p:val>
                                            <p:strVal val="#ppt_x"/>
                                          </p:val>
                                        </p:tav>
                                      </p:tavLst>
                                    </p:anim>
                                    <p:anim calcmode="lin" valueType="num">
                                      <p:cBhvr additive="base">
                                        <p:cTn id="179" dur="500" fill="hold"/>
                                        <p:tgtEl>
                                          <p:spTgt spid="61"/>
                                        </p:tgtEl>
                                        <p:attrNameLst>
                                          <p:attrName>ppt_y</p:attrName>
                                        </p:attrNameLst>
                                      </p:cBhvr>
                                      <p:tavLst>
                                        <p:tav tm="0">
                                          <p:val>
                                            <p:strVal val="1+#ppt_h/2"/>
                                          </p:val>
                                        </p:tav>
                                        <p:tav tm="100000">
                                          <p:val>
                                            <p:strVal val="#ppt_y"/>
                                          </p:val>
                                        </p:tav>
                                      </p:tavLst>
                                    </p:anim>
                                  </p:childTnLst>
                                </p:cTn>
                              </p:par>
                              <p:par>
                                <p:cTn id="180" presetID="2" presetClass="entr" presetSubtype="4" fill="hold" nodeType="withEffect">
                                  <p:stCondLst>
                                    <p:cond delay="0"/>
                                  </p:stCondLst>
                                  <p:childTnLst>
                                    <p:set>
                                      <p:cBhvr>
                                        <p:cTn id="181" dur="1" fill="hold">
                                          <p:stCondLst>
                                            <p:cond delay="0"/>
                                          </p:stCondLst>
                                        </p:cTn>
                                        <p:tgtEl>
                                          <p:spTgt spid="6"/>
                                        </p:tgtEl>
                                        <p:attrNameLst>
                                          <p:attrName>style.visibility</p:attrName>
                                        </p:attrNameLst>
                                      </p:cBhvr>
                                      <p:to>
                                        <p:strVal val="visible"/>
                                      </p:to>
                                    </p:set>
                                    <p:anim calcmode="lin" valueType="num">
                                      <p:cBhvr additive="base">
                                        <p:cTn id="182" dur="500" fill="hold"/>
                                        <p:tgtEl>
                                          <p:spTgt spid="6"/>
                                        </p:tgtEl>
                                        <p:attrNameLst>
                                          <p:attrName>ppt_x</p:attrName>
                                        </p:attrNameLst>
                                      </p:cBhvr>
                                      <p:tavLst>
                                        <p:tav tm="0">
                                          <p:val>
                                            <p:strVal val="#ppt_x"/>
                                          </p:val>
                                        </p:tav>
                                        <p:tav tm="100000">
                                          <p:val>
                                            <p:strVal val="#ppt_x"/>
                                          </p:val>
                                        </p:tav>
                                      </p:tavLst>
                                    </p:anim>
                                    <p:anim calcmode="lin" valueType="num">
                                      <p:cBhvr additive="base">
                                        <p:cTn id="183" dur="500" fill="hold"/>
                                        <p:tgtEl>
                                          <p:spTgt spid="6"/>
                                        </p:tgtEl>
                                        <p:attrNameLst>
                                          <p:attrName>ppt_y</p:attrName>
                                        </p:attrNameLst>
                                      </p:cBhvr>
                                      <p:tavLst>
                                        <p:tav tm="0">
                                          <p:val>
                                            <p:strVal val="1+#ppt_h/2"/>
                                          </p:val>
                                        </p:tav>
                                        <p:tav tm="100000">
                                          <p:val>
                                            <p:strVal val="#ppt_y"/>
                                          </p:val>
                                        </p:tav>
                                      </p:tavLst>
                                    </p:anim>
                                  </p:childTnLst>
                                </p:cTn>
                              </p:par>
                              <p:par>
                                <p:cTn id="184" presetID="2" presetClass="entr" presetSubtype="4" fill="hold" nodeType="withEffect">
                                  <p:stCondLst>
                                    <p:cond delay="0"/>
                                  </p:stCondLst>
                                  <p:childTnLst>
                                    <p:set>
                                      <p:cBhvr>
                                        <p:cTn id="185" dur="1" fill="hold">
                                          <p:stCondLst>
                                            <p:cond delay="0"/>
                                          </p:stCondLst>
                                        </p:cTn>
                                        <p:tgtEl>
                                          <p:spTgt spid="66"/>
                                        </p:tgtEl>
                                        <p:attrNameLst>
                                          <p:attrName>style.visibility</p:attrName>
                                        </p:attrNameLst>
                                      </p:cBhvr>
                                      <p:to>
                                        <p:strVal val="visible"/>
                                      </p:to>
                                    </p:set>
                                    <p:anim calcmode="lin" valueType="num">
                                      <p:cBhvr additive="base">
                                        <p:cTn id="186" dur="500" fill="hold"/>
                                        <p:tgtEl>
                                          <p:spTgt spid="66"/>
                                        </p:tgtEl>
                                        <p:attrNameLst>
                                          <p:attrName>ppt_x</p:attrName>
                                        </p:attrNameLst>
                                      </p:cBhvr>
                                      <p:tavLst>
                                        <p:tav tm="0">
                                          <p:val>
                                            <p:strVal val="#ppt_x"/>
                                          </p:val>
                                        </p:tav>
                                        <p:tav tm="100000">
                                          <p:val>
                                            <p:strVal val="#ppt_x"/>
                                          </p:val>
                                        </p:tav>
                                      </p:tavLst>
                                    </p:anim>
                                    <p:anim calcmode="lin" valueType="num">
                                      <p:cBhvr additive="base">
                                        <p:cTn id="187" dur="500" fill="hold"/>
                                        <p:tgtEl>
                                          <p:spTgt spid="66"/>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65"/>
                                        </p:tgtEl>
                                        <p:attrNameLst>
                                          <p:attrName>style.visibility</p:attrName>
                                        </p:attrNameLst>
                                      </p:cBhvr>
                                      <p:to>
                                        <p:strVal val="visible"/>
                                      </p:to>
                                    </p:set>
                                    <p:anim calcmode="lin" valueType="num">
                                      <p:cBhvr additive="base">
                                        <p:cTn id="190" dur="500" fill="hold"/>
                                        <p:tgtEl>
                                          <p:spTgt spid="65"/>
                                        </p:tgtEl>
                                        <p:attrNameLst>
                                          <p:attrName>ppt_x</p:attrName>
                                        </p:attrNameLst>
                                      </p:cBhvr>
                                      <p:tavLst>
                                        <p:tav tm="0">
                                          <p:val>
                                            <p:strVal val="#ppt_x"/>
                                          </p:val>
                                        </p:tav>
                                        <p:tav tm="100000">
                                          <p:val>
                                            <p:strVal val="#ppt_x"/>
                                          </p:val>
                                        </p:tav>
                                      </p:tavLst>
                                    </p:anim>
                                    <p:anim calcmode="lin" valueType="num">
                                      <p:cBhvr additive="base">
                                        <p:cTn id="191" dur="500" fill="hold"/>
                                        <p:tgtEl>
                                          <p:spTgt spid="65"/>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63"/>
                                        </p:tgtEl>
                                        <p:attrNameLst>
                                          <p:attrName>style.visibility</p:attrName>
                                        </p:attrNameLst>
                                      </p:cBhvr>
                                      <p:to>
                                        <p:strVal val="visible"/>
                                      </p:to>
                                    </p:set>
                                    <p:anim calcmode="lin" valueType="num">
                                      <p:cBhvr additive="base">
                                        <p:cTn id="194" dur="500" fill="hold"/>
                                        <p:tgtEl>
                                          <p:spTgt spid="63"/>
                                        </p:tgtEl>
                                        <p:attrNameLst>
                                          <p:attrName>ppt_x</p:attrName>
                                        </p:attrNameLst>
                                      </p:cBhvr>
                                      <p:tavLst>
                                        <p:tav tm="0">
                                          <p:val>
                                            <p:strVal val="#ppt_x"/>
                                          </p:val>
                                        </p:tav>
                                        <p:tav tm="100000">
                                          <p:val>
                                            <p:strVal val="#ppt_x"/>
                                          </p:val>
                                        </p:tav>
                                      </p:tavLst>
                                    </p:anim>
                                    <p:anim calcmode="lin" valueType="num">
                                      <p:cBhvr additive="base">
                                        <p:cTn id="19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nodeType="clickEffect">
                                  <p:stCondLst>
                                    <p:cond delay="0"/>
                                  </p:stCondLst>
                                  <p:childTnLst>
                                    <p:set>
                                      <p:cBhvr>
                                        <p:cTn id="199" dur="1" fill="hold">
                                          <p:stCondLst>
                                            <p:cond delay="0"/>
                                          </p:stCondLst>
                                        </p:cTn>
                                        <p:tgtEl>
                                          <p:spTgt spid="41"/>
                                        </p:tgtEl>
                                        <p:attrNameLst>
                                          <p:attrName>style.visibility</p:attrName>
                                        </p:attrNameLst>
                                      </p:cBhvr>
                                      <p:to>
                                        <p:strVal val="visible"/>
                                      </p:to>
                                    </p:set>
                                    <p:anim calcmode="lin" valueType="num">
                                      <p:cBhvr additive="base">
                                        <p:cTn id="200" dur="500" fill="hold"/>
                                        <p:tgtEl>
                                          <p:spTgt spid="41"/>
                                        </p:tgtEl>
                                        <p:attrNameLst>
                                          <p:attrName>ppt_x</p:attrName>
                                        </p:attrNameLst>
                                      </p:cBhvr>
                                      <p:tavLst>
                                        <p:tav tm="0">
                                          <p:val>
                                            <p:strVal val="#ppt_x"/>
                                          </p:val>
                                        </p:tav>
                                        <p:tav tm="100000">
                                          <p:val>
                                            <p:strVal val="#ppt_x"/>
                                          </p:val>
                                        </p:tav>
                                      </p:tavLst>
                                    </p:anim>
                                    <p:anim calcmode="lin" valueType="num">
                                      <p:cBhvr additive="base">
                                        <p:cTn id="201" dur="500" fill="hold"/>
                                        <p:tgtEl>
                                          <p:spTgt spid="41"/>
                                        </p:tgtEl>
                                        <p:attrNameLst>
                                          <p:attrName>ppt_y</p:attrName>
                                        </p:attrNameLst>
                                      </p:cBhvr>
                                      <p:tavLst>
                                        <p:tav tm="0">
                                          <p:val>
                                            <p:strVal val="1+#ppt_h/2"/>
                                          </p:val>
                                        </p:tav>
                                        <p:tav tm="100000">
                                          <p:val>
                                            <p:strVal val="#ppt_y"/>
                                          </p:val>
                                        </p:tav>
                                      </p:tavLst>
                                    </p:anim>
                                  </p:childTnLst>
                                </p:cTn>
                              </p:par>
                              <p:par>
                                <p:cTn id="202" presetID="2" presetClass="entr" presetSubtype="4" fill="hold" nodeType="withEffect">
                                  <p:stCondLst>
                                    <p:cond delay="0"/>
                                  </p:stCondLst>
                                  <p:childTnLst>
                                    <p:set>
                                      <p:cBhvr>
                                        <p:cTn id="203" dur="1" fill="hold">
                                          <p:stCondLst>
                                            <p:cond delay="0"/>
                                          </p:stCondLst>
                                        </p:cTn>
                                        <p:tgtEl>
                                          <p:spTgt spid="23"/>
                                        </p:tgtEl>
                                        <p:attrNameLst>
                                          <p:attrName>style.visibility</p:attrName>
                                        </p:attrNameLst>
                                      </p:cBhvr>
                                      <p:to>
                                        <p:strVal val="visible"/>
                                      </p:to>
                                    </p:set>
                                    <p:anim calcmode="lin" valueType="num">
                                      <p:cBhvr additive="base">
                                        <p:cTn id="204" dur="500" fill="hold"/>
                                        <p:tgtEl>
                                          <p:spTgt spid="23"/>
                                        </p:tgtEl>
                                        <p:attrNameLst>
                                          <p:attrName>ppt_x</p:attrName>
                                        </p:attrNameLst>
                                      </p:cBhvr>
                                      <p:tavLst>
                                        <p:tav tm="0">
                                          <p:val>
                                            <p:strVal val="#ppt_x"/>
                                          </p:val>
                                        </p:tav>
                                        <p:tav tm="100000">
                                          <p:val>
                                            <p:strVal val="#ppt_x"/>
                                          </p:val>
                                        </p:tav>
                                      </p:tavLst>
                                    </p:anim>
                                    <p:anim calcmode="lin" valueType="num">
                                      <p:cBhvr additive="base">
                                        <p:cTn id="2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nodeType="clickEffect">
                                  <p:stCondLst>
                                    <p:cond delay="0"/>
                                  </p:stCondLst>
                                  <p:childTnLst>
                                    <p:set>
                                      <p:cBhvr>
                                        <p:cTn id="209" dur="1" fill="hold">
                                          <p:stCondLst>
                                            <p:cond delay="0"/>
                                          </p:stCondLst>
                                        </p:cTn>
                                        <p:tgtEl>
                                          <p:spTgt spid="37"/>
                                        </p:tgtEl>
                                        <p:attrNameLst>
                                          <p:attrName>style.visibility</p:attrName>
                                        </p:attrNameLst>
                                      </p:cBhvr>
                                      <p:to>
                                        <p:strVal val="visible"/>
                                      </p:to>
                                    </p:set>
                                    <p:anim calcmode="lin" valueType="num">
                                      <p:cBhvr additive="base">
                                        <p:cTn id="210" dur="500" fill="hold"/>
                                        <p:tgtEl>
                                          <p:spTgt spid="37"/>
                                        </p:tgtEl>
                                        <p:attrNameLst>
                                          <p:attrName>ppt_x</p:attrName>
                                        </p:attrNameLst>
                                      </p:cBhvr>
                                      <p:tavLst>
                                        <p:tav tm="0">
                                          <p:val>
                                            <p:strVal val="#ppt_x"/>
                                          </p:val>
                                        </p:tav>
                                        <p:tav tm="100000">
                                          <p:val>
                                            <p:strVal val="#ppt_x"/>
                                          </p:val>
                                        </p:tav>
                                      </p:tavLst>
                                    </p:anim>
                                    <p:anim calcmode="lin" valueType="num">
                                      <p:cBhvr additive="base">
                                        <p:cTn id="211" dur="500" fill="hold"/>
                                        <p:tgtEl>
                                          <p:spTgt spid="37"/>
                                        </p:tgtEl>
                                        <p:attrNameLst>
                                          <p:attrName>ppt_y</p:attrName>
                                        </p:attrNameLst>
                                      </p:cBhvr>
                                      <p:tavLst>
                                        <p:tav tm="0">
                                          <p:val>
                                            <p:strVal val="1+#ppt_h/2"/>
                                          </p:val>
                                        </p:tav>
                                        <p:tav tm="100000">
                                          <p:val>
                                            <p:strVal val="#ppt_y"/>
                                          </p:val>
                                        </p:tav>
                                      </p:tavLst>
                                    </p:anim>
                                  </p:childTnLst>
                                </p:cTn>
                              </p:par>
                              <p:par>
                                <p:cTn id="212" presetID="2" presetClass="entr" presetSubtype="4" fill="hold" nodeType="withEffect">
                                  <p:stCondLst>
                                    <p:cond delay="0"/>
                                  </p:stCondLst>
                                  <p:childTnLst>
                                    <p:set>
                                      <p:cBhvr>
                                        <p:cTn id="213" dur="1" fill="hold">
                                          <p:stCondLst>
                                            <p:cond delay="0"/>
                                          </p:stCondLst>
                                        </p:cTn>
                                        <p:tgtEl>
                                          <p:spTgt spid="20"/>
                                        </p:tgtEl>
                                        <p:attrNameLst>
                                          <p:attrName>style.visibility</p:attrName>
                                        </p:attrNameLst>
                                      </p:cBhvr>
                                      <p:to>
                                        <p:strVal val="visible"/>
                                      </p:to>
                                    </p:set>
                                    <p:anim calcmode="lin" valueType="num">
                                      <p:cBhvr additive="base">
                                        <p:cTn id="214" dur="500" fill="hold"/>
                                        <p:tgtEl>
                                          <p:spTgt spid="20"/>
                                        </p:tgtEl>
                                        <p:attrNameLst>
                                          <p:attrName>ppt_x</p:attrName>
                                        </p:attrNameLst>
                                      </p:cBhvr>
                                      <p:tavLst>
                                        <p:tav tm="0">
                                          <p:val>
                                            <p:strVal val="#ppt_x"/>
                                          </p:val>
                                        </p:tav>
                                        <p:tav tm="100000">
                                          <p:val>
                                            <p:strVal val="#ppt_x"/>
                                          </p:val>
                                        </p:tav>
                                      </p:tavLst>
                                    </p:anim>
                                    <p:anim calcmode="lin" valueType="num">
                                      <p:cBhvr additive="base">
                                        <p:cTn id="215" dur="500" fill="hold"/>
                                        <p:tgtEl>
                                          <p:spTgt spid="20"/>
                                        </p:tgtEl>
                                        <p:attrNameLst>
                                          <p:attrName>ppt_y</p:attrName>
                                        </p:attrNameLst>
                                      </p:cBhvr>
                                      <p:tavLst>
                                        <p:tav tm="0">
                                          <p:val>
                                            <p:strVal val="1+#ppt_h/2"/>
                                          </p:val>
                                        </p:tav>
                                        <p:tav tm="100000">
                                          <p:val>
                                            <p:strVal val="#ppt_y"/>
                                          </p:val>
                                        </p:tav>
                                      </p:tavLst>
                                    </p:anim>
                                  </p:childTnLst>
                                </p:cTn>
                              </p:par>
                              <p:par>
                                <p:cTn id="216" presetID="2" presetClass="entr" presetSubtype="4" fill="hold" nodeType="withEffect">
                                  <p:stCondLst>
                                    <p:cond delay="0"/>
                                  </p:stCondLst>
                                  <p:childTnLst>
                                    <p:set>
                                      <p:cBhvr>
                                        <p:cTn id="217" dur="1" fill="hold">
                                          <p:stCondLst>
                                            <p:cond delay="0"/>
                                          </p:stCondLst>
                                        </p:cTn>
                                        <p:tgtEl>
                                          <p:spTgt spid="1026"/>
                                        </p:tgtEl>
                                        <p:attrNameLst>
                                          <p:attrName>style.visibility</p:attrName>
                                        </p:attrNameLst>
                                      </p:cBhvr>
                                      <p:to>
                                        <p:strVal val="visible"/>
                                      </p:to>
                                    </p:set>
                                    <p:anim calcmode="lin" valueType="num">
                                      <p:cBhvr additive="base">
                                        <p:cTn id="218" dur="500" fill="hold"/>
                                        <p:tgtEl>
                                          <p:spTgt spid="1026"/>
                                        </p:tgtEl>
                                        <p:attrNameLst>
                                          <p:attrName>ppt_x</p:attrName>
                                        </p:attrNameLst>
                                      </p:cBhvr>
                                      <p:tavLst>
                                        <p:tav tm="0">
                                          <p:val>
                                            <p:strVal val="#ppt_x"/>
                                          </p:val>
                                        </p:tav>
                                        <p:tav tm="100000">
                                          <p:val>
                                            <p:strVal val="#ppt_x"/>
                                          </p:val>
                                        </p:tav>
                                      </p:tavLst>
                                    </p:anim>
                                    <p:anim calcmode="lin" valueType="num">
                                      <p:cBhvr additive="base">
                                        <p:cTn id="2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13" grpId="0"/>
      <p:bldP spid="16" grpId="0"/>
      <p:bldP spid="31" grpId="0"/>
      <p:bldP spid="33" grpId="0" animBg="1"/>
      <p:bldP spid="34" grpId="0" animBg="1"/>
      <p:bldP spid="35" grpId="0" animBg="1"/>
      <p:bldP spid="50" grpId="0" animBg="1"/>
      <p:bldP spid="51" grpId="0" animBg="1"/>
      <p:bldP spid="52" grpId="0"/>
      <p:bldP spid="53" grpId="0"/>
      <p:bldP spid="54" grpId="0"/>
      <p:bldP spid="55" grpId="0"/>
      <p:bldP spid="56" grpId="0"/>
      <p:bldP spid="57" grpId="0" animBg="1"/>
      <p:bldP spid="58" grpId="0" animBg="1"/>
      <p:bldP spid="60" grpId="0" animBg="1"/>
      <p:bldP spid="68" grpId="0"/>
      <p:bldP spid="70" grpId="0" animBg="1"/>
      <p:bldP spid="71" grpId="0" animBg="1"/>
      <p:bldP spid="72" grpId="0" animBg="1"/>
      <p:bldP spid="73" grpId="0" animBg="1"/>
      <p:bldP spid="76" grpId="0" animBg="1"/>
      <p:bldP spid="77" grpId="0" animBg="1"/>
      <p:bldP spid="79" grpId="0" animBg="1"/>
      <p:bldP spid="81" grpId="0" animBg="1"/>
      <p:bldP spid="61" grpId="0" animBg="1"/>
      <p:bldP spid="63" grpId="0" animBg="1"/>
      <p:bldP spid="65" grpId="0" animBg="1"/>
      <p:bldP spid="83" grpId="0" animBg="1"/>
      <p:bldP spid="84" grpId="0" animBg="1"/>
      <p:bldP spid="140" grpId="0" animBg="1"/>
      <p:bldP spid="141" grpId="0" animBg="1"/>
      <p:bldP spid="1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74643" y="205873"/>
            <a:ext cx="10442713" cy="850939"/>
          </a:xfrm>
        </p:spPr>
        <p:txBody>
          <a:bodyPr>
            <a:normAutofit/>
          </a:bodyPr>
          <a:lstStyle/>
          <a:p>
            <a:r>
              <a:rPr lang="en-US" b="1" dirty="0"/>
              <a:t>Review</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3896076" y="2151727"/>
            <a:ext cx="7036968" cy="2554545"/>
          </a:xfrm>
          <a:prstGeom prst="rect">
            <a:avLst/>
          </a:prstGeom>
        </p:spPr>
        <p:txBody>
          <a:bodyPr wrap="square">
            <a:spAutoFit/>
          </a:bodyPr>
          <a:lstStyle/>
          <a:p>
            <a:pPr marL="342900" lvl="0" indent="-342900">
              <a:buFont typeface="+mj-lt"/>
              <a:buAutoNum type="arabicPeriod"/>
            </a:pPr>
            <a:endParaRPr lang="en-US" sz="2000" dirty="0"/>
          </a:p>
          <a:p>
            <a:pPr marL="342900" lvl="0" indent="-342900">
              <a:buFont typeface="Arial" panose="020B0604020202020204" pitchFamily="34" charset="0"/>
              <a:buChar char="•"/>
            </a:pPr>
            <a:r>
              <a:rPr lang="en-US" sz="2000" dirty="0"/>
              <a:t>Prepare the assessment venue.</a:t>
            </a:r>
          </a:p>
          <a:p>
            <a:pPr marL="342900" lvl="0" indent="-342900">
              <a:buFont typeface="Arial" panose="020B0604020202020204" pitchFamily="34" charset="0"/>
              <a:buChar char="•"/>
            </a:pPr>
            <a:r>
              <a:rPr lang="en-US" sz="2000" dirty="0"/>
              <a:t>Prepare the candidate.</a:t>
            </a:r>
          </a:p>
          <a:p>
            <a:pPr marL="342900" lvl="0" indent="-342900">
              <a:buFont typeface="Arial" panose="020B0604020202020204" pitchFamily="34" charset="0"/>
              <a:buChar char="•"/>
            </a:pPr>
            <a:r>
              <a:rPr lang="en-US" sz="2000" dirty="0"/>
              <a:t>Conduct assessment.</a:t>
            </a:r>
          </a:p>
          <a:p>
            <a:pPr marL="342900" lvl="0" indent="-342900">
              <a:buFont typeface="Arial" panose="020B0604020202020204" pitchFamily="34" charset="0"/>
              <a:buChar char="•"/>
            </a:pPr>
            <a:r>
              <a:rPr lang="en-US" sz="2000" dirty="0"/>
              <a:t>Gather evidence.</a:t>
            </a:r>
          </a:p>
          <a:p>
            <a:pPr marL="342900" lvl="0" indent="-342900">
              <a:buFont typeface="Arial" panose="020B0604020202020204" pitchFamily="34" charset="0"/>
              <a:buChar char="•"/>
            </a:pPr>
            <a:r>
              <a:rPr lang="en-US" sz="2000" dirty="0"/>
              <a:t>Make the assessment decision.</a:t>
            </a:r>
          </a:p>
          <a:p>
            <a:pPr marL="342900" lvl="0" indent="-342900">
              <a:buFont typeface="Arial" panose="020B0604020202020204" pitchFamily="34" charset="0"/>
              <a:buChar char="•"/>
            </a:pPr>
            <a:r>
              <a:rPr lang="en-US" sz="2000" dirty="0"/>
              <a:t>Record and report assessment decision.</a:t>
            </a:r>
          </a:p>
          <a:p>
            <a:pPr marL="342900" lvl="0" indent="-342900">
              <a:buFont typeface="Arial" panose="020B0604020202020204" pitchFamily="34" charset="0"/>
              <a:buChar char="•"/>
            </a:pPr>
            <a:r>
              <a:rPr lang="en-US" sz="2000" dirty="0"/>
              <a:t>Provide feedback to the candidate’s.</a:t>
            </a:r>
          </a:p>
        </p:txBody>
      </p:sp>
    </p:spTree>
    <p:extLst>
      <p:ext uri="{BB962C8B-B14F-4D97-AF65-F5344CB8AC3E}">
        <p14:creationId xmlns:p14="http://schemas.microsoft.com/office/powerpoint/2010/main" val="421319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79" y="1"/>
            <a:ext cx="10442713" cy="742122"/>
          </a:xfrm>
        </p:spPr>
        <p:txBody>
          <a:bodyPr>
            <a:normAutofit/>
          </a:bodyPr>
          <a:lstStyle/>
          <a:p>
            <a:r>
              <a:rPr lang="en-US" dirty="0"/>
              <a:t>Prepare the assessment venue</a:t>
            </a:r>
          </a:p>
        </p:txBody>
      </p:sp>
      <p:sp>
        <p:nvSpPr>
          <p:cNvPr id="6" name="Rectangle 5">
            <a:extLst>
              <a:ext uri="{FF2B5EF4-FFF2-40B4-BE49-F238E27FC236}">
                <a16:creationId xmlns:a16="http://schemas.microsoft.com/office/drawing/2014/main" id="{095F7304-7889-46A8-AE18-5EFC9C56B277}"/>
              </a:ext>
            </a:extLst>
          </p:cNvPr>
          <p:cNvSpPr/>
          <p:nvPr/>
        </p:nvSpPr>
        <p:spPr>
          <a:xfrm>
            <a:off x="1686291" y="1583230"/>
            <a:ext cx="9707249" cy="3477875"/>
          </a:xfrm>
          <a:prstGeom prst="rect">
            <a:avLst/>
          </a:prstGeom>
        </p:spPr>
        <p:txBody>
          <a:bodyPr wrap="square">
            <a:spAutoFit/>
          </a:bodyPr>
          <a:lstStyle/>
          <a:p>
            <a:r>
              <a:rPr lang="en-US" sz="2000" dirty="0"/>
              <a:t>An </a:t>
            </a:r>
            <a:r>
              <a:rPr lang="en-US" sz="2000" b="1" dirty="0"/>
              <a:t>assessment venue</a:t>
            </a:r>
            <a:r>
              <a:rPr lang="en-US" sz="2000" dirty="0"/>
              <a:t> is a place where candidates are examined to determine their suitability for specific types of employment, especially </a:t>
            </a:r>
            <a:r>
              <a:rPr lang="en-US" sz="2000" dirty="0">
                <a:hlinkClick r:id="rId2"/>
              </a:rPr>
              <a:t>management </a:t>
            </a:r>
            <a:r>
              <a:rPr lang="en-US" sz="2000" dirty="0"/>
              <a:t>or military command. The candidates' </a:t>
            </a:r>
            <a:r>
              <a:rPr lang="en-US" sz="2000" dirty="0">
                <a:hlinkClick r:id="rId3"/>
              </a:rPr>
              <a:t>personality </a:t>
            </a:r>
            <a:r>
              <a:rPr lang="en-US" sz="2000" dirty="0"/>
              <a:t>and </a:t>
            </a:r>
            <a:r>
              <a:rPr lang="en-US" sz="2000" dirty="0">
                <a:hlinkClick r:id="rId4"/>
              </a:rPr>
              <a:t>aptitudes </a:t>
            </a:r>
            <a:r>
              <a:rPr lang="en-US" sz="2000" dirty="0"/>
              <a:t>are determined by techniques including </a:t>
            </a:r>
            <a:r>
              <a:rPr lang="en-US" sz="2000" dirty="0">
                <a:hlinkClick r:id="rId5"/>
              </a:rPr>
              <a:t>interviews,</a:t>
            </a:r>
            <a:r>
              <a:rPr lang="en-US" sz="2000" dirty="0"/>
              <a:t> group exercises, presentations, </a:t>
            </a:r>
            <a:r>
              <a:rPr lang="en-US" sz="2000" dirty="0">
                <a:hlinkClick r:id="rId6"/>
              </a:rPr>
              <a:t>examinations </a:t>
            </a:r>
            <a:r>
              <a:rPr lang="en-US" sz="2000" dirty="0"/>
              <a:t>and </a:t>
            </a:r>
            <a:r>
              <a:rPr lang="en-US" sz="2000" dirty="0">
                <a:hlinkClick r:id="rId7"/>
              </a:rPr>
              <a:t>psychometric testing.</a:t>
            </a:r>
            <a:endParaRPr lang="en-US" sz="2000" dirty="0"/>
          </a:p>
          <a:p>
            <a:r>
              <a:rPr lang="en-US" sz="2000" dirty="0"/>
              <a:t> </a:t>
            </a:r>
          </a:p>
          <a:p>
            <a:r>
              <a:rPr lang="en-US" sz="2000" dirty="0"/>
              <a:t>Assessment venue is not just a building for assessing a job candidate, it is a process of evaluation of behavior based on multiple evaluation including: job related simulations, interviews or psychological tests.</a:t>
            </a:r>
          </a:p>
          <a:p>
            <a:endParaRPr lang="en-US" sz="2000" dirty="0"/>
          </a:p>
          <a:p>
            <a:pPr marL="457200" indent="-457200">
              <a:buFont typeface="Wingdings" panose="05000000000000000000" pitchFamily="2" charset="2"/>
              <a:buChar char="Ø"/>
            </a:pPr>
            <a:r>
              <a:rPr lang="en-US" sz="2000" b="1" dirty="0">
                <a:solidFill>
                  <a:srgbClr val="0070C0"/>
                </a:solidFill>
              </a:rPr>
              <a:t>Workplace</a:t>
            </a:r>
            <a:r>
              <a:rPr lang="en-US" sz="2000" dirty="0">
                <a:solidFill>
                  <a:srgbClr val="0070C0"/>
                </a:solidFill>
              </a:rPr>
              <a:t>  </a:t>
            </a:r>
          </a:p>
          <a:p>
            <a:pPr marL="457200" indent="-457200">
              <a:buFont typeface="Wingdings" panose="05000000000000000000" pitchFamily="2" charset="2"/>
              <a:buChar char="Ø"/>
            </a:pPr>
            <a:r>
              <a:rPr lang="en-US" sz="2000" b="1" dirty="0">
                <a:solidFill>
                  <a:srgbClr val="0070C0"/>
                </a:solidFill>
              </a:rPr>
              <a:t>RTO</a:t>
            </a:r>
            <a:endParaRPr lang="en-US" sz="2000" dirty="0">
              <a:solidFill>
                <a:srgbClr val="0070C0"/>
              </a:solidFill>
            </a:endParaRPr>
          </a:p>
        </p:txBody>
      </p:sp>
      <p:sp>
        <p:nvSpPr>
          <p:cNvPr id="3" name="TextBox 2">
            <a:extLst>
              <a:ext uri="{FF2B5EF4-FFF2-40B4-BE49-F238E27FC236}">
                <a16:creationId xmlns:a16="http://schemas.microsoft.com/office/drawing/2014/main" id="{9430A00C-8E01-4B10-8F21-AC4DC40AE49E}"/>
              </a:ext>
            </a:extLst>
          </p:cNvPr>
          <p:cNvSpPr txBox="1"/>
          <p:nvPr/>
        </p:nvSpPr>
        <p:spPr>
          <a:xfrm>
            <a:off x="10376452" y="6268278"/>
            <a:ext cx="1017088" cy="369332"/>
          </a:xfrm>
          <a:prstGeom prst="rect">
            <a:avLst/>
          </a:prstGeom>
          <a:noFill/>
        </p:spPr>
        <p:txBody>
          <a:bodyPr wrap="square" rtlCol="0">
            <a:spAutoFit/>
          </a:bodyPr>
          <a:lstStyle/>
          <a:p>
            <a:r>
              <a:rPr lang="en-US" dirty="0"/>
              <a:t>P-16</a:t>
            </a:r>
          </a:p>
        </p:txBody>
      </p:sp>
    </p:spTree>
    <p:extLst>
      <p:ext uri="{BB962C8B-B14F-4D97-AF65-F5344CB8AC3E}">
        <p14:creationId xmlns:p14="http://schemas.microsoft.com/office/powerpoint/2010/main" val="63003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79" y="1"/>
            <a:ext cx="10442713" cy="742122"/>
          </a:xfrm>
        </p:spPr>
        <p:txBody>
          <a:bodyPr>
            <a:normAutofit/>
          </a:bodyPr>
          <a:lstStyle/>
          <a:p>
            <a:r>
              <a:rPr lang="en-US" dirty="0"/>
              <a:t>How to Prepare for Assessment Venue</a:t>
            </a:r>
          </a:p>
        </p:txBody>
      </p:sp>
      <p:sp>
        <p:nvSpPr>
          <p:cNvPr id="6" name="Rectangle 5">
            <a:extLst>
              <a:ext uri="{FF2B5EF4-FFF2-40B4-BE49-F238E27FC236}">
                <a16:creationId xmlns:a16="http://schemas.microsoft.com/office/drawing/2014/main" id="{095F7304-7889-46A8-AE18-5EFC9C56B277}"/>
              </a:ext>
            </a:extLst>
          </p:cNvPr>
          <p:cNvSpPr/>
          <p:nvPr/>
        </p:nvSpPr>
        <p:spPr>
          <a:xfrm>
            <a:off x="1686291" y="877483"/>
            <a:ext cx="9707249" cy="5324535"/>
          </a:xfrm>
          <a:prstGeom prst="rect">
            <a:avLst/>
          </a:prstGeom>
        </p:spPr>
        <p:txBody>
          <a:bodyPr wrap="square">
            <a:spAutoFit/>
          </a:bodyPr>
          <a:lstStyle/>
          <a:p>
            <a:r>
              <a:rPr lang="en-US" sz="2000" dirty="0"/>
              <a:t>Identify Specialist Support</a:t>
            </a:r>
          </a:p>
          <a:p>
            <a:r>
              <a:rPr lang="en-US" sz="2000" dirty="0"/>
              <a:t> </a:t>
            </a:r>
          </a:p>
          <a:p>
            <a:r>
              <a:rPr lang="en-US" sz="2000" dirty="0"/>
              <a:t>Sometimes, we will need to get the help of specialist support people. These are the people who can help us to make sure that our assessment is fair for our students. While specialist support is often obtained to assist us when working with candidates who have special needs, this is not the only time that we use specialist support.</a:t>
            </a:r>
          </a:p>
          <a:p>
            <a:endParaRPr lang="en-US" sz="2000" dirty="0"/>
          </a:p>
          <a:p>
            <a:r>
              <a:rPr lang="en-US" sz="2000" dirty="0"/>
              <a:t>Common specialist support services may include:</a:t>
            </a:r>
          </a:p>
          <a:p>
            <a:r>
              <a:rPr lang="en-US" sz="2000" dirty="0"/>
              <a:t> </a:t>
            </a:r>
          </a:p>
          <a:p>
            <a:pPr marL="285750" lvl="0" indent="-285750">
              <a:buFont typeface="Arial" panose="020B0604020202020204" pitchFamily="34" charset="0"/>
              <a:buChar char="•"/>
            </a:pPr>
            <a:r>
              <a:rPr lang="en-US" sz="2000" dirty="0"/>
              <a:t>online assessment strategies</a:t>
            </a:r>
          </a:p>
          <a:p>
            <a:pPr marL="285750" lvl="0" indent="-285750">
              <a:buFont typeface="Arial" panose="020B0604020202020204" pitchFamily="34" charset="0"/>
              <a:buChar char="•"/>
            </a:pPr>
            <a:r>
              <a:rPr lang="en-US" sz="2000" dirty="0"/>
              <a:t>support for remote or isolated candidates or assessors</a:t>
            </a:r>
          </a:p>
          <a:p>
            <a:pPr marL="285750" lvl="0" indent="-285750">
              <a:buFont typeface="Arial" panose="020B0604020202020204" pitchFamily="34" charset="0"/>
              <a:buChar char="•"/>
            </a:pPr>
            <a:r>
              <a:rPr lang="en-US" sz="2000" dirty="0"/>
              <a:t>support from subject matter or safety experts</a:t>
            </a:r>
          </a:p>
          <a:p>
            <a:pPr marL="285750" lvl="0" indent="-285750">
              <a:buFont typeface="Arial" panose="020B0604020202020204" pitchFamily="34" charset="0"/>
              <a:buChar char="•"/>
            </a:pPr>
            <a:r>
              <a:rPr lang="en-US" sz="2000" dirty="0"/>
              <a:t>advice from regulatory authorities</a:t>
            </a:r>
          </a:p>
          <a:p>
            <a:pPr marL="285750" lvl="0" indent="-285750">
              <a:buFont typeface="Arial" panose="020B0604020202020204" pitchFamily="34" charset="0"/>
              <a:buChar char="•"/>
            </a:pPr>
            <a:r>
              <a:rPr lang="en-US" sz="2000" dirty="0"/>
              <a:t>assessment panels</a:t>
            </a:r>
          </a:p>
          <a:p>
            <a:pPr marL="285750" lvl="0" indent="-285750">
              <a:buFont typeface="Arial" panose="020B0604020202020204" pitchFamily="34" charset="0"/>
              <a:buChar char="•"/>
            </a:pPr>
            <a:r>
              <a:rPr lang="en-US" sz="2000" dirty="0"/>
              <a:t>support from lead assessors</a:t>
            </a:r>
          </a:p>
          <a:p>
            <a:pPr marL="285750" lvl="0" indent="-285750">
              <a:buFont typeface="Arial" panose="020B0604020202020204" pitchFamily="34" charset="0"/>
              <a:buChar char="•"/>
            </a:pPr>
            <a:r>
              <a:rPr lang="en-US" sz="2000" dirty="0"/>
              <a:t>advice from policy development experts</a:t>
            </a:r>
          </a:p>
          <a:p>
            <a:pPr marL="285750" lvl="0" indent="-285750">
              <a:buFont typeface="Arial" panose="020B0604020202020204" pitchFamily="34" charset="0"/>
              <a:buChar char="•"/>
            </a:pPr>
            <a:r>
              <a:rPr lang="en-US" sz="2000" dirty="0"/>
              <a:t>third party assistance from a </a:t>
            </a:r>
            <a:r>
              <a:rPr lang="en-US" sz="2000" dirty="0" err="1"/>
              <a:t>carer</a:t>
            </a:r>
            <a:r>
              <a:rPr lang="en-US" sz="2000" dirty="0"/>
              <a:t> or interpreter.</a:t>
            </a:r>
          </a:p>
        </p:txBody>
      </p:sp>
      <p:sp>
        <p:nvSpPr>
          <p:cNvPr id="3" name="TextBox 2">
            <a:extLst>
              <a:ext uri="{FF2B5EF4-FFF2-40B4-BE49-F238E27FC236}">
                <a16:creationId xmlns:a16="http://schemas.microsoft.com/office/drawing/2014/main" id="{9430A00C-8E01-4B10-8F21-AC4DC40AE49E}"/>
              </a:ext>
            </a:extLst>
          </p:cNvPr>
          <p:cNvSpPr txBox="1"/>
          <p:nvPr/>
        </p:nvSpPr>
        <p:spPr>
          <a:xfrm>
            <a:off x="10376452" y="6268278"/>
            <a:ext cx="1017088" cy="369332"/>
          </a:xfrm>
          <a:prstGeom prst="rect">
            <a:avLst/>
          </a:prstGeom>
          <a:noFill/>
        </p:spPr>
        <p:txBody>
          <a:bodyPr wrap="square" rtlCol="0">
            <a:spAutoFit/>
          </a:bodyPr>
          <a:lstStyle/>
          <a:p>
            <a:r>
              <a:rPr lang="en-US" dirty="0"/>
              <a:t>P-16</a:t>
            </a:r>
          </a:p>
        </p:txBody>
      </p:sp>
    </p:spTree>
    <p:extLst>
      <p:ext uri="{BB962C8B-B14F-4D97-AF65-F5344CB8AC3E}">
        <p14:creationId xmlns:p14="http://schemas.microsoft.com/office/powerpoint/2010/main" val="7658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950827" y="0"/>
            <a:ext cx="10442713" cy="742122"/>
          </a:xfrm>
        </p:spPr>
        <p:txBody>
          <a:bodyPr>
            <a:normAutofit/>
          </a:bodyPr>
          <a:lstStyle/>
          <a:p>
            <a:r>
              <a:rPr lang="en-US" b="1" dirty="0"/>
              <a:t>Preparing for Assessment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686291" y="789855"/>
            <a:ext cx="9707249" cy="5324535"/>
          </a:xfrm>
          <a:prstGeom prst="rect">
            <a:avLst/>
          </a:prstGeom>
        </p:spPr>
        <p:txBody>
          <a:bodyPr wrap="square">
            <a:spAutoFit/>
          </a:bodyPr>
          <a:lstStyle/>
          <a:p>
            <a:r>
              <a:rPr lang="en-US" sz="2000" b="1" dirty="0"/>
              <a:t>On the day of your </a:t>
            </a:r>
            <a:r>
              <a:rPr lang="en-US" sz="2000" b="1" dirty="0">
                <a:hlinkClick r:id="rId2"/>
              </a:rPr>
              <a:t>assessment </a:t>
            </a:r>
            <a:r>
              <a:rPr lang="en-US" sz="2000" b="1" dirty="0"/>
              <a:t>venue you must:</a:t>
            </a:r>
          </a:p>
          <a:p>
            <a:r>
              <a:rPr lang="en-US" sz="2000" dirty="0"/>
              <a:t> </a:t>
            </a:r>
          </a:p>
          <a:p>
            <a:pPr marL="285750" lvl="0" indent="-285750">
              <a:buFont typeface="Arial" panose="020B0604020202020204" pitchFamily="34" charset="0"/>
              <a:buChar char="•"/>
            </a:pPr>
            <a:r>
              <a:rPr lang="en-US" sz="2000" dirty="0"/>
              <a:t>Arrive in good time.</a:t>
            </a:r>
          </a:p>
          <a:p>
            <a:endParaRPr lang="en-US" sz="2000" dirty="0"/>
          </a:p>
          <a:p>
            <a:pPr marL="285750" lvl="0" indent="-285750">
              <a:buFont typeface="Arial" panose="020B0604020202020204" pitchFamily="34" charset="0"/>
              <a:buChar char="•"/>
            </a:pPr>
            <a:r>
              <a:rPr lang="en-US" sz="2000" dirty="0"/>
              <a:t>Be polite to everyone you meet, including other candidates.</a:t>
            </a:r>
          </a:p>
          <a:p>
            <a:pPr lvl="0"/>
            <a:endParaRPr lang="en-US" sz="2000" dirty="0"/>
          </a:p>
          <a:p>
            <a:pPr marL="285750" lvl="0" indent="-285750">
              <a:buFont typeface="Arial" panose="020B0604020202020204" pitchFamily="34" charset="0"/>
              <a:buChar char="•"/>
            </a:pPr>
            <a:r>
              <a:rPr lang="en-US" sz="2000" dirty="0"/>
              <a:t>Join in with discussions, including informal ones (e.g. during lunch/dinner).</a:t>
            </a:r>
          </a:p>
          <a:p>
            <a:endParaRPr lang="en-US" sz="2000" dirty="0"/>
          </a:p>
          <a:p>
            <a:pPr marL="285750" lvl="0" indent="-285750">
              <a:buFont typeface="Arial" panose="020B0604020202020204" pitchFamily="34" charset="0"/>
              <a:buChar char="•"/>
            </a:pPr>
            <a:r>
              <a:rPr lang="en-US" sz="2000" dirty="0"/>
              <a:t>Be assertive during group and individual exercises.</a:t>
            </a:r>
          </a:p>
          <a:p>
            <a:endParaRPr lang="en-US" sz="2000" dirty="0"/>
          </a:p>
          <a:p>
            <a:pPr marL="285750" lvl="0" indent="-285750">
              <a:buFont typeface="Arial" panose="020B0604020202020204" pitchFamily="34" charset="0"/>
              <a:buChar char="•"/>
            </a:pPr>
            <a:r>
              <a:rPr lang="en-US" sz="2000" dirty="0"/>
              <a:t>Move on quickly, if you make a mistake. Assessors are not expecting you to be perfect in all areas, so try not to do well on any errors.</a:t>
            </a:r>
          </a:p>
          <a:p>
            <a:pPr lvl="0"/>
            <a:endParaRPr lang="en-US" sz="2000" dirty="0"/>
          </a:p>
          <a:p>
            <a:pPr marL="285750" lvl="0" indent="-285750">
              <a:buFont typeface="Arial" panose="020B0604020202020204" pitchFamily="34" charset="0"/>
              <a:buChar char="•"/>
            </a:pPr>
            <a:r>
              <a:rPr lang="en-US" sz="2000" dirty="0"/>
              <a:t>Try to draw others into group discussions. Your assessors want to see evidence of good </a:t>
            </a:r>
            <a:r>
              <a:rPr lang="en-US" sz="2000" dirty="0">
                <a:hlinkClick r:id="rId3"/>
              </a:rPr>
              <a:t>leadership </a:t>
            </a:r>
            <a:r>
              <a:rPr lang="en-US" sz="2000" dirty="0"/>
              <a:t>and </a:t>
            </a:r>
            <a:r>
              <a:rPr lang="en-US" sz="2000" dirty="0">
                <a:hlinkClick r:id="rId4"/>
              </a:rPr>
              <a:t>teamwork </a:t>
            </a:r>
            <a:r>
              <a:rPr lang="en-US" sz="2000" dirty="0"/>
              <a:t>skills.</a:t>
            </a:r>
          </a:p>
          <a:p>
            <a:endParaRPr lang="en-US" sz="2000" dirty="0"/>
          </a:p>
          <a:p>
            <a:pPr marL="285750" lvl="0" indent="-285750">
              <a:buFont typeface="Arial" panose="020B0604020202020204" pitchFamily="34" charset="0"/>
              <a:buChar char="•"/>
            </a:pPr>
            <a:r>
              <a:rPr lang="en-US" sz="2000" dirty="0"/>
              <a:t>Find out when you can call for interview feedback. </a:t>
            </a:r>
          </a:p>
        </p:txBody>
      </p:sp>
      <p:sp>
        <p:nvSpPr>
          <p:cNvPr id="3" name="TextBox 2">
            <a:extLst>
              <a:ext uri="{FF2B5EF4-FFF2-40B4-BE49-F238E27FC236}">
                <a16:creationId xmlns:a16="http://schemas.microsoft.com/office/drawing/2014/main" id="{9430A00C-8E01-4B10-8F21-AC4DC40AE49E}"/>
              </a:ext>
            </a:extLst>
          </p:cNvPr>
          <p:cNvSpPr txBox="1"/>
          <p:nvPr/>
        </p:nvSpPr>
        <p:spPr>
          <a:xfrm>
            <a:off x="10376452" y="6268278"/>
            <a:ext cx="1017088" cy="369332"/>
          </a:xfrm>
          <a:prstGeom prst="rect">
            <a:avLst/>
          </a:prstGeom>
          <a:noFill/>
        </p:spPr>
        <p:txBody>
          <a:bodyPr wrap="square" rtlCol="0">
            <a:spAutoFit/>
          </a:bodyPr>
          <a:lstStyle/>
          <a:p>
            <a:r>
              <a:rPr lang="en-US" dirty="0"/>
              <a:t>P-17</a:t>
            </a:r>
          </a:p>
        </p:txBody>
      </p:sp>
    </p:spTree>
    <p:extLst>
      <p:ext uri="{BB962C8B-B14F-4D97-AF65-F5344CB8AC3E}">
        <p14:creationId xmlns:p14="http://schemas.microsoft.com/office/powerpoint/2010/main" val="155046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950827" y="0"/>
            <a:ext cx="10442713" cy="742122"/>
          </a:xfrm>
        </p:spPr>
        <p:txBody>
          <a:bodyPr>
            <a:normAutofit/>
          </a:bodyPr>
          <a:lstStyle/>
          <a:p>
            <a:r>
              <a:rPr lang="en-US" b="1" dirty="0"/>
              <a:t>Assessment Center</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686291" y="920621"/>
            <a:ext cx="9707249" cy="5016758"/>
          </a:xfrm>
          <a:prstGeom prst="rect">
            <a:avLst/>
          </a:prstGeom>
        </p:spPr>
        <p:txBody>
          <a:bodyPr wrap="square">
            <a:spAutoFit/>
          </a:bodyPr>
          <a:lstStyle/>
          <a:p>
            <a:r>
              <a:rPr lang="en-US" sz="2000" dirty="0"/>
              <a:t>An </a:t>
            </a:r>
            <a:r>
              <a:rPr lang="en-US" sz="2000" b="1" dirty="0"/>
              <a:t>assessment center</a:t>
            </a:r>
            <a:r>
              <a:rPr lang="en-US" sz="2000" dirty="0"/>
              <a:t> is a place where candidates are assessed in accordance with assessment guideline. Its only use for assessment not for training.</a:t>
            </a:r>
          </a:p>
          <a:p>
            <a:r>
              <a:rPr lang="en-US" sz="2000" dirty="0"/>
              <a:t> </a:t>
            </a:r>
          </a:p>
          <a:p>
            <a:r>
              <a:rPr lang="en-US" sz="2000" dirty="0"/>
              <a:t> </a:t>
            </a:r>
            <a:r>
              <a:rPr lang="en-US" sz="2000" b="1" dirty="0"/>
              <a:t>Resources of assessment venue:</a:t>
            </a:r>
            <a:endParaRPr lang="en-US" sz="2000" dirty="0"/>
          </a:p>
          <a:p>
            <a:r>
              <a:rPr lang="en-US" sz="2000" dirty="0"/>
              <a:t>While the resources that we need will depend on the particular </a:t>
            </a:r>
            <a:r>
              <a:rPr lang="en-US" sz="2000" dirty="0">
                <a:hlinkClick r:id="rId2"/>
              </a:rPr>
              <a:t>context and purpose of</a:t>
            </a:r>
            <a:r>
              <a:rPr lang="en-US" sz="2000" dirty="0"/>
              <a:t> </a:t>
            </a:r>
            <a:r>
              <a:rPr lang="en-US" sz="2000" dirty="0">
                <a:hlinkClick r:id="rId2"/>
              </a:rPr>
              <a:t>assessment, </a:t>
            </a:r>
            <a:r>
              <a:rPr lang="en-US" sz="2000" dirty="0"/>
              <a:t>there are some common ones that we should be familiar with:</a:t>
            </a:r>
          </a:p>
          <a:p>
            <a:r>
              <a:rPr lang="en-US" sz="2000" dirty="0"/>
              <a:t> </a:t>
            </a:r>
          </a:p>
          <a:p>
            <a:pPr marL="285750" lvl="0" indent="-285750">
              <a:buFont typeface="Arial" panose="020B0604020202020204" pitchFamily="34" charset="0"/>
              <a:buChar char="•"/>
            </a:pPr>
            <a:r>
              <a:rPr lang="en-US" sz="2000" dirty="0"/>
              <a:t>Information</a:t>
            </a:r>
          </a:p>
          <a:p>
            <a:pPr marL="285750" lvl="0" indent="-285750">
              <a:buFont typeface="Arial" panose="020B0604020202020204" pitchFamily="34" charset="0"/>
              <a:buChar char="•"/>
            </a:pPr>
            <a:r>
              <a:rPr lang="en-US" sz="2000" dirty="0"/>
              <a:t>Documents needed for assessors and candidates, including competency standards and assessment tools</a:t>
            </a:r>
          </a:p>
          <a:p>
            <a:pPr marL="285750" lvl="0" indent="-285750">
              <a:buFont typeface="Arial" panose="020B0604020202020204" pitchFamily="34" charset="0"/>
              <a:buChar char="•"/>
            </a:pPr>
            <a:r>
              <a:rPr lang="en-US" sz="2000" dirty="0"/>
              <a:t>Plant and equipment technology</a:t>
            </a:r>
          </a:p>
          <a:p>
            <a:pPr marL="285750" lvl="0" indent="-285750">
              <a:buFont typeface="Arial" panose="020B0604020202020204" pitchFamily="34" charset="0"/>
              <a:buChar char="•"/>
            </a:pPr>
            <a:r>
              <a:rPr lang="en-US" sz="2000" dirty="0"/>
              <a:t>Personal protective equipment</a:t>
            </a:r>
          </a:p>
          <a:p>
            <a:pPr marL="285750" lvl="0" indent="-285750">
              <a:buFont typeface="Arial" panose="020B0604020202020204" pitchFamily="34" charset="0"/>
              <a:buChar char="•"/>
            </a:pPr>
            <a:r>
              <a:rPr lang="en-US" sz="2000" dirty="0"/>
              <a:t>Venues</a:t>
            </a:r>
          </a:p>
          <a:p>
            <a:pPr marL="285750" lvl="0" indent="-285750">
              <a:buFont typeface="Arial" panose="020B0604020202020204" pitchFamily="34" charset="0"/>
              <a:buChar char="•"/>
            </a:pPr>
            <a:r>
              <a:rPr lang="en-US" sz="2000" dirty="0"/>
              <a:t>Adaptive technology</a:t>
            </a:r>
          </a:p>
          <a:p>
            <a:pPr marL="285750" lvl="0" indent="-285750">
              <a:buFont typeface="Arial" panose="020B0604020202020204" pitchFamily="34" charset="0"/>
              <a:buChar char="•"/>
            </a:pPr>
            <a:r>
              <a:rPr lang="en-US" sz="2000" dirty="0"/>
              <a:t>Physical adjustments to the assessment environment</a:t>
            </a:r>
          </a:p>
          <a:p>
            <a:pPr marL="285750" lvl="0" indent="-285750">
              <a:buFont typeface="Arial" panose="020B0604020202020204" pitchFamily="34" charset="0"/>
              <a:buChar char="•"/>
            </a:pPr>
            <a:r>
              <a:rPr lang="en-US" sz="2000" dirty="0"/>
              <a:t>Additional personnel (including specialist support)</a:t>
            </a:r>
          </a:p>
        </p:txBody>
      </p:sp>
      <p:sp>
        <p:nvSpPr>
          <p:cNvPr id="3" name="TextBox 2">
            <a:extLst>
              <a:ext uri="{FF2B5EF4-FFF2-40B4-BE49-F238E27FC236}">
                <a16:creationId xmlns:a16="http://schemas.microsoft.com/office/drawing/2014/main" id="{9430A00C-8E01-4B10-8F21-AC4DC40AE49E}"/>
              </a:ext>
            </a:extLst>
          </p:cNvPr>
          <p:cNvSpPr txBox="1"/>
          <p:nvPr/>
        </p:nvSpPr>
        <p:spPr>
          <a:xfrm>
            <a:off x="10376452" y="6268278"/>
            <a:ext cx="1017088" cy="369332"/>
          </a:xfrm>
          <a:prstGeom prst="rect">
            <a:avLst/>
          </a:prstGeom>
          <a:noFill/>
        </p:spPr>
        <p:txBody>
          <a:bodyPr wrap="square" rtlCol="0">
            <a:spAutoFit/>
          </a:bodyPr>
          <a:lstStyle/>
          <a:p>
            <a:r>
              <a:rPr lang="en-US" dirty="0"/>
              <a:t>P-18</a:t>
            </a:r>
          </a:p>
        </p:txBody>
      </p:sp>
    </p:spTree>
    <p:extLst>
      <p:ext uri="{BB962C8B-B14F-4D97-AF65-F5344CB8AC3E}">
        <p14:creationId xmlns:p14="http://schemas.microsoft.com/office/powerpoint/2010/main" val="382436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70991" y="1"/>
            <a:ext cx="10442713" cy="728870"/>
          </a:xfrm>
        </p:spPr>
        <p:txBody>
          <a:bodyPr>
            <a:normAutofit/>
          </a:bodyPr>
          <a:lstStyle/>
          <a:p>
            <a:r>
              <a:rPr lang="en-US" dirty="0"/>
              <a:t>The Four Steps of the Assessment Cycle</a:t>
            </a:r>
          </a:p>
        </p:txBody>
      </p:sp>
      <p:pic>
        <p:nvPicPr>
          <p:cNvPr id="2050" name="Picture 2">
            <a:extLst>
              <a:ext uri="{FF2B5EF4-FFF2-40B4-BE49-F238E27FC236}">
                <a16:creationId xmlns:a16="http://schemas.microsoft.com/office/drawing/2014/main" id="{20D4EF49-BF3A-48CE-82A5-52DECED68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40" y="1020218"/>
            <a:ext cx="7421217" cy="57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0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When to stop an assessment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682962" y="1587820"/>
            <a:ext cx="9707249" cy="3046988"/>
          </a:xfrm>
          <a:prstGeom prst="rect">
            <a:avLst/>
          </a:prstGeom>
        </p:spPr>
        <p:txBody>
          <a:bodyPr wrap="square">
            <a:spAutoFit/>
          </a:bodyPr>
          <a:lstStyle/>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Any breach of safety</a:t>
            </a:r>
          </a:p>
          <a:p>
            <a:pPr marL="342900" lvl="0" indent="-342900">
              <a:buFont typeface="Arial" panose="020B0604020202020204" pitchFamily="34" charset="0"/>
              <a:buChar char="•"/>
            </a:pPr>
            <a:r>
              <a:rPr lang="en-US" sz="2400" dirty="0"/>
              <a:t>Equipment breaks down</a:t>
            </a:r>
          </a:p>
          <a:p>
            <a:pPr marL="342900" lvl="0" indent="-342900">
              <a:buFont typeface="Arial" panose="020B0604020202020204" pitchFamily="34" charset="0"/>
              <a:buChar char="•"/>
            </a:pPr>
            <a:r>
              <a:rPr lang="en-US" sz="2400" dirty="0"/>
              <a:t>Trainee becomes stressed or requests to stop</a:t>
            </a:r>
          </a:p>
          <a:p>
            <a:pPr marL="342900" lvl="0" indent="-342900">
              <a:buFont typeface="Arial" panose="020B0604020202020204" pitchFamily="34" charset="0"/>
              <a:buChar char="•"/>
            </a:pPr>
            <a:r>
              <a:rPr lang="en-US" sz="2400" dirty="0"/>
              <a:t>Clear evidence of non competency</a:t>
            </a:r>
          </a:p>
          <a:p>
            <a:pPr marL="342900" lvl="0" indent="-342900">
              <a:buFont typeface="Arial" panose="020B0604020202020204" pitchFamily="34" charset="0"/>
              <a:buChar char="•"/>
            </a:pPr>
            <a:r>
              <a:rPr lang="en-US" sz="2400" dirty="0"/>
              <a:t>Chance of damage to property or equipment</a:t>
            </a:r>
          </a:p>
          <a:p>
            <a:pPr marL="342900" lvl="0" indent="-342900">
              <a:buFont typeface="Arial" panose="020B0604020202020204" pitchFamily="34" charset="0"/>
              <a:buChar char="•"/>
            </a:pPr>
            <a:r>
              <a:rPr lang="en-US" sz="2400" dirty="0"/>
              <a:t>Assessment is having an effect on production (when conducted in a workplace).</a:t>
            </a:r>
          </a:p>
        </p:txBody>
      </p:sp>
    </p:spTree>
    <p:extLst>
      <p:ext uri="{BB962C8B-B14F-4D97-AF65-F5344CB8AC3E}">
        <p14:creationId xmlns:p14="http://schemas.microsoft.com/office/powerpoint/2010/main" val="1427894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13056</TotalTime>
  <Words>909</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Bookman Old Style</vt:lpstr>
      <vt:lpstr>Calibri</vt:lpstr>
      <vt:lpstr>Corbel</vt:lpstr>
      <vt:lpstr>Courier New</vt:lpstr>
      <vt:lpstr>Wingdings</vt:lpstr>
      <vt:lpstr>Parallax</vt:lpstr>
      <vt:lpstr> Competency Based Training (CBT&amp;A Methodology) Trainer &amp; Assessor(Level 4)</vt:lpstr>
      <vt:lpstr>Organise and Conduct Competency Based Assessment</vt:lpstr>
      <vt:lpstr>Organise and Conduct Competency Based Assessment</vt:lpstr>
      <vt:lpstr>Prepare the assessment venue</vt:lpstr>
      <vt:lpstr>How to Prepare for Assessment Venue</vt:lpstr>
      <vt:lpstr>Preparing for Assessment</vt:lpstr>
      <vt:lpstr>Assessment Center</vt:lpstr>
      <vt:lpstr>The Four Steps of the Assessment Cycle</vt:lpstr>
      <vt:lpstr>When to stop an assessment</vt:lpstr>
      <vt:lpstr>The stages of competency assessment</vt:lpstr>
      <vt:lpstr>Complete the activity sheets and submit </vt:lpstr>
      <vt:lpstr>Conduct assessment</vt:lpstr>
      <vt:lpstr>Types of assessment</vt:lpstr>
      <vt:lpstr>Details Steps of Assessment Process (CBT&amp;A)</vt:lpstr>
      <vt:lpstr>Questioning</vt:lpstr>
      <vt:lpstr>Errors commonly made by assessors</vt:lpstr>
      <vt:lpstr>Portfolio</vt:lpstr>
      <vt:lpstr>Third party report</vt:lpstr>
      <vt:lpstr>Making Assessment Decision</vt:lpstr>
      <vt:lpstr>The responsibilities of a reviewer</vt:lpstr>
      <vt:lpstr>The Review cycle</vt:lpstr>
      <vt:lpstr>Providing Feedback</vt:lpstr>
      <vt:lpstr>The value of informative feedback</vt:lpstr>
      <vt:lpstr>The feedback sandwich</vt:lpstr>
      <vt:lpstr>Approaches to providing feedback</vt:lpstr>
      <vt:lpstr>Effective ways of providing feedback</vt:lpstr>
      <vt:lpstr>Discuss the areas for improvement in detail</vt:lpstr>
      <vt:lpstr>Helpful strategies for feedback on negative assessment</vt:lpstr>
      <vt:lpstr>Benefits of providing feedback </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490</cp:revision>
  <dcterms:created xsi:type="dcterms:W3CDTF">2020-12-07T16:50:05Z</dcterms:created>
  <dcterms:modified xsi:type="dcterms:W3CDTF">2022-04-23T01:22:24Z</dcterms:modified>
</cp:coreProperties>
</file>