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448" r:id="rId3"/>
    <p:sldId id="450" r:id="rId4"/>
    <p:sldId id="460" r:id="rId5"/>
    <p:sldId id="626" r:id="rId6"/>
    <p:sldId id="628" r:id="rId7"/>
    <p:sldId id="627" r:id="rId8"/>
    <p:sldId id="629" r:id="rId9"/>
    <p:sldId id="630" r:id="rId10"/>
    <p:sldId id="455" r:id="rId11"/>
    <p:sldId id="456" r:id="rId12"/>
    <p:sldId id="457" r:id="rId13"/>
    <p:sldId id="458" r:id="rId14"/>
    <p:sldId id="459" r:id="rId15"/>
    <p:sldId id="631" r:id="rId16"/>
    <p:sldId id="461" r:id="rId17"/>
    <p:sldId id="632" r:id="rId18"/>
    <p:sldId id="633" r:id="rId19"/>
    <p:sldId id="634" r:id="rId20"/>
    <p:sldId id="641" r:id="rId21"/>
    <p:sldId id="642" r:id="rId22"/>
    <p:sldId id="643" r:id="rId23"/>
    <p:sldId id="644" r:id="rId24"/>
    <p:sldId id="635" r:id="rId25"/>
    <p:sldId id="636" r:id="rId26"/>
    <p:sldId id="637" r:id="rId27"/>
    <p:sldId id="638" r:id="rId28"/>
    <p:sldId id="464" r:id="rId29"/>
    <p:sldId id="462" r:id="rId30"/>
    <p:sldId id="463" r:id="rId31"/>
    <p:sldId id="465" r:id="rId32"/>
    <p:sldId id="466" r:id="rId33"/>
    <p:sldId id="467" r:id="rId34"/>
    <p:sldId id="64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18DD6-2E5A-4A2B-A694-B29DCE916CC0}" type="doc">
      <dgm:prSet loTypeId="urn:microsoft.com/office/officeart/2005/8/layout/pyramid3" loCatId="pyramid" qsTypeId="urn:microsoft.com/office/officeart/2005/8/quickstyle/simple1" qsCatId="simple" csTypeId="urn:microsoft.com/office/officeart/2005/8/colors/accent1_2" csCatId="accent1" phldr="1"/>
      <dgm:spPr/>
    </dgm:pt>
    <dgm:pt modelId="{6982AC1E-98E8-403D-BD18-6F187F3FEFDD}">
      <dgm:prSet phldrT="[Text]"/>
      <dgm:spPr>
        <a:solidFill>
          <a:srgbClr val="92D050"/>
        </a:solidFill>
        <a:ln>
          <a:solidFill>
            <a:schemeClr val="accent1"/>
          </a:solidFill>
        </a:ln>
      </dgm:spPr>
      <dgm:t>
        <a:bodyPr/>
        <a:lstStyle/>
        <a:p>
          <a:pPr algn="ctr"/>
          <a:r>
            <a:rPr lang="en-AU" dirty="0"/>
            <a:t>Elimination </a:t>
          </a:r>
          <a:endParaRPr lang="en-US" dirty="0"/>
        </a:p>
      </dgm:t>
    </dgm:pt>
    <dgm:pt modelId="{6AC7CD13-A3FD-4CAC-BCA6-2E001FB3DF80}" type="parTrans" cxnId="{701EF1AB-42D8-4C48-8B91-110CAF934FC9}">
      <dgm:prSet/>
      <dgm:spPr/>
      <dgm:t>
        <a:bodyPr/>
        <a:lstStyle/>
        <a:p>
          <a:pPr algn="ctr"/>
          <a:endParaRPr lang="en-US"/>
        </a:p>
      </dgm:t>
    </dgm:pt>
    <dgm:pt modelId="{2B7F51CB-8170-4E30-BFF6-523F622CE047}" type="sibTrans" cxnId="{701EF1AB-42D8-4C48-8B91-110CAF934FC9}">
      <dgm:prSet/>
      <dgm:spPr/>
      <dgm:t>
        <a:bodyPr/>
        <a:lstStyle/>
        <a:p>
          <a:pPr algn="ctr"/>
          <a:endParaRPr lang="en-US"/>
        </a:p>
      </dgm:t>
    </dgm:pt>
    <dgm:pt modelId="{DE67ACC4-C4A1-46CD-A1CF-E60DCFCC7605}">
      <dgm:prSet phldrT="[Text]"/>
      <dgm:spPr>
        <a:solidFill>
          <a:srgbClr val="FFFF00"/>
        </a:solidFill>
      </dgm:spPr>
      <dgm:t>
        <a:bodyPr/>
        <a:lstStyle/>
        <a:p>
          <a:pPr algn="ctr"/>
          <a:r>
            <a:rPr lang="en-AU" dirty="0"/>
            <a:t>Substitution </a:t>
          </a:r>
          <a:endParaRPr lang="en-US" dirty="0"/>
        </a:p>
      </dgm:t>
    </dgm:pt>
    <dgm:pt modelId="{4C4114C5-0D9D-4B2E-ACF0-456EB388083E}" type="parTrans" cxnId="{B5A3F877-2163-49A5-8C00-1C4DDA79D761}">
      <dgm:prSet/>
      <dgm:spPr/>
      <dgm:t>
        <a:bodyPr/>
        <a:lstStyle/>
        <a:p>
          <a:pPr algn="ctr"/>
          <a:endParaRPr lang="en-US"/>
        </a:p>
      </dgm:t>
    </dgm:pt>
    <dgm:pt modelId="{724B235C-02F3-4986-8AF1-38BA5E690668}" type="sibTrans" cxnId="{B5A3F877-2163-49A5-8C00-1C4DDA79D761}">
      <dgm:prSet/>
      <dgm:spPr/>
      <dgm:t>
        <a:bodyPr/>
        <a:lstStyle/>
        <a:p>
          <a:pPr algn="ctr"/>
          <a:endParaRPr lang="en-US"/>
        </a:p>
      </dgm:t>
    </dgm:pt>
    <dgm:pt modelId="{C614C3C6-9567-4CD5-9775-F4531D9F8801}">
      <dgm:prSet phldrT="[Text]"/>
      <dgm:spPr>
        <a:solidFill>
          <a:srgbClr val="FFC000"/>
        </a:solidFill>
      </dgm:spPr>
      <dgm:t>
        <a:bodyPr/>
        <a:lstStyle/>
        <a:p>
          <a:pPr algn="ctr"/>
          <a:r>
            <a:rPr lang="en-AU" dirty="0"/>
            <a:t>Isolation </a:t>
          </a:r>
          <a:endParaRPr lang="en-US" dirty="0"/>
        </a:p>
      </dgm:t>
    </dgm:pt>
    <dgm:pt modelId="{D40EAC45-68F9-4649-AA89-86265CE4B24B}" type="parTrans" cxnId="{B7BAB425-390D-4A7D-BEC7-BDD0995370F9}">
      <dgm:prSet/>
      <dgm:spPr/>
      <dgm:t>
        <a:bodyPr/>
        <a:lstStyle/>
        <a:p>
          <a:pPr algn="ctr"/>
          <a:endParaRPr lang="en-US"/>
        </a:p>
      </dgm:t>
    </dgm:pt>
    <dgm:pt modelId="{A82FDB5D-6463-4DBB-AD00-CA9CADB554D0}" type="sibTrans" cxnId="{B7BAB425-390D-4A7D-BEC7-BDD0995370F9}">
      <dgm:prSet/>
      <dgm:spPr/>
      <dgm:t>
        <a:bodyPr/>
        <a:lstStyle/>
        <a:p>
          <a:pPr algn="ctr"/>
          <a:endParaRPr lang="en-US"/>
        </a:p>
      </dgm:t>
    </dgm:pt>
    <dgm:pt modelId="{CE1402DE-AFCD-4E73-9776-2503489768AE}">
      <dgm:prSet/>
      <dgm:spPr>
        <a:solidFill>
          <a:srgbClr val="F27340"/>
        </a:solidFill>
      </dgm:spPr>
      <dgm:t>
        <a:bodyPr/>
        <a:lstStyle/>
        <a:p>
          <a:pPr algn="ctr"/>
          <a:r>
            <a:rPr lang="en-AU" dirty="0"/>
            <a:t>Engineering </a:t>
          </a:r>
          <a:endParaRPr lang="en-US" dirty="0"/>
        </a:p>
      </dgm:t>
    </dgm:pt>
    <dgm:pt modelId="{663ADADF-1796-4CBA-BF18-A62AA52F431A}" type="parTrans" cxnId="{31CA0616-0141-40EF-9B84-5DD45C1A34FB}">
      <dgm:prSet/>
      <dgm:spPr/>
      <dgm:t>
        <a:bodyPr/>
        <a:lstStyle/>
        <a:p>
          <a:pPr algn="ctr"/>
          <a:endParaRPr lang="en-US"/>
        </a:p>
      </dgm:t>
    </dgm:pt>
    <dgm:pt modelId="{B3A6988E-844E-49B9-AFFD-94B3CA7118A0}" type="sibTrans" cxnId="{31CA0616-0141-40EF-9B84-5DD45C1A34FB}">
      <dgm:prSet/>
      <dgm:spPr/>
      <dgm:t>
        <a:bodyPr/>
        <a:lstStyle/>
        <a:p>
          <a:pPr algn="ctr"/>
          <a:endParaRPr lang="en-US"/>
        </a:p>
      </dgm:t>
    </dgm:pt>
    <dgm:pt modelId="{28C9B0D9-87A3-4287-AED0-F6589D655B2B}">
      <dgm:prSet/>
      <dgm:spPr>
        <a:solidFill>
          <a:srgbClr val="EF5315"/>
        </a:solidFill>
      </dgm:spPr>
      <dgm:t>
        <a:bodyPr/>
        <a:lstStyle/>
        <a:p>
          <a:pPr algn="ctr"/>
          <a:r>
            <a:rPr lang="en-AU" dirty="0"/>
            <a:t>Admin</a:t>
          </a:r>
          <a:endParaRPr lang="en-US" dirty="0"/>
        </a:p>
      </dgm:t>
    </dgm:pt>
    <dgm:pt modelId="{55C428B5-93E0-4E87-9838-D5BAB31D3163}" type="parTrans" cxnId="{3BCDC3D5-5EC1-4E1B-845F-230808F48F08}">
      <dgm:prSet/>
      <dgm:spPr/>
      <dgm:t>
        <a:bodyPr/>
        <a:lstStyle/>
        <a:p>
          <a:pPr algn="ctr"/>
          <a:endParaRPr lang="en-US"/>
        </a:p>
      </dgm:t>
    </dgm:pt>
    <dgm:pt modelId="{6D649B02-3E7F-4744-9545-9EF527701EF0}" type="sibTrans" cxnId="{3BCDC3D5-5EC1-4E1B-845F-230808F48F08}">
      <dgm:prSet/>
      <dgm:spPr/>
      <dgm:t>
        <a:bodyPr/>
        <a:lstStyle/>
        <a:p>
          <a:pPr algn="ctr"/>
          <a:endParaRPr lang="en-US"/>
        </a:p>
      </dgm:t>
    </dgm:pt>
    <dgm:pt modelId="{539E4463-6A77-4148-B1E3-4D62B06F8D7E}">
      <dgm:prSet/>
      <dgm:spPr>
        <a:solidFill>
          <a:srgbClr val="FF0000"/>
        </a:solidFill>
      </dgm:spPr>
      <dgm:t>
        <a:bodyPr/>
        <a:lstStyle/>
        <a:p>
          <a:pPr algn="ctr"/>
          <a:r>
            <a:rPr lang="en-AU" dirty="0"/>
            <a:t>PPE</a:t>
          </a:r>
          <a:endParaRPr lang="en-US" dirty="0"/>
        </a:p>
      </dgm:t>
    </dgm:pt>
    <dgm:pt modelId="{2AE867D4-F548-44F6-AC04-DEA5A7BCFECE}" type="parTrans" cxnId="{37B162CC-098C-474D-8E1C-B6E4C50D8FFB}">
      <dgm:prSet/>
      <dgm:spPr/>
      <dgm:t>
        <a:bodyPr/>
        <a:lstStyle/>
        <a:p>
          <a:pPr algn="ctr"/>
          <a:endParaRPr lang="en-US"/>
        </a:p>
      </dgm:t>
    </dgm:pt>
    <dgm:pt modelId="{91B74423-D743-41E0-8892-1BC330D8D0B1}" type="sibTrans" cxnId="{37B162CC-098C-474D-8E1C-B6E4C50D8FFB}">
      <dgm:prSet/>
      <dgm:spPr/>
      <dgm:t>
        <a:bodyPr/>
        <a:lstStyle/>
        <a:p>
          <a:pPr algn="ctr"/>
          <a:endParaRPr lang="en-US"/>
        </a:p>
      </dgm:t>
    </dgm:pt>
    <dgm:pt modelId="{E73454B8-CFC1-447C-82F6-105767089D2D}" type="pres">
      <dgm:prSet presAssocID="{F9218DD6-2E5A-4A2B-A694-B29DCE916CC0}" presName="Name0" presStyleCnt="0">
        <dgm:presLayoutVars>
          <dgm:dir/>
          <dgm:animLvl val="lvl"/>
          <dgm:resizeHandles val="exact"/>
        </dgm:presLayoutVars>
      </dgm:prSet>
      <dgm:spPr/>
    </dgm:pt>
    <dgm:pt modelId="{1B308EAC-1D6D-47AD-98D4-FBDD199E05B2}" type="pres">
      <dgm:prSet presAssocID="{6982AC1E-98E8-403D-BD18-6F187F3FEFDD}" presName="Name8" presStyleCnt="0"/>
      <dgm:spPr/>
    </dgm:pt>
    <dgm:pt modelId="{F9D774B0-CF26-4FF4-80F5-947B9470C7AF}" type="pres">
      <dgm:prSet presAssocID="{6982AC1E-98E8-403D-BD18-6F187F3FEFDD}" presName="level" presStyleLbl="node1" presStyleIdx="0" presStyleCnt="6" custScaleX="98585" custLinFactNeighborX="-1365" custLinFactNeighborY="9524">
        <dgm:presLayoutVars>
          <dgm:chMax val="1"/>
          <dgm:bulletEnabled val="1"/>
        </dgm:presLayoutVars>
      </dgm:prSet>
      <dgm:spPr/>
    </dgm:pt>
    <dgm:pt modelId="{9DA49AD0-643C-437C-9C2A-1018CF83B425}" type="pres">
      <dgm:prSet presAssocID="{6982AC1E-98E8-403D-BD18-6F187F3FEFDD}" presName="levelTx" presStyleLbl="revTx" presStyleIdx="0" presStyleCnt="0">
        <dgm:presLayoutVars>
          <dgm:chMax val="1"/>
          <dgm:bulletEnabled val="1"/>
        </dgm:presLayoutVars>
      </dgm:prSet>
      <dgm:spPr/>
    </dgm:pt>
    <dgm:pt modelId="{D29122D4-6497-4BE4-BB05-98A533FBA3A4}" type="pres">
      <dgm:prSet presAssocID="{DE67ACC4-C4A1-46CD-A1CF-E60DCFCC7605}" presName="Name8" presStyleCnt="0"/>
      <dgm:spPr/>
    </dgm:pt>
    <dgm:pt modelId="{3A58F004-450A-4FBD-832C-97D83051F826}" type="pres">
      <dgm:prSet presAssocID="{DE67ACC4-C4A1-46CD-A1CF-E60DCFCC7605}" presName="level" presStyleLbl="node1" presStyleIdx="1" presStyleCnt="6" custScaleX="99276" custLinFactNeighborX="-901" custLinFactNeighborY="12762">
        <dgm:presLayoutVars>
          <dgm:chMax val="1"/>
          <dgm:bulletEnabled val="1"/>
        </dgm:presLayoutVars>
      </dgm:prSet>
      <dgm:spPr/>
    </dgm:pt>
    <dgm:pt modelId="{D946AEAF-9193-4304-9109-570077DD878D}" type="pres">
      <dgm:prSet presAssocID="{DE67ACC4-C4A1-46CD-A1CF-E60DCFCC7605}" presName="levelTx" presStyleLbl="revTx" presStyleIdx="0" presStyleCnt="0">
        <dgm:presLayoutVars>
          <dgm:chMax val="1"/>
          <dgm:bulletEnabled val="1"/>
        </dgm:presLayoutVars>
      </dgm:prSet>
      <dgm:spPr/>
    </dgm:pt>
    <dgm:pt modelId="{D7C5DF0C-6862-4993-8AFD-732447F77193}" type="pres">
      <dgm:prSet presAssocID="{C614C3C6-9567-4CD5-9775-F4531D9F8801}" presName="Name8" presStyleCnt="0"/>
      <dgm:spPr/>
    </dgm:pt>
    <dgm:pt modelId="{3944196A-477B-4D34-9950-8B3A4238EE71}" type="pres">
      <dgm:prSet presAssocID="{C614C3C6-9567-4CD5-9775-F4531D9F8801}" presName="level" presStyleLbl="node1" presStyleIdx="2" presStyleCnt="6" custScaleX="102643" custLinFactNeighborX="-390" custLinFactNeighborY="392">
        <dgm:presLayoutVars>
          <dgm:chMax val="1"/>
          <dgm:bulletEnabled val="1"/>
        </dgm:presLayoutVars>
      </dgm:prSet>
      <dgm:spPr/>
    </dgm:pt>
    <dgm:pt modelId="{98C8094C-1F4C-484B-A41E-22A3C8B79E56}" type="pres">
      <dgm:prSet presAssocID="{C614C3C6-9567-4CD5-9775-F4531D9F8801}" presName="levelTx" presStyleLbl="revTx" presStyleIdx="0" presStyleCnt="0">
        <dgm:presLayoutVars>
          <dgm:chMax val="1"/>
          <dgm:bulletEnabled val="1"/>
        </dgm:presLayoutVars>
      </dgm:prSet>
      <dgm:spPr/>
    </dgm:pt>
    <dgm:pt modelId="{300C967D-2BCD-497A-BA7A-E223C0204010}" type="pres">
      <dgm:prSet presAssocID="{CE1402DE-AFCD-4E73-9776-2503489768AE}" presName="Name8" presStyleCnt="0"/>
      <dgm:spPr/>
    </dgm:pt>
    <dgm:pt modelId="{7DFFC748-AE28-47E2-A057-122FE30A43FD}" type="pres">
      <dgm:prSet presAssocID="{CE1402DE-AFCD-4E73-9776-2503489768AE}" presName="level" presStyleLbl="node1" presStyleIdx="3" presStyleCnt="6" custScaleX="103797">
        <dgm:presLayoutVars>
          <dgm:chMax val="1"/>
          <dgm:bulletEnabled val="1"/>
        </dgm:presLayoutVars>
      </dgm:prSet>
      <dgm:spPr/>
    </dgm:pt>
    <dgm:pt modelId="{D72BA285-6A42-40EF-BECA-3CABA0DFB1A2}" type="pres">
      <dgm:prSet presAssocID="{CE1402DE-AFCD-4E73-9776-2503489768AE}" presName="levelTx" presStyleLbl="revTx" presStyleIdx="0" presStyleCnt="0">
        <dgm:presLayoutVars>
          <dgm:chMax val="1"/>
          <dgm:bulletEnabled val="1"/>
        </dgm:presLayoutVars>
      </dgm:prSet>
      <dgm:spPr/>
    </dgm:pt>
    <dgm:pt modelId="{2FB78B08-6231-4DE1-BE09-0F82CD53887D}" type="pres">
      <dgm:prSet presAssocID="{28C9B0D9-87A3-4287-AED0-F6589D655B2B}" presName="Name8" presStyleCnt="0"/>
      <dgm:spPr/>
    </dgm:pt>
    <dgm:pt modelId="{B8594A08-94C9-475F-A040-F567844D931E}" type="pres">
      <dgm:prSet presAssocID="{28C9B0D9-87A3-4287-AED0-F6589D655B2B}" presName="level" presStyleLbl="node1" presStyleIdx="4" presStyleCnt="6" custScaleX="105072">
        <dgm:presLayoutVars>
          <dgm:chMax val="1"/>
          <dgm:bulletEnabled val="1"/>
        </dgm:presLayoutVars>
      </dgm:prSet>
      <dgm:spPr/>
    </dgm:pt>
    <dgm:pt modelId="{D5C0E65F-8230-46EE-91FA-FDA71E6C4C0F}" type="pres">
      <dgm:prSet presAssocID="{28C9B0D9-87A3-4287-AED0-F6589D655B2B}" presName="levelTx" presStyleLbl="revTx" presStyleIdx="0" presStyleCnt="0">
        <dgm:presLayoutVars>
          <dgm:chMax val="1"/>
          <dgm:bulletEnabled val="1"/>
        </dgm:presLayoutVars>
      </dgm:prSet>
      <dgm:spPr/>
    </dgm:pt>
    <dgm:pt modelId="{0D661031-261F-414C-929E-09D0B161CF30}" type="pres">
      <dgm:prSet presAssocID="{539E4463-6A77-4148-B1E3-4D62B06F8D7E}" presName="Name8" presStyleCnt="0"/>
      <dgm:spPr/>
    </dgm:pt>
    <dgm:pt modelId="{3B325FF8-031D-4BD4-94C4-CF25506DA38A}" type="pres">
      <dgm:prSet presAssocID="{539E4463-6A77-4148-B1E3-4D62B06F8D7E}" presName="level" presStyleLbl="node1" presStyleIdx="5" presStyleCnt="6" custScaleX="105248">
        <dgm:presLayoutVars>
          <dgm:chMax val="1"/>
          <dgm:bulletEnabled val="1"/>
        </dgm:presLayoutVars>
      </dgm:prSet>
      <dgm:spPr/>
    </dgm:pt>
    <dgm:pt modelId="{5906C649-54BD-4D10-AD5C-999AEE5735DB}" type="pres">
      <dgm:prSet presAssocID="{539E4463-6A77-4148-B1E3-4D62B06F8D7E}" presName="levelTx" presStyleLbl="revTx" presStyleIdx="0" presStyleCnt="0">
        <dgm:presLayoutVars>
          <dgm:chMax val="1"/>
          <dgm:bulletEnabled val="1"/>
        </dgm:presLayoutVars>
      </dgm:prSet>
      <dgm:spPr/>
    </dgm:pt>
  </dgm:ptLst>
  <dgm:cxnLst>
    <dgm:cxn modelId="{3B254200-B684-469A-A6AC-A9E8389EAA21}" type="presOf" srcId="{C614C3C6-9567-4CD5-9775-F4531D9F8801}" destId="{98C8094C-1F4C-484B-A41E-22A3C8B79E56}" srcOrd="1" destOrd="0" presId="urn:microsoft.com/office/officeart/2005/8/layout/pyramid3"/>
    <dgm:cxn modelId="{EF671109-42AD-44DA-B8F3-2C681DFC0011}" type="presOf" srcId="{28C9B0D9-87A3-4287-AED0-F6589D655B2B}" destId="{D5C0E65F-8230-46EE-91FA-FDA71E6C4C0F}" srcOrd="1" destOrd="0" presId="urn:microsoft.com/office/officeart/2005/8/layout/pyramid3"/>
    <dgm:cxn modelId="{9C624D14-8B1A-40CC-B486-2097BFAF42E8}" type="presOf" srcId="{DE67ACC4-C4A1-46CD-A1CF-E60DCFCC7605}" destId="{D946AEAF-9193-4304-9109-570077DD878D}" srcOrd="1" destOrd="0" presId="urn:microsoft.com/office/officeart/2005/8/layout/pyramid3"/>
    <dgm:cxn modelId="{FAD4A415-C9E3-457E-8066-8BFE8B0D83EF}" type="presOf" srcId="{6982AC1E-98E8-403D-BD18-6F187F3FEFDD}" destId="{9DA49AD0-643C-437C-9C2A-1018CF83B425}" srcOrd="1" destOrd="0" presId="urn:microsoft.com/office/officeart/2005/8/layout/pyramid3"/>
    <dgm:cxn modelId="{31CA0616-0141-40EF-9B84-5DD45C1A34FB}" srcId="{F9218DD6-2E5A-4A2B-A694-B29DCE916CC0}" destId="{CE1402DE-AFCD-4E73-9776-2503489768AE}" srcOrd="3" destOrd="0" parTransId="{663ADADF-1796-4CBA-BF18-A62AA52F431A}" sibTransId="{B3A6988E-844E-49B9-AFFD-94B3CA7118A0}"/>
    <dgm:cxn modelId="{B7BAB425-390D-4A7D-BEC7-BDD0995370F9}" srcId="{F9218DD6-2E5A-4A2B-A694-B29DCE916CC0}" destId="{C614C3C6-9567-4CD5-9775-F4531D9F8801}" srcOrd="2" destOrd="0" parTransId="{D40EAC45-68F9-4649-AA89-86265CE4B24B}" sibTransId="{A82FDB5D-6463-4DBB-AD00-CA9CADB554D0}"/>
    <dgm:cxn modelId="{5D36B63F-87C5-4626-A63D-DAB021C35203}" type="presOf" srcId="{DE67ACC4-C4A1-46CD-A1CF-E60DCFCC7605}" destId="{3A58F004-450A-4FBD-832C-97D83051F826}" srcOrd="0" destOrd="0" presId="urn:microsoft.com/office/officeart/2005/8/layout/pyramid3"/>
    <dgm:cxn modelId="{19F74B4C-E5DC-4B4C-A1C9-309AB11646E1}" type="presOf" srcId="{CE1402DE-AFCD-4E73-9776-2503489768AE}" destId="{7DFFC748-AE28-47E2-A057-122FE30A43FD}" srcOrd="0" destOrd="0" presId="urn:microsoft.com/office/officeart/2005/8/layout/pyramid3"/>
    <dgm:cxn modelId="{E5E1C070-A515-488B-A4DB-56644A1179E2}" type="presOf" srcId="{F9218DD6-2E5A-4A2B-A694-B29DCE916CC0}" destId="{E73454B8-CFC1-447C-82F6-105767089D2D}" srcOrd="0" destOrd="0" presId="urn:microsoft.com/office/officeart/2005/8/layout/pyramid3"/>
    <dgm:cxn modelId="{B5A3F877-2163-49A5-8C00-1C4DDA79D761}" srcId="{F9218DD6-2E5A-4A2B-A694-B29DCE916CC0}" destId="{DE67ACC4-C4A1-46CD-A1CF-E60DCFCC7605}" srcOrd="1" destOrd="0" parTransId="{4C4114C5-0D9D-4B2E-ACF0-456EB388083E}" sibTransId="{724B235C-02F3-4986-8AF1-38BA5E690668}"/>
    <dgm:cxn modelId="{241D3491-9B7E-4EBC-86B5-8A298181D44A}" type="presOf" srcId="{539E4463-6A77-4148-B1E3-4D62B06F8D7E}" destId="{5906C649-54BD-4D10-AD5C-999AEE5735DB}" srcOrd="1" destOrd="0" presId="urn:microsoft.com/office/officeart/2005/8/layout/pyramid3"/>
    <dgm:cxn modelId="{E11B0F9C-A384-4EB3-A474-EBBC1115DB9A}" type="presOf" srcId="{28C9B0D9-87A3-4287-AED0-F6589D655B2B}" destId="{B8594A08-94C9-475F-A040-F567844D931E}" srcOrd="0" destOrd="0" presId="urn:microsoft.com/office/officeart/2005/8/layout/pyramid3"/>
    <dgm:cxn modelId="{701EF1AB-42D8-4C48-8B91-110CAF934FC9}" srcId="{F9218DD6-2E5A-4A2B-A694-B29DCE916CC0}" destId="{6982AC1E-98E8-403D-BD18-6F187F3FEFDD}" srcOrd="0" destOrd="0" parTransId="{6AC7CD13-A3FD-4CAC-BCA6-2E001FB3DF80}" sibTransId="{2B7F51CB-8170-4E30-BFF6-523F622CE047}"/>
    <dgm:cxn modelId="{6737E7B7-6143-4C1A-8D50-45F3AD9034F8}" type="presOf" srcId="{539E4463-6A77-4148-B1E3-4D62B06F8D7E}" destId="{3B325FF8-031D-4BD4-94C4-CF25506DA38A}" srcOrd="0" destOrd="0" presId="urn:microsoft.com/office/officeart/2005/8/layout/pyramid3"/>
    <dgm:cxn modelId="{52F51DBA-76DC-42BF-9AB4-4D1ED6C1FE3A}" type="presOf" srcId="{6982AC1E-98E8-403D-BD18-6F187F3FEFDD}" destId="{F9D774B0-CF26-4FF4-80F5-947B9470C7AF}" srcOrd="0" destOrd="0" presId="urn:microsoft.com/office/officeart/2005/8/layout/pyramid3"/>
    <dgm:cxn modelId="{CA9171CA-373F-4B79-8320-4DDEAB8CC0D5}" type="presOf" srcId="{CE1402DE-AFCD-4E73-9776-2503489768AE}" destId="{D72BA285-6A42-40EF-BECA-3CABA0DFB1A2}" srcOrd="1" destOrd="0" presId="urn:microsoft.com/office/officeart/2005/8/layout/pyramid3"/>
    <dgm:cxn modelId="{37B162CC-098C-474D-8E1C-B6E4C50D8FFB}" srcId="{F9218DD6-2E5A-4A2B-A694-B29DCE916CC0}" destId="{539E4463-6A77-4148-B1E3-4D62B06F8D7E}" srcOrd="5" destOrd="0" parTransId="{2AE867D4-F548-44F6-AC04-DEA5A7BCFECE}" sibTransId="{91B74423-D743-41E0-8892-1BC330D8D0B1}"/>
    <dgm:cxn modelId="{3BCDC3D5-5EC1-4E1B-845F-230808F48F08}" srcId="{F9218DD6-2E5A-4A2B-A694-B29DCE916CC0}" destId="{28C9B0D9-87A3-4287-AED0-F6589D655B2B}" srcOrd="4" destOrd="0" parTransId="{55C428B5-93E0-4E87-9838-D5BAB31D3163}" sibTransId="{6D649B02-3E7F-4744-9545-9EF527701EF0}"/>
    <dgm:cxn modelId="{021104E4-18A5-46B0-9D86-C7E39C08292A}" type="presOf" srcId="{C614C3C6-9567-4CD5-9775-F4531D9F8801}" destId="{3944196A-477B-4D34-9950-8B3A4238EE71}" srcOrd="0" destOrd="0" presId="urn:microsoft.com/office/officeart/2005/8/layout/pyramid3"/>
    <dgm:cxn modelId="{2405545A-D781-4E9B-80F2-CD20202EBA19}" type="presParOf" srcId="{E73454B8-CFC1-447C-82F6-105767089D2D}" destId="{1B308EAC-1D6D-47AD-98D4-FBDD199E05B2}" srcOrd="0" destOrd="0" presId="urn:microsoft.com/office/officeart/2005/8/layout/pyramid3"/>
    <dgm:cxn modelId="{8EA8C070-3881-44F8-BBBD-0A3EC75A0034}" type="presParOf" srcId="{1B308EAC-1D6D-47AD-98D4-FBDD199E05B2}" destId="{F9D774B0-CF26-4FF4-80F5-947B9470C7AF}" srcOrd="0" destOrd="0" presId="urn:microsoft.com/office/officeart/2005/8/layout/pyramid3"/>
    <dgm:cxn modelId="{B17ABF4E-A73D-4BC7-BE7D-103E8F1FBF4B}" type="presParOf" srcId="{1B308EAC-1D6D-47AD-98D4-FBDD199E05B2}" destId="{9DA49AD0-643C-437C-9C2A-1018CF83B425}" srcOrd="1" destOrd="0" presId="urn:microsoft.com/office/officeart/2005/8/layout/pyramid3"/>
    <dgm:cxn modelId="{8536C30A-075C-4D7B-9DE1-ABCD1A0691E9}" type="presParOf" srcId="{E73454B8-CFC1-447C-82F6-105767089D2D}" destId="{D29122D4-6497-4BE4-BB05-98A533FBA3A4}" srcOrd="1" destOrd="0" presId="urn:microsoft.com/office/officeart/2005/8/layout/pyramid3"/>
    <dgm:cxn modelId="{5243CD1F-A795-4812-8B15-F821FA9BDC6F}" type="presParOf" srcId="{D29122D4-6497-4BE4-BB05-98A533FBA3A4}" destId="{3A58F004-450A-4FBD-832C-97D83051F826}" srcOrd="0" destOrd="0" presId="urn:microsoft.com/office/officeart/2005/8/layout/pyramid3"/>
    <dgm:cxn modelId="{166D2C3F-1081-4F40-961B-0486C8969BC5}" type="presParOf" srcId="{D29122D4-6497-4BE4-BB05-98A533FBA3A4}" destId="{D946AEAF-9193-4304-9109-570077DD878D}" srcOrd="1" destOrd="0" presId="urn:microsoft.com/office/officeart/2005/8/layout/pyramid3"/>
    <dgm:cxn modelId="{2BA0969B-E2F7-4C3D-B122-840ED8E23E64}" type="presParOf" srcId="{E73454B8-CFC1-447C-82F6-105767089D2D}" destId="{D7C5DF0C-6862-4993-8AFD-732447F77193}" srcOrd="2" destOrd="0" presId="urn:microsoft.com/office/officeart/2005/8/layout/pyramid3"/>
    <dgm:cxn modelId="{75D97108-68C2-478C-98AD-541DA27BCFAF}" type="presParOf" srcId="{D7C5DF0C-6862-4993-8AFD-732447F77193}" destId="{3944196A-477B-4D34-9950-8B3A4238EE71}" srcOrd="0" destOrd="0" presId="urn:microsoft.com/office/officeart/2005/8/layout/pyramid3"/>
    <dgm:cxn modelId="{F5411C64-4DCA-4D80-85BB-087E1F5F6B78}" type="presParOf" srcId="{D7C5DF0C-6862-4993-8AFD-732447F77193}" destId="{98C8094C-1F4C-484B-A41E-22A3C8B79E56}" srcOrd="1" destOrd="0" presId="urn:microsoft.com/office/officeart/2005/8/layout/pyramid3"/>
    <dgm:cxn modelId="{91A98319-1958-4A84-81D5-F343C0B6ACE3}" type="presParOf" srcId="{E73454B8-CFC1-447C-82F6-105767089D2D}" destId="{300C967D-2BCD-497A-BA7A-E223C0204010}" srcOrd="3" destOrd="0" presId="urn:microsoft.com/office/officeart/2005/8/layout/pyramid3"/>
    <dgm:cxn modelId="{F91DEFC2-73D1-4956-9430-ACE3C320AB65}" type="presParOf" srcId="{300C967D-2BCD-497A-BA7A-E223C0204010}" destId="{7DFFC748-AE28-47E2-A057-122FE30A43FD}" srcOrd="0" destOrd="0" presId="urn:microsoft.com/office/officeart/2005/8/layout/pyramid3"/>
    <dgm:cxn modelId="{708F384F-13F4-47EC-8D21-5F245E6DEB9A}" type="presParOf" srcId="{300C967D-2BCD-497A-BA7A-E223C0204010}" destId="{D72BA285-6A42-40EF-BECA-3CABA0DFB1A2}" srcOrd="1" destOrd="0" presId="urn:microsoft.com/office/officeart/2005/8/layout/pyramid3"/>
    <dgm:cxn modelId="{449A55CD-AE4A-458D-B0CB-79E1998929D1}" type="presParOf" srcId="{E73454B8-CFC1-447C-82F6-105767089D2D}" destId="{2FB78B08-6231-4DE1-BE09-0F82CD53887D}" srcOrd="4" destOrd="0" presId="urn:microsoft.com/office/officeart/2005/8/layout/pyramid3"/>
    <dgm:cxn modelId="{F0601CA5-FD46-4454-B4A9-13411E1A8289}" type="presParOf" srcId="{2FB78B08-6231-4DE1-BE09-0F82CD53887D}" destId="{B8594A08-94C9-475F-A040-F567844D931E}" srcOrd="0" destOrd="0" presId="urn:microsoft.com/office/officeart/2005/8/layout/pyramid3"/>
    <dgm:cxn modelId="{7B1E4429-D7E9-43EC-8D87-E81DF5AEE049}" type="presParOf" srcId="{2FB78B08-6231-4DE1-BE09-0F82CD53887D}" destId="{D5C0E65F-8230-46EE-91FA-FDA71E6C4C0F}" srcOrd="1" destOrd="0" presId="urn:microsoft.com/office/officeart/2005/8/layout/pyramid3"/>
    <dgm:cxn modelId="{2C8CDF4C-B1FF-4E2C-AFD1-37257C98ADA8}" type="presParOf" srcId="{E73454B8-CFC1-447C-82F6-105767089D2D}" destId="{0D661031-261F-414C-929E-09D0B161CF30}" srcOrd="5" destOrd="0" presId="urn:microsoft.com/office/officeart/2005/8/layout/pyramid3"/>
    <dgm:cxn modelId="{563DC3DC-25EF-4F57-BB99-B32773AA7B56}" type="presParOf" srcId="{0D661031-261F-414C-929E-09D0B161CF30}" destId="{3B325FF8-031D-4BD4-94C4-CF25506DA38A}" srcOrd="0" destOrd="0" presId="urn:microsoft.com/office/officeart/2005/8/layout/pyramid3"/>
    <dgm:cxn modelId="{41642073-CC44-4920-9777-E78E6C439809}" type="presParOf" srcId="{0D661031-261F-414C-929E-09D0B161CF30}" destId="{5906C649-54BD-4D10-AD5C-999AEE5735DB}"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774B0-CF26-4FF4-80F5-947B9470C7AF}">
      <dsp:nvSpPr>
        <dsp:cNvPr id="0" name=""/>
        <dsp:cNvSpPr/>
      </dsp:nvSpPr>
      <dsp:spPr>
        <a:xfrm rot="10800000">
          <a:off x="0" y="71439"/>
          <a:ext cx="5775026" cy="750098"/>
        </a:xfrm>
        <a:prstGeom prst="trapezoid">
          <a:avLst>
            <a:gd name="adj" fmla="val 65079"/>
          </a:avLst>
        </a:prstGeom>
        <a:solidFill>
          <a:srgbClr val="92D050"/>
        </a:solidFill>
        <a:ln w="15875" cap="rnd"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Elimination </a:t>
          </a:r>
          <a:endParaRPr lang="en-US" sz="2900" kern="1200" dirty="0"/>
        </a:p>
      </dsp:txBody>
      <dsp:txXfrm rot="-10800000">
        <a:off x="1010629" y="71439"/>
        <a:ext cx="3753767" cy="750098"/>
      </dsp:txXfrm>
    </dsp:sp>
    <dsp:sp modelId="{3A58F004-450A-4FBD-832C-97D83051F826}">
      <dsp:nvSpPr>
        <dsp:cNvPr id="0" name=""/>
        <dsp:cNvSpPr/>
      </dsp:nvSpPr>
      <dsp:spPr>
        <a:xfrm rot="10800000">
          <a:off x="461847" y="845826"/>
          <a:ext cx="4846253" cy="750098"/>
        </a:xfrm>
        <a:prstGeom prst="trapezoid">
          <a:avLst>
            <a:gd name="adj" fmla="val 65079"/>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Substitution </a:t>
          </a:r>
          <a:endParaRPr lang="en-US" sz="2900" kern="1200" dirty="0"/>
        </a:p>
      </dsp:txBody>
      <dsp:txXfrm rot="-10800000">
        <a:off x="1309942" y="845826"/>
        <a:ext cx="3150065" cy="750098"/>
      </dsp:txXfrm>
    </dsp:sp>
    <dsp:sp modelId="{3944196A-477B-4D34-9950-8B3A4238EE71}">
      <dsp:nvSpPr>
        <dsp:cNvPr id="0" name=""/>
        <dsp:cNvSpPr/>
      </dsp:nvSpPr>
      <dsp:spPr>
        <a:xfrm rot="10800000">
          <a:off x="909480" y="1503138"/>
          <a:ext cx="4008493" cy="750098"/>
        </a:xfrm>
        <a:prstGeom prst="trapezoid">
          <a:avLst>
            <a:gd name="adj" fmla="val 65079"/>
          </a:avLst>
        </a:prstGeom>
        <a:solidFill>
          <a:srgbClr val="FFC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Isolation </a:t>
          </a:r>
          <a:endParaRPr lang="en-US" sz="2900" kern="1200" dirty="0"/>
        </a:p>
      </dsp:txBody>
      <dsp:txXfrm rot="-10800000">
        <a:off x="1610966" y="1503138"/>
        <a:ext cx="2605520" cy="750098"/>
      </dsp:txXfrm>
    </dsp:sp>
    <dsp:sp modelId="{7DFFC748-AE28-47E2-A057-122FE30A43FD}">
      <dsp:nvSpPr>
        <dsp:cNvPr id="0" name=""/>
        <dsp:cNvSpPr/>
      </dsp:nvSpPr>
      <dsp:spPr>
        <a:xfrm rot="10800000">
          <a:off x="1408872" y="2250297"/>
          <a:ext cx="3040170" cy="750098"/>
        </a:xfrm>
        <a:prstGeom prst="trapezoid">
          <a:avLst>
            <a:gd name="adj" fmla="val 65079"/>
          </a:avLst>
        </a:prstGeom>
        <a:solidFill>
          <a:srgbClr val="F2734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Engineering </a:t>
          </a:r>
          <a:endParaRPr lang="en-US" sz="2900" kern="1200" dirty="0"/>
        </a:p>
      </dsp:txBody>
      <dsp:txXfrm rot="-10800000">
        <a:off x="1940902" y="2250297"/>
        <a:ext cx="1976110" cy="750098"/>
      </dsp:txXfrm>
    </dsp:sp>
    <dsp:sp modelId="{B8594A08-94C9-475F-A040-F567844D931E}">
      <dsp:nvSpPr>
        <dsp:cNvPr id="0" name=""/>
        <dsp:cNvSpPr/>
      </dsp:nvSpPr>
      <dsp:spPr>
        <a:xfrm rot="10800000">
          <a:off x="1903119" y="3000395"/>
          <a:ext cx="2051676" cy="750098"/>
        </a:xfrm>
        <a:prstGeom prst="trapezoid">
          <a:avLst>
            <a:gd name="adj" fmla="val 65079"/>
          </a:avLst>
        </a:prstGeom>
        <a:solidFill>
          <a:srgbClr val="EF531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Admin</a:t>
          </a:r>
          <a:endParaRPr lang="en-US" sz="2900" kern="1200" dirty="0"/>
        </a:p>
      </dsp:txBody>
      <dsp:txXfrm rot="-10800000">
        <a:off x="2262163" y="3000395"/>
        <a:ext cx="1333589" cy="750098"/>
      </dsp:txXfrm>
    </dsp:sp>
    <dsp:sp modelId="{3B325FF8-031D-4BD4-94C4-CF25506DA38A}">
      <dsp:nvSpPr>
        <dsp:cNvPr id="0" name=""/>
        <dsp:cNvSpPr/>
      </dsp:nvSpPr>
      <dsp:spPr>
        <a:xfrm rot="10800000">
          <a:off x="2415179" y="3750495"/>
          <a:ext cx="1027556" cy="750098"/>
        </a:xfrm>
        <a:prstGeom prst="trapezoid">
          <a:avLst>
            <a:gd name="adj" fmla="val 65079"/>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AU" sz="2900" kern="1200" dirty="0"/>
            <a:t>PPE</a:t>
          </a:r>
          <a:endParaRPr lang="en-US" sz="2900" kern="1200" dirty="0"/>
        </a:p>
      </dsp:txBody>
      <dsp:txXfrm rot="-10800000">
        <a:off x="2415179" y="3750495"/>
        <a:ext cx="1027556" cy="75009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3</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451030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9B41531-0833-47EB-A13A-158B08EDBD89}" type="slidenum">
              <a:rPr lang="en-AU" altLang="en-US"/>
              <a:pPr eaLnBrk="1" hangingPunct="1"/>
              <a:t>12</a:t>
            </a:fld>
            <a:endParaRPr lang="en-AU"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48807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3AA086-6BE5-4C0F-9E45-56D5289EE62A}" type="slidenum">
              <a:rPr lang="en-AU" altLang="en-US"/>
              <a:pPr eaLnBrk="1" hangingPunct="1"/>
              <a:t>13</a:t>
            </a:fld>
            <a:endParaRPr lang="en-AU"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02057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18</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57388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19</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9077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20</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076580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21</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95462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22</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671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23</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496679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24</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42670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25</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60129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17349D-613F-4790-85DF-086F65DBB477}" type="slidenum">
              <a:rPr lang="en-AU" altLang="en-US"/>
              <a:pPr eaLnBrk="1" hangingPunct="1"/>
              <a:t>4</a:t>
            </a:fld>
            <a:endParaRPr lang="en-AU"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315923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26</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9047493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27</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2786285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E3C3D3-B9DB-4317-BA09-089E699E281F}" type="slidenum">
              <a:rPr lang="en-AU" altLang="en-US"/>
              <a:pPr eaLnBrk="1" hangingPunct="1"/>
              <a:t>28</a:t>
            </a:fld>
            <a:endParaRPr lang="en-AU"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7290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324709-77CB-48CC-A59E-EDAE679FDBD9}" type="slidenum">
              <a:rPr lang="en-AU" altLang="en-US"/>
              <a:pPr eaLnBrk="1" hangingPunct="1"/>
              <a:t>29</a:t>
            </a:fld>
            <a:endParaRPr lang="en-AU"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350950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E3D7F9F-DB3F-4C5E-8DC1-0F431F2DD07A}" type="slidenum">
              <a:rPr lang="en-AU" altLang="en-US"/>
              <a:pPr eaLnBrk="1" hangingPunct="1"/>
              <a:t>30</a:t>
            </a:fld>
            <a:endParaRPr lang="en-AU"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3456294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12DB07-41BB-4A1A-A0D1-9328610890C8}" type="slidenum">
              <a:rPr lang="en-AU" altLang="en-US"/>
              <a:pPr eaLnBrk="1" hangingPunct="1"/>
              <a:t>31</a:t>
            </a:fld>
            <a:endParaRPr lang="en-AU"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586052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1C4578-155A-4AEF-8B0C-690ED8C955EA}" type="slidenum">
              <a:rPr lang="en-AU" altLang="en-US"/>
              <a:pPr eaLnBrk="1" hangingPunct="1"/>
              <a:t>32</a:t>
            </a:fld>
            <a:endParaRPr lang="en-AU"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15186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5</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691110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6</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41339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65819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8</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80357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D41173-7452-4274-8512-F30D54616692}" type="slidenum">
              <a:rPr lang="en-AU" altLang="en-US"/>
              <a:pPr eaLnBrk="1" hangingPunct="1"/>
              <a:t>9</a:t>
            </a:fld>
            <a:endParaRPr lang="en-AU"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174491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28857B-B608-4249-982F-2F16D7524255}" type="slidenum">
              <a:rPr lang="en-AU" altLang="en-US"/>
              <a:pPr eaLnBrk="1" hangingPunct="1"/>
              <a:t>10</a:t>
            </a:fld>
            <a:endParaRPr lang="en-AU"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45792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A2CAB2-99D8-4EE2-AA28-0C516A0835F3}" type="slidenum">
              <a:rPr lang="en-AU" altLang="en-US"/>
              <a:pPr eaLnBrk="1" hangingPunct="1"/>
              <a:t>11</a:t>
            </a:fld>
            <a:endParaRPr lang="en-AU" alt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42058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5/25/2022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0250" y="486450"/>
            <a:ext cx="10671750" cy="2616199"/>
          </a:xfrm>
        </p:spPr>
        <p:txBody>
          <a:bodyPr>
            <a:normAutofit fontScale="90000"/>
          </a:bodyPr>
          <a:lstStyle/>
          <a:p>
            <a:pPr algn="ctr"/>
            <a:r>
              <a:rPr lang="en-US" dirty="0"/>
              <a:t>Competency Based Training (CBT&amp;A Methodology)</a:t>
            </a:r>
            <a:br>
              <a:rPr lang="en-US" dirty="0"/>
            </a:br>
            <a:r>
              <a:rPr lang="en-US" dirty="0"/>
              <a:t>Trainer &amp; Assessor(Level 4)</a:t>
            </a:r>
          </a:p>
        </p:txBody>
      </p:sp>
      <p:sp>
        <p:nvSpPr>
          <p:cNvPr id="3" name="Subtitle 2"/>
          <p:cNvSpPr>
            <a:spLocks noGrp="1"/>
          </p:cNvSpPr>
          <p:nvPr>
            <p:ph type="subTitle" idx="1"/>
          </p:nvPr>
        </p:nvSpPr>
        <p:spPr>
          <a:xfrm>
            <a:off x="4873186" y="5149206"/>
            <a:ext cx="6987645" cy="1388534"/>
          </a:xfrm>
        </p:spPr>
        <p:txBody>
          <a:bodyPr>
            <a:normAutofit fontScale="55000" lnSpcReduction="2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p:txBody>
      </p:sp>
      <p:sp>
        <p:nvSpPr>
          <p:cNvPr id="4" name="TextBox 3">
            <a:extLst>
              <a:ext uri="{FF2B5EF4-FFF2-40B4-BE49-F238E27FC236}">
                <a16:creationId xmlns:a16="http://schemas.microsoft.com/office/drawing/2014/main" id="{6B781BCC-846C-46E6-B405-C8E9CF320F07}"/>
              </a:ext>
            </a:extLst>
          </p:cNvPr>
          <p:cNvSpPr txBox="1"/>
          <p:nvPr/>
        </p:nvSpPr>
        <p:spPr>
          <a:xfrm>
            <a:off x="4515377" y="3299791"/>
            <a:ext cx="3753980" cy="584775"/>
          </a:xfrm>
          <a:prstGeom prst="rect">
            <a:avLst/>
          </a:prstGeom>
          <a:noFill/>
        </p:spPr>
        <p:txBody>
          <a:bodyPr wrap="square" rtlCol="0">
            <a:spAutoFit/>
          </a:bodyPr>
          <a:lstStyle/>
          <a:p>
            <a:r>
              <a:rPr lang="en-US" sz="3200" b="1" dirty="0">
                <a:solidFill>
                  <a:srgbClr val="FF0000"/>
                </a:solidFill>
              </a:rPr>
              <a:t>Day-5 Session-1</a:t>
            </a:r>
          </a:p>
        </p:txBody>
      </p:sp>
      <p:sp>
        <p:nvSpPr>
          <p:cNvPr id="5" name="TextBox 4">
            <a:extLst>
              <a:ext uri="{FF2B5EF4-FFF2-40B4-BE49-F238E27FC236}">
                <a16:creationId xmlns:a16="http://schemas.microsoft.com/office/drawing/2014/main" id="{C2A5C1F1-BFED-4ADB-AC2F-0B108151EE3E}"/>
              </a:ext>
            </a:extLst>
          </p:cNvPr>
          <p:cNvSpPr txBox="1"/>
          <p:nvPr/>
        </p:nvSpPr>
        <p:spPr>
          <a:xfrm>
            <a:off x="2809461" y="3897042"/>
            <a:ext cx="9276522" cy="584775"/>
          </a:xfrm>
          <a:prstGeom prst="rect">
            <a:avLst/>
          </a:prstGeom>
          <a:noFill/>
        </p:spPr>
        <p:txBody>
          <a:bodyPr wrap="square" rtlCol="0">
            <a:spAutoFit/>
          </a:bodyPr>
          <a:lstStyle/>
          <a:p>
            <a:r>
              <a:rPr lang="en-US" sz="3200" dirty="0">
                <a:solidFill>
                  <a:srgbClr val="00B050"/>
                </a:solidFill>
                <a:latin typeface="Algerian" panose="04020705040A02060702" pitchFamily="82" charset="0"/>
              </a:rPr>
              <a:t>Apply OSH Practice in CBT&amp;A Environment</a:t>
            </a: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a:xfrm>
            <a:off x="689181" y="209550"/>
            <a:ext cx="10018713" cy="703173"/>
          </a:xfrm>
        </p:spPr>
        <p:txBody>
          <a:bodyPr/>
          <a:lstStyle/>
          <a:p>
            <a:r>
              <a:rPr lang="en-US" altLang="en-US" b="1" dirty="0"/>
              <a:t>Types of Hazards</a:t>
            </a:r>
          </a:p>
        </p:txBody>
      </p:sp>
      <p:sp>
        <p:nvSpPr>
          <p:cNvPr id="8" name="Content Placeholder 7"/>
          <p:cNvSpPr>
            <a:spLocks noGrp="1"/>
          </p:cNvSpPr>
          <p:nvPr>
            <p:ph idx="1"/>
          </p:nvPr>
        </p:nvSpPr>
        <p:spPr>
          <a:xfrm>
            <a:off x="1985685" y="1947107"/>
            <a:ext cx="4475440" cy="3630795"/>
          </a:xfrm>
        </p:spPr>
        <p:txBody>
          <a:bodyPr>
            <a:normAutofit/>
          </a:bodyPr>
          <a:lstStyle/>
          <a:p>
            <a:pPr lvl="1"/>
            <a:r>
              <a:rPr lang="en-US" sz="3200" dirty="0"/>
              <a:t>Physical Hazards</a:t>
            </a:r>
          </a:p>
          <a:p>
            <a:pPr lvl="1"/>
            <a:r>
              <a:rPr lang="en-US" sz="3200" dirty="0"/>
              <a:t>Biological Hazards</a:t>
            </a:r>
          </a:p>
          <a:p>
            <a:pPr lvl="1"/>
            <a:r>
              <a:rPr lang="en-US" sz="3200" dirty="0"/>
              <a:t>Chemical Hazards </a:t>
            </a:r>
          </a:p>
          <a:p>
            <a:pPr lvl="1"/>
            <a:r>
              <a:rPr lang="en-US" sz="3200" dirty="0"/>
              <a:t>Ergonomic Hazards</a:t>
            </a:r>
          </a:p>
          <a:p>
            <a:endParaRPr lang="en-US" dirty="0"/>
          </a:p>
        </p:txBody>
      </p:sp>
      <p:sp>
        <p:nvSpPr>
          <p:cNvPr id="2458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CC44D58-AF33-48E9-BFEE-50C071832356}" type="slidenum">
              <a:rPr lang="en-US" altLang="en-US"/>
              <a:pPr algn="l" eaLnBrk="1" hangingPunct="1"/>
              <a:t>10</a:t>
            </a:fld>
            <a:endParaRPr lang="en-US" altLang="en-US"/>
          </a:p>
        </p:txBody>
      </p:sp>
      <p:pic>
        <p:nvPicPr>
          <p:cNvPr id="301067" name="Picture 11"/>
          <p:cNvPicPr>
            <a:picLocks noChangeAspect="1" noChangeArrowheads="1"/>
          </p:cNvPicPr>
          <p:nvPr/>
        </p:nvPicPr>
        <p:blipFill>
          <a:blip r:embed="rId3">
            <a:extLst>
              <a:ext uri="{28A0092B-C50C-407E-A947-70E740481C1C}">
                <a14:useLocalDpi xmlns:a14="http://schemas.microsoft.com/office/drawing/2010/main" val="0"/>
              </a:ext>
            </a:extLst>
          </a:blip>
          <a:srcRect l="11765" t="7143" r="15686" b="4762"/>
          <a:stretch>
            <a:fillRect/>
          </a:stretch>
        </p:blipFill>
        <p:spPr bwMode="auto">
          <a:xfrm>
            <a:off x="8253245" y="1947107"/>
            <a:ext cx="3667125" cy="4192587"/>
          </a:xfrm>
          <a:prstGeom prst="rect">
            <a:avLst/>
          </a:prstGeom>
          <a:noFill/>
          <a:ln w="1270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1348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1067"/>
                                        </p:tgtEl>
                                        <p:attrNameLst>
                                          <p:attrName>style.visibility</p:attrName>
                                        </p:attrNameLst>
                                      </p:cBhvr>
                                      <p:to>
                                        <p:strVal val="visible"/>
                                      </p:to>
                                    </p:set>
                                    <p:anim calcmode="lin" valueType="num">
                                      <p:cBhvr additive="base">
                                        <p:cTn id="7" dur="500" fill="hold"/>
                                        <p:tgtEl>
                                          <p:spTgt spid="301067"/>
                                        </p:tgtEl>
                                        <p:attrNameLst>
                                          <p:attrName>ppt_x</p:attrName>
                                        </p:attrNameLst>
                                      </p:cBhvr>
                                      <p:tavLst>
                                        <p:tav tm="0">
                                          <p:val>
                                            <p:strVal val="1+#ppt_w/2"/>
                                          </p:val>
                                        </p:tav>
                                        <p:tav tm="100000">
                                          <p:val>
                                            <p:strVal val="#ppt_x"/>
                                          </p:val>
                                        </p:tav>
                                      </p:tavLst>
                                    </p:anim>
                                    <p:anim calcmode="lin" valueType="num">
                                      <p:cBhvr additive="base">
                                        <p:cTn id="8" dur="500" fill="hold"/>
                                        <p:tgtEl>
                                          <p:spTgt spid="301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a:xfrm>
            <a:off x="503650" y="13145"/>
            <a:ext cx="10018713" cy="1036983"/>
          </a:xfrm>
        </p:spPr>
        <p:txBody>
          <a:bodyPr/>
          <a:lstStyle/>
          <a:p>
            <a:r>
              <a:rPr lang="en-US" altLang="en-US" dirty="0"/>
              <a:t>Physical Hazards</a:t>
            </a:r>
          </a:p>
        </p:txBody>
      </p:sp>
      <p:sp>
        <p:nvSpPr>
          <p:cNvPr id="28679" name="Rectangle 7"/>
          <p:cNvSpPr>
            <a:spLocks noGrp="1" noChangeArrowheads="1"/>
          </p:cNvSpPr>
          <p:nvPr>
            <p:ph idx="1"/>
          </p:nvPr>
        </p:nvSpPr>
        <p:spPr>
          <a:xfrm>
            <a:off x="1417983" y="2121986"/>
            <a:ext cx="7673008" cy="3630795"/>
          </a:xfrm>
        </p:spPr>
        <p:txBody>
          <a:bodyPr>
            <a:normAutofit fontScale="47500" lnSpcReduction="20000"/>
          </a:bodyPr>
          <a:lstStyle/>
          <a:p>
            <a:r>
              <a:rPr lang="en-US" sz="6000" dirty="0"/>
              <a:t>Examples:</a:t>
            </a:r>
          </a:p>
          <a:p>
            <a:r>
              <a:rPr lang="en-AU" sz="6000" dirty="0"/>
              <a:t>floors, slippery surfaces, stairs, steps, ladders, </a:t>
            </a:r>
          </a:p>
          <a:p>
            <a:r>
              <a:rPr lang="en-AU" sz="6000" dirty="0"/>
              <a:t>fire, </a:t>
            </a:r>
          </a:p>
          <a:p>
            <a:r>
              <a:rPr lang="en-AU" sz="6000" dirty="0"/>
              <a:t>falling objects, </a:t>
            </a:r>
          </a:p>
          <a:p>
            <a:r>
              <a:rPr lang="en-AU" sz="6000" dirty="0"/>
              <a:t>manual handling (lifting, pushing pulling etc.),  </a:t>
            </a:r>
          </a:p>
          <a:p>
            <a:r>
              <a:rPr lang="en-AU" sz="6000" dirty="0"/>
              <a:t>noise, vibration,</a:t>
            </a:r>
          </a:p>
          <a:p>
            <a:r>
              <a:rPr lang="en-AU" sz="6000" dirty="0"/>
              <a:t>poor lighting, ventilation, or air quality</a:t>
            </a:r>
          </a:p>
          <a:p>
            <a:endParaRPr lang="en-US" dirty="0"/>
          </a:p>
        </p:txBody>
      </p:sp>
      <p:sp>
        <p:nvSpPr>
          <p:cNvPr id="25604"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F649512D-317E-4A69-956A-EB94A30468FE}" type="slidenum">
              <a:rPr lang="en-US" altLang="en-US"/>
              <a:pPr algn="l" eaLnBrk="1" hangingPunct="1"/>
              <a:t>11</a:t>
            </a:fld>
            <a:endParaRPr lang="en-US" altLang="en-US"/>
          </a:p>
        </p:txBody>
      </p:sp>
      <p:pic>
        <p:nvPicPr>
          <p:cNvPr id="2560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5795" y="1954642"/>
            <a:ext cx="2576443" cy="294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1621623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title"/>
          </p:nvPr>
        </p:nvSpPr>
        <p:spPr>
          <a:xfrm>
            <a:off x="675929" y="212725"/>
            <a:ext cx="10018713" cy="854075"/>
          </a:xfrm>
        </p:spPr>
        <p:txBody>
          <a:bodyPr/>
          <a:lstStyle/>
          <a:p>
            <a:r>
              <a:rPr lang="en-US" altLang="ja-JP" dirty="0"/>
              <a:t>Chemical Hazards </a:t>
            </a:r>
            <a:endParaRPr lang="en-US" altLang="en-US" dirty="0"/>
          </a:p>
        </p:txBody>
      </p:sp>
      <p:sp>
        <p:nvSpPr>
          <p:cNvPr id="26627" name="Rectangle 7"/>
          <p:cNvSpPr>
            <a:spLocks noGrp="1" noChangeArrowheads="1"/>
          </p:cNvSpPr>
          <p:nvPr>
            <p:ph idx="1"/>
          </p:nvPr>
        </p:nvSpPr>
        <p:spPr>
          <a:xfrm>
            <a:off x="3132152" y="2608357"/>
            <a:ext cx="5632106" cy="3124201"/>
          </a:xfrm>
        </p:spPr>
        <p:txBody>
          <a:bodyPr>
            <a:normAutofit fontScale="92500" lnSpcReduction="20000"/>
          </a:bodyPr>
          <a:lstStyle/>
          <a:p>
            <a:r>
              <a:rPr lang="en-US" altLang="en-US" sz="2600" dirty="0"/>
              <a:t>Examples:</a:t>
            </a:r>
          </a:p>
          <a:p>
            <a:r>
              <a:rPr lang="en-AU" altLang="en-US" sz="2600" dirty="0"/>
              <a:t> chemical substances,</a:t>
            </a:r>
          </a:p>
          <a:p>
            <a:r>
              <a:rPr lang="en-AU" altLang="en-US" sz="2600" dirty="0"/>
              <a:t> dangerous goods</a:t>
            </a:r>
          </a:p>
          <a:p>
            <a:r>
              <a:rPr lang="en-AU" altLang="en-US" sz="2600" dirty="0"/>
              <a:t> cleaning agents,</a:t>
            </a:r>
          </a:p>
          <a:p>
            <a:r>
              <a:rPr lang="en-AU" altLang="en-US" sz="2600" dirty="0"/>
              <a:t> dusts and fumes, </a:t>
            </a:r>
          </a:p>
          <a:p>
            <a:r>
              <a:rPr lang="en-AU" altLang="en-US" sz="2600" dirty="0"/>
              <a:t> acids or poisons</a:t>
            </a:r>
          </a:p>
          <a:p>
            <a:r>
              <a:rPr lang="en-AU" altLang="en-US" sz="2600" dirty="0"/>
              <a:t> explosives</a:t>
            </a:r>
            <a:endParaRPr lang="en-US" altLang="en-US" sz="2600" dirty="0"/>
          </a:p>
          <a:p>
            <a:endParaRPr lang="en-AU" altLang="en-US" dirty="0"/>
          </a:p>
          <a:p>
            <a:endParaRPr lang="en-US" altLang="en-US" dirty="0"/>
          </a:p>
        </p:txBody>
      </p:sp>
      <p:sp>
        <p:nvSpPr>
          <p:cNvPr id="26628"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9E783303-022E-43D1-A3CD-034C7DED3B96}" type="slidenum">
              <a:rPr lang="en-US" altLang="en-US"/>
              <a:pPr algn="l" eaLnBrk="1" hangingPunct="1"/>
              <a:t>12</a:t>
            </a:fld>
            <a:endParaRPr lang="en-US" altLang="en-US"/>
          </a:p>
        </p:txBody>
      </p:sp>
      <p:pic>
        <p:nvPicPr>
          <p:cNvPr id="26629" name="Picture 12"/>
          <p:cNvPicPr>
            <a:picLocks noChangeAspect="1" noChangeArrowheads="1"/>
          </p:cNvPicPr>
          <p:nvPr/>
        </p:nvPicPr>
        <p:blipFill>
          <a:blip r:embed="rId3">
            <a:extLst>
              <a:ext uri="{28A0092B-C50C-407E-A947-70E740481C1C}">
                <a14:useLocalDpi xmlns:a14="http://schemas.microsoft.com/office/drawing/2010/main" val="0"/>
              </a:ext>
            </a:extLst>
          </a:blip>
          <a:srcRect l="20370" t="8064" r="12962" b="6451"/>
          <a:stretch>
            <a:fillRect/>
          </a:stretch>
        </p:blipFill>
        <p:spPr bwMode="auto">
          <a:xfrm>
            <a:off x="9059849" y="1779752"/>
            <a:ext cx="2927350" cy="425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80566133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title"/>
          </p:nvPr>
        </p:nvSpPr>
        <p:spPr>
          <a:xfrm>
            <a:off x="834955" y="162339"/>
            <a:ext cx="10018713" cy="904461"/>
          </a:xfrm>
        </p:spPr>
        <p:txBody>
          <a:bodyPr/>
          <a:lstStyle/>
          <a:p>
            <a:r>
              <a:rPr lang="en-US" altLang="ja-JP" dirty="0"/>
              <a:t>Biological Hazards </a:t>
            </a:r>
            <a:endParaRPr lang="en-US" altLang="en-US" dirty="0"/>
          </a:p>
        </p:txBody>
      </p:sp>
      <p:sp>
        <p:nvSpPr>
          <p:cNvPr id="31750" name="Rectangle 6"/>
          <p:cNvSpPr>
            <a:spLocks noGrp="1" noChangeArrowheads="1"/>
          </p:cNvSpPr>
          <p:nvPr>
            <p:ph idx="1"/>
          </p:nvPr>
        </p:nvSpPr>
        <p:spPr>
          <a:xfrm>
            <a:off x="3313112" y="2653748"/>
            <a:ext cx="5353812" cy="3124201"/>
          </a:xfrm>
        </p:spPr>
        <p:txBody>
          <a:bodyPr>
            <a:normAutofit fontScale="92500" lnSpcReduction="20000"/>
          </a:bodyPr>
          <a:lstStyle/>
          <a:p>
            <a:pPr marL="0" indent="0">
              <a:buNone/>
            </a:pPr>
            <a:r>
              <a:rPr lang="en-US" sz="2600" dirty="0"/>
              <a:t>Examples:</a:t>
            </a:r>
          </a:p>
          <a:p>
            <a:r>
              <a:rPr lang="en-AU" sz="2600" dirty="0"/>
              <a:t>radiation</a:t>
            </a:r>
          </a:p>
          <a:p>
            <a:r>
              <a:rPr lang="en-AU" sz="2600" dirty="0"/>
              <a:t>microbiological</a:t>
            </a:r>
          </a:p>
          <a:p>
            <a:r>
              <a:rPr lang="en-AU" sz="2600" dirty="0"/>
              <a:t>viruses</a:t>
            </a:r>
          </a:p>
          <a:p>
            <a:r>
              <a:rPr lang="en-AU" sz="2600" dirty="0"/>
              <a:t>insects</a:t>
            </a:r>
          </a:p>
          <a:p>
            <a:r>
              <a:rPr lang="en-AU" sz="2600" dirty="0"/>
              <a:t>vermin</a:t>
            </a:r>
          </a:p>
          <a:p>
            <a:r>
              <a:rPr lang="en-AU" sz="2600" dirty="0"/>
              <a:t>animals</a:t>
            </a:r>
            <a:endParaRPr lang="en-US" sz="2600" dirty="0"/>
          </a:p>
          <a:p>
            <a:endParaRPr lang="en-AU" dirty="0"/>
          </a:p>
          <a:p>
            <a:endParaRPr lang="en-US" dirty="0"/>
          </a:p>
        </p:txBody>
      </p:sp>
      <p:sp>
        <p:nvSpPr>
          <p:cNvPr id="27652"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FD4EACB7-5418-4416-870E-AEDF7F3F97BF}" type="slidenum">
              <a:rPr lang="en-US" altLang="en-US"/>
              <a:pPr algn="l" eaLnBrk="1" hangingPunct="1"/>
              <a:t>13</a:t>
            </a:fld>
            <a:endParaRPr lang="en-US" altLang="en-US"/>
          </a:p>
        </p:txBody>
      </p:sp>
      <p:pic>
        <p:nvPicPr>
          <p:cNvPr id="2765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1609" y="2481469"/>
            <a:ext cx="38893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57092704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86643" y="0"/>
            <a:ext cx="10018713" cy="745435"/>
          </a:xfrm>
        </p:spPr>
        <p:txBody>
          <a:bodyPr/>
          <a:lstStyle/>
          <a:p>
            <a:r>
              <a:rPr lang="en-US" altLang="en-US"/>
              <a:t>Ergonomic Hazards</a:t>
            </a:r>
          </a:p>
        </p:txBody>
      </p:sp>
      <p:sp>
        <p:nvSpPr>
          <p:cNvPr id="3" name="Content Placeholder 2"/>
          <p:cNvSpPr>
            <a:spLocks noGrp="1"/>
          </p:cNvSpPr>
          <p:nvPr>
            <p:ph idx="1"/>
          </p:nvPr>
        </p:nvSpPr>
        <p:spPr>
          <a:xfrm>
            <a:off x="1709531" y="1215888"/>
            <a:ext cx="9621078" cy="5794513"/>
          </a:xfrm>
        </p:spPr>
        <p:txBody>
          <a:bodyPr>
            <a:normAutofit fontScale="92500" lnSpcReduction="10000"/>
          </a:bodyPr>
          <a:lstStyle/>
          <a:p>
            <a:r>
              <a:rPr lang="en-US" dirty="0"/>
              <a:t>Work related musculoskeletal </a:t>
            </a:r>
          </a:p>
          <a:p>
            <a:pPr lvl="1"/>
            <a:r>
              <a:rPr lang="en-US" dirty="0"/>
              <a:t>Disorders develop when the same muscles </a:t>
            </a:r>
          </a:p>
          <a:p>
            <a:pPr lvl="1"/>
            <a:r>
              <a:rPr lang="en-US" dirty="0"/>
              <a:t>Are used over and over again, usually while applying force, and with little recovery time Away from the task. </a:t>
            </a:r>
          </a:p>
          <a:p>
            <a:pPr lvl="1"/>
            <a:r>
              <a:rPr lang="en-US" dirty="0"/>
              <a:t>They also develop when Workers have to maintain a fixed position while working.</a:t>
            </a:r>
          </a:p>
          <a:p>
            <a:pPr lvl="1"/>
            <a:endParaRPr lang="en-US" dirty="0"/>
          </a:p>
          <a:p>
            <a:r>
              <a:rPr lang="en-US" dirty="0"/>
              <a:t>Effect</a:t>
            </a:r>
          </a:p>
          <a:p>
            <a:pPr lvl="1"/>
            <a:r>
              <a:rPr lang="en-US" dirty="0"/>
              <a:t>Cause injury to muscles, bones, Blood vessels, tendons, nerves and Other soft tissues </a:t>
            </a:r>
          </a:p>
          <a:p>
            <a:pPr lvl="1"/>
            <a:r>
              <a:rPr lang="en-US" dirty="0"/>
              <a:t>Strain injuries such as carpal tunnel Or tennis elbow </a:t>
            </a:r>
          </a:p>
          <a:p>
            <a:pPr lvl="1"/>
            <a:r>
              <a:rPr lang="en-US" dirty="0"/>
              <a:t>Tendonitis </a:t>
            </a:r>
          </a:p>
          <a:p>
            <a:pPr lvl="1"/>
            <a:r>
              <a:rPr lang="en-US" dirty="0"/>
              <a:t>Repetitive sprain or strain injury </a:t>
            </a:r>
          </a:p>
          <a:p>
            <a:pPr lvl="1"/>
            <a:r>
              <a:rPr lang="en-US" dirty="0"/>
              <a:t>Prolonged strain results in pain and </a:t>
            </a:r>
          </a:p>
          <a:p>
            <a:pPr lvl="1"/>
            <a:r>
              <a:rPr lang="en-US" dirty="0"/>
              <a:t>Injury, which may cause impairment </a:t>
            </a:r>
          </a:p>
          <a:p>
            <a:pPr lvl="1"/>
            <a:r>
              <a:rPr lang="en-US" dirty="0"/>
              <a:t>And disability </a:t>
            </a:r>
          </a:p>
          <a:p>
            <a:endParaRPr lang="en-US" dirty="0"/>
          </a:p>
          <a:p>
            <a:endParaRPr lang="en-US" dirty="0"/>
          </a:p>
        </p:txBody>
      </p:sp>
      <p:sp>
        <p:nvSpPr>
          <p:cNvPr id="28676" name="Slide Number Placeholder 3"/>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E62AC17-F152-4179-B3CD-1F72BE43FB33}" type="slidenum">
              <a:rPr lang="en-US" altLang="en-US"/>
              <a:pPr algn="l" eaLnBrk="1" hangingPunct="1"/>
              <a:t>14</a:t>
            </a:fld>
            <a:endParaRPr lang="en-US" altLang="en-US"/>
          </a:p>
        </p:txBody>
      </p:sp>
      <p:pic>
        <p:nvPicPr>
          <p:cNvPr id="28677" name="Picture 6" descr="http://www.examiner.com/images/blog/EXID24066/images/Boy_at_Drafting_Table.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67975" y="3922643"/>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3802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86643" y="301488"/>
            <a:ext cx="10018713" cy="983974"/>
          </a:xfrm>
        </p:spPr>
        <p:txBody>
          <a:bodyPr/>
          <a:lstStyle/>
          <a:p>
            <a:r>
              <a:rPr lang="en-US" altLang="en-US" b="1" dirty="0"/>
              <a:t>Hazard Management</a:t>
            </a:r>
          </a:p>
        </p:txBody>
      </p:sp>
      <p:sp>
        <p:nvSpPr>
          <p:cNvPr id="30723" name="Content Placeholder 2"/>
          <p:cNvSpPr>
            <a:spLocks noGrp="1"/>
          </p:cNvSpPr>
          <p:nvPr>
            <p:ph idx="1"/>
          </p:nvPr>
        </p:nvSpPr>
        <p:spPr>
          <a:xfrm>
            <a:off x="3505233" y="1866899"/>
            <a:ext cx="5181532" cy="3124201"/>
          </a:xfrm>
        </p:spPr>
        <p:txBody>
          <a:bodyPr>
            <a:normAutofit fontScale="77500" lnSpcReduction="20000"/>
          </a:bodyPr>
          <a:lstStyle/>
          <a:p>
            <a:pPr>
              <a:buFont typeface="Wingdings" panose="05000000000000000000" pitchFamily="2" charset="2"/>
              <a:buChar char="Ø"/>
            </a:pPr>
            <a:r>
              <a:rPr lang="en-US" altLang="en-US" sz="6000" b="1"/>
              <a:t>   S</a:t>
            </a:r>
            <a:r>
              <a:rPr lang="en-US" altLang="en-US" sz="4600"/>
              <a:t>pot </a:t>
            </a:r>
            <a:r>
              <a:rPr lang="en-US" altLang="en-US" sz="4600" dirty="0"/>
              <a:t>the Hazard</a:t>
            </a:r>
          </a:p>
          <a:p>
            <a:pPr>
              <a:buFont typeface="Wingdings" panose="05000000000000000000" pitchFamily="2" charset="2"/>
              <a:buChar char="Ø"/>
            </a:pPr>
            <a:r>
              <a:rPr lang="en-US" altLang="en-US" sz="6000" b="1" dirty="0"/>
              <a:t>   A</a:t>
            </a:r>
            <a:r>
              <a:rPr lang="en-US" altLang="en-US" sz="4600" dirty="0"/>
              <a:t>ssess the Hazard </a:t>
            </a:r>
          </a:p>
          <a:p>
            <a:pPr>
              <a:buFont typeface="Wingdings" panose="05000000000000000000" pitchFamily="2" charset="2"/>
              <a:buChar char="Ø"/>
            </a:pPr>
            <a:r>
              <a:rPr lang="en-US" altLang="en-US" sz="6000" b="1" dirty="0"/>
              <a:t>   F</a:t>
            </a:r>
            <a:r>
              <a:rPr lang="en-US" altLang="en-US" sz="4600" dirty="0"/>
              <a:t>ixed the Hazards</a:t>
            </a:r>
          </a:p>
          <a:p>
            <a:pPr>
              <a:buFont typeface="Wingdings" panose="05000000000000000000" pitchFamily="2" charset="2"/>
              <a:buChar char="Ø"/>
            </a:pPr>
            <a:r>
              <a:rPr lang="en-US" altLang="en-US" sz="6500" b="1" dirty="0"/>
              <a:t>  E</a:t>
            </a:r>
            <a:r>
              <a:rPr lang="en-US" altLang="en-US" sz="4600" dirty="0"/>
              <a:t>valuate the result</a:t>
            </a:r>
          </a:p>
        </p:txBody>
      </p:sp>
    </p:spTree>
    <p:extLst>
      <p:ext uri="{BB962C8B-B14F-4D97-AF65-F5344CB8AC3E}">
        <p14:creationId xmlns:p14="http://schemas.microsoft.com/office/powerpoint/2010/main" val="1455877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36069" y="230256"/>
            <a:ext cx="10018713" cy="983974"/>
          </a:xfrm>
        </p:spPr>
        <p:txBody>
          <a:bodyPr/>
          <a:lstStyle/>
          <a:p>
            <a:r>
              <a:rPr lang="en-US" altLang="en-US" dirty="0"/>
              <a:t>Steps for Hazard Control</a:t>
            </a:r>
          </a:p>
        </p:txBody>
      </p:sp>
      <p:sp>
        <p:nvSpPr>
          <p:cNvPr id="30723" name="Content Placeholder 2"/>
          <p:cNvSpPr>
            <a:spLocks noGrp="1"/>
          </p:cNvSpPr>
          <p:nvPr>
            <p:ph idx="1"/>
          </p:nvPr>
        </p:nvSpPr>
        <p:spPr>
          <a:xfrm>
            <a:off x="2663688" y="1802297"/>
            <a:ext cx="7818782" cy="4333460"/>
          </a:xfrm>
        </p:spPr>
        <p:txBody>
          <a:bodyPr>
            <a:normAutofit/>
          </a:bodyPr>
          <a:lstStyle/>
          <a:p>
            <a:r>
              <a:rPr lang="en-US" altLang="en-US" sz="2800" dirty="0"/>
              <a:t>Hazard identification</a:t>
            </a:r>
          </a:p>
          <a:p>
            <a:r>
              <a:rPr lang="en-US" altLang="en-US" sz="2800" dirty="0"/>
              <a:t>Hazard inventory </a:t>
            </a:r>
          </a:p>
          <a:p>
            <a:r>
              <a:rPr lang="en-US" altLang="en-US" sz="2800" dirty="0"/>
              <a:t>Hazard ranking</a:t>
            </a:r>
          </a:p>
          <a:p>
            <a:r>
              <a:rPr lang="en-US" altLang="en-US" sz="2800" dirty="0"/>
              <a:t>Assessing provability of occurrence</a:t>
            </a:r>
          </a:p>
          <a:p>
            <a:r>
              <a:rPr lang="en-US" altLang="en-US" sz="2800" dirty="0"/>
              <a:t>Hazard rank assessment</a:t>
            </a:r>
          </a:p>
          <a:p>
            <a:r>
              <a:rPr lang="en-US" altLang="en-US" sz="2800" dirty="0"/>
              <a:t>Hazard elimination/reduction/control</a:t>
            </a:r>
          </a:p>
          <a:p>
            <a:endParaRPr lang="en-US" altLang="en-US" dirty="0"/>
          </a:p>
        </p:txBody>
      </p:sp>
      <p:sp>
        <p:nvSpPr>
          <p:cNvPr id="2" name="TextBox 1">
            <a:extLst>
              <a:ext uri="{FF2B5EF4-FFF2-40B4-BE49-F238E27FC236}">
                <a16:creationId xmlns:a16="http://schemas.microsoft.com/office/drawing/2014/main" id="{32129D99-01A7-4641-A00B-B094DD15872F}"/>
              </a:ext>
            </a:extLst>
          </p:cNvPr>
          <p:cNvSpPr txBox="1"/>
          <p:nvPr/>
        </p:nvSpPr>
        <p:spPr>
          <a:xfrm>
            <a:off x="10296939" y="6228522"/>
            <a:ext cx="1179444" cy="369332"/>
          </a:xfrm>
          <a:prstGeom prst="rect">
            <a:avLst/>
          </a:prstGeom>
          <a:noFill/>
        </p:spPr>
        <p:txBody>
          <a:bodyPr wrap="square" rtlCol="0">
            <a:spAutoFit/>
          </a:bodyPr>
          <a:lstStyle/>
          <a:p>
            <a:r>
              <a:rPr lang="en-US" dirty="0"/>
              <a:t>P - 30</a:t>
            </a:r>
          </a:p>
        </p:txBody>
      </p:sp>
    </p:spTree>
    <p:extLst>
      <p:ext uri="{BB962C8B-B14F-4D97-AF65-F5344CB8AC3E}">
        <p14:creationId xmlns:p14="http://schemas.microsoft.com/office/powerpoint/2010/main" val="93283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86643" y="301488"/>
            <a:ext cx="10018713" cy="983974"/>
          </a:xfrm>
        </p:spPr>
        <p:txBody>
          <a:bodyPr/>
          <a:lstStyle/>
          <a:p>
            <a:r>
              <a:rPr lang="en-US" altLang="en-US" dirty="0"/>
              <a:t>Group Activity</a:t>
            </a:r>
          </a:p>
        </p:txBody>
      </p:sp>
      <p:sp>
        <p:nvSpPr>
          <p:cNvPr id="30723" name="Content Placeholder 2"/>
          <p:cNvSpPr>
            <a:spLocks noGrp="1"/>
          </p:cNvSpPr>
          <p:nvPr>
            <p:ph idx="1"/>
          </p:nvPr>
        </p:nvSpPr>
        <p:spPr>
          <a:xfrm>
            <a:off x="1762607" y="1606825"/>
            <a:ext cx="10018713" cy="3124201"/>
          </a:xfrm>
        </p:spPr>
        <p:txBody>
          <a:bodyPr/>
          <a:lstStyle/>
          <a:p>
            <a:r>
              <a:rPr lang="en-US" altLang="en-US" dirty="0"/>
              <a:t>See the NAPO video and identify the steps and hazards NAPO faced </a:t>
            </a:r>
          </a:p>
          <a:p>
            <a:r>
              <a:rPr lang="en-US" altLang="en-US" dirty="0"/>
              <a:t>Note down on the blank sheet</a:t>
            </a:r>
          </a:p>
        </p:txBody>
      </p:sp>
    </p:spTree>
    <p:extLst>
      <p:ext uri="{BB962C8B-B14F-4D97-AF65-F5344CB8AC3E}">
        <p14:creationId xmlns:p14="http://schemas.microsoft.com/office/powerpoint/2010/main" val="2924509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AU" altLang="en-US" b="1" dirty="0">
                <a:latin typeface="Algerian" panose="04020705040A02060702" pitchFamily="82" charset="0"/>
              </a:rPr>
              <a:t>3.3-1 Conduct Work Safely</a:t>
            </a:r>
            <a:endParaRPr lang="en-US" altLang="en-US" b="1" dirty="0">
              <a:latin typeface="Algerian" panose="04020705040A02060702" pitchFamily="82" charset="0"/>
            </a:endParaRP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18</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1656455" y="1828800"/>
            <a:ext cx="10018712" cy="3508653"/>
          </a:xfrm>
          <a:prstGeom prst="rect">
            <a:avLst/>
          </a:prstGeom>
          <a:noFill/>
        </p:spPr>
        <p:txBody>
          <a:bodyPr wrap="square" rtlCol="0">
            <a:spAutoFit/>
          </a:bodyPr>
          <a:lstStyle/>
          <a:p>
            <a:r>
              <a:rPr lang="en-US" sz="2000" b="1" dirty="0"/>
              <a:t>Minimum standards on safety and health in the workplace</a:t>
            </a:r>
          </a:p>
          <a:p>
            <a:endParaRPr lang="en-US" dirty="0"/>
          </a:p>
          <a:p>
            <a:pPr marL="285750" indent="-285750">
              <a:buFont typeface="Arial" panose="020B0604020202020204" pitchFamily="34" charset="0"/>
              <a:buChar char="•"/>
            </a:pPr>
            <a:r>
              <a:rPr lang="en-US" sz="2400" dirty="0"/>
              <a:t>Appropriate seat, lighting and ventilation</a:t>
            </a:r>
          </a:p>
          <a:p>
            <a:pPr marL="285750" indent="-285750">
              <a:buFont typeface="Arial" panose="020B0604020202020204" pitchFamily="34" charset="0"/>
              <a:buChar char="•"/>
            </a:pPr>
            <a:r>
              <a:rPr lang="en-US" sz="2400" dirty="0"/>
              <a:t>Adequate passageways and exits and firefighting equipment's</a:t>
            </a:r>
          </a:p>
          <a:p>
            <a:pPr marL="285750" indent="-285750">
              <a:buFont typeface="Arial" panose="020B0604020202020204" pitchFamily="34" charset="0"/>
              <a:buChar char="•"/>
            </a:pPr>
            <a:r>
              <a:rPr lang="en-US" sz="2400" dirty="0"/>
              <a:t>Separate toilet facilities for man and woman </a:t>
            </a:r>
          </a:p>
          <a:p>
            <a:pPr marL="285750" indent="-285750">
              <a:buFont typeface="Arial" panose="020B0604020202020204" pitchFamily="34" charset="0"/>
              <a:buChar char="•"/>
            </a:pPr>
            <a:r>
              <a:rPr lang="en-US" sz="2400" dirty="0"/>
              <a:t>Appropriate protecting clothing like protective gear, masks,  helmets, safety boots, coats, goggles etc. </a:t>
            </a:r>
          </a:p>
          <a:p>
            <a:pPr marL="285750" indent="-285750">
              <a:buFont typeface="Arial" panose="020B0604020202020204" pitchFamily="34" charset="0"/>
              <a:buChar char="•"/>
            </a:pPr>
            <a:r>
              <a:rPr lang="en-US" sz="2400" dirty="0"/>
              <a:t>First aid kits</a:t>
            </a:r>
          </a:p>
          <a:p>
            <a:pPr marL="285750" indent="-285750">
              <a:buFont typeface="Arial" panose="020B0604020202020204" pitchFamily="34" charset="0"/>
              <a:buChar char="•"/>
            </a:pPr>
            <a:r>
              <a:rPr lang="en-US" sz="2400" dirty="0"/>
              <a:t>Free medical and dental services</a:t>
            </a:r>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Tree>
    <p:extLst>
      <p:ext uri="{BB962C8B-B14F-4D97-AF65-F5344CB8AC3E}">
        <p14:creationId xmlns:p14="http://schemas.microsoft.com/office/powerpoint/2010/main" val="12875641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US" altLang="en-US" b="1" dirty="0">
                <a:latin typeface="Algerian" panose="04020705040A02060702" pitchFamily="82" charset="0"/>
              </a:rPr>
              <a:t>Issues of young worker</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19</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2054020" y="2441753"/>
            <a:ext cx="9369354" cy="2800767"/>
          </a:xfrm>
          <a:prstGeom prst="rect">
            <a:avLst/>
          </a:prstGeom>
          <a:noFill/>
        </p:spPr>
        <p:txBody>
          <a:bodyPr wrap="square" rtlCol="0">
            <a:spAutoFit/>
          </a:bodyPr>
          <a:lstStyle/>
          <a:p>
            <a:r>
              <a:rPr lang="en-US" sz="2000" b="1" dirty="0"/>
              <a:t>There is so many reasons for getting heart of young worker  </a:t>
            </a:r>
          </a:p>
          <a:p>
            <a:endParaRPr lang="en-US" dirty="0"/>
          </a:p>
          <a:p>
            <a:pPr marL="285750" indent="-285750">
              <a:buFont typeface="Arial" panose="020B0604020202020204" pitchFamily="34" charset="0"/>
              <a:buChar char="•"/>
            </a:pPr>
            <a:r>
              <a:rPr lang="en-US" sz="2400" dirty="0"/>
              <a:t>Not enough training</a:t>
            </a:r>
          </a:p>
          <a:p>
            <a:pPr marL="285750" indent="-285750">
              <a:buFont typeface="Arial" panose="020B0604020202020204" pitchFamily="34" charset="0"/>
              <a:buChar char="•"/>
            </a:pPr>
            <a:r>
              <a:rPr lang="en-US" sz="2400" dirty="0"/>
              <a:t>Not enough experience </a:t>
            </a:r>
          </a:p>
          <a:p>
            <a:pPr marL="285750" indent="-285750">
              <a:buFont typeface="Arial" panose="020B0604020202020204" pitchFamily="34" charset="0"/>
              <a:buChar char="•"/>
            </a:pPr>
            <a:r>
              <a:rPr lang="en-US" sz="2400" dirty="0"/>
              <a:t>Don’t know there legal right</a:t>
            </a:r>
          </a:p>
          <a:p>
            <a:pPr marL="285750" indent="-285750">
              <a:buFont typeface="Arial" panose="020B0604020202020204" pitchFamily="34" charset="0"/>
              <a:buChar char="•"/>
            </a:pPr>
            <a:r>
              <a:rPr lang="en-US" sz="2400" dirty="0"/>
              <a:t>Afraid to ask questions</a:t>
            </a:r>
          </a:p>
          <a:p>
            <a:pPr marL="285750" indent="-285750">
              <a:buFont typeface="Arial" panose="020B0604020202020204" pitchFamily="34" charset="0"/>
              <a:buChar char="•"/>
            </a:pPr>
            <a:r>
              <a:rPr lang="en-US" sz="2400" dirty="0"/>
              <a:t>Tired from trying to balance work with school and other activities</a:t>
            </a:r>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Tree>
    <p:extLst>
      <p:ext uri="{BB962C8B-B14F-4D97-AF65-F5344CB8AC3E}">
        <p14:creationId xmlns:p14="http://schemas.microsoft.com/office/powerpoint/2010/main" val="31638145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1C8D52-E17E-4E40-BFFF-24A075BC421E}"/>
              </a:ext>
            </a:extLst>
          </p:cNvPr>
          <p:cNvSpPr txBox="1"/>
          <p:nvPr/>
        </p:nvSpPr>
        <p:spPr>
          <a:xfrm>
            <a:off x="2372139" y="278296"/>
            <a:ext cx="9197009" cy="646331"/>
          </a:xfrm>
          <a:prstGeom prst="rect">
            <a:avLst/>
          </a:prstGeom>
          <a:noFill/>
        </p:spPr>
        <p:txBody>
          <a:bodyPr wrap="square" rtlCol="0">
            <a:spAutoFit/>
          </a:bodyPr>
          <a:lstStyle/>
          <a:p>
            <a:r>
              <a:rPr lang="en-US" sz="3600" b="1" dirty="0"/>
              <a:t>Apply OSH Practice in CBT&amp;A Environment</a:t>
            </a:r>
          </a:p>
        </p:txBody>
      </p:sp>
      <p:sp>
        <p:nvSpPr>
          <p:cNvPr id="7" name="TextBox 6">
            <a:extLst>
              <a:ext uri="{FF2B5EF4-FFF2-40B4-BE49-F238E27FC236}">
                <a16:creationId xmlns:a16="http://schemas.microsoft.com/office/drawing/2014/main" id="{5BC56BD7-6909-4641-9660-2AA8DA4ABA09}"/>
              </a:ext>
            </a:extLst>
          </p:cNvPr>
          <p:cNvSpPr txBox="1"/>
          <p:nvPr/>
        </p:nvSpPr>
        <p:spPr>
          <a:xfrm>
            <a:off x="2557671" y="2173356"/>
            <a:ext cx="9011477" cy="2246769"/>
          </a:xfrm>
          <a:prstGeom prst="rect">
            <a:avLst/>
          </a:prstGeom>
          <a:noFill/>
        </p:spPr>
        <p:txBody>
          <a:bodyPr wrap="square" rtlCol="0">
            <a:spAutoFit/>
          </a:bodyPr>
          <a:lstStyle/>
          <a:p>
            <a:pPr marL="342900" indent="-342900">
              <a:buFont typeface="+mj-lt"/>
              <a:buAutoNum type="arabicPeriod"/>
            </a:pPr>
            <a:r>
              <a:rPr lang="en-US" sz="2800" dirty="0"/>
              <a:t>Identify OSH issues in relating to work environment</a:t>
            </a:r>
          </a:p>
          <a:p>
            <a:pPr marL="342900" indent="-342900">
              <a:buFont typeface="+mj-lt"/>
              <a:buAutoNum type="arabicPeriod"/>
            </a:pPr>
            <a:r>
              <a:rPr lang="en-US" sz="2800" dirty="0"/>
              <a:t>Control and report OSH issues</a:t>
            </a:r>
          </a:p>
          <a:p>
            <a:pPr marL="342900" indent="-342900">
              <a:buFont typeface="+mj-lt"/>
              <a:buAutoNum type="arabicPeriod"/>
            </a:pPr>
            <a:r>
              <a:rPr lang="en-US" sz="2800" dirty="0"/>
              <a:t>Conduct work safely</a:t>
            </a:r>
          </a:p>
          <a:p>
            <a:pPr marL="342900" indent="-342900">
              <a:buFont typeface="+mj-lt"/>
              <a:buAutoNum type="arabicPeriod"/>
            </a:pPr>
            <a:r>
              <a:rPr lang="en-US" sz="2800" dirty="0"/>
              <a:t>Follow emergency response procedure</a:t>
            </a:r>
          </a:p>
          <a:p>
            <a:pPr marL="342900" indent="-342900">
              <a:buFont typeface="+mj-lt"/>
              <a:buAutoNum type="arabicPeriod"/>
            </a:pPr>
            <a:r>
              <a:rPr lang="en-US" sz="2800" dirty="0"/>
              <a:t>Maintain and improve health and safety in work places</a:t>
            </a:r>
          </a:p>
        </p:txBody>
      </p:sp>
      <p:sp>
        <p:nvSpPr>
          <p:cNvPr id="8" name="TextBox 7">
            <a:extLst>
              <a:ext uri="{FF2B5EF4-FFF2-40B4-BE49-F238E27FC236}">
                <a16:creationId xmlns:a16="http://schemas.microsoft.com/office/drawing/2014/main" id="{FA5EF821-10A0-4CAE-8C57-D943C89D71B2}"/>
              </a:ext>
            </a:extLst>
          </p:cNvPr>
          <p:cNvSpPr txBox="1"/>
          <p:nvPr/>
        </p:nvSpPr>
        <p:spPr>
          <a:xfrm>
            <a:off x="10495722" y="6056243"/>
            <a:ext cx="781878" cy="369332"/>
          </a:xfrm>
          <a:prstGeom prst="rect">
            <a:avLst/>
          </a:prstGeom>
          <a:noFill/>
        </p:spPr>
        <p:txBody>
          <a:bodyPr wrap="square" rtlCol="0">
            <a:spAutoFit/>
          </a:bodyPr>
          <a:lstStyle/>
          <a:p>
            <a:r>
              <a:rPr lang="en-US" dirty="0"/>
              <a:t>P-6</a:t>
            </a:r>
          </a:p>
        </p:txBody>
      </p:sp>
    </p:spTree>
    <p:extLst>
      <p:ext uri="{BB962C8B-B14F-4D97-AF65-F5344CB8AC3E}">
        <p14:creationId xmlns:p14="http://schemas.microsoft.com/office/powerpoint/2010/main" val="386572738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US" altLang="en-US" b="1" dirty="0">
                <a:latin typeface="Algerian" panose="04020705040A02060702" pitchFamily="82" charset="0"/>
              </a:rPr>
              <a:t>Cost of injury</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20</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4147863" y="2287865"/>
            <a:ext cx="6109319" cy="2831544"/>
          </a:xfrm>
          <a:prstGeom prst="rect">
            <a:avLst/>
          </a:prstGeom>
          <a:noFill/>
        </p:spPr>
        <p:txBody>
          <a:bodyPr wrap="square" rtlCol="0">
            <a:spAutoFit/>
          </a:bodyPr>
          <a:lstStyle/>
          <a:p>
            <a:pPr marL="285750" indent="-285750">
              <a:buFont typeface="Arial" panose="020B0604020202020204" pitchFamily="34" charset="0"/>
              <a:buChar char="•"/>
            </a:pPr>
            <a:r>
              <a:rPr lang="en-US" sz="2800" dirty="0"/>
              <a:t>Family and friends</a:t>
            </a:r>
          </a:p>
          <a:p>
            <a:pPr marL="285750" indent="-285750">
              <a:buFont typeface="Arial" panose="020B0604020202020204" pitchFamily="34" charset="0"/>
              <a:buChar char="•"/>
            </a:pPr>
            <a:r>
              <a:rPr lang="en-US" sz="2800" dirty="0"/>
              <a:t>Employer</a:t>
            </a:r>
          </a:p>
          <a:p>
            <a:pPr marL="285750" indent="-285750">
              <a:buFont typeface="Arial" panose="020B0604020202020204" pitchFamily="34" charset="0"/>
              <a:buChar char="•"/>
            </a:pPr>
            <a:r>
              <a:rPr lang="en-US" sz="2800" dirty="0"/>
              <a:t>Co-workers</a:t>
            </a:r>
          </a:p>
          <a:p>
            <a:pPr marL="285750" indent="-285750">
              <a:buFont typeface="Arial" panose="020B0604020202020204" pitchFamily="34" charset="0"/>
              <a:buChar char="•"/>
            </a:pPr>
            <a:r>
              <a:rPr lang="en-US" sz="2800" dirty="0"/>
              <a:t>Community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Tree>
    <p:extLst>
      <p:ext uri="{BB962C8B-B14F-4D97-AF65-F5344CB8AC3E}">
        <p14:creationId xmlns:p14="http://schemas.microsoft.com/office/powerpoint/2010/main" val="108752710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US" altLang="en-US" b="1" dirty="0">
                <a:latin typeface="Algerian" panose="04020705040A02060702" pitchFamily="82" charset="0"/>
              </a:rPr>
              <a:t>Responsibilities under </a:t>
            </a:r>
            <a:r>
              <a:rPr lang="en-US" altLang="en-US" b="1" dirty="0" err="1">
                <a:latin typeface="Algerian" panose="04020705040A02060702" pitchFamily="82" charset="0"/>
              </a:rPr>
              <a:t>osh</a:t>
            </a:r>
            <a:endParaRPr lang="en-US" altLang="en-US" b="1" dirty="0">
              <a:latin typeface="Algerian" panose="04020705040A02060702" pitchFamily="82" charset="0"/>
            </a:endParaRP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21</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1656455" y="1425859"/>
            <a:ext cx="10018712" cy="2893100"/>
          </a:xfrm>
          <a:prstGeom prst="rect">
            <a:avLst/>
          </a:prstGeom>
          <a:noFill/>
        </p:spPr>
        <p:txBody>
          <a:bodyPr wrap="square" rtlCol="0">
            <a:spAutoFit/>
          </a:bodyPr>
          <a:lstStyle/>
          <a:p>
            <a:r>
              <a:rPr lang="en-US" sz="2000" b="1" dirty="0"/>
              <a:t>Duties of Employers</a:t>
            </a:r>
            <a:endParaRPr lang="en-US" dirty="0"/>
          </a:p>
          <a:p>
            <a:pPr marL="285750" indent="-285750">
              <a:buFont typeface="Arial" panose="020B0604020202020204" pitchFamily="34" charset="0"/>
              <a:buChar char="•"/>
            </a:pPr>
            <a:r>
              <a:rPr lang="en-US" sz="2400" dirty="0"/>
              <a:t>Establish a health &amp; safety policy and program</a:t>
            </a:r>
          </a:p>
          <a:p>
            <a:pPr marL="285750" indent="-285750">
              <a:buFont typeface="Arial" panose="020B0604020202020204" pitchFamily="34" charset="0"/>
              <a:buChar char="•"/>
            </a:pPr>
            <a:r>
              <a:rPr lang="en-US" sz="2400" dirty="0"/>
              <a:t>Provide required training</a:t>
            </a:r>
          </a:p>
          <a:p>
            <a:pPr marL="285750" indent="-285750">
              <a:buFont typeface="Arial" panose="020B0604020202020204" pitchFamily="34" charset="0"/>
              <a:buChar char="•"/>
            </a:pPr>
            <a:r>
              <a:rPr lang="en-US" sz="2400" dirty="0"/>
              <a:t>Provide the information, instruction and supervision you need to do your job safely</a:t>
            </a:r>
          </a:p>
          <a:p>
            <a:pPr marL="285750" indent="-285750">
              <a:buFont typeface="Arial" panose="020B0604020202020204" pitchFamily="34" charset="0"/>
              <a:buChar char="•"/>
            </a:pPr>
            <a:r>
              <a:rPr lang="en-US" sz="2400" dirty="0"/>
              <a:t>Make sure you have necessary safety equipment</a:t>
            </a:r>
          </a:p>
          <a:p>
            <a:pPr marL="285750" indent="-285750">
              <a:buFont typeface="Arial" panose="020B0604020202020204" pitchFamily="34" charset="0"/>
              <a:buChar char="•"/>
            </a:pPr>
            <a:r>
              <a:rPr lang="en-US" sz="2400" dirty="0"/>
              <a:t>Provide information on hazards in the workplace</a:t>
            </a:r>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
        <p:nvSpPr>
          <p:cNvPr id="4" name="TextBox 3">
            <a:extLst>
              <a:ext uri="{FF2B5EF4-FFF2-40B4-BE49-F238E27FC236}">
                <a16:creationId xmlns:a16="http://schemas.microsoft.com/office/drawing/2014/main" id="{C1D1C781-A094-40BF-943C-106F689FA543}"/>
              </a:ext>
            </a:extLst>
          </p:cNvPr>
          <p:cNvSpPr txBox="1"/>
          <p:nvPr/>
        </p:nvSpPr>
        <p:spPr>
          <a:xfrm>
            <a:off x="1656455" y="4438228"/>
            <a:ext cx="7646571" cy="1200329"/>
          </a:xfrm>
          <a:prstGeom prst="rect">
            <a:avLst/>
          </a:prstGeom>
          <a:noFill/>
        </p:spPr>
        <p:txBody>
          <a:bodyPr wrap="square" rtlCol="0">
            <a:spAutoFit/>
          </a:bodyPr>
          <a:lstStyle/>
          <a:p>
            <a:r>
              <a:rPr lang="en-US" dirty="0"/>
              <a:t>Important information's are</a:t>
            </a:r>
          </a:p>
          <a:p>
            <a:pPr marL="285750" indent="-285750">
              <a:buFont typeface="Arial" panose="020B0604020202020204" pitchFamily="34" charset="0"/>
              <a:buChar char="•"/>
            </a:pPr>
            <a:r>
              <a:rPr lang="en-US" b="1" dirty="0"/>
              <a:t>The health &amp; safety policy </a:t>
            </a:r>
          </a:p>
          <a:p>
            <a:pPr marL="285750" indent="-285750">
              <a:buFont typeface="Arial" panose="020B0604020202020204" pitchFamily="34" charset="0"/>
              <a:buChar char="•"/>
            </a:pPr>
            <a:r>
              <a:rPr lang="en-US" b="1" dirty="0"/>
              <a:t>The OSH act</a:t>
            </a:r>
          </a:p>
          <a:p>
            <a:endParaRPr lang="en-US" dirty="0"/>
          </a:p>
        </p:txBody>
      </p:sp>
    </p:spTree>
    <p:extLst>
      <p:ext uri="{BB962C8B-B14F-4D97-AF65-F5344CB8AC3E}">
        <p14:creationId xmlns:p14="http://schemas.microsoft.com/office/powerpoint/2010/main" val="33062827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US" altLang="en-US" b="1" dirty="0">
                <a:latin typeface="Algerian" panose="04020705040A02060702" pitchFamily="82" charset="0"/>
              </a:rPr>
              <a:t>Responsibilities under </a:t>
            </a:r>
            <a:r>
              <a:rPr lang="en-US" altLang="en-US" b="1" dirty="0" err="1">
                <a:latin typeface="Algerian" panose="04020705040A02060702" pitchFamily="82" charset="0"/>
              </a:rPr>
              <a:t>osh</a:t>
            </a:r>
            <a:endParaRPr lang="en-US" altLang="en-US" b="1" dirty="0">
              <a:latin typeface="Algerian" panose="04020705040A02060702" pitchFamily="82" charset="0"/>
            </a:endParaRP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22</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2067271" y="1747295"/>
            <a:ext cx="10018712" cy="1508105"/>
          </a:xfrm>
          <a:prstGeom prst="rect">
            <a:avLst/>
          </a:prstGeom>
          <a:noFill/>
        </p:spPr>
        <p:txBody>
          <a:bodyPr wrap="square" rtlCol="0">
            <a:spAutoFit/>
          </a:bodyPr>
          <a:lstStyle/>
          <a:p>
            <a:r>
              <a:rPr lang="en-US" sz="2000" b="1" dirty="0"/>
              <a:t>Duties of Supervisor</a:t>
            </a:r>
            <a:endParaRPr lang="en-US" dirty="0"/>
          </a:p>
          <a:p>
            <a:pPr marL="285750" indent="-285750">
              <a:buFont typeface="Arial" panose="020B0604020202020204" pitchFamily="34" charset="0"/>
              <a:buChar char="•"/>
            </a:pPr>
            <a:r>
              <a:rPr lang="en-US" sz="2400" dirty="0"/>
              <a:t>Make sure that you follow the law and the companies safety rules</a:t>
            </a:r>
          </a:p>
          <a:p>
            <a:pPr marL="285750" indent="-285750">
              <a:buFont typeface="Arial" panose="020B0604020202020204" pitchFamily="34" charset="0"/>
              <a:buChar char="•"/>
            </a:pPr>
            <a:r>
              <a:rPr lang="en-US" sz="2400" dirty="0"/>
              <a:t>Tell you about any job hazards or dangers </a:t>
            </a:r>
          </a:p>
          <a:p>
            <a:pPr marL="285750" indent="-285750">
              <a:buFont typeface="Arial" panose="020B0604020202020204" pitchFamily="34" charset="0"/>
              <a:buChar char="•"/>
            </a:pPr>
            <a:r>
              <a:rPr lang="en-US" sz="2400" dirty="0"/>
              <a:t>Make sure you use safety equipment properly</a:t>
            </a:r>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
        <p:nvSpPr>
          <p:cNvPr id="6" name="TextBox 5">
            <a:extLst>
              <a:ext uri="{FF2B5EF4-FFF2-40B4-BE49-F238E27FC236}">
                <a16:creationId xmlns:a16="http://schemas.microsoft.com/office/drawing/2014/main" id="{9B879DC8-F8AF-4600-924F-5010BC7D487A}"/>
              </a:ext>
            </a:extLst>
          </p:cNvPr>
          <p:cNvSpPr txBox="1"/>
          <p:nvPr/>
        </p:nvSpPr>
        <p:spPr>
          <a:xfrm>
            <a:off x="2067271" y="3602601"/>
            <a:ext cx="10018712" cy="2246769"/>
          </a:xfrm>
          <a:prstGeom prst="rect">
            <a:avLst/>
          </a:prstGeom>
          <a:noFill/>
        </p:spPr>
        <p:txBody>
          <a:bodyPr wrap="square" rtlCol="0">
            <a:spAutoFit/>
          </a:bodyPr>
          <a:lstStyle/>
          <a:p>
            <a:r>
              <a:rPr lang="en-US" sz="2000" b="1" dirty="0"/>
              <a:t>Role of Employees</a:t>
            </a:r>
            <a:endParaRPr lang="en-US" dirty="0"/>
          </a:p>
          <a:p>
            <a:pPr marL="285750" indent="-285750">
              <a:buFont typeface="Arial" panose="020B0604020202020204" pitchFamily="34" charset="0"/>
              <a:buChar char="•"/>
            </a:pPr>
            <a:r>
              <a:rPr lang="en-US" sz="2400" dirty="0"/>
              <a:t>Obey the law and the companies safety rules</a:t>
            </a:r>
          </a:p>
          <a:p>
            <a:pPr marL="285750" indent="-285750">
              <a:buFont typeface="Arial" panose="020B0604020202020204" pitchFamily="34" charset="0"/>
              <a:buChar char="•"/>
            </a:pPr>
            <a:r>
              <a:rPr lang="en-US" sz="2400" dirty="0"/>
              <a:t>Use machine and equipment safely</a:t>
            </a:r>
          </a:p>
          <a:p>
            <a:pPr marL="285750" indent="-285750">
              <a:buFont typeface="Arial" panose="020B0604020202020204" pitchFamily="34" charset="0"/>
              <a:buChar char="•"/>
            </a:pPr>
            <a:r>
              <a:rPr lang="en-US" sz="2400" dirty="0"/>
              <a:t>Report hazards to your Supervisor or Manager </a:t>
            </a:r>
          </a:p>
          <a:p>
            <a:pPr marL="285750" indent="-285750">
              <a:buFont typeface="Arial" panose="020B0604020202020204" pitchFamily="34" charset="0"/>
              <a:buChar char="•"/>
            </a:pPr>
            <a:r>
              <a:rPr lang="en-US" sz="2400" dirty="0"/>
              <a:t>Ware required PPE</a:t>
            </a:r>
          </a:p>
          <a:p>
            <a:pPr marL="285750" indent="-285750">
              <a:buFont typeface="Arial" panose="020B0604020202020204" pitchFamily="34" charset="0"/>
              <a:buChar char="•"/>
            </a:pPr>
            <a:r>
              <a:rPr lang="en-US" sz="2400" dirty="0"/>
              <a:t>Work safely and don’t fool around</a:t>
            </a:r>
          </a:p>
        </p:txBody>
      </p:sp>
    </p:spTree>
    <p:extLst>
      <p:ext uri="{BB962C8B-B14F-4D97-AF65-F5344CB8AC3E}">
        <p14:creationId xmlns:p14="http://schemas.microsoft.com/office/powerpoint/2010/main" val="299889007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755441" y="270841"/>
            <a:ext cx="10018713" cy="891209"/>
          </a:xfrm>
        </p:spPr>
        <p:txBody>
          <a:bodyPr/>
          <a:lstStyle/>
          <a:p>
            <a:r>
              <a:rPr lang="en-US" altLang="en-US" b="1" dirty="0">
                <a:latin typeface="Algerian" panose="04020705040A02060702" pitchFamily="82" charset="0"/>
              </a:rPr>
              <a:t>Responsibilities under </a:t>
            </a:r>
            <a:r>
              <a:rPr lang="en-US" altLang="en-US" b="1" dirty="0" err="1">
                <a:latin typeface="Algerian" panose="04020705040A02060702" pitchFamily="82" charset="0"/>
              </a:rPr>
              <a:t>osh</a:t>
            </a:r>
            <a:endParaRPr lang="en-US" altLang="en-US" b="1" dirty="0">
              <a:latin typeface="Algerian" panose="04020705040A02060702" pitchFamily="82" charset="0"/>
            </a:endParaRP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23</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2067271" y="1747295"/>
            <a:ext cx="10018712" cy="1508105"/>
          </a:xfrm>
          <a:prstGeom prst="rect">
            <a:avLst/>
          </a:prstGeom>
          <a:noFill/>
        </p:spPr>
        <p:txBody>
          <a:bodyPr wrap="square" rtlCol="0">
            <a:spAutoFit/>
          </a:bodyPr>
          <a:lstStyle/>
          <a:p>
            <a:r>
              <a:rPr lang="en-US" sz="2000" b="1" dirty="0"/>
              <a:t>Your Rights</a:t>
            </a:r>
            <a:endParaRPr lang="en-US" dirty="0"/>
          </a:p>
          <a:p>
            <a:pPr marL="285750" indent="-285750">
              <a:buFont typeface="Arial" panose="020B0604020202020204" pitchFamily="34" charset="0"/>
              <a:buChar char="•"/>
            </a:pPr>
            <a:r>
              <a:rPr lang="en-US" sz="2400" dirty="0"/>
              <a:t>The right to know</a:t>
            </a:r>
          </a:p>
          <a:p>
            <a:pPr marL="285750" indent="-285750">
              <a:buFont typeface="Arial" panose="020B0604020202020204" pitchFamily="34" charset="0"/>
              <a:buChar char="•"/>
            </a:pPr>
            <a:r>
              <a:rPr lang="en-US" sz="2400" dirty="0"/>
              <a:t>The right to practice</a:t>
            </a:r>
          </a:p>
          <a:p>
            <a:pPr marL="285750" indent="-285750">
              <a:buFont typeface="Arial" panose="020B0604020202020204" pitchFamily="34" charset="0"/>
              <a:buChar char="•"/>
            </a:pPr>
            <a:r>
              <a:rPr lang="en-US" sz="2400" dirty="0"/>
              <a:t>The right to refuse</a:t>
            </a:r>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
        <p:nvSpPr>
          <p:cNvPr id="6" name="TextBox 5">
            <a:extLst>
              <a:ext uri="{FF2B5EF4-FFF2-40B4-BE49-F238E27FC236}">
                <a16:creationId xmlns:a16="http://schemas.microsoft.com/office/drawing/2014/main" id="{9B879DC8-F8AF-4600-924F-5010BC7D487A}"/>
              </a:ext>
            </a:extLst>
          </p:cNvPr>
          <p:cNvSpPr txBox="1"/>
          <p:nvPr/>
        </p:nvSpPr>
        <p:spPr>
          <a:xfrm>
            <a:off x="2067271" y="3602601"/>
            <a:ext cx="4744346" cy="2246769"/>
          </a:xfrm>
          <a:prstGeom prst="rect">
            <a:avLst/>
          </a:prstGeom>
          <a:noFill/>
        </p:spPr>
        <p:txBody>
          <a:bodyPr wrap="square" rtlCol="0">
            <a:spAutoFit/>
          </a:bodyPr>
          <a:lstStyle/>
          <a:p>
            <a:r>
              <a:rPr lang="en-US" sz="2000" b="1" dirty="0"/>
              <a:t>General Training </a:t>
            </a:r>
            <a:endParaRPr lang="en-US" dirty="0"/>
          </a:p>
          <a:p>
            <a:pPr marL="285750" indent="-285750">
              <a:buFont typeface="Arial" panose="020B0604020202020204" pitchFamily="34" charset="0"/>
              <a:buChar char="•"/>
            </a:pPr>
            <a:r>
              <a:rPr lang="en-US" sz="2400" dirty="0"/>
              <a:t>Companies health and safety </a:t>
            </a:r>
          </a:p>
          <a:p>
            <a:pPr marL="285750" indent="-285750">
              <a:buFont typeface="Arial" panose="020B0604020202020204" pitchFamily="34" charset="0"/>
              <a:buChar char="•"/>
            </a:pPr>
            <a:r>
              <a:rPr lang="en-US" sz="2400" dirty="0"/>
              <a:t>Companies safety rules </a:t>
            </a:r>
          </a:p>
          <a:p>
            <a:pPr marL="285750" indent="-285750">
              <a:buFont typeface="Arial" panose="020B0604020202020204" pitchFamily="34" charset="0"/>
              <a:buChar char="•"/>
            </a:pPr>
            <a:r>
              <a:rPr lang="en-US" sz="2400" dirty="0"/>
              <a:t>Emergency procedures</a:t>
            </a:r>
          </a:p>
          <a:p>
            <a:pPr marL="285750" indent="-285750">
              <a:buFont typeface="Arial" panose="020B0604020202020204" pitchFamily="34" charset="0"/>
              <a:buChar char="•"/>
            </a:pPr>
            <a:r>
              <a:rPr lang="en-US" sz="2400" dirty="0"/>
              <a:t>How to get first aid</a:t>
            </a:r>
          </a:p>
          <a:p>
            <a:pPr marL="285750" indent="-285750">
              <a:buFont typeface="Arial" panose="020B0604020202020204" pitchFamily="34" charset="0"/>
              <a:buChar char="•"/>
            </a:pPr>
            <a:r>
              <a:rPr lang="en-US" sz="2400" dirty="0"/>
              <a:t>Work safely and don’t fool around</a:t>
            </a:r>
          </a:p>
        </p:txBody>
      </p:sp>
      <p:sp>
        <p:nvSpPr>
          <p:cNvPr id="7" name="TextBox 6">
            <a:extLst>
              <a:ext uri="{FF2B5EF4-FFF2-40B4-BE49-F238E27FC236}">
                <a16:creationId xmlns:a16="http://schemas.microsoft.com/office/drawing/2014/main" id="{C64A1E31-1109-4564-AFFE-A2F2F46567EA}"/>
              </a:ext>
            </a:extLst>
          </p:cNvPr>
          <p:cNvSpPr txBox="1"/>
          <p:nvPr/>
        </p:nvSpPr>
        <p:spPr>
          <a:xfrm>
            <a:off x="6811617" y="3787266"/>
            <a:ext cx="4943061" cy="1877437"/>
          </a:xfrm>
          <a:prstGeom prst="rect">
            <a:avLst/>
          </a:prstGeom>
          <a:noFill/>
        </p:spPr>
        <p:txBody>
          <a:bodyPr wrap="square" rtlCol="0">
            <a:spAutoFit/>
          </a:bodyPr>
          <a:lstStyle/>
          <a:p>
            <a:r>
              <a:rPr lang="en-US" sz="2000" b="1" dirty="0"/>
              <a:t>Specific Training </a:t>
            </a:r>
            <a:endParaRPr lang="en-US" dirty="0"/>
          </a:p>
          <a:p>
            <a:pPr marL="285750" indent="-285750">
              <a:buFont typeface="Arial" panose="020B0604020202020204" pitchFamily="34" charset="0"/>
              <a:buChar char="•"/>
            </a:pPr>
            <a:r>
              <a:rPr lang="en-US" sz="2400" dirty="0"/>
              <a:t>How to do your job safety </a:t>
            </a:r>
          </a:p>
          <a:p>
            <a:pPr marL="285750" indent="-285750">
              <a:buFont typeface="Arial" panose="020B0604020202020204" pitchFamily="34" charset="0"/>
              <a:buChar char="•"/>
            </a:pPr>
            <a:r>
              <a:rPr lang="en-US" sz="2400" dirty="0"/>
              <a:t>How to deal with hazards materials</a:t>
            </a:r>
          </a:p>
          <a:p>
            <a:pPr marL="285750" indent="-285750">
              <a:buFont typeface="Arial" panose="020B0604020202020204" pitchFamily="34" charset="0"/>
              <a:buChar char="•"/>
            </a:pPr>
            <a:r>
              <a:rPr lang="en-US" sz="2400" dirty="0"/>
              <a:t>How to use PPE</a:t>
            </a:r>
          </a:p>
          <a:p>
            <a:pPr marL="285750" indent="-285750">
              <a:buFont typeface="Arial" panose="020B0604020202020204" pitchFamily="34" charset="0"/>
              <a:buChar char="•"/>
            </a:pPr>
            <a:r>
              <a:rPr lang="en-US" sz="2400" dirty="0"/>
              <a:t>How to operate machinery safely</a:t>
            </a:r>
          </a:p>
        </p:txBody>
      </p:sp>
    </p:spTree>
    <p:extLst>
      <p:ext uri="{BB962C8B-B14F-4D97-AF65-F5344CB8AC3E}">
        <p14:creationId xmlns:p14="http://schemas.microsoft.com/office/powerpoint/2010/main" val="308613094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1298780" y="261599"/>
            <a:ext cx="10018713" cy="891209"/>
          </a:xfrm>
        </p:spPr>
        <p:txBody>
          <a:bodyPr>
            <a:normAutofit fontScale="90000"/>
          </a:bodyPr>
          <a:lstStyle/>
          <a:p>
            <a:r>
              <a:rPr lang="en-US" altLang="en-US" b="1" dirty="0">
                <a:latin typeface="Algerian" panose="04020705040A02060702" pitchFamily="82" charset="0"/>
              </a:rPr>
              <a:t>3.3-2 Personal Protective equipment's</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24</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1656455" y="1828800"/>
            <a:ext cx="10018712" cy="1046440"/>
          </a:xfrm>
          <a:prstGeom prst="rect">
            <a:avLst/>
          </a:prstGeom>
          <a:noFill/>
        </p:spPr>
        <p:txBody>
          <a:bodyPr wrap="square" rtlCol="0">
            <a:spAutoFit/>
          </a:bodyPr>
          <a:lstStyle/>
          <a:p>
            <a:r>
              <a:rPr lang="en-US" sz="2000" b="1" dirty="0"/>
              <a:t>PPE</a:t>
            </a:r>
            <a:endParaRPr lang="en-US" dirty="0"/>
          </a:p>
          <a:p>
            <a:pPr marL="285750" indent="-285750">
              <a:buFont typeface="Arial" panose="020B0604020202020204" pitchFamily="34" charset="0"/>
              <a:buChar char="•"/>
            </a:pPr>
            <a:r>
              <a:rPr lang="en-US" sz="2400" dirty="0"/>
              <a:t>Appropriate seat lighting and ventilation</a:t>
            </a:r>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36</a:t>
            </a:r>
          </a:p>
        </p:txBody>
      </p:sp>
    </p:spTree>
    <p:extLst>
      <p:ext uri="{BB962C8B-B14F-4D97-AF65-F5344CB8AC3E}">
        <p14:creationId xmlns:p14="http://schemas.microsoft.com/office/powerpoint/2010/main" val="40406176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1298780" y="261599"/>
            <a:ext cx="10018713" cy="891209"/>
          </a:xfrm>
        </p:spPr>
        <p:txBody>
          <a:bodyPr>
            <a:normAutofit/>
          </a:bodyPr>
          <a:lstStyle/>
          <a:p>
            <a:r>
              <a:rPr lang="en-US" altLang="en-US" b="1" dirty="0">
                <a:latin typeface="Algerian" panose="04020705040A02060702" pitchFamily="82" charset="0"/>
              </a:rPr>
              <a:t>3.4-2 proper use of fire extinguisher</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25</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3041442" y="2517913"/>
            <a:ext cx="6533388" cy="3847207"/>
          </a:xfrm>
          <a:prstGeom prst="rect">
            <a:avLst/>
          </a:prstGeom>
          <a:noFill/>
        </p:spPr>
        <p:txBody>
          <a:bodyPr wrap="square" rtlCol="0">
            <a:spAutoFit/>
          </a:bodyPr>
          <a:lstStyle/>
          <a:p>
            <a:r>
              <a:rPr lang="en-US" sz="2400" b="1" dirty="0"/>
              <a:t>Steps using portable fire extinguisher </a:t>
            </a:r>
          </a:p>
          <a:p>
            <a:endParaRPr lang="en-US" dirty="0"/>
          </a:p>
          <a:p>
            <a:pPr marL="285750" indent="-285750">
              <a:buFont typeface="Arial" panose="020B0604020202020204" pitchFamily="34" charset="0"/>
              <a:buChar char="•"/>
            </a:pPr>
            <a:r>
              <a:rPr lang="en-US" sz="4000" b="1" dirty="0"/>
              <a:t>P</a:t>
            </a:r>
            <a:r>
              <a:rPr lang="en-US" sz="2400" dirty="0"/>
              <a:t>ull the pin of the fire extinguisher </a:t>
            </a:r>
          </a:p>
          <a:p>
            <a:pPr marL="285750" indent="-285750">
              <a:buFont typeface="Arial" panose="020B0604020202020204" pitchFamily="34" charset="0"/>
              <a:buChar char="•"/>
            </a:pPr>
            <a:r>
              <a:rPr lang="en-US" sz="4000" b="1" dirty="0"/>
              <a:t>A</a:t>
            </a:r>
            <a:r>
              <a:rPr lang="en-US" sz="2400" dirty="0"/>
              <a:t>im the nozzle at the bottom of the fire</a:t>
            </a:r>
          </a:p>
          <a:p>
            <a:pPr marL="285750" indent="-285750">
              <a:buFont typeface="Arial" panose="020B0604020202020204" pitchFamily="34" charset="0"/>
              <a:buChar char="•"/>
            </a:pPr>
            <a:r>
              <a:rPr lang="en-US" sz="4000" b="1" dirty="0"/>
              <a:t>S</a:t>
            </a:r>
            <a:r>
              <a:rPr lang="en-US" sz="2400" dirty="0"/>
              <a:t>queeze the handle of the fire extinguisher</a:t>
            </a:r>
          </a:p>
          <a:p>
            <a:pPr marL="285750" indent="-285750">
              <a:buFont typeface="Arial" panose="020B0604020202020204" pitchFamily="34" charset="0"/>
              <a:buChar char="•"/>
            </a:pPr>
            <a:r>
              <a:rPr lang="en-US" sz="4000" b="1" dirty="0"/>
              <a:t>S</a:t>
            </a:r>
            <a:r>
              <a:rPr lang="en-US" sz="2400" dirty="0"/>
              <a:t>weep or side to side motion</a:t>
            </a:r>
          </a:p>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59</a:t>
            </a:r>
          </a:p>
        </p:txBody>
      </p:sp>
    </p:spTree>
    <p:extLst>
      <p:ext uri="{BB962C8B-B14F-4D97-AF65-F5344CB8AC3E}">
        <p14:creationId xmlns:p14="http://schemas.microsoft.com/office/powerpoint/2010/main" val="744464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1298780" y="261599"/>
            <a:ext cx="10787203" cy="891209"/>
          </a:xfrm>
        </p:spPr>
        <p:txBody>
          <a:bodyPr>
            <a:normAutofit fontScale="90000"/>
          </a:bodyPr>
          <a:lstStyle/>
          <a:p>
            <a:r>
              <a:rPr lang="en-US" altLang="en-US" b="1" dirty="0">
                <a:latin typeface="Algerian" panose="04020705040A02060702" pitchFamily="82" charset="0"/>
              </a:rPr>
              <a:t>3.5-1maintain and improve health &amp; safety</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26</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3041442" y="2517913"/>
            <a:ext cx="6533388" cy="2862322"/>
          </a:xfrm>
          <a:prstGeom prst="rect">
            <a:avLst/>
          </a:prstGeom>
          <a:noFill/>
        </p:spPr>
        <p:txBody>
          <a:bodyPr wrap="square" rtlCol="0">
            <a:spAutoFit/>
          </a:bodyPr>
          <a:lstStyle/>
          <a:p>
            <a:r>
              <a:rPr lang="en-US" sz="2400" b="1" dirty="0"/>
              <a:t>Frame for the process in OSH</a:t>
            </a:r>
          </a:p>
          <a:p>
            <a:endParaRPr lang="en-US" dirty="0"/>
          </a:p>
          <a:p>
            <a:pPr marL="285750" indent="-285750">
              <a:buFont typeface="Arial" panose="020B0604020202020204" pitchFamily="34" charset="0"/>
              <a:buChar char="•"/>
            </a:pPr>
            <a:r>
              <a:rPr lang="en-US" sz="2400" dirty="0"/>
              <a:t>Identify Hazards</a:t>
            </a:r>
          </a:p>
          <a:p>
            <a:pPr marL="285750" indent="-285750">
              <a:buFont typeface="Arial" panose="020B0604020202020204" pitchFamily="34" charset="0"/>
              <a:buChar char="•"/>
            </a:pPr>
            <a:r>
              <a:rPr lang="en-US" sz="2400" dirty="0"/>
              <a:t> Assessing associated risks</a:t>
            </a:r>
          </a:p>
          <a:p>
            <a:pPr marL="285750" indent="-285750">
              <a:buFont typeface="Arial" panose="020B0604020202020204" pitchFamily="34" charset="0"/>
              <a:buChar char="•"/>
            </a:pPr>
            <a:r>
              <a:rPr lang="en-US" sz="2400" dirty="0"/>
              <a:t>Taking action to medicate the risks</a:t>
            </a:r>
          </a:p>
          <a:p>
            <a:pPr marL="285750" indent="-285750">
              <a:buFont typeface="Arial" panose="020B0604020202020204" pitchFamily="34" charset="0"/>
              <a:buChar char="•"/>
            </a:pPr>
            <a:r>
              <a:rPr lang="en-US" sz="2400" dirty="0"/>
              <a:t>Monitoring the effectiveness</a:t>
            </a:r>
          </a:p>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_ 59</a:t>
            </a:r>
          </a:p>
        </p:txBody>
      </p:sp>
    </p:spTree>
    <p:extLst>
      <p:ext uri="{BB962C8B-B14F-4D97-AF65-F5344CB8AC3E}">
        <p14:creationId xmlns:p14="http://schemas.microsoft.com/office/powerpoint/2010/main" val="12356858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1298780" y="261599"/>
            <a:ext cx="10787203" cy="891209"/>
          </a:xfrm>
        </p:spPr>
        <p:txBody>
          <a:bodyPr>
            <a:normAutofit/>
          </a:bodyPr>
          <a:lstStyle/>
          <a:p>
            <a:r>
              <a:rPr lang="en-US" altLang="en-US" b="1" dirty="0">
                <a:latin typeface="Algerian" panose="04020705040A02060702" pitchFamily="82" charset="0"/>
              </a:rPr>
              <a:t>Sources for hazard identification</a:t>
            </a:r>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27</a:t>
            </a:fld>
            <a:endParaRPr lang="en-US" altLang="en-US"/>
          </a:p>
        </p:txBody>
      </p:sp>
      <p:sp>
        <p:nvSpPr>
          <p:cNvPr id="2" name="TextBox 1">
            <a:extLst>
              <a:ext uri="{FF2B5EF4-FFF2-40B4-BE49-F238E27FC236}">
                <a16:creationId xmlns:a16="http://schemas.microsoft.com/office/drawing/2014/main" id="{40B5B4C2-6DF7-48AE-BA64-6EF825A6CBA2}"/>
              </a:ext>
            </a:extLst>
          </p:cNvPr>
          <p:cNvSpPr txBox="1"/>
          <p:nvPr/>
        </p:nvSpPr>
        <p:spPr>
          <a:xfrm>
            <a:off x="2266121" y="2040835"/>
            <a:ext cx="8017565" cy="3600986"/>
          </a:xfrm>
          <a:prstGeom prst="rect">
            <a:avLst/>
          </a:prstGeom>
          <a:noFill/>
        </p:spPr>
        <p:txBody>
          <a:bodyPr wrap="square" rtlCol="0">
            <a:spAutoFit/>
          </a:bodyPr>
          <a:lstStyle/>
          <a:p>
            <a:r>
              <a:rPr lang="en-US" sz="2400" b="1" dirty="0"/>
              <a:t>Frame for the process in OSH</a:t>
            </a:r>
          </a:p>
          <a:p>
            <a:endParaRPr lang="en-US" dirty="0"/>
          </a:p>
          <a:p>
            <a:pPr marL="285750" indent="-285750">
              <a:buFont typeface="Arial" panose="020B0604020202020204" pitchFamily="34" charset="0"/>
              <a:buChar char="•"/>
            </a:pPr>
            <a:r>
              <a:rPr lang="en-US" sz="2400" dirty="0"/>
              <a:t>Past incidents and accidents</a:t>
            </a:r>
          </a:p>
          <a:p>
            <a:pPr marL="285750" indent="-285750">
              <a:buFont typeface="Arial" panose="020B0604020202020204" pitchFamily="34" charset="0"/>
              <a:buChar char="•"/>
            </a:pPr>
            <a:r>
              <a:rPr lang="en-US" sz="2400" dirty="0"/>
              <a:t> Input by employees</a:t>
            </a:r>
          </a:p>
          <a:p>
            <a:pPr marL="285750" indent="-285750">
              <a:buFont typeface="Arial" panose="020B0604020202020204" pitchFamily="34" charset="0"/>
              <a:buChar char="•"/>
            </a:pPr>
            <a:r>
              <a:rPr lang="en-US" sz="2400" dirty="0"/>
              <a:t>Examining workplaces or work area</a:t>
            </a:r>
          </a:p>
          <a:p>
            <a:pPr marL="285750" indent="-285750">
              <a:buFont typeface="Arial" panose="020B0604020202020204" pitchFamily="34" charset="0"/>
              <a:buChar char="•"/>
            </a:pPr>
            <a:r>
              <a:rPr lang="en-US" sz="2400" dirty="0"/>
              <a:t>Review of safety instruction for equipment's and materials</a:t>
            </a:r>
          </a:p>
          <a:p>
            <a:pPr marL="285750" indent="-285750">
              <a:buFont typeface="Arial" panose="020B0604020202020204" pitchFamily="34" charset="0"/>
              <a:buChar char="•"/>
            </a:pPr>
            <a:r>
              <a:rPr lang="en-US" sz="2400" dirty="0"/>
              <a:t>Brainstorming</a:t>
            </a:r>
          </a:p>
          <a:p>
            <a:pPr marL="285750" indent="-285750">
              <a:buFont typeface="Arial" panose="020B0604020202020204" pitchFamily="34" charset="0"/>
              <a:buChar char="•"/>
            </a:pPr>
            <a:r>
              <a:rPr lang="en-US" sz="2400" dirty="0"/>
              <a:t>Advice from legislation, standards, checklist etc.</a:t>
            </a:r>
          </a:p>
          <a:p>
            <a:pPr marL="285750" indent="-285750">
              <a:buFont typeface="Arial" panose="020B0604020202020204" pitchFamily="34" charset="0"/>
              <a:buChar char="•"/>
            </a:pPr>
            <a:endParaRPr lang="en-US" sz="2400" dirty="0"/>
          </a:p>
          <a:p>
            <a:endParaRPr lang="en-US" dirty="0"/>
          </a:p>
        </p:txBody>
      </p:sp>
      <p:sp>
        <p:nvSpPr>
          <p:cNvPr id="3" name="TextBox 2">
            <a:extLst>
              <a:ext uri="{FF2B5EF4-FFF2-40B4-BE49-F238E27FC236}">
                <a16:creationId xmlns:a16="http://schemas.microsoft.com/office/drawing/2014/main" id="{00F17579-BC92-4FA7-92D3-E41D195602BA}"/>
              </a:ext>
            </a:extLst>
          </p:cNvPr>
          <p:cNvSpPr txBox="1"/>
          <p:nvPr/>
        </p:nvSpPr>
        <p:spPr>
          <a:xfrm>
            <a:off x="10614991" y="6245225"/>
            <a:ext cx="808383" cy="369332"/>
          </a:xfrm>
          <a:prstGeom prst="rect">
            <a:avLst/>
          </a:prstGeom>
          <a:noFill/>
        </p:spPr>
        <p:txBody>
          <a:bodyPr wrap="square" rtlCol="0">
            <a:spAutoFit/>
          </a:bodyPr>
          <a:lstStyle/>
          <a:p>
            <a:r>
              <a:rPr lang="en-US" dirty="0"/>
              <a:t>P - 64</a:t>
            </a:r>
          </a:p>
        </p:txBody>
      </p:sp>
    </p:spTree>
    <p:extLst>
      <p:ext uri="{BB962C8B-B14F-4D97-AF65-F5344CB8AC3E}">
        <p14:creationId xmlns:p14="http://schemas.microsoft.com/office/powerpoint/2010/main" val="12150919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a:xfrm>
            <a:off x="1524000" y="208290"/>
            <a:ext cx="10018713" cy="665171"/>
          </a:xfrm>
        </p:spPr>
        <p:txBody>
          <a:bodyPr>
            <a:normAutofit fontScale="90000"/>
          </a:bodyPr>
          <a:lstStyle/>
          <a:p>
            <a:r>
              <a:rPr lang="en-AU" altLang="en-US" dirty="0"/>
              <a:t>Hierarchy of Hazard Control Risk</a:t>
            </a:r>
            <a:endParaRPr lang="en-US" altLang="en-US" dirty="0"/>
          </a:p>
        </p:txBody>
      </p:sp>
      <p:sp>
        <p:nvSpPr>
          <p:cNvPr id="33795"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4434237-588D-4A21-83A5-4DAF6DBD6524}" type="slidenum">
              <a:rPr lang="en-US" altLang="en-US"/>
              <a:pPr algn="l" eaLnBrk="1" hangingPunct="1"/>
              <a:t>28</a:t>
            </a:fld>
            <a:endParaRPr lang="en-US" altLang="en-US"/>
          </a:p>
        </p:txBody>
      </p:sp>
      <p:graphicFrame>
        <p:nvGraphicFramePr>
          <p:cNvPr id="12" name="Diagram 11"/>
          <p:cNvGraphicFramePr/>
          <p:nvPr/>
        </p:nvGraphicFramePr>
        <p:xfrm>
          <a:off x="3238480" y="1785926"/>
          <a:ext cx="5857916" cy="4500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164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r>
              <a:rPr lang="en-US" altLang="en-US"/>
              <a:t>Risk</a:t>
            </a:r>
          </a:p>
        </p:txBody>
      </p:sp>
      <p:sp>
        <p:nvSpPr>
          <p:cNvPr id="31747" name="Rectangle 3"/>
          <p:cNvSpPr>
            <a:spLocks noGrp="1" noChangeArrowheads="1"/>
          </p:cNvSpPr>
          <p:nvPr>
            <p:ph idx="1"/>
          </p:nvPr>
        </p:nvSpPr>
        <p:spPr/>
        <p:txBody>
          <a:bodyPr/>
          <a:lstStyle/>
          <a:p>
            <a:pPr marL="457200" lvl="1" indent="0">
              <a:buNone/>
            </a:pPr>
            <a:r>
              <a:rPr lang="en-AU" altLang="en-US" dirty="0"/>
              <a:t>When considering the potential risk that a hazard poses - we need to consider:</a:t>
            </a:r>
          </a:p>
          <a:p>
            <a:pPr lvl="2"/>
            <a:r>
              <a:rPr lang="en-AU" altLang="en-US" dirty="0"/>
              <a:t>The chance that an event will happen - how often is the hazard exposed, daily, weekly monthly etc</a:t>
            </a:r>
          </a:p>
          <a:p>
            <a:pPr lvl="2"/>
            <a:r>
              <a:rPr lang="en-AU" altLang="en-US" dirty="0"/>
              <a:t>Likelihood that an event will happen - how many factors could contribute to the likelihood?</a:t>
            </a:r>
          </a:p>
          <a:p>
            <a:pPr lvl="2"/>
            <a:r>
              <a:rPr lang="en-AU" altLang="en-US" dirty="0"/>
              <a:t>The severity of an event - how badly could someone be hurt?</a:t>
            </a:r>
          </a:p>
          <a:p>
            <a:pPr lvl="2"/>
            <a:r>
              <a:rPr lang="en-AU" altLang="en-US" dirty="0"/>
              <a:t>Individual human differences</a:t>
            </a:r>
          </a:p>
          <a:p>
            <a:pPr lvl="2"/>
            <a:r>
              <a:rPr lang="en-AU" altLang="en-US" dirty="0"/>
              <a:t>Potential outcome of a hazard</a:t>
            </a:r>
          </a:p>
          <a:p>
            <a:endParaRPr lang="en-AU" altLang="en-US" dirty="0"/>
          </a:p>
        </p:txBody>
      </p:sp>
      <p:sp>
        <p:nvSpPr>
          <p:cNvPr id="31748"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392FBD22-A93B-4E3B-82AD-A77FE1124F4B}" type="slidenum">
              <a:rPr lang="en-US" altLang="en-US"/>
              <a:pPr algn="l" eaLnBrk="1" hangingPunct="1"/>
              <a:t>29</a:t>
            </a:fld>
            <a:endParaRPr lang="en-US" altLang="en-US"/>
          </a:p>
        </p:txBody>
      </p:sp>
      <p:pic>
        <p:nvPicPr>
          <p:cNvPr id="31749" name="Picture 6" descr="http://blogs.msdn.com/blogfiles/willy-peter_schaub/windowslivewriter/tfsmigrationtoolsshouldwemigrateorsynchr_13bed/clipart_of_31983_smjpg_2.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8888" y="4481514"/>
            <a:ext cx="3059112"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362765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484310" y="255589"/>
            <a:ext cx="10018713" cy="876300"/>
          </a:xfrm>
        </p:spPr>
        <p:txBody>
          <a:bodyPr/>
          <a:lstStyle/>
          <a:p>
            <a:r>
              <a:rPr lang="en-US" dirty="0">
                <a:latin typeface="Algerian" panose="04020705040A02060702" pitchFamily="82" charset="0"/>
              </a:rPr>
              <a:t>3.1 OSH issues in work environment</a:t>
            </a:r>
          </a:p>
        </p:txBody>
      </p:sp>
      <p:sp>
        <p:nvSpPr>
          <p:cNvPr id="19459" name="Content Placeholder 1"/>
          <p:cNvSpPr>
            <a:spLocks noGrp="1"/>
          </p:cNvSpPr>
          <p:nvPr>
            <p:ph idx="1"/>
          </p:nvPr>
        </p:nvSpPr>
        <p:spPr>
          <a:xfrm>
            <a:off x="1524000" y="2020955"/>
            <a:ext cx="10018713" cy="3124201"/>
          </a:xfrm>
        </p:spPr>
        <p:txBody>
          <a:bodyPr>
            <a:normAutofit fontScale="92500" lnSpcReduction="10000"/>
          </a:bodyPr>
          <a:lstStyle/>
          <a:p>
            <a:pPr marL="0" indent="0" algn="just">
              <a:buNone/>
            </a:pPr>
            <a:r>
              <a:rPr lang="en-GB" dirty="0">
                <a:latin typeface="Algerian" panose="04020705040A02060702" pitchFamily="82" charset="0"/>
              </a:rPr>
              <a:t>OSH Law in Bangladesh :</a:t>
            </a:r>
          </a:p>
          <a:p>
            <a:pPr marL="0" indent="0" algn="just">
              <a:buNone/>
            </a:pPr>
            <a:r>
              <a:rPr lang="en-GB" dirty="0"/>
              <a:t>Occupational Health and Safety has been discussed a lot in the context of major accident held in Bangladesh RMG industry in 2013. Most of the times, OHS has been suggested as CSR contribution. However it is widely understood that OHS interventions have certain business case. Business cases are the motivation but the laws are requirements. The Bangladesh Labour Law 2006 (amendment 2013) has certain OHS provisions which are legal requirements for the Bangladesh industries to comply. Bangladeshi textile and clothing manufacturing companies must comply with those laws. This article summarizes the OHS laws in Bangladesh.</a:t>
            </a:r>
            <a:endParaRPr lang="en-AU" alt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3</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TextBox 1">
            <a:extLst>
              <a:ext uri="{FF2B5EF4-FFF2-40B4-BE49-F238E27FC236}">
                <a16:creationId xmlns:a16="http://schemas.microsoft.com/office/drawing/2014/main" id="{D136767D-D999-44A5-9FB7-9F374E96D00E}"/>
              </a:ext>
            </a:extLst>
          </p:cNvPr>
          <p:cNvSpPr txBox="1"/>
          <p:nvPr/>
        </p:nvSpPr>
        <p:spPr>
          <a:xfrm>
            <a:off x="10668000" y="6245225"/>
            <a:ext cx="1033670" cy="369332"/>
          </a:xfrm>
          <a:prstGeom prst="rect">
            <a:avLst/>
          </a:prstGeom>
          <a:noFill/>
        </p:spPr>
        <p:txBody>
          <a:bodyPr wrap="square" rtlCol="0">
            <a:spAutoFit/>
          </a:bodyPr>
          <a:lstStyle/>
          <a:p>
            <a:r>
              <a:rPr lang="en-US" dirty="0"/>
              <a:t>P- 13</a:t>
            </a:r>
          </a:p>
        </p:txBody>
      </p:sp>
    </p:spTree>
    <p:extLst>
      <p:ext uri="{BB962C8B-B14F-4D97-AF65-F5344CB8AC3E}">
        <p14:creationId xmlns:p14="http://schemas.microsoft.com/office/powerpoint/2010/main" val="280529364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a:xfrm>
            <a:off x="1378294" y="331786"/>
            <a:ext cx="10018713" cy="891209"/>
          </a:xfrm>
        </p:spPr>
        <p:txBody>
          <a:bodyPr/>
          <a:lstStyle/>
          <a:p>
            <a:r>
              <a:rPr lang="en-US" altLang="en-US" dirty="0"/>
              <a:t>Risk Assessment Matrix (</a:t>
            </a:r>
            <a:r>
              <a:rPr lang="en-US" altLang="en-US" dirty="0" err="1"/>
              <a:t>Hazpak</a:t>
            </a:r>
            <a:r>
              <a:rPr lang="en-US" altLang="en-US" dirty="0"/>
              <a:t>)</a:t>
            </a:r>
          </a:p>
        </p:txBody>
      </p:sp>
      <p:sp>
        <p:nvSpPr>
          <p:cNvPr id="32771"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ECB94B36-DF50-4BEA-9DDE-1BCC7189BAE7}" type="slidenum">
              <a:rPr lang="en-US" altLang="en-US"/>
              <a:pPr algn="l" eaLnBrk="1" hangingPunct="1"/>
              <a:t>30</a:t>
            </a:fld>
            <a:endParaRPr lang="en-US" altLang="en-US"/>
          </a:p>
        </p:txBody>
      </p:sp>
      <p:pic>
        <p:nvPicPr>
          <p:cNvPr id="32772" name="Picture 4" descr="hazpak"/>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81262" y="1312865"/>
            <a:ext cx="722947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3"/>
          <p:cNvSpPr>
            <a:spLocks noChangeArrowheads="1"/>
          </p:cNvSpPr>
          <p:nvPr/>
        </p:nvSpPr>
        <p:spPr bwMode="auto">
          <a:xfrm>
            <a:off x="2481262" y="5949951"/>
            <a:ext cx="7561262" cy="576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620713" indent="-2286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1" eaLnBrk="1" hangingPunct="1">
              <a:spcBef>
                <a:spcPts val="325"/>
              </a:spcBef>
              <a:buClr>
                <a:schemeClr val="accent1"/>
              </a:buClr>
            </a:pPr>
            <a:r>
              <a:rPr lang="en-AU" altLang="en-US" sz="1200" b="1" dirty="0">
                <a:solidFill>
                  <a:srgbClr val="FF0000"/>
                </a:solidFill>
                <a:latin typeface="Lucida Sans Unicode" panose="020B0602030504020204" pitchFamily="34" charset="0"/>
              </a:rPr>
              <a:t>1 = a hazardous event which is very likely and will probably cause death or permanent injury</a:t>
            </a:r>
            <a:endParaRPr lang="en-AU" altLang="en-US" sz="1200" b="1" dirty="0">
              <a:latin typeface="Lucida Sans Unicode" panose="020B0602030504020204" pitchFamily="34" charset="0"/>
            </a:endParaRPr>
          </a:p>
          <a:p>
            <a:pPr lvl="1" eaLnBrk="1" hangingPunct="1">
              <a:spcBef>
                <a:spcPts val="325"/>
              </a:spcBef>
              <a:buClr>
                <a:schemeClr val="accent1"/>
              </a:buClr>
            </a:pPr>
            <a:r>
              <a:rPr lang="en-AU" altLang="en-US" sz="1200" b="1" dirty="0">
                <a:solidFill>
                  <a:srgbClr val="0000FF"/>
                </a:solidFill>
                <a:latin typeface="Lucida Sans Unicode" panose="020B0602030504020204" pitchFamily="34" charset="0"/>
              </a:rPr>
              <a:t>6 = a hazardous event which is very unlikely and will only cause and injury requiring first aid</a:t>
            </a:r>
            <a:endParaRPr lang="en-AU" altLang="en-US" sz="1200" b="1" dirty="0">
              <a:latin typeface="Lucida Sans Unicode" panose="020B0602030504020204" pitchFamily="34" charset="0"/>
            </a:endParaRPr>
          </a:p>
        </p:txBody>
      </p:sp>
    </p:spTree>
    <p:extLst>
      <p:ext uri="{BB962C8B-B14F-4D97-AF65-F5344CB8AC3E}">
        <p14:creationId xmlns:p14="http://schemas.microsoft.com/office/powerpoint/2010/main" val="316227250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r>
              <a:rPr lang="en-US" altLang="en-US"/>
              <a:t>The Process</a:t>
            </a:r>
          </a:p>
        </p:txBody>
      </p:sp>
      <p:sp>
        <p:nvSpPr>
          <p:cNvPr id="41987" name="Rectangle 3"/>
          <p:cNvSpPr>
            <a:spLocks noGrp="1" noChangeArrowheads="1"/>
          </p:cNvSpPr>
          <p:nvPr>
            <p:ph idx="1"/>
          </p:nvPr>
        </p:nvSpPr>
        <p:spPr/>
        <p:txBody>
          <a:bodyPr/>
          <a:lstStyle/>
          <a:p>
            <a:pPr lvl="1"/>
            <a:r>
              <a:rPr lang="en-AU"/>
              <a:t>Inspect the training area – classroom / workplace</a:t>
            </a:r>
          </a:p>
          <a:p>
            <a:pPr lvl="1"/>
            <a:r>
              <a:rPr lang="en-AU"/>
              <a:t>Observe &amp; consult with employees performing the operation to decide the tasks that make up the complete operation and to assist in identifying any hazards associated with each task</a:t>
            </a:r>
          </a:p>
          <a:p>
            <a:pPr lvl="1"/>
            <a:r>
              <a:rPr lang="en-AU"/>
              <a:t>Rate the hazard by using the Risk Assessment Matrix. Talk to employees about problems, the level of perceived risk, any possible control measures</a:t>
            </a:r>
          </a:p>
          <a:p>
            <a:pPr lvl="1"/>
            <a:endParaRPr lang="en-AU" dirty="0"/>
          </a:p>
        </p:txBody>
      </p:sp>
      <p:sp>
        <p:nvSpPr>
          <p:cNvPr id="3482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BCF51F30-6AB4-4428-AC0A-47EC5B45DF9B}" type="slidenum">
              <a:rPr lang="en-US" altLang="en-US"/>
              <a:pPr algn="l" eaLnBrk="1" hangingPunct="1"/>
              <a:t>31</a:t>
            </a:fld>
            <a:endParaRPr lang="en-US" altLang="en-US"/>
          </a:p>
        </p:txBody>
      </p:sp>
      <p:pic>
        <p:nvPicPr>
          <p:cNvPr id="34821" name="Picture 6" descr="http://www.indyweek.com/binary/e9b6/1309243636-process.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3926" y="0"/>
            <a:ext cx="2124075"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81854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p:txBody>
          <a:bodyPr/>
          <a:lstStyle/>
          <a:p>
            <a:r>
              <a:rPr lang="en-US" altLang="en-US"/>
              <a:t>Continues…</a:t>
            </a:r>
          </a:p>
        </p:txBody>
      </p:sp>
      <p:sp>
        <p:nvSpPr>
          <p:cNvPr id="35843" name="Rectangle 3"/>
          <p:cNvSpPr>
            <a:spLocks noGrp="1" noChangeArrowheads="1"/>
          </p:cNvSpPr>
          <p:nvPr>
            <p:ph idx="1"/>
          </p:nvPr>
        </p:nvSpPr>
        <p:spPr/>
        <p:txBody>
          <a:bodyPr/>
          <a:lstStyle/>
          <a:p>
            <a:r>
              <a:rPr lang="en-AU" altLang="en-US"/>
              <a:t>     Once the information has been collected, assess the hazards and determine the possible control measures in line with the hierarchy of controls</a:t>
            </a:r>
          </a:p>
        </p:txBody>
      </p:sp>
      <p:sp>
        <p:nvSpPr>
          <p:cNvPr id="35844"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E7E3548F-7059-4F15-B2D4-AB8DFDD83C3E}" type="slidenum">
              <a:rPr lang="en-US" altLang="en-US"/>
              <a:pPr algn="l" eaLnBrk="1" hangingPunct="1"/>
              <a:t>32</a:t>
            </a:fld>
            <a:endParaRPr lang="en-US" altLang="en-US"/>
          </a:p>
        </p:txBody>
      </p:sp>
    </p:spTree>
    <p:extLst>
      <p:ext uri="{BB962C8B-B14F-4D97-AF65-F5344CB8AC3E}">
        <p14:creationId xmlns:p14="http://schemas.microsoft.com/office/powerpoint/2010/main" val="102424097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altLang="en-US"/>
              <a:t>Activity</a:t>
            </a:r>
          </a:p>
        </p:txBody>
      </p:sp>
      <p:sp>
        <p:nvSpPr>
          <p:cNvPr id="36867" name="Rectangle 3"/>
          <p:cNvSpPr>
            <a:spLocks noGrp="1" noChangeArrowheads="1"/>
          </p:cNvSpPr>
          <p:nvPr>
            <p:ph idx="1"/>
          </p:nvPr>
        </p:nvSpPr>
        <p:spPr/>
        <p:txBody>
          <a:bodyPr/>
          <a:lstStyle/>
          <a:p>
            <a:r>
              <a:rPr lang="en-AU" altLang="en-US"/>
              <a:t>In your groups, complete the ‘Learning environment risk assessment summary’ template and report back to the group.</a:t>
            </a:r>
          </a:p>
          <a:p>
            <a:r>
              <a:rPr lang="en-AU" altLang="en-US"/>
              <a:t>Time allocated- 10 minutes</a:t>
            </a:r>
          </a:p>
        </p:txBody>
      </p:sp>
      <p:sp>
        <p:nvSpPr>
          <p:cNvPr id="36868"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88A72A3-7053-4F21-92D1-783FC9944FCE}" type="slidenum">
              <a:rPr lang="en-US" altLang="en-US"/>
              <a:pPr algn="l" eaLnBrk="1" hangingPunct="1"/>
              <a:t>33</a:t>
            </a:fld>
            <a:endParaRPr lang="en-US" altLang="en-US"/>
          </a:p>
        </p:txBody>
      </p:sp>
    </p:spTree>
    <p:extLst>
      <p:ext uri="{BB962C8B-B14F-4D97-AF65-F5344CB8AC3E}">
        <p14:creationId xmlns:p14="http://schemas.microsoft.com/office/powerpoint/2010/main" val="16901799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AU" altLang="en-US" dirty="0"/>
              <a:t>Review</a:t>
            </a:r>
          </a:p>
        </p:txBody>
      </p:sp>
      <p:sp>
        <p:nvSpPr>
          <p:cNvPr id="36868"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88A72A3-7053-4F21-92D1-783FC9944FCE}" type="slidenum">
              <a:rPr lang="en-US" altLang="en-US"/>
              <a:pPr algn="l" eaLnBrk="1" hangingPunct="1"/>
              <a:t>34</a:t>
            </a:fld>
            <a:endParaRPr lang="en-US" altLang="en-US"/>
          </a:p>
        </p:txBody>
      </p:sp>
      <p:sp>
        <p:nvSpPr>
          <p:cNvPr id="3" name="Content Placeholder 2">
            <a:extLst>
              <a:ext uri="{FF2B5EF4-FFF2-40B4-BE49-F238E27FC236}">
                <a16:creationId xmlns:a16="http://schemas.microsoft.com/office/drawing/2014/main" id="{35FB0209-745B-40EF-8A18-238D5A40B282}"/>
              </a:ext>
            </a:extLst>
          </p:cNvPr>
          <p:cNvSpPr>
            <a:spLocks noGrp="1"/>
          </p:cNvSpPr>
          <p:nvPr>
            <p:ph idx="1"/>
          </p:nvPr>
        </p:nvSpPr>
        <p:spPr/>
        <p:txBody>
          <a:bodyPr/>
          <a:lstStyle/>
          <a:p>
            <a:r>
              <a:rPr lang="en-US" dirty="0"/>
              <a:t>Video </a:t>
            </a:r>
          </a:p>
        </p:txBody>
      </p:sp>
    </p:spTree>
    <p:extLst>
      <p:ext uri="{BB962C8B-B14F-4D97-AF65-F5344CB8AC3E}">
        <p14:creationId xmlns:p14="http://schemas.microsoft.com/office/powerpoint/2010/main" val="4744499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ChangeArrowheads="1"/>
          </p:cNvSpPr>
          <p:nvPr>
            <p:ph type="title"/>
          </p:nvPr>
        </p:nvSpPr>
        <p:spPr/>
        <p:txBody>
          <a:bodyPr/>
          <a:lstStyle/>
          <a:p>
            <a:r>
              <a:rPr lang="en-AU"/>
              <a:t>The Four Steps to Hazard Identification</a:t>
            </a:r>
            <a:endParaRPr lang="en-US" dirty="0"/>
          </a:p>
        </p:txBody>
      </p:sp>
      <p:sp>
        <p:nvSpPr>
          <p:cNvPr id="29699" name="Rectangle 9"/>
          <p:cNvSpPr>
            <a:spLocks noGrp="1" noChangeArrowheads="1"/>
          </p:cNvSpPr>
          <p:nvPr>
            <p:ph idx="1"/>
          </p:nvPr>
        </p:nvSpPr>
        <p:spPr>
          <a:xfrm>
            <a:off x="1186172" y="2438399"/>
            <a:ext cx="10614990" cy="3124201"/>
          </a:xfrm>
        </p:spPr>
        <p:txBody>
          <a:bodyPr>
            <a:normAutofit/>
          </a:bodyPr>
          <a:lstStyle/>
          <a:p>
            <a:pPr marL="781200" lvl="1" indent="-457200">
              <a:buFont typeface="+mj-lt"/>
              <a:buAutoNum type="arabicPeriod"/>
            </a:pPr>
            <a:r>
              <a:rPr lang="en-AU" altLang="en-US" sz="2800" dirty="0"/>
              <a:t>Identify by inspection or use of Hazard Identification report</a:t>
            </a:r>
          </a:p>
          <a:p>
            <a:pPr marL="781200" lvl="1" indent="-457200">
              <a:buFont typeface="+mj-lt"/>
              <a:buAutoNum type="arabicPeriod"/>
            </a:pPr>
            <a:r>
              <a:rPr lang="en-AU" altLang="en-US" sz="2800" dirty="0"/>
              <a:t>Assess by use of Risk Assessment matrix</a:t>
            </a:r>
          </a:p>
          <a:p>
            <a:pPr marL="781200" lvl="1" indent="-457200">
              <a:buFont typeface="+mj-lt"/>
              <a:buAutoNum type="arabicPeriod"/>
            </a:pPr>
            <a:r>
              <a:rPr lang="en-AU" altLang="en-US" sz="2800" dirty="0"/>
              <a:t>Eliminate or control –complete Risk Assessment summary report</a:t>
            </a:r>
          </a:p>
          <a:p>
            <a:pPr marL="781200" lvl="1" indent="-457200">
              <a:buFont typeface="+mj-lt"/>
              <a:buAutoNum type="arabicPeriod"/>
            </a:pPr>
            <a:r>
              <a:rPr lang="en-AU" altLang="en-US" sz="2800" dirty="0"/>
              <a:t>Review-complete Risk Assessment summary report</a:t>
            </a:r>
            <a:endParaRPr lang="en-US" altLang="en-US" sz="2800" dirty="0"/>
          </a:p>
        </p:txBody>
      </p:sp>
      <p:sp>
        <p:nvSpPr>
          <p:cNvPr id="2970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714CCB92-4C63-4540-93F6-2CE816CBF692}" type="slidenum">
              <a:rPr lang="en-US" altLang="en-US"/>
              <a:pPr algn="l" eaLnBrk="1" hangingPunct="1"/>
              <a:t>4</a:t>
            </a:fld>
            <a:endParaRPr lang="en-US" altLang="en-US"/>
          </a:p>
        </p:txBody>
      </p:sp>
    </p:spTree>
    <p:extLst>
      <p:ext uri="{BB962C8B-B14F-4D97-AF65-F5344CB8AC3E}">
        <p14:creationId xmlns:p14="http://schemas.microsoft.com/office/powerpoint/2010/main" val="19619954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484308" y="415131"/>
            <a:ext cx="10018713" cy="900113"/>
          </a:xfrm>
        </p:spPr>
        <p:txBody>
          <a:bodyPr/>
          <a:lstStyle/>
          <a:p>
            <a:r>
              <a:rPr lang="en-AU" dirty="0"/>
              <a:t>Most common safety groups</a:t>
            </a:r>
            <a:endParaRPr lang="en-US" dirty="0"/>
          </a:p>
        </p:txBody>
      </p:sp>
      <p:sp>
        <p:nvSpPr>
          <p:cNvPr id="19459" name="Content Placeholder 1"/>
          <p:cNvSpPr>
            <a:spLocks noGrp="1"/>
          </p:cNvSpPr>
          <p:nvPr>
            <p:ph idx="1"/>
          </p:nvPr>
        </p:nvSpPr>
        <p:spPr>
          <a:xfrm>
            <a:off x="3101109" y="1866899"/>
            <a:ext cx="6785113" cy="3124201"/>
          </a:xfrm>
        </p:spPr>
        <p:txBody>
          <a:bodyPr/>
          <a:lstStyle/>
          <a:p>
            <a:r>
              <a:rPr lang="en-AU" altLang="en-US" dirty="0"/>
              <a:t>Health and Safety representatives </a:t>
            </a:r>
          </a:p>
          <a:p>
            <a:r>
              <a:rPr lang="en-AU" altLang="en-US" dirty="0"/>
              <a:t>Supervisors</a:t>
            </a:r>
          </a:p>
          <a:p>
            <a:r>
              <a:rPr lang="en-AU" altLang="en-US" dirty="0"/>
              <a:t>OSH Officers</a:t>
            </a:r>
          </a:p>
          <a:p>
            <a:r>
              <a:rPr lang="en-AU" altLang="en-US" dirty="0"/>
              <a:t>Health and Safety committees </a:t>
            </a:r>
          </a:p>
          <a:p>
            <a:endParaRPr lang="en-AU" alt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5</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Rectangle 1">
            <a:extLst>
              <a:ext uri="{FF2B5EF4-FFF2-40B4-BE49-F238E27FC236}">
                <a16:creationId xmlns:a16="http://schemas.microsoft.com/office/drawing/2014/main" id="{942B2160-0F98-4D6E-8131-B059444524C6}"/>
              </a:ext>
            </a:extLst>
          </p:cNvPr>
          <p:cNvSpPr/>
          <p:nvPr/>
        </p:nvSpPr>
        <p:spPr>
          <a:xfrm>
            <a:off x="10794173" y="6060559"/>
            <a:ext cx="708848" cy="369332"/>
          </a:xfrm>
          <a:prstGeom prst="rect">
            <a:avLst/>
          </a:prstGeom>
        </p:spPr>
        <p:txBody>
          <a:bodyPr wrap="none">
            <a:spAutoFit/>
          </a:bodyPr>
          <a:lstStyle/>
          <a:p>
            <a:r>
              <a:rPr lang="en-AU" dirty="0"/>
              <a:t>P - 14</a:t>
            </a:r>
            <a:endParaRPr lang="en-US" dirty="0"/>
          </a:p>
        </p:txBody>
      </p:sp>
    </p:spTree>
    <p:extLst>
      <p:ext uri="{BB962C8B-B14F-4D97-AF65-F5344CB8AC3E}">
        <p14:creationId xmlns:p14="http://schemas.microsoft.com/office/powerpoint/2010/main" val="174766431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361041" y="706435"/>
            <a:ext cx="8936033" cy="533401"/>
          </a:xfrm>
        </p:spPr>
        <p:txBody>
          <a:bodyPr>
            <a:normAutofit fontScale="90000"/>
          </a:bodyPr>
          <a:lstStyle/>
          <a:p>
            <a:r>
              <a:rPr lang="en-AU" b="1" dirty="0"/>
              <a:t>Duties of </a:t>
            </a:r>
            <a:r>
              <a:rPr lang="en-AU" altLang="en-US" b="1" dirty="0"/>
              <a:t>OSH Officer</a:t>
            </a:r>
            <a:br>
              <a:rPr lang="en-AU" altLang="en-US" dirty="0"/>
            </a:br>
            <a:endParaRPr lang="en-US" dirty="0"/>
          </a:p>
        </p:txBody>
      </p:sp>
      <p:sp>
        <p:nvSpPr>
          <p:cNvPr id="19459" name="Content Placeholder 1"/>
          <p:cNvSpPr>
            <a:spLocks noGrp="1"/>
          </p:cNvSpPr>
          <p:nvPr>
            <p:ph idx="1"/>
          </p:nvPr>
        </p:nvSpPr>
        <p:spPr>
          <a:xfrm>
            <a:off x="3101109" y="1866899"/>
            <a:ext cx="6785113" cy="3124201"/>
          </a:xfrm>
        </p:spPr>
        <p:txBody>
          <a:bodyPr/>
          <a:lstStyle/>
          <a:p>
            <a:r>
              <a:rPr lang="en-AU" altLang="en-US" dirty="0"/>
              <a:t>Organise OSH training</a:t>
            </a:r>
          </a:p>
          <a:p>
            <a:r>
              <a:rPr lang="en-AU" altLang="en-US" dirty="0"/>
              <a:t>Investigate accidents</a:t>
            </a:r>
          </a:p>
          <a:p>
            <a:r>
              <a:rPr lang="en-AU" altLang="en-US" dirty="0"/>
              <a:t>Provide first aid</a:t>
            </a:r>
          </a:p>
          <a:p>
            <a:r>
              <a:rPr lang="en-AU" altLang="en-US" dirty="0"/>
              <a:t>Undertake risk assessment at the work place</a:t>
            </a:r>
          </a:p>
          <a:p>
            <a:endParaRPr lang="en-AU" alt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6</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Rectangle 1">
            <a:extLst>
              <a:ext uri="{FF2B5EF4-FFF2-40B4-BE49-F238E27FC236}">
                <a16:creationId xmlns:a16="http://schemas.microsoft.com/office/drawing/2014/main" id="{942B2160-0F98-4D6E-8131-B059444524C6}"/>
              </a:ext>
            </a:extLst>
          </p:cNvPr>
          <p:cNvSpPr/>
          <p:nvPr/>
        </p:nvSpPr>
        <p:spPr>
          <a:xfrm>
            <a:off x="10794173" y="6060559"/>
            <a:ext cx="708848" cy="369332"/>
          </a:xfrm>
          <a:prstGeom prst="rect">
            <a:avLst/>
          </a:prstGeom>
        </p:spPr>
        <p:txBody>
          <a:bodyPr wrap="none">
            <a:spAutoFit/>
          </a:bodyPr>
          <a:lstStyle/>
          <a:p>
            <a:r>
              <a:rPr lang="en-AU" dirty="0"/>
              <a:t>P - 14</a:t>
            </a:r>
            <a:endParaRPr lang="en-US" dirty="0"/>
          </a:p>
        </p:txBody>
      </p:sp>
    </p:spTree>
    <p:extLst>
      <p:ext uri="{BB962C8B-B14F-4D97-AF65-F5344CB8AC3E}">
        <p14:creationId xmlns:p14="http://schemas.microsoft.com/office/powerpoint/2010/main" val="37737788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169991" y="415131"/>
            <a:ext cx="8455021" cy="900113"/>
          </a:xfrm>
        </p:spPr>
        <p:txBody>
          <a:bodyPr/>
          <a:lstStyle/>
          <a:p>
            <a:r>
              <a:rPr lang="en-AU" dirty="0"/>
              <a:t>OSH Standards </a:t>
            </a:r>
            <a:endParaRPr lang="en-US" dirty="0"/>
          </a:p>
        </p:txBody>
      </p:sp>
      <p:sp>
        <p:nvSpPr>
          <p:cNvPr id="19459" name="Content Placeholder 1"/>
          <p:cNvSpPr>
            <a:spLocks noGrp="1"/>
          </p:cNvSpPr>
          <p:nvPr>
            <p:ph idx="1"/>
          </p:nvPr>
        </p:nvSpPr>
        <p:spPr>
          <a:xfrm>
            <a:off x="2751139" y="1866899"/>
            <a:ext cx="7916862" cy="3124201"/>
          </a:xfrm>
        </p:spPr>
        <p:txBody>
          <a:bodyPr/>
          <a:lstStyle/>
          <a:p>
            <a:r>
              <a:rPr lang="en-AU" altLang="en-US" dirty="0"/>
              <a:t>Identify the Hazard</a:t>
            </a:r>
          </a:p>
          <a:p>
            <a:r>
              <a:rPr lang="en-AU" altLang="en-US" dirty="0"/>
              <a:t>Clear  the area close to Hazard</a:t>
            </a:r>
          </a:p>
          <a:p>
            <a:r>
              <a:rPr lang="en-AU" altLang="en-US" dirty="0"/>
              <a:t>Partition the Hazard area and protect all from them</a:t>
            </a:r>
          </a:p>
          <a:p>
            <a:r>
              <a:rPr lang="en-AU" altLang="en-US" dirty="0"/>
              <a:t>Clear the Hazard</a:t>
            </a:r>
          </a:p>
          <a:p>
            <a:endParaRPr lang="en-AU" altLang="en-US" dirty="0"/>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7</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Rectangle 1">
            <a:extLst>
              <a:ext uri="{FF2B5EF4-FFF2-40B4-BE49-F238E27FC236}">
                <a16:creationId xmlns:a16="http://schemas.microsoft.com/office/drawing/2014/main" id="{942B2160-0F98-4D6E-8131-B059444524C6}"/>
              </a:ext>
            </a:extLst>
          </p:cNvPr>
          <p:cNvSpPr/>
          <p:nvPr/>
        </p:nvSpPr>
        <p:spPr>
          <a:xfrm>
            <a:off x="10794173" y="6060559"/>
            <a:ext cx="712054" cy="369332"/>
          </a:xfrm>
          <a:prstGeom prst="rect">
            <a:avLst/>
          </a:prstGeom>
        </p:spPr>
        <p:txBody>
          <a:bodyPr wrap="none">
            <a:spAutoFit/>
          </a:bodyPr>
          <a:lstStyle/>
          <a:p>
            <a:r>
              <a:rPr lang="en-AU" dirty="0"/>
              <a:t>P - 16</a:t>
            </a:r>
            <a:endParaRPr lang="en-US" dirty="0"/>
          </a:p>
        </p:txBody>
      </p:sp>
    </p:spTree>
    <p:extLst>
      <p:ext uri="{BB962C8B-B14F-4D97-AF65-F5344CB8AC3E}">
        <p14:creationId xmlns:p14="http://schemas.microsoft.com/office/powerpoint/2010/main" val="35146161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Rectangle 7"/>
          <p:cNvSpPr>
            <a:spLocks noGrp="1" noChangeArrowheads="1"/>
          </p:cNvSpPr>
          <p:nvPr>
            <p:ph type="title"/>
          </p:nvPr>
        </p:nvSpPr>
        <p:spPr>
          <a:xfrm>
            <a:off x="1169991" y="415131"/>
            <a:ext cx="10001592" cy="716757"/>
          </a:xfrm>
        </p:spPr>
        <p:txBody>
          <a:bodyPr>
            <a:normAutofit fontScale="90000"/>
          </a:bodyPr>
          <a:lstStyle/>
          <a:p>
            <a:r>
              <a:rPr lang="en-AU" dirty="0">
                <a:latin typeface="Algerian" panose="04020705040A02060702" pitchFamily="82" charset="0"/>
              </a:rPr>
              <a:t>3.2 </a:t>
            </a:r>
            <a:r>
              <a:rPr lang="en-US" dirty="0">
                <a:latin typeface="Algerian" panose="04020705040A02060702" pitchFamily="82" charset="0"/>
              </a:rPr>
              <a:t>Control and report OSH issues</a:t>
            </a:r>
            <a:br>
              <a:rPr lang="en-US" dirty="0"/>
            </a:br>
            <a:endParaRPr lang="en-US" dirty="0"/>
          </a:p>
        </p:txBody>
      </p:sp>
      <p:sp>
        <p:nvSpPr>
          <p:cNvPr id="19459" name="Content Placeholder 1"/>
          <p:cNvSpPr>
            <a:spLocks noGrp="1"/>
          </p:cNvSpPr>
          <p:nvPr>
            <p:ph idx="1"/>
          </p:nvPr>
        </p:nvSpPr>
        <p:spPr>
          <a:xfrm>
            <a:off x="1643270" y="1866899"/>
            <a:ext cx="9024731" cy="3124201"/>
          </a:xfrm>
        </p:spPr>
        <p:txBody>
          <a:bodyPr/>
          <a:lstStyle/>
          <a:p>
            <a:pPr marL="0" indent="0">
              <a:buNone/>
            </a:pPr>
            <a:r>
              <a:rPr lang="en-US" b="1" dirty="0"/>
              <a:t>This step may include:</a:t>
            </a:r>
          </a:p>
          <a:p>
            <a:r>
              <a:rPr lang="en-AU" altLang="en-US" dirty="0"/>
              <a:t>Reporting the issue verbally to your </a:t>
            </a:r>
            <a:r>
              <a:rPr lang="en-AU" altLang="en-US" b="1" dirty="0"/>
              <a:t>supervisor or manager</a:t>
            </a:r>
          </a:p>
          <a:p>
            <a:r>
              <a:rPr lang="en-AU" altLang="en-US" dirty="0"/>
              <a:t>Reporting the issue through the workplace’s hazard reporting </a:t>
            </a:r>
          </a:p>
          <a:p>
            <a:r>
              <a:rPr lang="en-AU" altLang="en-US" dirty="0"/>
              <a:t>Raising the issue with the </a:t>
            </a:r>
            <a:r>
              <a:rPr lang="en-AU" altLang="en-US" b="1" dirty="0"/>
              <a:t>health and safety representative</a:t>
            </a:r>
          </a:p>
          <a:p>
            <a:r>
              <a:rPr lang="en-AU" altLang="en-US" dirty="0"/>
              <a:t>Raising the issue with management through </a:t>
            </a:r>
            <a:r>
              <a:rPr lang="en-AU" altLang="en-US" b="1" dirty="0"/>
              <a:t>safety officer</a:t>
            </a:r>
          </a:p>
        </p:txBody>
      </p:sp>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8</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2" name="Rectangle 1">
            <a:extLst>
              <a:ext uri="{FF2B5EF4-FFF2-40B4-BE49-F238E27FC236}">
                <a16:creationId xmlns:a16="http://schemas.microsoft.com/office/drawing/2014/main" id="{942B2160-0F98-4D6E-8131-B059444524C6}"/>
              </a:ext>
            </a:extLst>
          </p:cNvPr>
          <p:cNvSpPr/>
          <p:nvPr/>
        </p:nvSpPr>
        <p:spPr>
          <a:xfrm>
            <a:off x="10794173" y="6060559"/>
            <a:ext cx="718787" cy="369332"/>
          </a:xfrm>
          <a:prstGeom prst="rect">
            <a:avLst/>
          </a:prstGeom>
        </p:spPr>
        <p:txBody>
          <a:bodyPr wrap="none">
            <a:spAutoFit/>
          </a:bodyPr>
          <a:lstStyle/>
          <a:p>
            <a:r>
              <a:rPr lang="en-AU" dirty="0"/>
              <a:t>P - 20</a:t>
            </a:r>
            <a:endParaRPr lang="en-US" dirty="0"/>
          </a:p>
        </p:txBody>
      </p:sp>
      <p:sp>
        <p:nvSpPr>
          <p:cNvPr id="3" name="TextBox 2">
            <a:extLst>
              <a:ext uri="{FF2B5EF4-FFF2-40B4-BE49-F238E27FC236}">
                <a16:creationId xmlns:a16="http://schemas.microsoft.com/office/drawing/2014/main" id="{4C9B1FF3-893D-472D-9568-19266AA851D4}"/>
              </a:ext>
            </a:extLst>
          </p:cNvPr>
          <p:cNvSpPr txBox="1"/>
          <p:nvPr/>
        </p:nvSpPr>
        <p:spPr>
          <a:xfrm>
            <a:off x="1355691" y="1035902"/>
            <a:ext cx="10707757" cy="446276"/>
          </a:xfrm>
          <a:prstGeom prst="rect">
            <a:avLst/>
          </a:prstGeom>
          <a:noFill/>
        </p:spPr>
        <p:txBody>
          <a:bodyPr wrap="square" rtlCol="0">
            <a:spAutoFit/>
          </a:bodyPr>
          <a:lstStyle/>
          <a:p>
            <a:r>
              <a:rPr lang="en-US" sz="2300" dirty="0"/>
              <a:t>Hazards and incidents are reported to appropriate personnel according to procedure. </a:t>
            </a:r>
          </a:p>
        </p:txBody>
      </p:sp>
    </p:spTree>
    <p:extLst>
      <p:ext uri="{BB962C8B-B14F-4D97-AF65-F5344CB8AC3E}">
        <p14:creationId xmlns:p14="http://schemas.microsoft.com/office/powerpoint/2010/main" val="40379457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a:xfrm>
            <a:off x="543339" y="190500"/>
            <a:ext cx="10018713" cy="1752599"/>
          </a:xfrm>
        </p:spPr>
        <p:txBody>
          <a:bodyPr/>
          <a:lstStyle/>
          <a:p>
            <a:r>
              <a:rPr lang="en-AU" dirty="0"/>
              <a:t>What is a Hazard?</a:t>
            </a:r>
            <a:endParaRPr lang="en-US" dirty="0"/>
          </a:p>
        </p:txBody>
      </p:sp>
      <p:sp>
        <p:nvSpPr>
          <p:cNvPr id="22531" name="Rectangle 3"/>
          <p:cNvSpPr>
            <a:spLocks noGrp="1" noChangeArrowheads="1"/>
          </p:cNvSpPr>
          <p:nvPr>
            <p:ph idx="1"/>
          </p:nvPr>
        </p:nvSpPr>
        <p:spPr>
          <a:xfrm>
            <a:off x="1524000" y="2557532"/>
            <a:ext cx="10018713" cy="3578226"/>
          </a:xfrm>
        </p:spPr>
        <p:txBody>
          <a:bodyPr>
            <a:normAutofit fontScale="92500" lnSpcReduction="10000"/>
          </a:bodyPr>
          <a:lstStyle/>
          <a:p>
            <a:pPr marL="0" indent="0">
              <a:buNone/>
            </a:pPr>
            <a:r>
              <a:rPr lang="en-US" dirty="0"/>
              <a:t>A source of potential harm to people or a situation with potential to cause injury or loss to plant, property or equipment</a:t>
            </a:r>
          </a:p>
          <a:p>
            <a:pPr marL="0" indent="0">
              <a:buNone/>
            </a:pPr>
            <a:endParaRPr lang="en-US" dirty="0"/>
          </a:p>
          <a:p>
            <a:r>
              <a:rPr lang="en-AU" altLang="en-US" dirty="0"/>
              <a:t>Anything or anyone that can harm or cause ill health to a person,</a:t>
            </a:r>
          </a:p>
          <a:p>
            <a:endParaRPr lang="en-AU" altLang="en-US" dirty="0"/>
          </a:p>
          <a:p>
            <a:r>
              <a:rPr lang="en-AU" altLang="en-US" dirty="0"/>
              <a:t>Anything or anyone that can damage property or the environment,</a:t>
            </a:r>
          </a:p>
          <a:p>
            <a:endParaRPr lang="en-AU" altLang="en-US" dirty="0"/>
          </a:p>
          <a:p>
            <a:r>
              <a:rPr lang="en-AU" altLang="en-US" dirty="0"/>
              <a:t>A combination of these things.</a:t>
            </a:r>
          </a:p>
          <a:p>
            <a:endParaRPr lang="en-AU" altLang="en-US" dirty="0"/>
          </a:p>
        </p:txBody>
      </p:sp>
      <p:sp>
        <p:nvSpPr>
          <p:cNvPr id="22532"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FEEB822A-04E1-4E78-812F-FD103B088644}" type="slidenum">
              <a:rPr lang="en-US" altLang="en-US"/>
              <a:pPr algn="l" eaLnBrk="1" hangingPunct="1"/>
              <a:t>9</a:t>
            </a:fld>
            <a:endParaRPr lang="en-US" altLang="en-US"/>
          </a:p>
        </p:txBody>
      </p:sp>
      <p:pic>
        <p:nvPicPr>
          <p:cNvPr id="22533" name="Picture 6" descr="http://www.fertility-health.com/images/environmental-health-hazards-image-1.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67411" y="279399"/>
            <a:ext cx="23812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069287"/>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1537</TotalTime>
  <Words>1423</Words>
  <Application>Microsoft Office PowerPoint</Application>
  <PresentationFormat>Widescreen</PresentationFormat>
  <Paragraphs>320</Paragraphs>
  <Slides>34</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Algerian</vt:lpstr>
      <vt:lpstr>Arial</vt:lpstr>
      <vt:lpstr>Calibri</vt:lpstr>
      <vt:lpstr>Corbel</vt:lpstr>
      <vt:lpstr>Lucida Sans Unicode</vt:lpstr>
      <vt:lpstr>Wingdings</vt:lpstr>
      <vt:lpstr>Parallax</vt:lpstr>
      <vt:lpstr>Competency Based Training (CBT&amp;A Methodology) Trainer &amp; Assessor(Level 4)</vt:lpstr>
      <vt:lpstr>PowerPoint Presentation</vt:lpstr>
      <vt:lpstr>3.1 OSH issues in work environment</vt:lpstr>
      <vt:lpstr>The Four Steps to Hazard Identification</vt:lpstr>
      <vt:lpstr>Most common safety groups</vt:lpstr>
      <vt:lpstr>Duties of OSH Officer </vt:lpstr>
      <vt:lpstr>OSH Standards </vt:lpstr>
      <vt:lpstr>3.2 Control and report OSH issues </vt:lpstr>
      <vt:lpstr>What is a Hazard?</vt:lpstr>
      <vt:lpstr>Types of Hazards</vt:lpstr>
      <vt:lpstr>Physical Hazards</vt:lpstr>
      <vt:lpstr>Chemical Hazards </vt:lpstr>
      <vt:lpstr>Biological Hazards </vt:lpstr>
      <vt:lpstr>Ergonomic Hazards</vt:lpstr>
      <vt:lpstr>Hazard Management</vt:lpstr>
      <vt:lpstr>Steps for Hazard Control</vt:lpstr>
      <vt:lpstr>Group Activity</vt:lpstr>
      <vt:lpstr>3.3-1 Conduct Work Safely</vt:lpstr>
      <vt:lpstr>Issues of young worker</vt:lpstr>
      <vt:lpstr>Cost of injury</vt:lpstr>
      <vt:lpstr>Responsibilities under osh</vt:lpstr>
      <vt:lpstr>Responsibilities under osh</vt:lpstr>
      <vt:lpstr>Responsibilities under osh</vt:lpstr>
      <vt:lpstr>3.3-2 Personal Protective equipment's</vt:lpstr>
      <vt:lpstr>3.4-2 proper use of fire extinguisher</vt:lpstr>
      <vt:lpstr>3.5-1maintain and improve health &amp; safety</vt:lpstr>
      <vt:lpstr>Sources for hazard identification</vt:lpstr>
      <vt:lpstr>Hierarchy of Hazard Control Risk</vt:lpstr>
      <vt:lpstr>Risk</vt:lpstr>
      <vt:lpstr>Risk Assessment Matrix (Hazpak)</vt:lpstr>
      <vt:lpstr>The Process</vt:lpstr>
      <vt:lpstr>Continues…</vt:lpstr>
      <vt:lpstr>Activity</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HP</cp:lastModifiedBy>
  <cp:revision>89</cp:revision>
  <dcterms:created xsi:type="dcterms:W3CDTF">2020-12-07T16:50:05Z</dcterms:created>
  <dcterms:modified xsi:type="dcterms:W3CDTF">2022-05-25T07:44:47Z</dcterms:modified>
</cp:coreProperties>
</file>