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450" r:id="rId3"/>
    <p:sldId id="460" r:id="rId4"/>
    <p:sldId id="647" r:id="rId5"/>
    <p:sldId id="645" r:id="rId6"/>
    <p:sldId id="648" r:id="rId7"/>
    <p:sldId id="650" r:id="rId8"/>
    <p:sldId id="651" r:id="rId9"/>
    <p:sldId id="652" r:id="rId10"/>
    <p:sldId id="660" r:id="rId11"/>
    <p:sldId id="653" r:id="rId12"/>
    <p:sldId id="654" r:id="rId13"/>
    <p:sldId id="649" r:id="rId14"/>
    <p:sldId id="655" r:id="rId15"/>
    <p:sldId id="656" r:id="rId16"/>
    <p:sldId id="657" r:id="rId17"/>
    <p:sldId id="646" r:id="rId18"/>
    <p:sldId id="658" r:id="rId19"/>
    <p:sldId id="65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2" d="100"/>
          <a:sy n="72" d="100"/>
        </p:scale>
        <p:origin x="654" y="7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866D51-3D17-4C18-A67C-C55410FC496D}" type="datetimeFigureOut">
              <a:rPr lang="en-US" smtClean="0"/>
              <a:t>3/26/2022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9F36C1-718D-468F-90ED-D681EA018AE9}" type="slidenum">
              <a:rPr lang="en-US" smtClean="0"/>
              <a:t>‹#›</a:t>
            </a:fld>
            <a:endParaRPr lang="en-US"/>
          </a:p>
        </p:txBody>
      </p:sp>
    </p:spTree>
    <p:extLst>
      <p:ext uri="{BB962C8B-B14F-4D97-AF65-F5344CB8AC3E}">
        <p14:creationId xmlns:p14="http://schemas.microsoft.com/office/powerpoint/2010/main" val="19665825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170973F-E1F9-404C-8081-1729D3F5FA50}" type="slidenum">
              <a:rPr lang="en-AU" altLang="en-US"/>
              <a:pPr eaLnBrk="1" hangingPunct="1"/>
              <a:t>2</a:t>
            </a:fld>
            <a:endParaRPr lang="en-AU" alt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42451030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917349D-613F-4790-85DF-086F65DBB477}" type="slidenum">
              <a:rPr lang="en-AU" altLang="en-US"/>
              <a:pPr eaLnBrk="1" hangingPunct="1"/>
              <a:t>11</a:t>
            </a:fld>
            <a:endParaRPr lang="en-AU" alt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17080689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917349D-613F-4790-85DF-086F65DBB477}" type="slidenum">
              <a:rPr lang="en-AU" altLang="en-US"/>
              <a:pPr eaLnBrk="1" hangingPunct="1"/>
              <a:t>12</a:t>
            </a:fld>
            <a:endParaRPr lang="en-AU" alt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28806285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917349D-613F-4790-85DF-086F65DBB477}" type="slidenum">
              <a:rPr lang="en-AU" altLang="en-US"/>
              <a:pPr eaLnBrk="1" hangingPunct="1"/>
              <a:t>13</a:t>
            </a:fld>
            <a:endParaRPr lang="en-AU" alt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3501784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917349D-613F-4790-85DF-086F65DBB477}" type="slidenum">
              <a:rPr lang="en-AU" altLang="en-US"/>
              <a:pPr eaLnBrk="1" hangingPunct="1"/>
              <a:t>14</a:t>
            </a:fld>
            <a:endParaRPr lang="en-AU" alt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6999503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917349D-613F-4790-85DF-086F65DBB477}" type="slidenum">
              <a:rPr lang="en-AU" altLang="en-US"/>
              <a:pPr eaLnBrk="1" hangingPunct="1"/>
              <a:t>15</a:t>
            </a:fld>
            <a:endParaRPr lang="en-AU" alt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10511347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917349D-613F-4790-85DF-086F65DBB477}" type="slidenum">
              <a:rPr lang="en-AU" altLang="en-US"/>
              <a:pPr eaLnBrk="1" hangingPunct="1"/>
              <a:t>16</a:t>
            </a:fld>
            <a:endParaRPr lang="en-AU" alt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21945606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917349D-613F-4790-85DF-086F65DBB477}" type="slidenum">
              <a:rPr lang="en-AU" altLang="en-US"/>
              <a:pPr eaLnBrk="1" hangingPunct="1"/>
              <a:t>17</a:t>
            </a:fld>
            <a:endParaRPr lang="en-AU" alt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8353112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917349D-613F-4790-85DF-086F65DBB477}" type="slidenum">
              <a:rPr lang="en-AU" altLang="en-US"/>
              <a:pPr eaLnBrk="1" hangingPunct="1"/>
              <a:t>18</a:t>
            </a:fld>
            <a:endParaRPr lang="en-AU" alt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11703381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917349D-613F-4790-85DF-086F65DBB477}" type="slidenum">
              <a:rPr lang="en-AU" altLang="en-US"/>
              <a:pPr eaLnBrk="1" hangingPunct="1"/>
              <a:t>19</a:t>
            </a:fld>
            <a:endParaRPr lang="en-AU" alt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3560435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917349D-613F-4790-85DF-086F65DBB477}" type="slidenum">
              <a:rPr lang="en-AU" altLang="en-US"/>
              <a:pPr eaLnBrk="1" hangingPunct="1"/>
              <a:t>3</a:t>
            </a:fld>
            <a:endParaRPr lang="en-AU" alt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23159231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917349D-613F-4790-85DF-086F65DBB477}" type="slidenum">
              <a:rPr lang="en-AU" altLang="en-US"/>
              <a:pPr eaLnBrk="1" hangingPunct="1"/>
              <a:t>4</a:t>
            </a:fld>
            <a:endParaRPr lang="en-AU" alt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13501255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917349D-613F-4790-85DF-086F65DBB477}" type="slidenum">
              <a:rPr lang="en-AU" altLang="en-US"/>
              <a:pPr eaLnBrk="1" hangingPunct="1"/>
              <a:t>5</a:t>
            </a:fld>
            <a:endParaRPr lang="en-AU" alt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18292632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917349D-613F-4790-85DF-086F65DBB477}" type="slidenum">
              <a:rPr lang="en-AU" altLang="en-US"/>
              <a:pPr eaLnBrk="1" hangingPunct="1"/>
              <a:t>6</a:t>
            </a:fld>
            <a:endParaRPr lang="en-AU" alt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22082840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917349D-613F-4790-85DF-086F65DBB477}" type="slidenum">
              <a:rPr lang="en-AU" altLang="en-US"/>
              <a:pPr eaLnBrk="1" hangingPunct="1"/>
              <a:t>7</a:t>
            </a:fld>
            <a:endParaRPr lang="en-AU" alt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25308010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917349D-613F-4790-85DF-086F65DBB477}" type="slidenum">
              <a:rPr lang="en-AU" altLang="en-US"/>
              <a:pPr eaLnBrk="1" hangingPunct="1"/>
              <a:t>8</a:t>
            </a:fld>
            <a:endParaRPr lang="en-AU" alt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35282048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917349D-613F-4790-85DF-086F65DBB477}" type="slidenum">
              <a:rPr lang="en-AU" altLang="en-US"/>
              <a:pPr eaLnBrk="1" hangingPunct="1"/>
              <a:t>9</a:t>
            </a:fld>
            <a:endParaRPr lang="en-AU" alt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31213653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917349D-613F-4790-85DF-086F65DBB477}" type="slidenum">
              <a:rPr lang="en-AU" altLang="en-US"/>
              <a:pPr eaLnBrk="1" hangingPunct="1"/>
              <a:t>10</a:t>
            </a:fld>
            <a:endParaRPr lang="en-AU" alt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3467680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C4E08D7-BA6F-4F7C-91D6-517AC824B36D}" type="datetimeFigureOut">
              <a:rPr lang="en-US" smtClean="0"/>
              <a:t>3/26/2022</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1095711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C4E08D7-BA6F-4F7C-91D6-517AC824B36D}" type="datetimeFigureOut">
              <a:rPr lang="en-US" smtClean="0"/>
              <a:t>3/26/2022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4000738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C4E08D7-BA6F-4F7C-91D6-517AC824B36D}" type="datetimeFigureOut">
              <a:rPr lang="en-US" smtClean="0"/>
              <a:t>3/26/2022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16461035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C4E08D7-BA6F-4F7C-91D6-517AC824B36D}" type="datetimeFigureOut">
              <a:rPr lang="en-US" smtClean="0"/>
              <a:t>3/26/2022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13431331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C4E08D7-BA6F-4F7C-91D6-517AC824B36D}" type="datetimeFigureOut">
              <a:rPr lang="en-US" smtClean="0"/>
              <a:t>3/26/2022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25743266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C4E08D7-BA6F-4F7C-91D6-517AC824B36D}" type="datetimeFigureOut">
              <a:rPr lang="en-US" smtClean="0"/>
              <a:t>3/26/2022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13365143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C4E08D7-BA6F-4F7C-91D6-517AC824B36D}" type="datetimeFigureOut">
              <a:rPr lang="en-US" smtClean="0"/>
              <a:t>3/26/2022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18879666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4E08D7-BA6F-4F7C-91D6-517AC824B36D}" type="datetimeFigureOut">
              <a:rPr lang="en-US" smtClean="0"/>
              <a:t>3/26/2022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19273529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4E08D7-BA6F-4F7C-91D6-517AC824B36D}" type="datetimeFigureOut">
              <a:rPr lang="en-US" smtClean="0"/>
              <a:t>3/26/2022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3566023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4E08D7-BA6F-4F7C-91D6-517AC824B36D}" type="datetimeFigureOut">
              <a:rPr lang="en-US" smtClean="0"/>
              <a:t>3/26/2022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2423436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C4E08D7-BA6F-4F7C-91D6-517AC824B36D}" type="datetimeFigureOut">
              <a:rPr lang="en-US" smtClean="0"/>
              <a:t>3/26/2022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2038487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4E08D7-BA6F-4F7C-91D6-517AC824B36D}" type="datetimeFigureOut">
              <a:rPr lang="en-US" smtClean="0"/>
              <a:t>3/26/2022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613647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4E08D7-BA6F-4F7C-91D6-517AC824B36D}" type="datetimeFigureOut">
              <a:rPr lang="en-US" smtClean="0"/>
              <a:t>3/26/2022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4243483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4E08D7-BA6F-4F7C-91D6-517AC824B36D}" type="datetimeFigureOut">
              <a:rPr lang="en-US" smtClean="0"/>
              <a:t>3/26/2022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3484443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4E08D7-BA6F-4F7C-91D6-517AC824B36D}" type="datetimeFigureOut">
              <a:rPr lang="en-US" smtClean="0"/>
              <a:t>3/26/2022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151916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C4E08D7-BA6F-4F7C-91D6-517AC824B36D}" type="datetimeFigureOut">
              <a:rPr lang="en-US" smtClean="0"/>
              <a:t>3/26/2022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793617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C4E08D7-BA6F-4F7C-91D6-517AC824B36D}" type="datetimeFigureOut">
              <a:rPr lang="en-US" smtClean="0"/>
              <a:t>3/26/2022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4026565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C4E08D7-BA6F-4F7C-91D6-517AC824B36D}" type="datetimeFigureOut">
              <a:rPr lang="en-US" smtClean="0"/>
              <a:t>3/26/2022</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7413ACF-0DD4-4DA2-8F73-9B1B3BAED8CC}" type="slidenum">
              <a:rPr lang="en-US" smtClean="0"/>
              <a:t>‹#›</a:t>
            </a:fld>
            <a:endParaRPr lang="en-US"/>
          </a:p>
        </p:txBody>
      </p:sp>
    </p:spTree>
    <p:extLst>
      <p:ext uri="{BB962C8B-B14F-4D97-AF65-F5344CB8AC3E}">
        <p14:creationId xmlns:p14="http://schemas.microsoft.com/office/powerpoint/2010/main" val="34514093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0250" y="486450"/>
            <a:ext cx="10671750" cy="2616199"/>
          </a:xfrm>
        </p:spPr>
        <p:txBody>
          <a:bodyPr>
            <a:normAutofit fontScale="90000"/>
          </a:bodyPr>
          <a:lstStyle/>
          <a:p>
            <a:pPr algn="ctr"/>
            <a:br>
              <a:rPr lang="en-US" dirty="0"/>
            </a:br>
            <a:r>
              <a:rPr lang="en-US" dirty="0"/>
              <a:t>Competency Based Training (CBT&amp;A Methodology)</a:t>
            </a:r>
            <a:br>
              <a:rPr lang="en-US" dirty="0"/>
            </a:br>
            <a:r>
              <a:rPr lang="en-US" dirty="0"/>
              <a:t>Trainer &amp; Assessor(Level 4)</a:t>
            </a:r>
          </a:p>
        </p:txBody>
      </p:sp>
      <p:sp>
        <p:nvSpPr>
          <p:cNvPr id="3" name="Subtitle 2"/>
          <p:cNvSpPr>
            <a:spLocks noGrp="1"/>
          </p:cNvSpPr>
          <p:nvPr>
            <p:ph type="subTitle" idx="1"/>
          </p:nvPr>
        </p:nvSpPr>
        <p:spPr>
          <a:xfrm>
            <a:off x="4515377" y="4983016"/>
            <a:ext cx="6987645" cy="1388534"/>
          </a:xfrm>
        </p:spPr>
        <p:txBody>
          <a:bodyPr>
            <a:normAutofit fontScale="55000" lnSpcReduction="20000"/>
          </a:bodyPr>
          <a:lstStyle/>
          <a:p>
            <a:r>
              <a:rPr lang="en-US" sz="7700" b="1" dirty="0">
                <a:solidFill>
                  <a:schemeClr val="accent1">
                    <a:lumMod val="75000"/>
                  </a:schemeClr>
                </a:solidFill>
              </a:rPr>
              <a:t>DR. Sheikh Abu Reza</a:t>
            </a:r>
          </a:p>
          <a:p>
            <a:r>
              <a:rPr lang="en-US" sz="3600" b="1" dirty="0"/>
              <a:t>Director (</a:t>
            </a:r>
            <a:r>
              <a:rPr lang="en-US" sz="3600" b="1" dirty="0" err="1"/>
              <a:t>Rtd</a:t>
            </a:r>
            <a:r>
              <a:rPr lang="en-US" sz="3600" b="1" dirty="0"/>
              <a:t>) DTE &amp;</a:t>
            </a:r>
          </a:p>
          <a:p>
            <a:r>
              <a:rPr lang="en-US" sz="3600" b="1" dirty="0"/>
              <a:t>CBT&amp;A Trainer</a:t>
            </a:r>
          </a:p>
        </p:txBody>
      </p:sp>
      <p:sp>
        <p:nvSpPr>
          <p:cNvPr id="4" name="TextBox 3">
            <a:extLst>
              <a:ext uri="{FF2B5EF4-FFF2-40B4-BE49-F238E27FC236}">
                <a16:creationId xmlns:a16="http://schemas.microsoft.com/office/drawing/2014/main" id="{6B781BCC-846C-46E6-B405-C8E9CF320F07}"/>
              </a:ext>
            </a:extLst>
          </p:cNvPr>
          <p:cNvSpPr txBox="1"/>
          <p:nvPr/>
        </p:nvSpPr>
        <p:spPr>
          <a:xfrm>
            <a:off x="4810539" y="3136613"/>
            <a:ext cx="4691270" cy="584775"/>
          </a:xfrm>
          <a:prstGeom prst="rect">
            <a:avLst/>
          </a:prstGeom>
          <a:noFill/>
        </p:spPr>
        <p:txBody>
          <a:bodyPr wrap="square" rtlCol="0">
            <a:spAutoFit/>
          </a:bodyPr>
          <a:lstStyle/>
          <a:p>
            <a:r>
              <a:rPr lang="en-US" sz="3200" b="1" dirty="0">
                <a:solidFill>
                  <a:srgbClr val="FF0000"/>
                </a:solidFill>
                <a:latin typeface="Bookman Old Style" panose="02050604050505020204" pitchFamily="18" charset="0"/>
              </a:rPr>
              <a:t>Day-5 Session-3</a:t>
            </a:r>
          </a:p>
        </p:txBody>
      </p:sp>
      <p:sp>
        <p:nvSpPr>
          <p:cNvPr id="5" name="Rectangle 4">
            <a:extLst>
              <a:ext uri="{FF2B5EF4-FFF2-40B4-BE49-F238E27FC236}">
                <a16:creationId xmlns:a16="http://schemas.microsoft.com/office/drawing/2014/main" id="{DE544164-B746-49BE-BC75-7286E17FBB1E}"/>
              </a:ext>
            </a:extLst>
          </p:cNvPr>
          <p:cNvSpPr/>
          <p:nvPr/>
        </p:nvSpPr>
        <p:spPr>
          <a:xfrm>
            <a:off x="3423686" y="3721388"/>
            <a:ext cx="8291988" cy="461665"/>
          </a:xfrm>
          <a:prstGeom prst="rect">
            <a:avLst/>
          </a:prstGeom>
        </p:spPr>
        <p:txBody>
          <a:bodyPr wrap="square">
            <a:spAutoFit/>
          </a:bodyPr>
          <a:lstStyle/>
          <a:p>
            <a:r>
              <a:rPr lang="en-US" sz="2400" dirty="0">
                <a:solidFill>
                  <a:srgbClr val="00B050"/>
                </a:solidFill>
                <a:latin typeface="Algerian" panose="04020705040A02060702" pitchFamily="82" charset="0"/>
              </a:rPr>
              <a:t>5. Maintain  Training Equipment  and Facility</a:t>
            </a:r>
            <a:endParaRPr lang="en-US" sz="2400" dirty="0">
              <a:solidFill>
                <a:srgbClr val="00B050"/>
              </a:solidFill>
            </a:endParaRPr>
          </a:p>
        </p:txBody>
      </p:sp>
    </p:spTree>
    <p:extLst>
      <p:ext uri="{BB962C8B-B14F-4D97-AF65-F5344CB8AC3E}">
        <p14:creationId xmlns:p14="http://schemas.microsoft.com/office/powerpoint/2010/main" val="755373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5" name="Rectangle 7"/>
          <p:cNvSpPr>
            <a:spLocks noGrp="1" noChangeArrowheads="1"/>
          </p:cNvSpPr>
          <p:nvPr>
            <p:ph type="title"/>
          </p:nvPr>
        </p:nvSpPr>
        <p:spPr>
          <a:xfrm>
            <a:off x="1104219" y="145816"/>
            <a:ext cx="14568172" cy="876300"/>
          </a:xfrm>
        </p:spPr>
        <p:txBody>
          <a:bodyPr>
            <a:normAutofit/>
          </a:bodyPr>
          <a:lstStyle/>
          <a:p>
            <a:pPr marL="222250" marR="5403850">
              <a:spcBef>
                <a:spcPts val="0"/>
              </a:spcBef>
            </a:pPr>
            <a:r>
              <a:rPr lang="en-US" b="1" spc="-20" dirty="0">
                <a:solidFill>
                  <a:srgbClr val="0D0D0D"/>
                </a:solidFill>
                <a:latin typeface="Times New Roman" panose="02020603050405020304" pitchFamily="18" charset="0"/>
                <a:ea typeface="Times New Roman" panose="02020603050405020304" pitchFamily="18" charset="0"/>
              </a:rPr>
              <a:t>   </a:t>
            </a:r>
            <a:r>
              <a:rPr lang="en-US" dirty="0"/>
              <a:t>Training areas for this purpose will have:</a:t>
            </a:r>
            <a:endParaRPr lang="en-US" sz="4900" dirty="0">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75C8EA52-D79D-40B8-B004-C450EE063301}"/>
              </a:ext>
            </a:extLst>
          </p:cNvPr>
          <p:cNvSpPr txBox="1"/>
          <p:nvPr/>
        </p:nvSpPr>
        <p:spPr>
          <a:xfrm>
            <a:off x="10590028" y="6358270"/>
            <a:ext cx="1601972" cy="400110"/>
          </a:xfrm>
          <a:prstGeom prst="rect">
            <a:avLst/>
          </a:prstGeom>
          <a:noFill/>
        </p:spPr>
        <p:txBody>
          <a:bodyPr wrap="square" rtlCol="0">
            <a:spAutoFit/>
          </a:bodyPr>
          <a:lstStyle/>
          <a:p>
            <a:r>
              <a:rPr lang="en-US" sz="2000" dirty="0"/>
              <a:t>P-20</a:t>
            </a:r>
          </a:p>
        </p:txBody>
      </p:sp>
      <p:sp>
        <p:nvSpPr>
          <p:cNvPr id="2" name="Rectangle 1">
            <a:extLst>
              <a:ext uri="{FF2B5EF4-FFF2-40B4-BE49-F238E27FC236}">
                <a16:creationId xmlns:a16="http://schemas.microsoft.com/office/drawing/2014/main" id="{F9445BCA-C4B7-479D-951B-1763AA28AB2A}"/>
              </a:ext>
            </a:extLst>
          </p:cNvPr>
          <p:cNvSpPr/>
          <p:nvPr/>
        </p:nvSpPr>
        <p:spPr>
          <a:xfrm>
            <a:off x="1823933" y="2100288"/>
            <a:ext cx="9567081" cy="3090590"/>
          </a:xfrm>
          <a:prstGeom prst="rect">
            <a:avLst/>
          </a:prstGeom>
        </p:spPr>
        <p:txBody>
          <a:bodyPr wrap="square">
            <a:spAutoFit/>
          </a:bodyPr>
          <a:lstStyle/>
          <a:p>
            <a:r>
              <a:rPr lang="en-US" sz="2400" dirty="0"/>
              <a:t>•       an adequately-equipped workshop where the work tasks are </a:t>
            </a:r>
          </a:p>
          <a:p>
            <a:r>
              <a:rPr lang="en-US" sz="2400" dirty="0"/>
              <a:t>         performed</a:t>
            </a:r>
          </a:p>
          <a:p>
            <a:pPr algn="just"/>
            <a:r>
              <a:rPr lang="en-US" sz="2400" dirty="0"/>
              <a:t>•	a separate resource area where the student has access to learning </a:t>
            </a:r>
          </a:p>
          <a:p>
            <a:pPr algn="just"/>
            <a:r>
              <a:rPr lang="en-US" sz="2400" dirty="0"/>
              <a:t>        materials in the form of written information, audio-visual programs, </a:t>
            </a:r>
          </a:p>
          <a:p>
            <a:pPr algn="just"/>
            <a:r>
              <a:rPr lang="en-US" sz="2400" dirty="0"/>
              <a:t>        computer programs and demonstration, and explanatory discussions </a:t>
            </a:r>
          </a:p>
          <a:p>
            <a:pPr algn="just"/>
            <a:r>
              <a:rPr lang="en-US" sz="2400" dirty="0"/>
              <a:t>        with subject teacher(s)</a:t>
            </a:r>
          </a:p>
          <a:p>
            <a:r>
              <a:rPr lang="en-US" dirty="0"/>
              <a:t> </a:t>
            </a:r>
          </a:p>
          <a:p>
            <a:pPr marL="222250" marR="3364865" algn="just">
              <a:spcBef>
                <a:spcPts val="55"/>
              </a:spcBef>
              <a:spcAft>
                <a:spcPts val="0"/>
              </a:spcAft>
            </a:pPr>
            <a:endParaRPr lang="en-US" sz="3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303939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5" name="Rectangle 7"/>
          <p:cNvSpPr>
            <a:spLocks noGrp="1" noChangeArrowheads="1"/>
          </p:cNvSpPr>
          <p:nvPr>
            <p:ph type="title"/>
          </p:nvPr>
        </p:nvSpPr>
        <p:spPr>
          <a:xfrm>
            <a:off x="1104219" y="145816"/>
            <a:ext cx="14568172" cy="876300"/>
          </a:xfrm>
        </p:spPr>
        <p:txBody>
          <a:bodyPr>
            <a:normAutofit/>
          </a:bodyPr>
          <a:lstStyle/>
          <a:p>
            <a:pPr marL="222250" marR="5403850">
              <a:spcBef>
                <a:spcPts val="0"/>
              </a:spcBef>
            </a:pPr>
            <a:r>
              <a:rPr lang="en-US" b="1" spc="-20" dirty="0">
                <a:solidFill>
                  <a:srgbClr val="0D0D0D"/>
                </a:solidFill>
                <a:latin typeface="Times New Roman" panose="02020603050405020304" pitchFamily="18" charset="0"/>
                <a:ea typeface="Times New Roman" panose="02020603050405020304" pitchFamily="18" charset="0"/>
              </a:rPr>
              <a:t>   </a:t>
            </a:r>
            <a:r>
              <a:rPr lang="en-US" b="1" dirty="0"/>
              <a:t>Requirement for system of Instruction</a:t>
            </a:r>
            <a:endParaRPr lang="en-US" sz="4900" dirty="0">
              <a:latin typeface="Times New Roman" panose="02020603050405020304" pitchFamily="18" charset="0"/>
              <a:ea typeface="Times New Roman" panose="02020603050405020304" pitchFamily="18" charset="0"/>
            </a:endParaRPr>
          </a:p>
        </p:txBody>
      </p:sp>
      <p:sp>
        <p:nvSpPr>
          <p:cNvPr id="29700" name="Slide Number Placeholder 4"/>
          <p:cNvSpPr>
            <a:spLocks noGrp="1"/>
          </p:cNvSpPr>
          <p:nvPr>
            <p:ph type="sldNum" sz="quarter" idx="4294967295"/>
          </p:nvPr>
        </p:nvSpPr>
        <p:spPr>
          <a:xfrm>
            <a:off x="15240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fld id="{714CCB92-4C63-4540-93F6-2CE816CBF692}" type="slidenum">
              <a:rPr lang="en-US" altLang="en-US"/>
              <a:pPr algn="l" eaLnBrk="1" hangingPunct="1"/>
              <a:t>11</a:t>
            </a:fld>
            <a:endParaRPr lang="en-US" altLang="en-US"/>
          </a:p>
        </p:txBody>
      </p:sp>
      <p:sp>
        <p:nvSpPr>
          <p:cNvPr id="5" name="TextBox 4">
            <a:extLst>
              <a:ext uri="{FF2B5EF4-FFF2-40B4-BE49-F238E27FC236}">
                <a16:creationId xmlns:a16="http://schemas.microsoft.com/office/drawing/2014/main" id="{75C8EA52-D79D-40B8-B004-C450EE063301}"/>
              </a:ext>
            </a:extLst>
          </p:cNvPr>
          <p:cNvSpPr txBox="1"/>
          <p:nvPr/>
        </p:nvSpPr>
        <p:spPr>
          <a:xfrm>
            <a:off x="10590028" y="6358270"/>
            <a:ext cx="1601972" cy="400110"/>
          </a:xfrm>
          <a:prstGeom prst="rect">
            <a:avLst/>
          </a:prstGeom>
          <a:noFill/>
        </p:spPr>
        <p:txBody>
          <a:bodyPr wrap="square" rtlCol="0">
            <a:spAutoFit/>
          </a:bodyPr>
          <a:lstStyle/>
          <a:p>
            <a:r>
              <a:rPr lang="en-US" sz="2000" dirty="0"/>
              <a:t>P-22</a:t>
            </a:r>
          </a:p>
        </p:txBody>
      </p:sp>
      <p:sp>
        <p:nvSpPr>
          <p:cNvPr id="3" name="Rectangle 2">
            <a:extLst>
              <a:ext uri="{FF2B5EF4-FFF2-40B4-BE49-F238E27FC236}">
                <a16:creationId xmlns:a16="http://schemas.microsoft.com/office/drawing/2014/main" id="{BCC6B543-40B6-44E3-8C0D-7481D9D5157F}"/>
              </a:ext>
            </a:extLst>
          </p:cNvPr>
          <p:cNvSpPr/>
          <p:nvPr/>
        </p:nvSpPr>
        <p:spPr>
          <a:xfrm>
            <a:off x="2062716" y="2126512"/>
            <a:ext cx="7655442" cy="2308324"/>
          </a:xfrm>
          <a:prstGeom prst="rect">
            <a:avLst/>
          </a:prstGeom>
        </p:spPr>
        <p:txBody>
          <a:bodyPr wrap="square">
            <a:spAutoFit/>
          </a:bodyPr>
          <a:lstStyle/>
          <a:p>
            <a:r>
              <a:rPr lang="en-US" sz="3600" dirty="0"/>
              <a:t>layout of a traditional classroom </a:t>
            </a:r>
          </a:p>
          <a:p>
            <a:endParaRPr lang="en-US" sz="3600" dirty="0"/>
          </a:p>
          <a:p>
            <a:endParaRPr lang="en-US" sz="3600" dirty="0"/>
          </a:p>
          <a:p>
            <a:r>
              <a:rPr lang="en-US" sz="3600" dirty="0"/>
              <a:t>layout of a CBT classroom </a:t>
            </a:r>
          </a:p>
        </p:txBody>
      </p:sp>
    </p:spTree>
    <p:extLst>
      <p:ext uri="{BB962C8B-B14F-4D97-AF65-F5344CB8AC3E}">
        <p14:creationId xmlns:p14="http://schemas.microsoft.com/office/powerpoint/2010/main" val="319575867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5" name="Rectangle 7"/>
          <p:cNvSpPr>
            <a:spLocks noGrp="1" noChangeArrowheads="1"/>
          </p:cNvSpPr>
          <p:nvPr>
            <p:ph type="title"/>
          </p:nvPr>
        </p:nvSpPr>
        <p:spPr>
          <a:xfrm>
            <a:off x="1104219" y="145816"/>
            <a:ext cx="14568172" cy="876300"/>
          </a:xfrm>
        </p:spPr>
        <p:txBody>
          <a:bodyPr>
            <a:normAutofit fontScale="90000"/>
          </a:bodyPr>
          <a:lstStyle/>
          <a:p>
            <a:pPr marL="222250" marR="5403850">
              <a:spcBef>
                <a:spcPts val="0"/>
              </a:spcBef>
            </a:pPr>
            <a:r>
              <a:rPr lang="en-US" b="1" spc="-20" dirty="0">
                <a:solidFill>
                  <a:srgbClr val="0D0D0D"/>
                </a:solidFill>
                <a:latin typeface="Times New Roman" panose="02020603050405020304" pitchFamily="18" charset="0"/>
                <a:ea typeface="Times New Roman" panose="02020603050405020304" pitchFamily="18" charset="0"/>
              </a:rPr>
              <a:t>   </a:t>
            </a:r>
            <a:r>
              <a:rPr lang="en-US" b="1" dirty="0"/>
              <a:t>Factors to consider in laying out a shop</a:t>
            </a:r>
            <a:endParaRPr lang="en-US" sz="4900" dirty="0">
              <a:latin typeface="Times New Roman" panose="02020603050405020304" pitchFamily="18" charset="0"/>
              <a:ea typeface="Times New Roman" panose="02020603050405020304" pitchFamily="18" charset="0"/>
            </a:endParaRPr>
          </a:p>
        </p:txBody>
      </p:sp>
      <p:sp>
        <p:nvSpPr>
          <p:cNvPr id="29700" name="Slide Number Placeholder 4"/>
          <p:cNvSpPr>
            <a:spLocks noGrp="1"/>
          </p:cNvSpPr>
          <p:nvPr>
            <p:ph type="sldNum" sz="quarter" idx="4294967295"/>
          </p:nvPr>
        </p:nvSpPr>
        <p:spPr>
          <a:xfrm>
            <a:off x="15240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fld id="{714CCB92-4C63-4540-93F6-2CE816CBF692}" type="slidenum">
              <a:rPr lang="en-US" altLang="en-US"/>
              <a:pPr algn="l" eaLnBrk="1" hangingPunct="1"/>
              <a:t>12</a:t>
            </a:fld>
            <a:endParaRPr lang="en-US" altLang="en-US"/>
          </a:p>
        </p:txBody>
      </p:sp>
      <p:sp>
        <p:nvSpPr>
          <p:cNvPr id="5" name="TextBox 4">
            <a:extLst>
              <a:ext uri="{FF2B5EF4-FFF2-40B4-BE49-F238E27FC236}">
                <a16:creationId xmlns:a16="http://schemas.microsoft.com/office/drawing/2014/main" id="{75C8EA52-D79D-40B8-B004-C450EE063301}"/>
              </a:ext>
            </a:extLst>
          </p:cNvPr>
          <p:cNvSpPr txBox="1"/>
          <p:nvPr/>
        </p:nvSpPr>
        <p:spPr>
          <a:xfrm>
            <a:off x="10590028" y="6358270"/>
            <a:ext cx="1601972" cy="400110"/>
          </a:xfrm>
          <a:prstGeom prst="rect">
            <a:avLst/>
          </a:prstGeom>
          <a:noFill/>
        </p:spPr>
        <p:txBody>
          <a:bodyPr wrap="square" rtlCol="0">
            <a:spAutoFit/>
          </a:bodyPr>
          <a:lstStyle/>
          <a:p>
            <a:r>
              <a:rPr lang="en-US" sz="2000" dirty="0"/>
              <a:t>P-22</a:t>
            </a:r>
          </a:p>
        </p:txBody>
      </p:sp>
      <p:sp>
        <p:nvSpPr>
          <p:cNvPr id="3" name="Rectangle 2">
            <a:extLst>
              <a:ext uri="{FF2B5EF4-FFF2-40B4-BE49-F238E27FC236}">
                <a16:creationId xmlns:a16="http://schemas.microsoft.com/office/drawing/2014/main" id="{BCC6B543-40B6-44E3-8C0D-7481D9D5157F}"/>
              </a:ext>
            </a:extLst>
          </p:cNvPr>
          <p:cNvSpPr/>
          <p:nvPr/>
        </p:nvSpPr>
        <p:spPr>
          <a:xfrm>
            <a:off x="1970567" y="1433068"/>
            <a:ext cx="9420447" cy="4401205"/>
          </a:xfrm>
          <a:prstGeom prst="rect">
            <a:avLst/>
          </a:prstGeom>
        </p:spPr>
        <p:txBody>
          <a:bodyPr wrap="square">
            <a:spAutoFit/>
          </a:bodyPr>
          <a:lstStyle/>
          <a:p>
            <a:pPr indent="-457200">
              <a:buFont typeface="Arial" panose="020B0604020202020204" pitchFamily="34" charset="0"/>
              <a:buChar char="•"/>
            </a:pPr>
            <a:r>
              <a:rPr lang="en-US" sz="2800" dirty="0"/>
              <a:t>  Floor plan of the building or shop (available space)</a:t>
            </a:r>
          </a:p>
          <a:p>
            <a:r>
              <a:rPr lang="en-US" sz="2800" dirty="0"/>
              <a:t>•      Amount and source of light (natural and artificial)</a:t>
            </a:r>
          </a:p>
          <a:p>
            <a:r>
              <a:rPr lang="en-US" sz="2800" dirty="0"/>
              <a:t>•      Ventilation</a:t>
            </a:r>
          </a:p>
          <a:p>
            <a:r>
              <a:rPr lang="en-US" sz="2800" dirty="0"/>
              <a:t>•      Electrical outlet and power supply</a:t>
            </a:r>
          </a:p>
          <a:p>
            <a:r>
              <a:rPr lang="en-US" sz="2800" dirty="0"/>
              <a:t>•      Machine placement (space allowed and accessibility)</a:t>
            </a:r>
          </a:p>
          <a:p>
            <a:r>
              <a:rPr lang="en-US" sz="2800" dirty="0"/>
              <a:t>•      Production work organization sequence</a:t>
            </a:r>
          </a:p>
          <a:p>
            <a:r>
              <a:rPr lang="en-US" sz="2800" dirty="0"/>
              <a:t>•      Wash rack and restroom facilities</a:t>
            </a:r>
          </a:p>
          <a:p>
            <a:r>
              <a:rPr lang="en-US" sz="2800" dirty="0"/>
              <a:t>•       Shop departments (space for each)</a:t>
            </a:r>
          </a:p>
          <a:p>
            <a:r>
              <a:rPr lang="en-US" sz="2800" dirty="0"/>
              <a:t>•      Location of chalkboard, bulletin boards</a:t>
            </a:r>
          </a:p>
          <a:p>
            <a:r>
              <a:rPr lang="en-US" sz="2800" dirty="0"/>
              <a:t>•      Instructor's desk, filing cabinets</a:t>
            </a:r>
          </a:p>
        </p:txBody>
      </p:sp>
    </p:spTree>
    <p:extLst>
      <p:ext uri="{BB962C8B-B14F-4D97-AF65-F5344CB8AC3E}">
        <p14:creationId xmlns:p14="http://schemas.microsoft.com/office/powerpoint/2010/main" val="373237575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5" name="Rectangle 7"/>
          <p:cNvSpPr>
            <a:spLocks noGrp="1" noChangeArrowheads="1"/>
          </p:cNvSpPr>
          <p:nvPr>
            <p:ph type="title"/>
          </p:nvPr>
        </p:nvSpPr>
        <p:spPr>
          <a:xfrm>
            <a:off x="1186172" y="419101"/>
            <a:ext cx="11005828" cy="876300"/>
          </a:xfrm>
        </p:spPr>
        <p:txBody>
          <a:bodyPr>
            <a:normAutofit fontScale="90000"/>
          </a:bodyPr>
          <a:lstStyle/>
          <a:p>
            <a:r>
              <a:rPr lang="en-US" b="1" dirty="0">
                <a:latin typeface="Algerian" panose="04020705040A02060702" pitchFamily="82" charset="0"/>
              </a:rPr>
              <a:t>5.2 Maintain training equipment  and Tools</a:t>
            </a:r>
          </a:p>
        </p:txBody>
      </p:sp>
      <p:sp>
        <p:nvSpPr>
          <p:cNvPr id="29699" name="Rectangle 9"/>
          <p:cNvSpPr>
            <a:spLocks noGrp="1" noChangeArrowheads="1"/>
          </p:cNvSpPr>
          <p:nvPr>
            <p:ph idx="1"/>
          </p:nvPr>
        </p:nvSpPr>
        <p:spPr>
          <a:xfrm>
            <a:off x="1186172" y="2438399"/>
            <a:ext cx="10614990" cy="3124201"/>
          </a:xfrm>
        </p:spPr>
        <p:txBody>
          <a:bodyPr>
            <a:normAutofit fontScale="92500"/>
          </a:bodyPr>
          <a:lstStyle/>
          <a:p>
            <a:pPr marL="0" indent="0">
              <a:buNone/>
            </a:pPr>
            <a:r>
              <a:rPr lang="en-US" sz="3500" b="1" dirty="0"/>
              <a:t>Tools </a:t>
            </a:r>
            <a:r>
              <a:rPr lang="en-US" sz="3500" dirty="0"/>
              <a:t>&amp; </a:t>
            </a:r>
            <a:r>
              <a:rPr lang="en-US" sz="3500" b="1" dirty="0"/>
              <a:t>equipment</a:t>
            </a:r>
            <a:endParaRPr lang="en-US" sz="3500" dirty="0"/>
          </a:p>
          <a:p>
            <a:pPr algn="just"/>
            <a:r>
              <a:rPr lang="en-US" sz="3200" dirty="0"/>
              <a:t>A tool is a device that can be used to produce an item or accomplish  a task, but that is not consumed in the process.  It can be considered  as extension  of the human hand thus increasing  speed, power, and accuracy  and on the other hands equipment  includes any machine powered  by electricity</a:t>
            </a:r>
            <a:endParaRPr lang="en-US" altLang="en-US" sz="3200" dirty="0"/>
          </a:p>
        </p:txBody>
      </p:sp>
      <p:sp>
        <p:nvSpPr>
          <p:cNvPr id="5" name="TextBox 4">
            <a:extLst>
              <a:ext uri="{FF2B5EF4-FFF2-40B4-BE49-F238E27FC236}">
                <a16:creationId xmlns:a16="http://schemas.microsoft.com/office/drawing/2014/main" id="{7D04C116-9AD9-4191-962F-43CBC65393C1}"/>
              </a:ext>
            </a:extLst>
          </p:cNvPr>
          <p:cNvSpPr txBox="1"/>
          <p:nvPr/>
        </p:nvSpPr>
        <p:spPr>
          <a:xfrm>
            <a:off x="10590028" y="6358270"/>
            <a:ext cx="1601972" cy="400110"/>
          </a:xfrm>
          <a:prstGeom prst="rect">
            <a:avLst/>
          </a:prstGeom>
          <a:noFill/>
        </p:spPr>
        <p:txBody>
          <a:bodyPr wrap="square" rtlCol="0">
            <a:spAutoFit/>
          </a:bodyPr>
          <a:lstStyle/>
          <a:p>
            <a:r>
              <a:rPr lang="en-US" sz="2000" dirty="0"/>
              <a:t>P-48</a:t>
            </a:r>
          </a:p>
        </p:txBody>
      </p:sp>
    </p:spTree>
    <p:extLst>
      <p:ext uri="{BB962C8B-B14F-4D97-AF65-F5344CB8AC3E}">
        <p14:creationId xmlns:p14="http://schemas.microsoft.com/office/powerpoint/2010/main" val="338957158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5" name="Rectangle 7"/>
          <p:cNvSpPr>
            <a:spLocks noGrp="1" noChangeArrowheads="1"/>
          </p:cNvSpPr>
          <p:nvPr>
            <p:ph type="title"/>
          </p:nvPr>
        </p:nvSpPr>
        <p:spPr>
          <a:xfrm>
            <a:off x="1484310" y="419101"/>
            <a:ext cx="10018713" cy="876300"/>
          </a:xfrm>
        </p:spPr>
        <p:txBody>
          <a:bodyPr/>
          <a:lstStyle/>
          <a:p>
            <a:r>
              <a:rPr lang="en-US" b="1" dirty="0"/>
              <a:t>Classification of Tools and Equipment.</a:t>
            </a:r>
            <a:endParaRPr lang="en-US" dirty="0"/>
          </a:p>
        </p:txBody>
      </p:sp>
      <p:sp>
        <p:nvSpPr>
          <p:cNvPr id="29699" name="Rectangle 9"/>
          <p:cNvSpPr>
            <a:spLocks noGrp="1" noChangeArrowheads="1"/>
          </p:cNvSpPr>
          <p:nvPr>
            <p:ph idx="1"/>
          </p:nvPr>
        </p:nvSpPr>
        <p:spPr>
          <a:xfrm>
            <a:off x="1186172" y="1594884"/>
            <a:ext cx="10614990" cy="4571999"/>
          </a:xfrm>
        </p:spPr>
        <p:txBody>
          <a:bodyPr>
            <a:normAutofit/>
          </a:bodyPr>
          <a:lstStyle/>
          <a:p>
            <a:pPr marL="0" indent="0">
              <a:buNone/>
            </a:pPr>
            <a:r>
              <a:rPr lang="en-US" sz="2800" b="1" dirty="0"/>
              <a:t>Tools &amp; equipment  can be classifying as follows-</a:t>
            </a:r>
          </a:p>
          <a:p>
            <a:pPr marL="0" indent="0">
              <a:buNone/>
            </a:pPr>
            <a:r>
              <a:rPr lang="en-US" b="1" dirty="0"/>
              <a:t>1.</a:t>
            </a:r>
            <a:r>
              <a:rPr lang="en-US" dirty="0"/>
              <a:t>  </a:t>
            </a:r>
            <a:r>
              <a:rPr lang="en-US" sz="2600" b="1" dirty="0"/>
              <a:t>Hand tools- </a:t>
            </a:r>
            <a:r>
              <a:rPr lang="en-US" sz="2600" dirty="0"/>
              <a:t>are tools  manipulated  by hands  without  using electrical</a:t>
            </a:r>
          </a:p>
          <a:p>
            <a:pPr marL="0" indent="0">
              <a:buNone/>
            </a:pPr>
            <a:r>
              <a:rPr lang="en-US" sz="2600" b="1" dirty="0"/>
              <a:t>2. Machine/Power tools </a:t>
            </a:r>
            <a:r>
              <a:rPr lang="en-US" sz="2600" dirty="0"/>
              <a:t>-are tools manipulated by our hands and </a:t>
            </a:r>
          </a:p>
          <a:p>
            <a:pPr marL="0" indent="0">
              <a:buNone/>
            </a:pPr>
            <a:r>
              <a:rPr lang="en-US" sz="2600" dirty="0"/>
              <a:t>            with the use of electrical energy  </a:t>
            </a:r>
          </a:p>
          <a:p>
            <a:pPr marL="0" indent="0">
              <a:buNone/>
            </a:pPr>
            <a:r>
              <a:rPr lang="en-US" sz="2600" b="1" dirty="0"/>
              <a:t>3.  Pneumatic  tools  </a:t>
            </a:r>
            <a:r>
              <a:rPr lang="en-US" sz="2600" dirty="0"/>
              <a:t>are  -tools  or  instruments   activated  by  air  pressure.     </a:t>
            </a:r>
          </a:p>
          <a:p>
            <a:pPr marL="0" indent="0">
              <a:buNone/>
            </a:pPr>
            <a:r>
              <a:rPr lang="en-US" sz="2600" dirty="0"/>
              <a:t>      Pneumatic   tools  are designed   around   three   basic   devices:   the   air          </a:t>
            </a:r>
          </a:p>
          <a:p>
            <a:pPr marL="0" indent="0">
              <a:buNone/>
            </a:pPr>
            <a:r>
              <a:rPr lang="en-US" sz="2600" dirty="0"/>
              <a:t>      cylinder,   the   vane   motor,   and  the   sprayer.</a:t>
            </a:r>
          </a:p>
        </p:txBody>
      </p:sp>
      <p:sp>
        <p:nvSpPr>
          <p:cNvPr id="5" name="TextBox 4">
            <a:extLst>
              <a:ext uri="{FF2B5EF4-FFF2-40B4-BE49-F238E27FC236}">
                <a16:creationId xmlns:a16="http://schemas.microsoft.com/office/drawing/2014/main" id="{7D04C116-9AD9-4191-962F-43CBC65393C1}"/>
              </a:ext>
            </a:extLst>
          </p:cNvPr>
          <p:cNvSpPr txBox="1"/>
          <p:nvPr/>
        </p:nvSpPr>
        <p:spPr>
          <a:xfrm>
            <a:off x="10590028" y="6358270"/>
            <a:ext cx="1601972" cy="400110"/>
          </a:xfrm>
          <a:prstGeom prst="rect">
            <a:avLst/>
          </a:prstGeom>
          <a:noFill/>
        </p:spPr>
        <p:txBody>
          <a:bodyPr wrap="square" rtlCol="0">
            <a:spAutoFit/>
          </a:bodyPr>
          <a:lstStyle/>
          <a:p>
            <a:r>
              <a:rPr lang="en-US" sz="2000" dirty="0"/>
              <a:t>P-48</a:t>
            </a:r>
          </a:p>
        </p:txBody>
      </p:sp>
    </p:spTree>
    <p:extLst>
      <p:ext uri="{BB962C8B-B14F-4D97-AF65-F5344CB8AC3E}">
        <p14:creationId xmlns:p14="http://schemas.microsoft.com/office/powerpoint/2010/main" val="1206501598"/>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5" name="Rectangle 7"/>
          <p:cNvSpPr>
            <a:spLocks noGrp="1" noChangeArrowheads="1"/>
          </p:cNvSpPr>
          <p:nvPr>
            <p:ph type="title"/>
          </p:nvPr>
        </p:nvSpPr>
        <p:spPr>
          <a:xfrm>
            <a:off x="1484310" y="419101"/>
            <a:ext cx="10018713" cy="876300"/>
          </a:xfrm>
        </p:spPr>
        <p:txBody>
          <a:bodyPr/>
          <a:lstStyle/>
          <a:p>
            <a:r>
              <a:rPr lang="en-US" b="1" dirty="0"/>
              <a:t>Types of maintenance</a:t>
            </a:r>
            <a:endParaRPr lang="en-US" dirty="0"/>
          </a:p>
        </p:txBody>
      </p:sp>
      <p:sp>
        <p:nvSpPr>
          <p:cNvPr id="29699" name="Rectangle 9"/>
          <p:cNvSpPr>
            <a:spLocks noGrp="1" noChangeArrowheads="1"/>
          </p:cNvSpPr>
          <p:nvPr>
            <p:ph idx="1"/>
          </p:nvPr>
        </p:nvSpPr>
        <p:spPr>
          <a:xfrm>
            <a:off x="1186172" y="1594884"/>
            <a:ext cx="10614990" cy="4571999"/>
          </a:xfrm>
        </p:spPr>
        <p:txBody>
          <a:bodyPr>
            <a:normAutofit/>
          </a:bodyPr>
          <a:lstStyle/>
          <a:p>
            <a:r>
              <a:rPr lang="en-US" sz="3200" b="1" dirty="0"/>
              <a:t>Preventive Maintenance- </a:t>
            </a:r>
            <a:r>
              <a:rPr lang="en-US" sz="3200" dirty="0"/>
              <a:t>is conducted to keep equipment working or extend the life of the equipment.</a:t>
            </a:r>
          </a:p>
          <a:p>
            <a:r>
              <a:rPr lang="en-US" sz="3200" b="1" dirty="0"/>
              <a:t>Corrective Maintenance- </a:t>
            </a:r>
            <a:r>
              <a:rPr lang="en-US" sz="3200" dirty="0"/>
              <a:t>is sometimes called "repair",  is conducted to get equipment working.</a:t>
            </a:r>
          </a:p>
        </p:txBody>
      </p:sp>
      <p:sp>
        <p:nvSpPr>
          <p:cNvPr id="5" name="TextBox 4">
            <a:extLst>
              <a:ext uri="{FF2B5EF4-FFF2-40B4-BE49-F238E27FC236}">
                <a16:creationId xmlns:a16="http://schemas.microsoft.com/office/drawing/2014/main" id="{7D04C116-9AD9-4191-962F-43CBC65393C1}"/>
              </a:ext>
            </a:extLst>
          </p:cNvPr>
          <p:cNvSpPr txBox="1"/>
          <p:nvPr/>
        </p:nvSpPr>
        <p:spPr>
          <a:xfrm>
            <a:off x="10590028" y="6358270"/>
            <a:ext cx="1601972" cy="400110"/>
          </a:xfrm>
          <a:prstGeom prst="rect">
            <a:avLst/>
          </a:prstGeom>
          <a:noFill/>
        </p:spPr>
        <p:txBody>
          <a:bodyPr wrap="square" rtlCol="0">
            <a:spAutoFit/>
          </a:bodyPr>
          <a:lstStyle/>
          <a:p>
            <a:r>
              <a:rPr lang="en-US" sz="2000" dirty="0"/>
              <a:t>P-52</a:t>
            </a:r>
          </a:p>
        </p:txBody>
      </p:sp>
    </p:spTree>
    <p:extLst>
      <p:ext uri="{BB962C8B-B14F-4D97-AF65-F5344CB8AC3E}">
        <p14:creationId xmlns:p14="http://schemas.microsoft.com/office/powerpoint/2010/main" val="2901744846"/>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5" name="Rectangle 7"/>
          <p:cNvSpPr>
            <a:spLocks noGrp="1" noChangeArrowheads="1"/>
          </p:cNvSpPr>
          <p:nvPr>
            <p:ph type="title"/>
          </p:nvPr>
        </p:nvSpPr>
        <p:spPr>
          <a:xfrm>
            <a:off x="1484310" y="419101"/>
            <a:ext cx="10018713" cy="876300"/>
          </a:xfrm>
        </p:spPr>
        <p:txBody>
          <a:bodyPr/>
          <a:lstStyle/>
          <a:p>
            <a:r>
              <a:rPr lang="en-US" b="1" dirty="0"/>
              <a:t>Quality Management Cycle (QMC)</a:t>
            </a:r>
            <a:endParaRPr lang="en-US" dirty="0"/>
          </a:p>
        </p:txBody>
      </p:sp>
      <p:sp>
        <p:nvSpPr>
          <p:cNvPr id="29699" name="Rectangle 9"/>
          <p:cNvSpPr>
            <a:spLocks noGrp="1" noChangeArrowheads="1"/>
          </p:cNvSpPr>
          <p:nvPr>
            <p:ph idx="1"/>
          </p:nvPr>
        </p:nvSpPr>
        <p:spPr>
          <a:xfrm>
            <a:off x="1186172" y="1594884"/>
            <a:ext cx="10614990" cy="4571999"/>
          </a:xfrm>
        </p:spPr>
        <p:txBody>
          <a:bodyPr>
            <a:normAutofit/>
          </a:bodyPr>
          <a:lstStyle/>
          <a:p>
            <a:r>
              <a:rPr lang="en-US" b="1" dirty="0"/>
              <a:t> </a:t>
            </a:r>
            <a:r>
              <a:rPr lang="en-US" sz="2800" b="1" dirty="0"/>
              <a:t>Plan: </a:t>
            </a:r>
            <a:r>
              <a:rPr lang="en-US" sz="2800" dirty="0"/>
              <a:t>Design or revise business process components to improve results.</a:t>
            </a:r>
          </a:p>
          <a:p>
            <a:r>
              <a:rPr lang="en-US" sz="2800" b="1" dirty="0"/>
              <a:t> Do:  </a:t>
            </a:r>
            <a:r>
              <a:rPr lang="en-US" sz="2800" dirty="0"/>
              <a:t>Implement the plan and measure its performance.</a:t>
            </a:r>
          </a:p>
          <a:p>
            <a:r>
              <a:rPr lang="en-US" sz="2800" b="1" i="1" dirty="0"/>
              <a:t> Check: </a:t>
            </a:r>
            <a:r>
              <a:rPr lang="en-US" sz="2800" dirty="0"/>
              <a:t>Assess the measurements and report the results to decision makers.</a:t>
            </a:r>
          </a:p>
          <a:p>
            <a:r>
              <a:rPr lang="en-US" sz="2800" b="1" i="1" dirty="0"/>
              <a:t>Act:  </a:t>
            </a:r>
            <a:r>
              <a:rPr lang="en-US" sz="2800" dirty="0"/>
              <a:t>Decide on changes needed to improve the process.</a:t>
            </a:r>
          </a:p>
        </p:txBody>
      </p:sp>
      <p:sp>
        <p:nvSpPr>
          <p:cNvPr id="5" name="TextBox 4">
            <a:extLst>
              <a:ext uri="{FF2B5EF4-FFF2-40B4-BE49-F238E27FC236}">
                <a16:creationId xmlns:a16="http://schemas.microsoft.com/office/drawing/2014/main" id="{7D04C116-9AD9-4191-962F-43CBC65393C1}"/>
              </a:ext>
            </a:extLst>
          </p:cNvPr>
          <p:cNvSpPr txBox="1"/>
          <p:nvPr/>
        </p:nvSpPr>
        <p:spPr>
          <a:xfrm>
            <a:off x="10590028" y="6358270"/>
            <a:ext cx="1601972" cy="400110"/>
          </a:xfrm>
          <a:prstGeom prst="rect">
            <a:avLst/>
          </a:prstGeom>
          <a:noFill/>
        </p:spPr>
        <p:txBody>
          <a:bodyPr wrap="square" rtlCol="0">
            <a:spAutoFit/>
          </a:bodyPr>
          <a:lstStyle/>
          <a:p>
            <a:r>
              <a:rPr lang="en-US" sz="2000" dirty="0"/>
              <a:t>P-52</a:t>
            </a:r>
          </a:p>
        </p:txBody>
      </p:sp>
    </p:spTree>
    <p:extLst>
      <p:ext uri="{BB962C8B-B14F-4D97-AF65-F5344CB8AC3E}">
        <p14:creationId xmlns:p14="http://schemas.microsoft.com/office/powerpoint/2010/main" val="2943431423"/>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5" name="Rectangle 7"/>
          <p:cNvSpPr>
            <a:spLocks noGrp="1" noChangeArrowheads="1"/>
          </p:cNvSpPr>
          <p:nvPr>
            <p:ph type="title"/>
          </p:nvPr>
        </p:nvSpPr>
        <p:spPr>
          <a:xfrm>
            <a:off x="688977" y="419101"/>
            <a:ext cx="11857442" cy="876300"/>
          </a:xfrm>
        </p:spPr>
        <p:txBody>
          <a:bodyPr>
            <a:noAutofit/>
          </a:bodyPr>
          <a:lstStyle/>
          <a:p>
            <a:r>
              <a:rPr lang="en-US" sz="3200" b="1" dirty="0">
                <a:latin typeface="Algerian" panose="04020705040A02060702" pitchFamily="82" charset="0"/>
              </a:rPr>
              <a:t>5.3 Document   and  report   maintenance   activities</a:t>
            </a:r>
          </a:p>
        </p:txBody>
      </p:sp>
      <p:sp>
        <p:nvSpPr>
          <p:cNvPr id="29699" name="Rectangle 9"/>
          <p:cNvSpPr>
            <a:spLocks noGrp="1" noChangeArrowheads="1"/>
          </p:cNvSpPr>
          <p:nvPr>
            <p:ph idx="1"/>
          </p:nvPr>
        </p:nvSpPr>
        <p:spPr>
          <a:xfrm>
            <a:off x="1577010" y="772191"/>
            <a:ext cx="10614990" cy="5673355"/>
          </a:xfrm>
        </p:spPr>
        <p:txBody>
          <a:bodyPr>
            <a:normAutofit/>
          </a:bodyPr>
          <a:lstStyle/>
          <a:p>
            <a:pPr marL="0" indent="0">
              <a:buNone/>
            </a:pPr>
            <a:r>
              <a:rPr lang="en-US" sz="2800" b="1" dirty="0"/>
              <a:t>Reporting process:</a:t>
            </a:r>
            <a:endParaRPr lang="en-US" sz="2800" dirty="0"/>
          </a:p>
          <a:p>
            <a:r>
              <a:rPr lang="en-US" sz="800" dirty="0"/>
              <a:t> </a:t>
            </a:r>
            <a:r>
              <a:rPr lang="en-US" b="1" dirty="0"/>
              <a:t>You act based on the inspection report by;</a:t>
            </a:r>
          </a:p>
          <a:p>
            <a:r>
              <a:rPr lang="en-US" b="1" dirty="0"/>
              <a:t>Analyzing  the report.</a:t>
            </a:r>
          </a:p>
          <a:p>
            <a:r>
              <a:rPr lang="en-US" b="1" dirty="0"/>
              <a:t>Investigate condition  of Facilities  based on the inspection report  and in conformance with standards.</a:t>
            </a:r>
          </a:p>
          <a:p>
            <a:r>
              <a:rPr lang="en-US" b="1" dirty="0"/>
              <a:t>Prepare repair  improvement schedule  to correct  malfunctions and damages.  </a:t>
            </a:r>
          </a:p>
          <a:p>
            <a:r>
              <a:rPr lang="en-US" b="1" dirty="0"/>
              <a:t> Install continuous  maintenance of facilities.</a:t>
            </a:r>
          </a:p>
        </p:txBody>
      </p:sp>
      <p:sp>
        <p:nvSpPr>
          <p:cNvPr id="5" name="Slide Number Placeholder 4">
            <a:extLst>
              <a:ext uri="{FF2B5EF4-FFF2-40B4-BE49-F238E27FC236}">
                <a16:creationId xmlns:a16="http://schemas.microsoft.com/office/drawing/2014/main" id="{2A336763-0BC9-4AE2-8E89-EA6D3A902B62}"/>
              </a:ext>
            </a:extLst>
          </p:cNvPr>
          <p:cNvSpPr txBox="1">
            <a:spLocks/>
          </p:cNvSpPr>
          <p:nvPr/>
        </p:nvSpPr>
        <p:spPr>
          <a:xfrm>
            <a:off x="10058400" y="6200774"/>
            <a:ext cx="21336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r" defTabSz="457200" rtl="0" eaLnBrk="0" latinLnBrk="0" hangingPunct="0">
              <a:defRPr sz="1000" b="0" i="0" kern="1200">
                <a:solidFill>
                  <a:schemeClr val="tx1"/>
                </a:solidFill>
                <a:effectLst/>
                <a:latin typeface="Arial" panose="020B0604020202020204" pitchFamily="34" charset="0"/>
                <a:ea typeface="+mn-ea"/>
                <a:cs typeface="Arial" panose="020B0604020202020204" pitchFamily="34" charset="0"/>
              </a:defRPr>
            </a:lvl1pPr>
            <a:lvl2pPr marL="742950" indent="-285750" algn="l" defTabSz="457200" rtl="0" eaLnBrk="0" latinLnBrk="0" hangingPunct="0">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457200" rtl="0" eaLnBrk="0" latinLnBrk="0" hangingPunct="0">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457200" rtl="0" eaLnBrk="0" latinLnBrk="0" hangingPunct="0">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457200" rtl="0" eaLnBrk="0" latinLnBrk="0" hangingPunct="0">
              <a:defRPr sz="1800" kern="1200">
                <a:solidFill>
                  <a:schemeClr val="tx1"/>
                </a:solidFill>
                <a:latin typeface="Arial" panose="020B0604020202020204" pitchFamily="34" charset="0"/>
                <a:ea typeface="+mn-ea"/>
                <a:cs typeface="Arial" panose="020B0604020202020204" pitchFamily="34" charset="0"/>
              </a:defRPr>
            </a:lvl5pPr>
            <a:lvl6pPr marL="2514600" indent="-228600" algn="ctr"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Arial" panose="020B0604020202020204" pitchFamily="34" charset="0"/>
              </a:defRPr>
            </a:lvl6pPr>
            <a:lvl7pPr marL="2971800" indent="-228600" algn="ctr"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Arial" panose="020B0604020202020204" pitchFamily="34" charset="0"/>
              </a:defRPr>
            </a:lvl7pPr>
            <a:lvl8pPr marL="3429000" indent="-228600" algn="ctr"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Arial" panose="020B0604020202020204" pitchFamily="34" charset="0"/>
              </a:defRPr>
            </a:lvl8pPr>
            <a:lvl9pPr marL="3886200" indent="-228600" algn="ctr"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Arial" panose="020B0604020202020204" pitchFamily="34" charset="0"/>
              </a:defRPr>
            </a:lvl9pPr>
          </a:lstStyle>
          <a:p>
            <a:pPr algn="l" eaLnBrk="1" hangingPunct="1"/>
            <a:r>
              <a:rPr lang="en-US" altLang="en-US" sz="1600"/>
              <a:t>P - 78</a:t>
            </a:r>
            <a:endParaRPr lang="en-US" altLang="en-US" sz="1600" dirty="0"/>
          </a:p>
        </p:txBody>
      </p:sp>
    </p:spTree>
    <p:extLst>
      <p:ext uri="{BB962C8B-B14F-4D97-AF65-F5344CB8AC3E}">
        <p14:creationId xmlns:p14="http://schemas.microsoft.com/office/powerpoint/2010/main" val="360631752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5" name="Rectangle 7"/>
          <p:cNvSpPr>
            <a:spLocks noGrp="1" noChangeArrowheads="1"/>
          </p:cNvSpPr>
          <p:nvPr>
            <p:ph type="title"/>
          </p:nvPr>
        </p:nvSpPr>
        <p:spPr>
          <a:xfrm>
            <a:off x="1484310" y="419101"/>
            <a:ext cx="10018713" cy="876300"/>
          </a:xfrm>
        </p:spPr>
        <p:txBody>
          <a:bodyPr>
            <a:normAutofit/>
          </a:bodyPr>
          <a:lstStyle/>
          <a:p>
            <a:r>
              <a:rPr lang="en-US" b="1" dirty="0"/>
              <a:t>Documentation  process</a:t>
            </a:r>
            <a:endParaRPr lang="en-US" dirty="0"/>
          </a:p>
        </p:txBody>
      </p:sp>
      <p:sp>
        <p:nvSpPr>
          <p:cNvPr id="29699" name="Rectangle 9"/>
          <p:cNvSpPr>
            <a:spLocks noGrp="1" noChangeArrowheads="1"/>
          </p:cNvSpPr>
          <p:nvPr>
            <p:ph idx="1"/>
          </p:nvPr>
        </p:nvSpPr>
        <p:spPr>
          <a:xfrm>
            <a:off x="1789661" y="1659898"/>
            <a:ext cx="10614990" cy="4176379"/>
          </a:xfrm>
        </p:spPr>
        <p:txBody>
          <a:bodyPr>
            <a:normAutofit/>
          </a:bodyPr>
          <a:lstStyle/>
          <a:p>
            <a:pPr marL="0" indent="0">
              <a:buNone/>
            </a:pPr>
            <a:r>
              <a:rPr lang="en-US" sz="2800" b="1" dirty="0"/>
              <a:t>Assessment</a:t>
            </a:r>
            <a:endParaRPr lang="en-US" sz="2800" dirty="0"/>
          </a:p>
          <a:p>
            <a:pPr marL="0" indent="0">
              <a:buNone/>
            </a:pPr>
            <a:r>
              <a:rPr lang="en-US" sz="2600" b="1" dirty="0"/>
              <a:t>1</a:t>
            </a:r>
            <a:r>
              <a:rPr lang="en-US" sz="2600" dirty="0"/>
              <a:t>.   Verify quality  characteristics standards.</a:t>
            </a:r>
          </a:p>
          <a:p>
            <a:pPr marL="0" indent="0">
              <a:buNone/>
            </a:pPr>
            <a:r>
              <a:rPr lang="en-US" sz="2600" dirty="0"/>
              <a:t>2.   Create  and set standard value for inspection.</a:t>
            </a:r>
          </a:p>
          <a:p>
            <a:pPr marL="0" indent="0">
              <a:buNone/>
            </a:pPr>
            <a:r>
              <a:rPr lang="en-US" sz="2600" dirty="0"/>
              <a:t>3.   Prepare  inspection check list based on standards.</a:t>
            </a:r>
          </a:p>
          <a:p>
            <a:pPr marL="0" indent="0">
              <a:buNone/>
            </a:pPr>
            <a:r>
              <a:rPr lang="en-US" sz="2600" dirty="0"/>
              <a:t>4.    Assess  condition  of facilities   based  on inspection and  check  list  and   </a:t>
            </a:r>
          </a:p>
          <a:p>
            <a:pPr marL="0" indent="0">
              <a:buNone/>
            </a:pPr>
            <a:r>
              <a:rPr lang="en-US" sz="2600" dirty="0"/>
              <a:t>       maintenance program.</a:t>
            </a:r>
          </a:p>
          <a:p>
            <a:pPr marL="0" indent="0">
              <a:buNone/>
            </a:pPr>
            <a:r>
              <a:rPr lang="en-US" sz="2600" dirty="0"/>
              <a:t>5.   Prepare  and submit inspection report</a:t>
            </a:r>
          </a:p>
        </p:txBody>
      </p:sp>
      <p:sp>
        <p:nvSpPr>
          <p:cNvPr id="29700" name="Slide Number Placeholder 4"/>
          <p:cNvSpPr>
            <a:spLocks noGrp="1"/>
          </p:cNvSpPr>
          <p:nvPr>
            <p:ph type="sldNum" sz="quarter" idx="4294967295"/>
          </p:nvPr>
        </p:nvSpPr>
        <p:spPr>
          <a:xfrm>
            <a:off x="10058400" y="6200774"/>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r>
              <a:rPr lang="en-US" altLang="en-US" sz="1600" dirty="0"/>
              <a:t>P - 78</a:t>
            </a:r>
          </a:p>
        </p:txBody>
      </p:sp>
    </p:spTree>
    <p:extLst>
      <p:ext uri="{BB962C8B-B14F-4D97-AF65-F5344CB8AC3E}">
        <p14:creationId xmlns:p14="http://schemas.microsoft.com/office/powerpoint/2010/main" val="624206675"/>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5" name="Rectangle 7"/>
          <p:cNvSpPr>
            <a:spLocks noGrp="1" noChangeArrowheads="1"/>
          </p:cNvSpPr>
          <p:nvPr>
            <p:ph type="title"/>
          </p:nvPr>
        </p:nvSpPr>
        <p:spPr>
          <a:xfrm>
            <a:off x="1484310" y="419101"/>
            <a:ext cx="10018713" cy="876300"/>
          </a:xfrm>
        </p:spPr>
        <p:txBody>
          <a:bodyPr>
            <a:noAutofit/>
          </a:bodyPr>
          <a:lstStyle/>
          <a:p>
            <a:r>
              <a:rPr lang="en-US" sz="5400" b="1" dirty="0"/>
              <a:t>Review</a:t>
            </a:r>
            <a:endParaRPr lang="en-US" sz="5400" dirty="0"/>
          </a:p>
        </p:txBody>
      </p:sp>
      <p:sp>
        <p:nvSpPr>
          <p:cNvPr id="29700" name="Slide Number Placeholder 4"/>
          <p:cNvSpPr>
            <a:spLocks noGrp="1"/>
          </p:cNvSpPr>
          <p:nvPr>
            <p:ph type="sldNum" sz="quarter" idx="4294967295"/>
          </p:nvPr>
        </p:nvSpPr>
        <p:spPr>
          <a:xfrm>
            <a:off x="10058400" y="6200774"/>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r>
              <a:rPr lang="en-US" altLang="en-US" sz="1600" dirty="0"/>
              <a:t>P - 78</a:t>
            </a:r>
          </a:p>
        </p:txBody>
      </p:sp>
      <p:sp>
        <p:nvSpPr>
          <p:cNvPr id="5" name="TextBox 4">
            <a:extLst>
              <a:ext uri="{FF2B5EF4-FFF2-40B4-BE49-F238E27FC236}">
                <a16:creationId xmlns:a16="http://schemas.microsoft.com/office/drawing/2014/main" id="{88B9786C-39F7-407D-9B77-ACB9F88220CD}"/>
              </a:ext>
            </a:extLst>
          </p:cNvPr>
          <p:cNvSpPr txBox="1"/>
          <p:nvPr/>
        </p:nvSpPr>
        <p:spPr>
          <a:xfrm>
            <a:off x="1919717" y="2857902"/>
            <a:ext cx="9781953" cy="2246769"/>
          </a:xfrm>
          <a:prstGeom prst="rect">
            <a:avLst/>
          </a:prstGeom>
          <a:noFill/>
        </p:spPr>
        <p:txBody>
          <a:bodyPr wrap="square" rtlCol="0">
            <a:spAutoFit/>
          </a:bodyPr>
          <a:lstStyle/>
          <a:p>
            <a:r>
              <a:rPr lang="en-US" sz="2400" b="1" dirty="0"/>
              <a:t>1.    </a:t>
            </a:r>
            <a:r>
              <a:rPr lang="en-US" sz="2800" b="1" dirty="0"/>
              <a:t>Perform housekeeping  activities</a:t>
            </a:r>
          </a:p>
          <a:p>
            <a:r>
              <a:rPr lang="en-US" sz="2800" b="1" dirty="0"/>
              <a:t>2.   Maintain training equipment  and Tools following  the                  </a:t>
            </a:r>
          </a:p>
          <a:p>
            <a:r>
              <a:rPr lang="en-US" sz="2800" b="1" dirty="0"/>
              <a:t>       manufacturers manual and organization policies.</a:t>
            </a:r>
          </a:p>
          <a:p>
            <a:pPr marL="457200" indent="-457200">
              <a:buAutoNum type="arabicPeriod" startAt="3"/>
            </a:pPr>
            <a:r>
              <a:rPr lang="en-US" sz="2800" b="1" dirty="0"/>
              <a:t>Document   and  report   maintenance   activities   according   to  organizational   policies   &amp; procedures.</a:t>
            </a:r>
          </a:p>
        </p:txBody>
      </p:sp>
    </p:spTree>
    <p:extLst>
      <p:ext uri="{BB962C8B-B14F-4D97-AF65-F5344CB8AC3E}">
        <p14:creationId xmlns:p14="http://schemas.microsoft.com/office/powerpoint/2010/main" val="1371870204"/>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Rectangle 7"/>
          <p:cNvSpPr>
            <a:spLocks noGrp="1" noChangeArrowheads="1"/>
          </p:cNvSpPr>
          <p:nvPr>
            <p:ph type="title"/>
          </p:nvPr>
        </p:nvSpPr>
        <p:spPr>
          <a:xfrm>
            <a:off x="914401" y="286380"/>
            <a:ext cx="11490251" cy="876300"/>
          </a:xfrm>
        </p:spPr>
        <p:txBody>
          <a:bodyPr>
            <a:normAutofit/>
          </a:bodyPr>
          <a:lstStyle/>
          <a:p>
            <a:r>
              <a:rPr lang="en-US" sz="3400" dirty="0">
                <a:latin typeface="Algerian" panose="04020705040A02060702" pitchFamily="82" charset="0"/>
              </a:rPr>
              <a:t>5. Maintain  Training Equipment  and Facility</a:t>
            </a:r>
          </a:p>
        </p:txBody>
      </p:sp>
      <p:sp>
        <p:nvSpPr>
          <p:cNvPr id="19460" name="Slide Number Placeholder 4"/>
          <p:cNvSpPr>
            <a:spLocks noGrp="1"/>
          </p:cNvSpPr>
          <p:nvPr>
            <p:ph type="sldNum" sz="quarter" idx="4294967295"/>
          </p:nvPr>
        </p:nvSpPr>
        <p:spPr>
          <a:xfrm>
            <a:off x="15240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fld id="{C3EA84C6-F38E-4F9F-89FA-42E0B3E5D319}" type="slidenum">
              <a:rPr lang="en-US" altLang="en-US"/>
              <a:pPr algn="l" eaLnBrk="1" hangingPunct="1"/>
              <a:t>2</a:t>
            </a:fld>
            <a:endParaRPr lang="en-US" altLang="en-US"/>
          </a:p>
        </p:txBody>
      </p:sp>
      <p:sp>
        <p:nvSpPr>
          <p:cNvPr id="16387" name="Rectangle 5"/>
          <p:cNvSpPr>
            <a:spLocks noChangeArrowheads="1"/>
          </p:cNvSpPr>
          <p:nvPr/>
        </p:nvSpPr>
        <p:spPr bwMode="auto">
          <a:xfrm>
            <a:off x="2566988" y="598488"/>
            <a:ext cx="184150" cy="533400"/>
          </a:xfrm>
          <a:prstGeom prst="rect">
            <a:avLst/>
          </a:prstGeom>
          <a:noFill/>
          <a:ln w="9525">
            <a:noFill/>
            <a:miter lim="800000"/>
            <a:headEnd/>
            <a:tailEnd/>
          </a:ln>
        </p:spPr>
        <p:txBody>
          <a:bodyPr wrap="none">
            <a:spAutoFit/>
          </a:bodyPr>
          <a:lstStyle/>
          <a:p>
            <a:pPr>
              <a:defRPr/>
            </a:pPr>
            <a:endParaRPr lang="en-US" sz="2900" b="1">
              <a:solidFill>
                <a:schemeClr val="tx2"/>
              </a:solidFill>
              <a:effectLst>
                <a:outerShdw blurRad="38100" dist="38100" dir="2700000" algn="tl">
                  <a:srgbClr val="C0C0C0"/>
                </a:outerShdw>
              </a:effectLst>
              <a:latin typeface="Lucida Sans Unicode" pitchFamily="34" charset="0"/>
              <a:cs typeface="Arial" charset="0"/>
            </a:endParaRPr>
          </a:p>
        </p:txBody>
      </p:sp>
      <p:sp>
        <p:nvSpPr>
          <p:cNvPr id="2" name="TextBox 1">
            <a:extLst>
              <a:ext uri="{FF2B5EF4-FFF2-40B4-BE49-F238E27FC236}">
                <a16:creationId xmlns:a16="http://schemas.microsoft.com/office/drawing/2014/main" id="{D136767D-D999-44A5-9FB7-9F374E96D00E}"/>
              </a:ext>
            </a:extLst>
          </p:cNvPr>
          <p:cNvSpPr txBox="1"/>
          <p:nvPr/>
        </p:nvSpPr>
        <p:spPr>
          <a:xfrm>
            <a:off x="10668000" y="6245225"/>
            <a:ext cx="1033670" cy="369332"/>
          </a:xfrm>
          <a:prstGeom prst="rect">
            <a:avLst/>
          </a:prstGeom>
          <a:noFill/>
        </p:spPr>
        <p:txBody>
          <a:bodyPr wrap="square" rtlCol="0">
            <a:spAutoFit/>
          </a:bodyPr>
          <a:lstStyle/>
          <a:p>
            <a:r>
              <a:rPr lang="en-US" dirty="0"/>
              <a:t>P- 09</a:t>
            </a:r>
          </a:p>
        </p:txBody>
      </p:sp>
      <p:sp>
        <p:nvSpPr>
          <p:cNvPr id="7" name="TextBox 6">
            <a:extLst>
              <a:ext uri="{FF2B5EF4-FFF2-40B4-BE49-F238E27FC236}">
                <a16:creationId xmlns:a16="http://schemas.microsoft.com/office/drawing/2014/main" id="{B5454A71-93EF-42B7-9CCD-9525787BA4B6}"/>
              </a:ext>
            </a:extLst>
          </p:cNvPr>
          <p:cNvSpPr txBox="1"/>
          <p:nvPr/>
        </p:nvSpPr>
        <p:spPr>
          <a:xfrm>
            <a:off x="1919717" y="2857902"/>
            <a:ext cx="9781953" cy="2246769"/>
          </a:xfrm>
          <a:prstGeom prst="rect">
            <a:avLst/>
          </a:prstGeom>
          <a:noFill/>
        </p:spPr>
        <p:txBody>
          <a:bodyPr wrap="square" rtlCol="0">
            <a:spAutoFit/>
          </a:bodyPr>
          <a:lstStyle/>
          <a:p>
            <a:r>
              <a:rPr lang="en-US" sz="2400" b="1" dirty="0"/>
              <a:t>1.    </a:t>
            </a:r>
            <a:r>
              <a:rPr lang="en-US" sz="2800" b="1" dirty="0"/>
              <a:t>Perform housekeeping  activities</a:t>
            </a:r>
          </a:p>
          <a:p>
            <a:r>
              <a:rPr lang="en-US" sz="2800" b="1" dirty="0"/>
              <a:t>2.   Maintain training equipment  and Tools following  the                  </a:t>
            </a:r>
          </a:p>
          <a:p>
            <a:r>
              <a:rPr lang="en-US" sz="2800" b="1" dirty="0"/>
              <a:t>       manufacturers manual and organization policies.</a:t>
            </a:r>
          </a:p>
          <a:p>
            <a:pPr marL="457200" indent="-457200">
              <a:buAutoNum type="arabicPeriod" startAt="3"/>
            </a:pPr>
            <a:r>
              <a:rPr lang="en-US" sz="2800" b="1" dirty="0"/>
              <a:t>Document   and  report   maintenance   activities   according   to  organizational   policies   &amp; procedures.</a:t>
            </a:r>
          </a:p>
        </p:txBody>
      </p:sp>
    </p:spTree>
    <p:extLst>
      <p:ext uri="{BB962C8B-B14F-4D97-AF65-F5344CB8AC3E}">
        <p14:creationId xmlns:p14="http://schemas.microsoft.com/office/powerpoint/2010/main" val="280529364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5" name="Rectangle 7"/>
          <p:cNvSpPr>
            <a:spLocks noGrp="1" noChangeArrowheads="1"/>
          </p:cNvSpPr>
          <p:nvPr>
            <p:ph type="title"/>
          </p:nvPr>
        </p:nvSpPr>
        <p:spPr>
          <a:xfrm>
            <a:off x="1484310" y="419101"/>
            <a:ext cx="10018713" cy="876300"/>
          </a:xfrm>
        </p:spPr>
        <p:txBody>
          <a:bodyPr/>
          <a:lstStyle/>
          <a:p>
            <a:r>
              <a:rPr lang="en-US" b="1" dirty="0">
                <a:latin typeface="Algerian" panose="04020705040A02060702" pitchFamily="82" charset="0"/>
              </a:rPr>
              <a:t>5.1 Perform housekeeping  activities</a:t>
            </a:r>
          </a:p>
        </p:txBody>
      </p:sp>
      <p:sp>
        <p:nvSpPr>
          <p:cNvPr id="29699" name="Rectangle 9"/>
          <p:cNvSpPr>
            <a:spLocks noGrp="1" noChangeArrowheads="1"/>
          </p:cNvSpPr>
          <p:nvPr>
            <p:ph idx="1"/>
          </p:nvPr>
        </p:nvSpPr>
        <p:spPr>
          <a:xfrm>
            <a:off x="1524000" y="2438398"/>
            <a:ext cx="10614990" cy="3124201"/>
          </a:xfrm>
        </p:spPr>
        <p:txBody>
          <a:bodyPr>
            <a:normAutofit/>
          </a:bodyPr>
          <a:lstStyle/>
          <a:p>
            <a:pPr marL="666900" lvl="1" indent="-342900"/>
            <a:r>
              <a:rPr lang="en-US" sz="2800" b="1" dirty="0"/>
              <a:t>Maintaining  a house on a daily or long term basis </a:t>
            </a:r>
          </a:p>
          <a:p>
            <a:pPr marL="666900" lvl="1" indent="-342900" algn="just"/>
            <a:r>
              <a:rPr lang="en-US" sz="2800" b="1" dirty="0"/>
              <a:t>Housekeeping is a process  of keeping  a place clean, beautiful  and well maintained  so that it looks and feels pleasant  and inviting to all, either  - living, visiting or working  there.</a:t>
            </a:r>
          </a:p>
        </p:txBody>
      </p:sp>
      <p:sp>
        <p:nvSpPr>
          <p:cNvPr id="29700" name="Slide Number Placeholder 4"/>
          <p:cNvSpPr>
            <a:spLocks noGrp="1"/>
          </p:cNvSpPr>
          <p:nvPr>
            <p:ph type="sldNum" sz="quarter" idx="4294967295"/>
          </p:nvPr>
        </p:nvSpPr>
        <p:spPr>
          <a:xfrm>
            <a:off x="15240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fld id="{714CCB92-4C63-4540-93F6-2CE816CBF692}" type="slidenum">
              <a:rPr lang="en-US" altLang="en-US"/>
              <a:pPr algn="l" eaLnBrk="1" hangingPunct="1"/>
              <a:t>3</a:t>
            </a:fld>
            <a:endParaRPr lang="en-US" altLang="en-US"/>
          </a:p>
        </p:txBody>
      </p:sp>
      <p:sp>
        <p:nvSpPr>
          <p:cNvPr id="5" name="TextBox 4">
            <a:extLst>
              <a:ext uri="{FF2B5EF4-FFF2-40B4-BE49-F238E27FC236}">
                <a16:creationId xmlns:a16="http://schemas.microsoft.com/office/drawing/2014/main" id="{49CDF079-1A49-43FA-802F-84D888A6FF9A}"/>
              </a:ext>
            </a:extLst>
          </p:cNvPr>
          <p:cNvSpPr txBox="1"/>
          <p:nvPr/>
        </p:nvSpPr>
        <p:spPr>
          <a:xfrm>
            <a:off x="10668000" y="6318855"/>
            <a:ext cx="1601972" cy="400110"/>
          </a:xfrm>
          <a:prstGeom prst="rect">
            <a:avLst/>
          </a:prstGeom>
          <a:noFill/>
        </p:spPr>
        <p:txBody>
          <a:bodyPr wrap="square" rtlCol="0">
            <a:spAutoFit/>
          </a:bodyPr>
          <a:lstStyle/>
          <a:p>
            <a:r>
              <a:rPr lang="en-US" sz="2000" dirty="0"/>
              <a:t>P-13</a:t>
            </a:r>
          </a:p>
        </p:txBody>
      </p:sp>
    </p:spTree>
    <p:extLst>
      <p:ext uri="{BB962C8B-B14F-4D97-AF65-F5344CB8AC3E}">
        <p14:creationId xmlns:p14="http://schemas.microsoft.com/office/powerpoint/2010/main" val="196199543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5" name="Rectangle 7"/>
          <p:cNvSpPr>
            <a:spLocks noGrp="1" noChangeArrowheads="1"/>
          </p:cNvSpPr>
          <p:nvPr>
            <p:ph type="title"/>
          </p:nvPr>
        </p:nvSpPr>
        <p:spPr>
          <a:xfrm>
            <a:off x="1524000" y="0"/>
            <a:ext cx="10018713" cy="876300"/>
          </a:xfrm>
        </p:spPr>
        <p:txBody>
          <a:bodyPr/>
          <a:lstStyle/>
          <a:p>
            <a:r>
              <a:rPr lang="en-US" b="1" dirty="0"/>
              <a:t>Characteristics of well-organized workshops</a:t>
            </a:r>
          </a:p>
        </p:txBody>
      </p:sp>
      <p:sp>
        <p:nvSpPr>
          <p:cNvPr id="29699" name="Rectangle 9"/>
          <p:cNvSpPr>
            <a:spLocks noGrp="1" noChangeArrowheads="1"/>
          </p:cNvSpPr>
          <p:nvPr>
            <p:ph idx="1"/>
          </p:nvPr>
        </p:nvSpPr>
        <p:spPr>
          <a:xfrm>
            <a:off x="1789661" y="2247011"/>
            <a:ext cx="10614990" cy="3124201"/>
          </a:xfrm>
        </p:spPr>
        <p:txBody>
          <a:bodyPr>
            <a:noAutofit/>
          </a:bodyPr>
          <a:lstStyle/>
          <a:p>
            <a:r>
              <a:rPr lang="en-US" sz="2200" dirty="0"/>
              <a:t>The workshop  must be safe to work in, and in the event of an accident</a:t>
            </a:r>
          </a:p>
          <a:p>
            <a:r>
              <a:rPr lang="en-US" sz="2200" dirty="0"/>
              <a:t>People should know the procedures  for the treatment  of first aid</a:t>
            </a:r>
          </a:p>
          <a:p>
            <a:r>
              <a:rPr lang="en-US" sz="2200" dirty="0"/>
              <a:t>Aisles of travel and safety zones designated  by painted  lines.</a:t>
            </a:r>
          </a:p>
          <a:p>
            <a:r>
              <a:rPr lang="en-US" sz="2200" dirty="0"/>
              <a:t> There  should be sufficient  space for each person to perform  the tasks </a:t>
            </a:r>
          </a:p>
          <a:p>
            <a:r>
              <a:rPr lang="en-US" sz="2200" dirty="0"/>
              <a:t>The working area must be clean and maintained to ensure ease of access</a:t>
            </a:r>
          </a:p>
          <a:p>
            <a:r>
              <a:rPr lang="en-US" sz="2200" dirty="0"/>
              <a:t>Poisonous and flammable substances are labeled and stored correctly</a:t>
            </a:r>
          </a:p>
          <a:p>
            <a:r>
              <a:rPr lang="en-US" sz="2200" dirty="0"/>
              <a:t>Tools and other small equipment are stored correctly</a:t>
            </a:r>
          </a:p>
          <a:p>
            <a:r>
              <a:rPr lang="en-US" sz="2200" dirty="0"/>
              <a:t>Clear information is available regarding procedures</a:t>
            </a:r>
          </a:p>
          <a:p>
            <a:r>
              <a:rPr lang="en-US" sz="2200" dirty="0"/>
              <a:t>Appropriate fire extinguishers and hoses are evident and regularly checked</a:t>
            </a:r>
          </a:p>
          <a:p>
            <a:r>
              <a:rPr lang="en-US" sz="2200" dirty="0"/>
              <a:t>Electrical leads and connections are labeled,  in good condition</a:t>
            </a:r>
          </a:p>
          <a:p>
            <a:r>
              <a:rPr lang="en-US" sz="2200" dirty="0"/>
              <a:t>Rules and notices regarding smoking</a:t>
            </a:r>
          </a:p>
          <a:p>
            <a:r>
              <a:rPr lang="en-US" sz="2200" dirty="0"/>
              <a:t>Safety rules and signs posted in hazardous areas</a:t>
            </a:r>
          </a:p>
        </p:txBody>
      </p:sp>
      <p:sp>
        <p:nvSpPr>
          <p:cNvPr id="6" name="TextBox 5">
            <a:extLst>
              <a:ext uri="{FF2B5EF4-FFF2-40B4-BE49-F238E27FC236}">
                <a16:creationId xmlns:a16="http://schemas.microsoft.com/office/drawing/2014/main" id="{AA0F8C58-7354-460C-8393-4D06FC1338A2}"/>
              </a:ext>
            </a:extLst>
          </p:cNvPr>
          <p:cNvSpPr txBox="1"/>
          <p:nvPr/>
        </p:nvSpPr>
        <p:spPr>
          <a:xfrm>
            <a:off x="10590028" y="6358270"/>
            <a:ext cx="1601972" cy="400110"/>
          </a:xfrm>
          <a:prstGeom prst="rect">
            <a:avLst/>
          </a:prstGeom>
          <a:noFill/>
        </p:spPr>
        <p:txBody>
          <a:bodyPr wrap="square" rtlCol="0">
            <a:spAutoFit/>
          </a:bodyPr>
          <a:lstStyle/>
          <a:p>
            <a:r>
              <a:rPr lang="en-US" sz="2000" dirty="0"/>
              <a:t>P-13</a:t>
            </a:r>
          </a:p>
        </p:txBody>
      </p:sp>
    </p:spTree>
    <p:extLst>
      <p:ext uri="{BB962C8B-B14F-4D97-AF65-F5344CB8AC3E}">
        <p14:creationId xmlns:p14="http://schemas.microsoft.com/office/powerpoint/2010/main" val="369296958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5" name="Rectangle 7"/>
          <p:cNvSpPr>
            <a:spLocks noGrp="1" noChangeArrowheads="1"/>
          </p:cNvSpPr>
          <p:nvPr>
            <p:ph type="title"/>
          </p:nvPr>
        </p:nvSpPr>
        <p:spPr>
          <a:xfrm>
            <a:off x="1484310" y="80629"/>
            <a:ext cx="10018713" cy="876300"/>
          </a:xfrm>
        </p:spPr>
        <p:txBody>
          <a:bodyPr/>
          <a:lstStyle/>
          <a:p>
            <a:r>
              <a:rPr lang="en-US" b="1" dirty="0"/>
              <a:t>5's Approach in Workshop Keeping</a:t>
            </a:r>
          </a:p>
        </p:txBody>
      </p:sp>
      <p:graphicFrame>
        <p:nvGraphicFramePr>
          <p:cNvPr id="5" name="Table 5">
            <a:extLst>
              <a:ext uri="{FF2B5EF4-FFF2-40B4-BE49-F238E27FC236}">
                <a16:creationId xmlns:a16="http://schemas.microsoft.com/office/drawing/2014/main" id="{B6DB423D-CF7A-40F7-9642-FF317B888DF4}"/>
              </a:ext>
            </a:extLst>
          </p:cNvPr>
          <p:cNvGraphicFramePr>
            <a:graphicFrameLocks noGrp="1"/>
          </p:cNvGraphicFramePr>
          <p:nvPr>
            <p:extLst>
              <p:ext uri="{D42A27DB-BD31-4B8C-83A1-F6EECF244321}">
                <p14:modId xmlns:p14="http://schemas.microsoft.com/office/powerpoint/2010/main" val="2873298033"/>
              </p:ext>
            </p:extLst>
          </p:nvPr>
        </p:nvGraphicFramePr>
        <p:xfrm>
          <a:off x="1807535" y="956929"/>
          <a:ext cx="9695488" cy="5143500"/>
        </p:xfrm>
        <a:graphic>
          <a:graphicData uri="http://schemas.openxmlformats.org/drawingml/2006/table">
            <a:tbl>
              <a:tblPr firstRow="1" bandRow="1">
                <a:tableStyleId>{5C22544A-7EE6-4342-B048-85BDC9FD1C3A}</a:tableStyleId>
              </a:tblPr>
              <a:tblGrid>
                <a:gridCol w="4847744">
                  <a:extLst>
                    <a:ext uri="{9D8B030D-6E8A-4147-A177-3AD203B41FA5}">
                      <a16:colId xmlns:a16="http://schemas.microsoft.com/office/drawing/2014/main" val="2454354578"/>
                    </a:ext>
                  </a:extLst>
                </a:gridCol>
                <a:gridCol w="4847744">
                  <a:extLst>
                    <a:ext uri="{9D8B030D-6E8A-4147-A177-3AD203B41FA5}">
                      <a16:colId xmlns:a16="http://schemas.microsoft.com/office/drawing/2014/main" val="2082742931"/>
                    </a:ext>
                  </a:extLst>
                </a:gridCol>
              </a:tblGrid>
              <a:tr h="857250">
                <a:tc>
                  <a:txBody>
                    <a:bodyPr/>
                    <a:lstStyle/>
                    <a:p>
                      <a:r>
                        <a:rPr lang="en-US" sz="3200" b="1" kern="1200" dirty="0">
                          <a:solidFill>
                            <a:schemeClr val="lt1"/>
                          </a:solidFill>
                          <a:effectLst/>
                          <a:latin typeface="+mn-lt"/>
                          <a:ea typeface="+mn-ea"/>
                          <a:cs typeface="+mn-cs"/>
                        </a:rPr>
                        <a:t>Japanese words</a:t>
                      </a:r>
                      <a:endParaRPr lang="en-US" sz="3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3200" b="1" kern="1200" dirty="0">
                          <a:solidFill>
                            <a:schemeClr val="lt1"/>
                          </a:solidFill>
                          <a:effectLst/>
                          <a:latin typeface="+mn-lt"/>
                          <a:ea typeface="+mn-ea"/>
                          <a:cs typeface="+mn-cs"/>
                        </a:rPr>
                        <a:t>English translation</a:t>
                      </a:r>
                    </a:p>
                  </a:txBody>
                  <a:tcPr/>
                </a:tc>
                <a:extLst>
                  <a:ext uri="{0D108BD9-81ED-4DB2-BD59-A6C34878D82A}">
                    <a16:rowId xmlns:a16="http://schemas.microsoft.com/office/drawing/2014/main" val="735170947"/>
                  </a:ext>
                </a:extLst>
              </a:tr>
              <a:tr h="857250">
                <a:tc>
                  <a:txBody>
                    <a:bodyPr/>
                    <a:lstStyle/>
                    <a:p>
                      <a:r>
                        <a:rPr lang="en-US" sz="3200" kern="1200" dirty="0" err="1">
                          <a:solidFill>
                            <a:schemeClr val="dk1"/>
                          </a:solidFill>
                          <a:effectLst/>
                          <a:latin typeface="+mn-lt"/>
                          <a:ea typeface="+mn-ea"/>
                          <a:cs typeface="+mn-cs"/>
                        </a:rPr>
                        <a:t>Seiri</a:t>
                      </a:r>
                      <a:endParaRPr lang="en-US" sz="3200" dirty="0"/>
                    </a:p>
                  </a:txBody>
                  <a:tcPr/>
                </a:tc>
                <a:tc>
                  <a:txBody>
                    <a:bodyPr/>
                    <a:lstStyle/>
                    <a:p>
                      <a:r>
                        <a:rPr lang="en-US" sz="3200" dirty="0"/>
                        <a:t>Short</a:t>
                      </a:r>
                    </a:p>
                  </a:txBody>
                  <a:tcPr/>
                </a:tc>
                <a:extLst>
                  <a:ext uri="{0D108BD9-81ED-4DB2-BD59-A6C34878D82A}">
                    <a16:rowId xmlns:a16="http://schemas.microsoft.com/office/drawing/2014/main" val="969372180"/>
                  </a:ext>
                </a:extLst>
              </a:tr>
              <a:tr h="857250">
                <a:tc>
                  <a:txBody>
                    <a:bodyPr/>
                    <a:lstStyle/>
                    <a:p>
                      <a:r>
                        <a:rPr lang="en-US" sz="3200" kern="1200" dirty="0" err="1">
                          <a:solidFill>
                            <a:schemeClr val="dk1"/>
                          </a:solidFill>
                          <a:effectLst/>
                          <a:latin typeface="+mn-lt"/>
                          <a:ea typeface="+mn-ea"/>
                          <a:cs typeface="+mn-cs"/>
                        </a:rPr>
                        <a:t>Seiton</a:t>
                      </a:r>
                      <a:endParaRPr lang="en-US" sz="3200" dirty="0"/>
                    </a:p>
                  </a:txBody>
                  <a:tcPr/>
                </a:tc>
                <a:tc>
                  <a:txBody>
                    <a:bodyPr/>
                    <a:lstStyle/>
                    <a:p>
                      <a:r>
                        <a:rPr lang="en-US" sz="3200" kern="1200" dirty="0">
                          <a:solidFill>
                            <a:schemeClr val="dk1"/>
                          </a:solidFill>
                          <a:effectLst/>
                          <a:latin typeface="+mn-lt"/>
                          <a:ea typeface="+mn-ea"/>
                          <a:cs typeface="+mn-cs"/>
                        </a:rPr>
                        <a:t>Set in order (systematize)</a:t>
                      </a:r>
                      <a:endParaRPr lang="en-US" sz="3200" dirty="0"/>
                    </a:p>
                  </a:txBody>
                  <a:tcPr/>
                </a:tc>
                <a:extLst>
                  <a:ext uri="{0D108BD9-81ED-4DB2-BD59-A6C34878D82A}">
                    <a16:rowId xmlns:a16="http://schemas.microsoft.com/office/drawing/2014/main" val="2273651603"/>
                  </a:ext>
                </a:extLst>
              </a:tr>
              <a:tr h="85725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3200" kern="1200" dirty="0" err="1">
                          <a:solidFill>
                            <a:schemeClr val="dk1"/>
                          </a:solidFill>
                          <a:effectLst/>
                          <a:latin typeface="+mn-lt"/>
                          <a:ea typeface="+mn-ea"/>
                          <a:cs typeface="+mn-cs"/>
                        </a:rPr>
                        <a:t>Seiso</a:t>
                      </a:r>
                      <a:endParaRPr lang="en-US" sz="3200" kern="1200" dirty="0">
                        <a:solidFill>
                          <a:schemeClr val="dk1"/>
                        </a:solidFill>
                        <a:effectLst/>
                        <a:latin typeface="+mn-lt"/>
                        <a:ea typeface="+mn-ea"/>
                        <a:cs typeface="+mn-cs"/>
                      </a:endParaRPr>
                    </a:p>
                  </a:txBody>
                  <a:tcPr/>
                </a:tc>
                <a:tc>
                  <a:txBody>
                    <a:bodyPr/>
                    <a:lstStyle/>
                    <a:p>
                      <a:r>
                        <a:rPr lang="en-US" sz="3200" dirty="0"/>
                        <a:t>Sweep</a:t>
                      </a:r>
                    </a:p>
                  </a:txBody>
                  <a:tcPr/>
                </a:tc>
                <a:extLst>
                  <a:ext uri="{0D108BD9-81ED-4DB2-BD59-A6C34878D82A}">
                    <a16:rowId xmlns:a16="http://schemas.microsoft.com/office/drawing/2014/main" val="1535262399"/>
                  </a:ext>
                </a:extLst>
              </a:tr>
              <a:tr h="857250">
                <a:tc>
                  <a:txBody>
                    <a:bodyPr/>
                    <a:lstStyle/>
                    <a:p>
                      <a:r>
                        <a:rPr lang="en-US" sz="3200" kern="1200" dirty="0" err="1">
                          <a:solidFill>
                            <a:schemeClr val="dk1"/>
                          </a:solidFill>
                          <a:effectLst/>
                          <a:latin typeface="+mn-lt"/>
                          <a:ea typeface="+mn-ea"/>
                          <a:cs typeface="+mn-cs"/>
                        </a:rPr>
                        <a:t>Seiket</a:t>
                      </a:r>
                      <a:endParaRPr lang="en-US" sz="3200" dirty="0"/>
                    </a:p>
                  </a:txBody>
                  <a:tcPr/>
                </a:tc>
                <a:tc>
                  <a:txBody>
                    <a:bodyPr/>
                    <a:lstStyle/>
                    <a:p>
                      <a:r>
                        <a:rPr lang="en-US" sz="3200" kern="1200" dirty="0">
                          <a:solidFill>
                            <a:schemeClr val="dk1"/>
                          </a:solidFill>
                          <a:effectLst/>
                          <a:latin typeface="+mn-lt"/>
                          <a:ea typeface="+mn-ea"/>
                          <a:cs typeface="+mn-cs"/>
                        </a:rPr>
                        <a:t>Standardize (sanitize)</a:t>
                      </a:r>
                      <a:endParaRPr lang="en-US" sz="3200" dirty="0"/>
                    </a:p>
                  </a:txBody>
                  <a:tcPr/>
                </a:tc>
                <a:extLst>
                  <a:ext uri="{0D108BD9-81ED-4DB2-BD59-A6C34878D82A}">
                    <a16:rowId xmlns:a16="http://schemas.microsoft.com/office/drawing/2014/main" val="531775278"/>
                  </a:ext>
                </a:extLst>
              </a:tr>
              <a:tr h="857250">
                <a:tc>
                  <a:txBody>
                    <a:bodyPr/>
                    <a:lstStyle/>
                    <a:p>
                      <a:r>
                        <a:rPr lang="en-US" sz="3200" kern="1200" dirty="0" err="1">
                          <a:solidFill>
                            <a:schemeClr val="dk1"/>
                          </a:solidFill>
                          <a:effectLst/>
                          <a:latin typeface="+mn-lt"/>
                          <a:ea typeface="+mn-ea"/>
                          <a:cs typeface="+mn-cs"/>
                        </a:rPr>
                        <a:t>Shitsuke</a:t>
                      </a:r>
                      <a:endParaRPr lang="en-US" sz="3200" dirty="0"/>
                    </a:p>
                  </a:txBody>
                  <a:tcPr/>
                </a:tc>
                <a:tc>
                  <a:txBody>
                    <a:bodyPr/>
                    <a:lstStyle/>
                    <a:p>
                      <a:r>
                        <a:rPr lang="en-US" sz="3200" kern="1200" dirty="0">
                          <a:solidFill>
                            <a:schemeClr val="dk1"/>
                          </a:solidFill>
                          <a:effectLst/>
                          <a:latin typeface="+mn-lt"/>
                          <a:ea typeface="+mn-ea"/>
                          <a:cs typeface="+mn-cs"/>
                        </a:rPr>
                        <a:t>Sustain (Self-discipline)</a:t>
                      </a:r>
                      <a:endParaRPr lang="en-US" sz="3200" dirty="0"/>
                    </a:p>
                  </a:txBody>
                  <a:tcPr/>
                </a:tc>
                <a:extLst>
                  <a:ext uri="{0D108BD9-81ED-4DB2-BD59-A6C34878D82A}">
                    <a16:rowId xmlns:a16="http://schemas.microsoft.com/office/drawing/2014/main" val="3131182830"/>
                  </a:ext>
                </a:extLst>
              </a:tr>
            </a:tbl>
          </a:graphicData>
        </a:graphic>
      </p:graphicFrame>
      <p:sp>
        <p:nvSpPr>
          <p:cNvPr id="7" name="TextBox 6">
            <a:extLst>
              <a:ext uri="{FF2B5EF4-FFF2-40B4-BE49-F238E27FC236}">
                <a16:creationId xmlns:a16="http://schemas.microsoft.com/office/drawing/2014/main" id="{8EA6FE95-486E-4B9D-A540-8B9C4DF7A4A1}"/>
              </a:ext>
            </a:extLst>
          </p:cNvPr>
          <p:cNvSpPr txBox="1"/>
          <p:nvPr/>
        </p:nvSpPr>
        <p:spPr>
          <a:xfrm>
            <a:off x="10590028" y="6358270"/>
            <a:ext cx="1601972" cy="400110"/>
          </a:xfrm>
          <a:prstGeom prst="rect">
            <a:avLst/>
          </a:prstGeom>
          <a:noFill/>
        </p:spPr>
        <p:txBody>
          <a:bodyPr wrap="square" rtlCol="0">
            <a:spAutoFit/>
          </a:bodyPr>
          <a:lstStyle/>
          <a:p>
            <a:r>
              <a:rPr lang="en-US" sz="2000" dirty="0"/>
              <a:t>P-15</a:t>
            </a:r>
          </a:p>
        </p:txBody>
      </p:sp>
    </p:spTree>
    <p:extLst>
      <p:ext uri="{BB962C8B-B14F-4D97-AF65-F5344CB8AC3E}">
        <p14:creationId xmlns:p14="http://schemas.microsoft.com/office/powerpoint/2010/main" val="90344468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5" name="Rectangle 7"/>
          <p:cNvSpPr>
            <a:spLocks noGrp="1" noChangeArrowheads="1"/>
          </p:cNvSpPr>
          <p:nvPr>
            <p:ph type="title"/>
          </p:nvPr>
        </p:nvSpPr>
        <p:spPr>
          <a:xfrm>
            <a:off x="1524000" y="109059"/>
            <a:ext cx="10018713" cy="876300"/>
          </a:xfrm>
        </p:spPr>
        <p:txBody>
          <a:bodyPr/>
          <a:lstStyle/>
          <a:p>
            <a:r>
              <a:rPr lang="en-US" b="1" dirty="0"/>
              <a:t>Safety factors</a:t>
            </a:r>
          </a:p>
        </p:txBody>
      </p:sp>
      <p:sp>
        <p:nvSpPr>
          <p:cNvPr id="29699" name="Rectangle 9"/>
          <p:cNvSpPr>
            <a:spLocks noGrp="1" noChangeArrowheads="1"/>
          </p:cNvSpPr>
          <p:nvPr>
            <p:ph idx="1"/>
          </p:nvPr>
        </p:nvSpPr>
        <p:spPr>
          <a:xfrm>
            <a:off x="1577010" y="985359"/>
            <a:ext cx="10614990" cy="5229225"/>
          </a:xfrm>
        </p:spPr>
        <p:txBody>
          <a:bodyPr>
            <a:normAutofit fontScale="40000" lnSpcReduction="20000"/>
          </a:bodyPr>
          <a:lstStyle/>
          <a:p>
            <a:pPr marL="0" indent="0">
              <a:buNone/>
            </a:pPr>
            <a:r>
              <a:rPr lang="en-US" sz="6000" b="1" dirty="0"/>
              <a:t>The following procedures assist in providing a safe working environment:</a:t>
            </a:r>
          </a:p>
          <a:p>
            <a:r>
              <a:rPr lang="en-US" sz="7000" dirty="0"/>
              <a:t>regular checks of equipment</a:t>
            </a:r>
          </a:p>
          <a:p>
            <a:r>
              <a:rPr lang="en-US" sz="7000" dirty="0"/>
              <a:t>personal protective clothing/equipment is stored accordingly</a:t>
            </a:r>
          </a:p>
          <a:p>
            <a:r>
              <a:rPr lang="en-US" sz="7000" dirty="0"/>
              <a:t>safety signs/symbols are identified  and followed as per instructions</a:t>
            </a:r>
          </a:p>
          <a:p>
            <a:r>
              <a:rPr lang="en-US" sz="7000" dirty="0"/>
              <a:t>equipment,   machinery  and  materials  are  used  with  agreed  policy</a:t>
            </a:r>
          </a:p>
          <a:p>
            <a:r>
              <a:rPr lang="en-US" sz="7000" dirty="0"/>
              <a:t>first aid kits are stocked</a:t>
            </a:r>
          </a:p>
          <a:p>
            <a:r>
              <a:rPr lang="en-US" sz="7000" dirty="0"/>
              <a:t> workshop housekeeping is undertaken </a:t>
            </a:r>
          </a:p>
          <a:p>
            <a:r>
              <a:rPr lang="en-US" sz="7000" dirty="0"/>
              <a:t>mandatory protective clothing is worn</a:t>
            </a:r>
          </a:p>
          <a:p>
            <a:r>
              <a:rPr lang="en-US" sz="7000" dirty="0"/>
              <a:t>hazardous chemicals and solid wastes are disposed of safely</a:t>
            </a:r>
          </a:p>
          <a:p>
            <a:endParaRPr lang="en-US" sz="1600" dirty="0"/>
          </a:p>
        </p:txBody>
      </p:sp>
      <p:sp>
        <p:nvSpPr>
          <p:cNvPr id="29700" name="Slide Number Placeholder 4"/>
          <p:cNvSpPr>
            <a:spLocks noGrp="1"/>
          </p:cNvSpPr>
          <p:nvPr>
            <p:ph type="sldNum" sz="quarter" idx="4294967295"/>
          </p:nvPr>
        </p:nvSpPr>
        <p:spPr>
          <a:xfrm>
            <a:off x="15240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fld id="{714CCB92-4C63-4540-93F6-2CE816CBF692}" type="slidenum">
              <a:rPr lang="en-US" altLang="en-US"/>
              <a:pPr algn="l" eaLnBrk="1" hangingPunct="1"/>
              <a:t>6</a:t>
            </a:fld>
            <a:endParaRPr lang="en-US" altLang="en-US"/>
          </a:p>
        </p:txBody>
      </p:sp>
      <p:sp>
        <p:nvSpPr>
          <p:cNvPr id="5" name="TextBox 4">
            <a:extLst>
              <a:ext uri="{FF2B5EF4-FFF2-40B4-BE49-F238E27FC236}">
                <a16:creationId xmlns:a16="http://schemas.microsoft.com/office/drawing/2014/main" id="{75C8EA52-D79D-40B8-B004-C450EE063301}"/>
              </a:ext>
            </a:extLst>
          </p:cNvPr>
          <p:cNvSpPr txBox="1"/>
          <p:nvPr/>
        </p:nvSpPr>
        <p:spPr>
          <a:xfrm>
            <a:off x="10590028" y="6358270"/>
            <a:ext cx="1601972" cy="400110"/>
          </a:xfrm>
          <a:prstGeom prst="rect">
            <a:avLst/>
          </a:prstGeom>
          <a:noFill/>
        </p:spPr>
        <p:txBody>
          <a:bodyPr wrap="square" rtlCol="0">
            <a:spAutoFit/>
          </a:bodyPr>
          <a:lstStyle/>
          <a:p>
            <a:r>
              <a:rPr lang="en-US" sz="2000" dirty="0"/>
              <a:t>P-15</a:t>
            </a:r>
          </a:p>
        </p:txBody>
      </p:sp>
    </p:spTree>
    <p:extLst>
      <p:ext uri="{BB962C8B-B14F-4D97-AF65-F5344CB8AC3E}">
        <p14:creationId xmlns:p14="http://schemas.microsoft.com/office/powerpoint/2010/main" val="149918132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5" name="Rectangle 7"/>
          <p:cNvSpPr>
            <a:spLocks noGrp="1" noChangeArrowheads="1"/>
          </p:cNvSpPr>
          <p:nvPr>
            <p:ph type="title"/>
          </p:nvPr>
        </p:nvSpPr>
        <p:spPr>
          <a:xfrm>
            <a:off x="1524000" y="109059"/>
            <a:ext cx="10018713" cy="876300"/>
          </a:xfrm>
        </p:spPr>
        <p:txBody>
          <a:bodyPr/>
          <a:lstStyle/>
          <a:p>
            <a:r>
              <a:rPr lang="en-US" b="1" dirty="0"/>
              <a:t>Basic first aid kit</a:t>
            </a:r>
            <a:endParaRPr lang="en-US" dirty="0"/>
          </a:p>
        </p:txBody>
      </p:sp>
      <p:sp>
        <p:nvSpPr>
          <p:cNvPr id="29700" name="Slide Number Placeholder 4"/>
          <p:cNvSpPr>
            <a:spLocks noGrp="1"/>
          </p:cNvSpPr>
          <p:nvPr>
            <p:ph type="sldNum" sz="quarter" idx="4294967295"/>
          </p:nvPr>
        </p:nvSpPr>
        <p:spPr>
          <a:xfrm>
            <a:off x="15240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fld id="{714CCB92-4C63-4540-93F6-2CE816CBF692}" type="slidenum">
              <a:rPr lang="en-US" altLang="en-US"/>
              <a:pPr algn="l" eaLnBrk="1" hangingPunct="1"/>
              <a:t>7</a:t>
            </a:fld>
            <a:endParaRPr lang="en-US" altLang="en-US"/>
          </a:p>
        </p:txBody>
      </p:sp>
      <p:sp>
        <p:nvSpPr>
          <p:cNvPr id="5" name="TextBox 4">
            <a:extLst>
              <a:ext uri="{FF2B5EF4-FFF2-40B4-BE49-F238E27FC236}">
                <a16:creationId xmlns:a16="http://schemas.microsoft.com/office/drawing/2014/main" id="{75C8EA52-D79D-40B8-B004-C450EE063301}"/>
              </a:ext>
            </a:extLst>
          </p:cNvPr>
          <p:cNvSpPr txBox="1"/>
          <p:nvPr/>
        </p:nvSpPr>
        <p:spPr>
          <a:xfrm>
            <a:off x="10590028" y="6358270"/>
            <a:ext cx="1601972" cy="400110"/>
          </a:xfrm>
          <a:prstGeom prst="rect">
            <a:avLst/>
          </a:prstGeom>
          <a:noFill/>
        </p:spPr>
        <p:txBody>
          <a:bodyPr wrap="square" rtlCol="0">
            <a:spAutoFit/>
          </a:bodyPr>
          <a:lstStyle/>
          <a:p>
            <a:r>
              <a:rPr lang="en-US" sz="2000" dirty="0"/>
              <a:t>P-16</a:t>
            </a:r>
          </a:p>
        </p:txBody>
      </p:sp>
      <p:pic>
        <p:nvPicPr>
          <p:cNvPr id="7170" name="Picture 2" descr="Easy general First Aid for kids to master — Steemit">
            <a:extLst>
              <a:ext uri="{FF2B5EF4-FFF2-40B4-BE49-F238E27FC236}">
                <a16:creationId xmlns:a16="http://schemas.microsoft.com/office/drawing/2014/main" id="{9C0F10F4-17C3-400F-97CB-7613A4E81A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074070"/>
            <a:ext cx="10551907" cy="4969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048119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5" name="Rectangle 7"/>
          <p:cNvSpPr>
            <a:spLocks noGrp="1" noChangeArrowheads="1"/>
          </p:cNvSpPr>
          <p:nvPr>
            <p:ph type="title"/>
          </p:nvPr>
        </p:nvSpPr>
        <p:spPr>
          <a:xfrm>
            <a:off x="530062" y="258860"/>
            <a:ext cx="11661938" cy="876300"/>
          </a:xfrm>
        </p:spPr>
        <p:txBody>
          <a:bodyPr>
            <a:normAutofit fontScale="90000"/>
          </a:bodyPr>
          <a:lstStyle/>
          <a:p>
            <a:r>
              <a:rPr lang="en-US" b="1" dirty="0"/>
              <a:t>Proper Arrangement and storage of tools and </a:t>
            </a:r>
            <a:br>
              <a:rPr lang="en-US" b="1" dirty="0"/>
            </a:br>
            <a:r>
              <a:rPr lang="en-US" b="1" dirty="0"/>
              <a:t>equipment</a:t>
            </a:r>
            <a:endParaRPr lang="en-US" dirty="0"/>
          </a:p>
        </p:txBody>
      </p:sp>
      <p:sp>
        <p:nvSpPr>
          <p:cNvPr id="29700" name="Slide Number Placeholder 4"/>
          <p:cNvSpPr>
            <a:spLocks noGrp="1"/>
          </p:cNvSpPr>
          <p:nvPr>
            <p:ph type="sldNum" sz="quarter" idx="4294967295"/>
          </p:nvPr>
        </p:nvSpPr>
        <p:spPr>
          <a:xfrm>
            <a:off x="15240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fld id="{714CCB92-4C63-4540-93F6-2CE816CBF692}" type="slidenum">
              <a:rPr lang="en-US" altLang="en-US"/>
              <a:pPr algn="l" eaLnBrk="1" hangingPunct="1"/>
              <a:t>8</a:t>
            </a:fld>
            <a:endParaRPr lang="en-US" altLang="en-US"/>
          </a:p>
        </p:txBody>
      </p:sp>
      <p:sp>
        <p:nvSpPr>
          <p:cNvPr id="5" name="TextBox 4">
            <a:extLst>
              <a:ext uri="{FF2B5EF4-FFF2-40B4-BE49-F238E27FC236}">
                <a16:creationId xmlns:a16="http://schemas.microsoft.com/office/drawing/2014/main" id="{75C8EA52-D79D-40B8-B004-C450EE063301}"/>
              </a:ext>
            </a:extLst>
          </p:cNvPr>
          <p:cNvSpPr txBox="1"/>
          <p:nvPr/>
        </p:nvSpPr>
        <p:spPr>
          <a:xfrm>
            <a:off x="10590028" y="6358270"/>
            <a:ext cx="1601972" cy="400110"/>
          </a:xfrm>
          <a:prstGeom prst="rect">
            <a:avLst/>
          </a:prstGeom>
          <a:noFill/>
        </p:spPr>
        <p:txBody>
          <a:bodyPr wrap="square" rtlCol="0">
            <a:spAutoFit/>
          </a:bodyPr>
          <a:lstStyle/>
          <a:p>
            <a:r>
              <a:rPr lang="en-US" sz="2000" dirty="0"/>
              <a:t>P-17</a:t>
            </a:r>
          </a:p>
        </p:txBody>
      </p:sp>
      <p:pic>
        <p:nvPicPr>
          <p:cNvPr id="11266" name="Picture 2" descr="31 Tool Storage Ideas | Sebring Design Build | Homeowner Tips">
            <a:extLst>
              <a:ext uri="{FF2B5EF4-FFF2-40B4-BE49-F238E27FC236}">
                <a16:creationId xmlns:a16="http://schemas.microsoft.com/office/drawing/2014/main" id="{4BB9CC99-07A6-4301-A894-5CC8392C91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5006" y="1298310"/>
            <a:ext cx="10058400" cy="5053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128216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5" name="Rectangle 7"/>
          <p:cNvSpPr>
            <a:spLocks noGrp="1" noChangeArrowheads="1"/>
          </p:cNvSpPr>
          <p:nvPr>
            <p:ph type="title"/>
          </p:nvPr>
        </p:nvSpPr>
        <p:spPr>
          <a:xfrm>
            <a:off x="1104219" y="145816"/>
            <a:ext cx="14568172" cy="876300"/>
          </a:xfrm>
        </p:spPr>
        <p:txBody>
          <a:bodyPr>
            <a:normAutofit/>
          </a:bodyPr>
          <a:lstStyle/>
          <a:p>
            <a:pPr marL="222250" marR="5403850">
              <a:spcBef>
                <a:spcPts val="0"/>
              </a:spcBef>
              <a:spcAft>
                <a:spcPts val="0"/>
              </a:spcAft>
            </a:pPr>
            <a:r>
              <a:rPr lang="en-US" b="1" spc="-20" dirty="0">
                <a:solidFill>
                  <a:srgbClr val="0D0D0D"/>
                </a:solidFill>
                <a:latin typeface="Times New Roman" panose="02020603050405020304" pitchFamily="18" charset="0"/>
                <a:ea typeface="Times New Roman" panose="02020603050405020304" pitchFamily="18" charset="0"/>
              </a:rPr>
              <a:t>   </a:t>
            </a:r>
            <a:r>
              <a:rPr lang="en-US" dirty="0"/>
              <a:t>Well-organized open workshop area </a:t>
            </a:r>
            <a:endParaRPr lang="en-US" sz="4900" dirty="0">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75C8EA52-D79D-40B8-B004-C450EE063301}"/>
              </a:ext>
            </a:extLst>
          </p:cNvPr>
          <p:cNvSpPr txBox="1"/>
          <p:nvPr/>
        </p:nvSpPr>
        <p:spPr>
          <a:xfrm>
            <a:off x="10590028" y="6358270"/>
            <a:ext cx="1601972" cy="400110"/>
          </a:xfrm>
          <a:prstGeom prst="rect">
            <a:avLst/>
          </a:prstGeom>
          <a:noFill/>
        </p:spPr>
        <p:txBody>
          <a:bodyPr wrap="square" rtlCol="0">
            <a:spAutoFit/>
          </a:bodyPr>
          <a:lstStyle/>
          <a:p>
            <a:r>
              <a:rPr lang="en-US" sz="2000" dirty="0"/>
              <a:t>P-19 &amp; 20</a:t>
            </a:r>
          </a:p>
        </p:txBody>
      </p:sp>
      <p:sp>
        <p:nvSpPr>
          <p:cNvPr id="2" name="Rectangle 1">
            <a:extLst>
              <a:ext uri="{FF2B5EF4-FFF2-40B4-BE49-F238E27FC236}">
                <a16:creationId xmlns:a16="http://schemas.microsoft.com/office/drawing/2014/main" id="{F9445BCA-C4B7-479D-951B-1763AA28AB2A}"/>
              </a:ext>
            </a:extLst>
          </p:cNvPr>
          <p:cNvSpPr/>
          <p:nvPr/>
        </p:nvSpPr>
        <p:spPr>
          <a:xfrm>
            <a:off x="1801504" y="1022116"/>
            <a:ext cx="11191165" cy="4257576"/>
          </a:xfrm>
          <a:prstGeom prst="rect">
            <a:avLst/>
          </a:prstGeom>
        </p:spPr>
        <p:txBody>
          <a:bodyPr wrap="square">
            <a:spAutoFit/>
          </a:bodyPr>
          <a:lstStyle/>
          <a:p>
            <a:pPr marL="222250" marR="3364865" algn="just">
              <a:spcBef>
                <a:spcPts val="55"/>
              </a:spcBef>
              <a:spcAft>
                <a:spcPts val="0"/>
              </a:spcAft>
            </a:pPr>
            <a:r>
              <a:rPr lang="en-US" sz="3200" spc="-5" dirty="0">
                <a:solidFill>
                  <a:srgbClr val="0D0D0D"/>
                </a:solidFill>
                <a:latin typeface="Times New Roman" panose="02020603050405020304" pitchFamily="18" charset="0"/>
                <a:ea typeface="Times New Roman" panose="02020603050405020304" pitchFamily="18" charset="0"/>
              </a:rPr>
              <a:t>Se</a:t>
            </a:r>
            <a:r>
              <a:rPr lang="en-US" sz="3200" spc="-5" dirty="0">
                <a:solidFill>
                  <a:srgbClr val="1C1C1C"/>
                </a:solidFill>
                <a:latin typeface="Times New Roman" panose="02020603050405020304" pitchFamily="18" charset="0"/>
                <a:ea typeface="Times New Roman" panose="02020603050405020304" pitchFamily="18" charset="0"/>
              </a:rPr>
              <a:t>c</a:t>
            </a:r>
            <a:r>
              <a:rPr lang="en-US" sz="3200" dirty="0">
                <a:solidFill>
                  <a:srgbClr val="0D0D0D"/>
                </a:solidFill>
                <a:latin typeface="Times New Roman" panose="02020603050405020304" pitchFamily="18" charset="0"/>
                <a:ea typeface="Times New Roman" panose="02020603050405020304" pitchFamily="18" charset="0"/>
              </a:rPr>
              <a:t>uri</a:t>
            </a:r>
            <a:r>
              <a:rPr lang="en-US" sz="3200" spc="-5" dirty="0">
                <a:solidFill>
                  <a:srgbClr val="0D0D0D"/>
                </a:solidFill>
                <a:latin typeface="Times New Roman" panose="02020603050405020304" pitchFamily="18" charset="0"/>
                <a:ea typeface="Times New Roman" panose="02020603050405020304" pitchFamily="18" charset="0"/>
              </a:rPr>
              <a:t>t</a:t>
            </a:r>
            <a:r>
              <a:rPr lang="en-US" sz="3200" dirty="0">
                <a:solidFill>
                  <a:srgbClr val="1C1C1C"/>
                </a:solidFill>
                <a:latin typeface="Times New Roman" panose="02020603050405020304" pitchFamily="18" charset="0"/>
                <a:ea typeface="Times New Roman" panose="02020603050405020304" pitchFamily="18" charset="0"/>
              </a:rPr>
              <a:t>y</a:t>
            </a:r>
            <a:r>
              <a:rPr lang="en-US" sz="3200" spc="65" dirty="0">
                <a:solidFill>
                  <a:srgbClr val="1C1C1C"/>
                </a:solidFill>
                <a:latin typeface="Times New Roman" panose="02020603050405020304" pitchFamily="18" charset="0"/>
                <a:ea typeface="Times New Roman" panose="02020603050405020304" pitchFamily="18" charset="0"/>
              </a:rPr>
              <a:t> </a:t>
            </a:r>
            <a:r>
              <a:rPr lang="en-US" sz="3200" dirty="0">
                <a:solidFill>
                  <a:srgbClr val="0D0D0D"/>
                </a:solidFill>
                <a:latin typeface="Times New Roman" panose="02020603050405020304" pitchFamily="18" charset="0"/>
                <a:ea typeface="Times New Roman" panose="02020603050405020304" pitchFamily="18" charset="0"/>
              </a:rPr>
              <a:t>i</a:t>
            </a:r>
            <a:r>
              <a:rPr lang="en-US" sz="3200" dirty="0">
                <a:solidFill>
                  <a:srgbClr val="1C1C1C"/>
                </a:solidFill>
                <a:latin typeface="Times New Roman" panose="02020603050405020304" pitchFamily="18" charset="0"/>
                <a:ea typeface="Times New Roman" panose="02020603050405020304" pitchFamily="18" charset="0"/>
              </a:rPr>
              <a:t>s</a:t>
            </a:r>
            <a:r>
              <a:rPr lang="en-US" sz="3200" spc="70" dirty="0">
                <a:solidFill>
                  <a:srgbClr val="1C1C1C"/>
                </a:solidFill>
                <a:latin typeface="Times New Roman" panose="02020603050405020304" pitchFamily="18" charset="0"/>
                <a:ea typeface="Times New Roman" panose="02020603050405020304" pitchFamily="18" charset="0"/>
              </a:rPr>
              <a:t> </a:t>
            </a:r>
            <a:r>
              <a:rPr lang="en-US" sz="3200" spc="-5" dirty="0">
                <a:solidFill>
                  <a:srgbClr val="0D0D0D"/>
                </a:solidFill>
                <a:latin typeface="Times New Roman" panose="02020603050405020304" pitchFamily="18" charset="0"/>
                <a:ea typeface="Times New Roman" panose="02020603050405020304" pitchFamily="18" charset="0"/>
              </a:rPr>
              <a:t>ne</a:t>
            </a:r>
            <a:r>
              <a:rPr lang="en-US" sz="3200" spc="-5" dirty="0">
                <a:solidFill>
                  <a:srgbClr val="1C1C1C"/>
                </a:solidFill>
                <a:latin typeface="Times New Roman" panose="02020603050405020304" pitchFamily="18" charset="0"/>
                <a:ea typeface="Times New Roman" panose="02020603050405020304" pitchFamily="18" charset="0"/>
              </a:rPr>
              <a:t>c</a:t>
            </a:r>
            <a:r>
              <a:rPr lang="en-US" sz="3200" spc="-5" dirty="0">
                <a:solidFill>
                  <a:srgbClr val="0D0D0D"/>
                </a:solidFill>
                <a:latin typeface="Times New Roman" panose="02020603050405020304" pitchFamily="18" charset="0"/>
                <a:ea typeface="Times New Roman" panose="02020603050405020304" pitchFamily="18" charset="0"/>
              </a:rPr>
              <a:t>e</a:t>
            </a:r>
            <a:r>
              <a:rPr lang="en-US" sz="3200" dirty="0">
                <a:solidFill>
                  <a:srgbClr val="1C1C1C"/>
                </a:solidFill>
                <a:latin typeface="Times New Roman" panose="02020603050405020304" pitchFamily="18" charset="0"/>
                <a:ea typeface="Times New Roman" panose="02020603050405020304" pitchFamily="18" charset="0"/>
              </a:rPr>
              <a:t>ss</a:t>
            </a:r>
            <a:r>
              <a:rPr lang="en-US" sz="3200" spc="-5" dirty="0">
                <a:solidFill>
                  <a:srgbClr val="1C1C1C"/>
                </a:solidFill>
                <a:latin typeface="Times New Roman" panose="02020603050405020304" pitchFamily="18" charset="0"/>
                <a:ea typeface="Times New Roman" panose="02020603050405020304" pitchFamily="18" charset="0"/>
              </a:rPr>
              <a:t>a</a:t>
            </a:r>
            <a:r>
              <a:rPr lang="en-US" sz="3200" spc="-5" dirty="0">
                <a:solidFill>
                  <a:srgbClr val="0D0D0D"/>
                </a:solidFill>
                <a:latin typeface="Times New Roman" panose="02020603050405020304" pitchFamily="18" charset="0"/>
                <a:ea typeface="Times New Roman" panose="02020603050405020304" pitchFamily="18" charset="0"/>
              </a:rPr>
              <a:t>r</a:t>
            </a:r>
            <a:r>
              <a:rPr lang="en-US" sz="3200" dirty="0">
                <a:solidFill>
                  <a:srgbClr val="1C1C1C"/>
                </a:solidFill>
                <a:latin typeface="Times New Roman" panose="02020603050405020304" pitchFamily="18" charset="0"/>
                <a:ea typeface="Times New Roman" panose="02020603050405020304" pitchFamily="18" charset="0"/>
              </a:rPr>
              <a:t>y</a:t>
            </a:r>
            <a:r>
              <a:rPr lang="en-US" sz="3200" spc="85" dirty="0">
                <a:solidFill>
                  <a:srgbClr val="1C1C1C"/>
                </a:solidFill>
                <a:latin typeface="Times New Roman" panose="02020603050405020304" pitchFamily="18" charset="0"/>
                <a:ea typeface="Times New Roman" panose="02020603050405020304" pitchFamily="18" charset="0"/>
              </a:rPr>
              <a:t> </a:t>
            </a:r>
            <a:r>
              <a:rPr lang="en-US" sz="3200" dirty="0">
                <a:solidFill>
                  <a:srgbClr val="0D0D0D"/>
                </a:solidFill>
                <a:latin typeface="Times New Roman" panose="02020603050405020304" pitchFamily="18" charset="0"/>
                <a:ea typeface="Times New Roman" panose="02020603050405020304" pitchFamily="18" charset="0"/>
              </a:rPr>
              <a:t>f</a:t>
            </a:r>
            <a:r>
              <a:rPr lang="en-US" sz="3200" spc="-5" dirty="0">
                <a:solidFill>
                  <a:srgbClr val="0D0D0D"/>
                </a:solidFill>
                <a:latin typeface="Times New Roman" panose="02020603050405020304" pitchFamily="18" charset="0"/>
                <a:ea typeface="Times New Roman" panose="02020603050405020304" pitchFamily="18" charset="0"/>
              </a:rPr>
              <a:t>o</a:t>
            </a:r>
            <a:r>
              <a:rPr lang="en-US" sz="3200" dirty="0">
                <a:solidFill>
                  <a:srgbClr val="0D0D0D"/>
                </a:solidFill>
                <a:latin typeface="Times New Roman" panose="02020603050405020304" pitchFamily="18" charset="0"/>
                <a:ea typeface="Times New Roman" panose="02020603050405020304" pitchFamily="18" charset="0"/>
              </a:rPr>
              <a:t>r</a:t>
            </a:r>
            <a:r>
              <a:rPr lang="en-US" sz="3200" spc="100" dirty="0">
                <a:solidFill>
                  <a:srgbClr val="0D0D0D"/>
                </a:solidFill>
                <a:latin typeface="Times New Roman" panose="02020603050405020304" pitchFamily="18" charset="0"/>
                <a:ea typeface="Times New Roman" panose="02020603050405020304" pitchFamily="18" charset="0"/>
              </a:rPr>
              <a:t> </a:t>
            </a:r>
            <a:r>
              <a:rPr lang="en-US" sz="3200" dirty="0">
                <a:solidFill>
                  <a:srgbClr val="0D0D0D"/>
                </a:solidFill>
                <a:latin typeface="Times New Roman" panose="02020603050405020304" pitchFamily="18" charset="0"/>
                <a:ea typeface="Times New Roman" panose="02020603050405020304" pitchFamily="18" charset="0"/>
              </a:rPr>
              <a:t>two</a:t>
            </a:r>
            <a:r>
              <a:rPr lang="en-US" sz="3200" spc="215" dirty="0">
                <a:solidFill>
                  <a:srgbClr val="0D0D0D"/>
                </a:solidFill>
                <a:latin typeface="Times New Roman" panose="02020603050405020304" pitchFamily="18" charset="0"/>
                <a:ea typeface="Times New Roman" panose="02020603050405020304" pitchFamily="18" charset="0"/>
              </a:rPr>
              <a:t> </a:t>
            </a:r>
            <a:r>
              <a:rPr lang="en-US" sz="3200" dirty="0">
                <a:solidFill>
                  <a:srgbClr val="0D0D0D"/>
                </a:solidFill>
                <a:latin typeface="Times New Roman" panose="02020603050405020304" pitchFamily="18" charset="0"/>
                <a:ea typeface="Times New Roman" panose="02020603050405020304" pitchFamily="18" charset="0"/>
              </a:rPr>
              <a:t>m</a:t>
            </a:r>
            <a:r>
              <a:rPr lang="en-US" sz="3200" spc="-5" dirty="0">
                <a:solidFill>
                  <a:srgbClr val="1C1C1C"/>
                </a:solidFill>
                <a:latin typeface="Times New Roman" panose="02020603050405020304" pitchFamily="18" charset="0"/>
                <a:ea typeface="Times New Roman" panose="02020603050405020304" pitchFamily="18" charset="0"/>
              </a:rPr>
              <a:t>a</a:t>
            </a:r>
            <a:r>
              <a:rPr lang="en-US" sz="3200" dirty="0">
                <a:solidFill>
                  <a:srgbClr val="0D0D0D"/>
                </a:solidFill>
                <a:latin typeface="Times New Roman" panose="02020603050405020304" pitchFamily="18" charset="0"/>
                <a:ea typeface="Times New Roman" panose="02020603050405020304" pitchFamily="18" charset="0"/>
              </a:rPr>
              <a:t>in</a:t>
            </a:r>
            <a:r>
              <a:rPr lang="en-US" sz="3200" spc="175" dirty="0">
                <a:solidFill>
                  <a:srgbClr val="0D0D0D"/>
                </a:solidFill>
                <a:latin typeface="Times New Roman" panose="02020603050405020304" pitchFamily="18" charset="0"/>
                <a:ea typeface="Times New Roman" panose="02020603050405020304" pitchFamily="18" charset="0"/>
              </a:rPr>
              <a:t> </a:t>
            </a:r>
            <a:r>
              <a:rPr lang="en-US" sz="3200" dirty="0">
                <a:solidFill>
                  <a:srgbClr val="0D0D0D"/>
                </a:solidFill>
                <a:latin typeface="Times New Roman" panose="02020603050405020304" pitchFamily="18" charset="0"/>
                <a:ea typeface="Times New Roman" panose="02020603050405020304" pitchFamily="18" charset="0"/>
              </a:rPr>
              <a:t>r</a:t>
            </a:r>
            <a:r>
              <a:rPr lang="en-US" sz="3200" spc="-5" dirty="0">
                <a:solidFill>
                  <a:srgbClr val="0D0D0D"/>
                </a:solidFill>
                <a:latin typeface="Times New Roman" panose="02020603050405020304" pitchFamily="18" charset="0"/>
                <a:ea typeface="Times New Roman" panose="02020603050405020304" pitchFamily="18" charset="0"/>
              </a:rPr>
              <a:t>e</a:t>
            </a:r>
            <a:r>
              <a:rPr lang="en-US" sz="3200" spc="-5" dirty="0">
                <a:solidFill>
                  <a:srgbClr val="1C1C1C"/>
                </a:solidFill>
                <a:latin typeface="Times New Roman" panose="02020603050405020304" pitchFamily="18" charset="0"/>
                <a:ea typeface="Times New Roman" panose="02020603050405020304" pitchFamily="18" charset="0"/>
              </a:rPr>
              <a:t>as</a:t>
            </a:r>
            <a:r>
              <a:rPr lang="en-US" sz="3200" spc="-5" dirty="0">
                <a:solidFill>
                  <a:srgbClr val="0D0D0D"/>
                </a:solidFill>
                <a:latin typeface="Times New Roman" panose="02020603050405020304" pitchFamily="18" charset="0"/>
                <a:ea typeface="Times New Roman" panose="02020603050405020304" pitchFamily="18" charset="0"/>
              </a:rPr>
              <a:t>on</a:t>
            </a:r>
            <a:r>
              <a:rPr lang="en-US" sz="3200" dirty="0">
                <a:solidFill>
                  <a:srgbClr val="1C1C1C"/>
                </a:solidFill>
                <a:latin typeface="Times New Roman" panose="02020603050405020304" pitchFamily="18" charset="0"/>
                <a:ea typeface="Times New Roman" panose="02020603050405020304" pitchFamily="18" charset="0"/>
              </a:rPr>
              <a:t>s:</a:t>
            </a:r>
          </a:p>
          <a:p>
            <a:pPr marL="222250" marR="3364865" algn="just">
              <a:spcBef>
                <a:spcPts val="55"/>
              </a:spcBef>
              <a:spcAft>
                <a:spcPts val="0"/>
              </a:spcAft>
            </a:pPr>
            <a:r>
              <a:rPr lang="en-US" sz="3200" dirty="0">
                <a:solidFill>
                  <a:srgbClr val="0D0D0D"/>
                </a:solidFill>
                <a:latin typeface="Times New Roman" panose="02020603050405020304" pitchFamily="18" charset="0"/>
                <a:ea typeface="Times New Roman" panose="02020603050405020304" pitchFamily="18" charset="0"/>
              </a:rPr>
              <a:t>•      </a:t>
            </a:r>
            <a:r>
              <a:rPr lang="en-US" sz="3200" spc="20" dirty="0">
                <a:solidFill>
                  <a:srgbClr val="0D0D0D"/>
                </a:solidFill>
                <a:latin typeface="Times New Roman" panose="02020603050405020304" pitchFamily="18" charset="0"/>
                <a:ea typeface="Times New Roman" panose="02020603050405020304" pitchFamily="18" charset="0"/>
              </a:rPr>
              <a:t> </a:t>
            </a:r>
            <a:r>
              <a:rPr lang="en-US" sz="3200" dirty="0">
                <a:solidFill>
                  <a:srgbClr val="0D0D0D"/>
                </a:solidFill>
                <a:latin typeface="Times New Roman" panose="02020603050405020304" pitchFamily="18" charset="0"/>
                <a:ea typeface="Times New Roman" panose="02020603050405020304" pitchFamily="18" charset="0"/>
              </a:rPr>
              <a:t>Pr</a:t>
            </a:r>
            <a:r>
              <a:rPr lang="en-US" sz="3200" spc="-5" dirty="0">
                <a:solidFill>
                  <a:srgbClr val="0D0D0D"/>
                </a:solidFill>
                <a:latin typeface="Times New Roman" panose="02020603050405020304" pitchFamily="18" charset="0"/>
                <a:ea typeface="Times New Roman" panose="02020603050405020304" pitchFamily="18" charset="0"/>
              </a:rPr>
              <a:t>otect</a:t>
            </a:r>
            <a:r>
              <a:rPr lang="en-US" sz="3200" dirty="0">
                <a:solidFill>
                  <a:srgbClr val="0D0D0D"/>
                </a:solidFill>
                <a:latin typeface="Times New Roman" panose="02020603050405020304" pitchFamily="18" charset="0"/>
                <a:ea typeface="Times New Roman" panose="02020603050405020304" pitchFamily="18" charset="0"/>
              </a:rPr>
              <a:t>i</a:t>
            </a:r>
            <a:r>
              <a:rPr lang="en-US" sz="3200" spc="-5" dirty="0">
                <a:solidFill>
                  <a:srgbClr val="0D0D0D"/>
                </a:solidFill>
                <a:latin typeface="Times New Roman" panose="02020603050405020304" pitchFamily="18" charset="0"/>
                <a:ea typeface="Times New Roman" panose="02020603050405020304" pitchFamily="18" charset="0"/>
              </a:rPr>
              <a:t>o</a:t>
            </a:r>
            <a:r>
              <a:rPr lang="en-US" sz="3200" dirty="0">
                <a:solidFill>
                  <a:srgbClr val="0D0D0D"/>
                </a:solidFill>
                <a:latin typeface="Times New Roman" panose="02020603050405020304" pitchFamily="18" charset="0"/>
                <a:ea typeface="Times New Roman" panose="02020603050405020304" pitchFamily="18" charset="0"/>
              </a:rPr>
              <a:t>n</a:t>
            </a:r>
            <a:r>
              <a:rPr lang="en-US" sz="3200" spc="60" dirty="0">
                <a:solidFill>
                  <a:srgbClr val="0D0D0D"/>
                </a:solidFill>
                <a:latin typeface="Times New Roman" panose="02020603050405020304" pitchFamily="18" charset="0"/>
                <a:ea typeface="Times New Roman" panose="02020603050405020304" pitchFamily="18" charset="0"/>
              </a:rPr>
              <a:t> </a:t>
            </a:r>
            <a:r>
              <a:rPr lang="en-US" sz="3200" dirty="0">
                <a:solidFill>
                  <a:srgbClr val="1C1C1C"/>
                </a:solidFill>
                <a:latin typeface="Times New Roman" panose="02020603050405020304" pitchFamily="18" charset="0"/>
                <a:ea typeface="Times New Roman" panose="02020603050405020304" pitchFamily="18" charset="0"/>
              </a:rPr>
              <a:t>a</a:t>
            </a:r>
            <a:r>
              <a:rPr lang="en-US" sz="3200" spc="-5" dirty="0">
                <a:solidFill>
                  <a:srgbClr val="0D0D0D"/>
                </a:solidFill>
                <a:latin typeface="Times New Roman" panose="02020603050405020304" pitchFamily="18" charset="0"/>
                <a:ea typeface="Times New Roman" panose="02020603050405020304" pitchFamily="18" charset="0"/>
              </a:rPr>
              <a:t>g</a:t>
            </a:r>
            <a:r>
              <a:rPr lang="en-US" sz="3200" spc="-5" dirty="0">
                <a:solidFill>
                  <a:srgbClr val="1C1C1C"/>
                </a:solidFill>
                <a:latin typeface="Times New Roman" panose="02020603050405020304" pitchFamily="18" charset="0"/>
                <a:ea typeface="Times New Roman" panose="02020603050405020304" pitchFamily="18" charset="0"/>
              </a:rPr>
              <a:t>a</a:t>
            </a:r>
            <a:r>
              <a:rPr lang="en-US" sz="3200" dirty="0">
                <a:solidFill>
                  <a:srgbClr val="0D0D0D"/>
                </a:solidFill>
                <a:latin typeface="Times New Roman" panose="02020603050405020304" pitchFamily="18" charset="0"/>
                <a:ea typeface="Times New Roman" panose="02020603050405020304" pitchFamily="18" charset="0"/>
              </a:rPr>
              <a:t>i</a:t>
            </a:r>
            <a:r>
              <a:rPr lang="en-US" sz="3200" spc="-5" dirty="0">
                <a:solidFill>
                  <a:srgbClr val="0D0D0D"/>
                </a:solidFill>
                <a:latin typeface="Times New Roman" panose="02020603050405020304" pitchFamily="18" charset="0"/>
                <a:ea typeface="Times New Roman" panose="02020603050405020304" pitchFamily="18" charset="0"/>
              </a:rPr>
              <a:t>n</a:t>
            </a:r>
            <a:r>
              <a:rPr lang="en-US" sz="3200" dirty="0">
                <a:solidFill>
                  <a:srgbClr val="1C1C1C"/>
                </a:solidFill>
                <a:latin typeface="Times New Roman" panose="02020603050405020304" pitchFamily="18" charset="0"/>
                <a:ea typeface="Times New Roman" panose="02020603050405020304" pitchFamily="18" charset="0"/>
              </a:rPr>
              <a:t>s</a:t>
            </a:r>
            <a:r>
              <a:rPr lang="en-US" sz="3200" dirty="0">
                <a:solidFill>
                  <a:srgbClr val="0D0D0D"/>
                </a:solidFill>
                <a:latin typeface="Times New Roman" panose="02020603050405020304" pitchFamily="18" charset="0"/>
                <a:ea typeface="Times New Roman" panose="02020603050405020304" pitchFamily="18" charset="0"/>
              </a:rPr>
              <a:t>t </a:t>
            </a:r>
            <a:r>
              <a:rPr lang="en-US" sz="3200" spc="30" dirty="0">
                <a:solidFill>
                  <a:srgbClr val="0D0D0D"/>
                </a:solidFill>
                <a:latin typeface="Times New Roman" panose="02020603050405020304" pitchFamily="18" charset="0"/>
                <a:ea typeface="Times New Roman" panose="02020603050405020304" pitchFamily="18" charset="0"/>
              </a:rPr>
              <a:t> </a:t>
            </a:r>
            <a:r>
              <a:rPr lang="en-US" sz="3200" dirty="0">
                <a:solidFill>
                  <a:srgbClr val="0D0D0D"/>
                </a:solidFill>
                <a:latin typeface="Times New Roman" panose="02020603050405020304" pitchFamily="18" charset="0"/>
                <a:ea typeface="Times New Roman" panose="02020603050405020304" pitchFamily="18" charset="0"/>
              </a:rPr>
              <a:t>p</a:t>
            </a:r>
            <a:r>
              <a:rPr lang="en-US" sz="3200" spc="-5" dirty="0">
                <a:solidFill>
                  <a:srgbClr val="0D0D0D"/>
                </a:solidFill>
                <a:latin typeface="Times New Roman" panose="02020603050405020304" pitchFamily="18" charset="0"/>
                <a:ea typeface="Times New Roman" panose="02020603050405020304" pitchFamily="18" charset="0"/>
              </a:rPr>
              <a:t>e</a:t>
            </a:r>
            <a:r>
              <a:rPr lang="en-US" sz="3200" dirty="0">
                <a:solidFill>
                  <a:srgbClr val="0D0D0D"/>
                </a:solidFill>
                <a:latin typeface="Times New Roman" panose="02020603050405020304" pitchFamily="18" charset="0"/>
                <a:ea typeface="Times New Roman" panose="02020603050405020304" pitchFamily="18" charset="0"/>
              </a:rPr>
              <a:t>r</a:t>
            </a:r>
            <a:r>
              <a:rPr lang="en-US" sz="3200" spc="-5" dirty="0">
                <a:solidFill>
                  <a:srgbClr val="1C1C1C"/>
                </a:solidFill>
                <a:latin typeface="Times New Roman" panose="02020603050405020304" pitchFamily="18" charset="0"/>
                <a:ea typeface="Times New Roman" panose="02020603050405020304" pitchFamily="18" charset="0"/>
              </a:rPr>
              <a:t>s</a:t>
            </a:r>
            <a:r>
              <a:rPr lang="en-US" sz="3200" spc="-5" dirty="0">
                <a:solidFill>
                  <a:srgbClr val="0D0D0D"/>
                </a:solidFill>
                <a:latin typeface="Times New Roman" panose="02020603050405020304" pitchFamily="18" charset="0"/>
                <a:ea typeface="Times New Roman" panose="02020603050405020304" pitchFamily="18" charset="0"/>
              </a:rPr>
              <a:t>on</a:t>
            </a:r>
            <a:r>
              <a:rPr lang="en-US" sz="3200" spc="-5" dirty="0">
                <a:solidFill>
                  <a:srgbClr val="1C1C1C"/>
                </a:solidFill>
                <a:latin typeface="Times New Roman" panose="02020603050405020304" pitchFamily="18" charset="0"/>
                <a:ea typeface="Times New Roman" panose="02020603050405020304" pitchFamily="18" charset="0"/>
              </a:rPr>
              <a:t>a</a:t>
            </a:r>
            <a:r>
              <a:rPr lang="en-US" sz="3200" dirty="0">
                <a:solidFill>
                  <a:srgbClr val="0D0D0D"/>
                </a:solidFill>
                <a:latin typeface="Times New Roman" panose="02020603050405020304" pitchFamily="18" charset="0"/>
                <a:ea typeface="Times New Roman" panose="02020603050405020304" pitchFamily="18" charset="0"/>
              </a:rPr>
              <a:t>l</a:t>
            </a:r>
            <a:r>
              <a:rPr lang="en-US" sz="3200" spc="25" dirty="0">
                <a:solidFill>
                  <a:srgbClr val="0D0D0D"/>
                </a:solidFill>
                <a:latin typeface="Times New Roman" panose="02020603050405020304" pitchFamily="18" charset="0"/>
                <a:ea typeface="Times New Roman" panose="02020603050405020304" pitchFamily="18" charset="0"/>
              </a:rPr>
              <a:t> </a:t>
            </a:r>
            <a:r>
              <a:rPr lang="en-US" sz="3200" dirty="0">
                <a:solidFill>
                  <a:srgbClr val="0D0D0D"/>
                </a:solidFill>
                <a:latin typeface="Times New Roman" panose="02020603050405020304" pitchFamily="18" charset="0"/>
                <a:ea typeface="Times New Roman" panose="02020603050405020304" pitchFamily="18" charset="0"/>
              </a:rPr>
              <a:t>ri</a:t>
            </a:r>
            <a:r>
              <a:rPr lang="en-US" sz="3200" dirty="0">
                <a:solidFill>
                  <a:srgbClr val="1C1C1C"/>
                </a:solidFill>
                <a:latin typeface="Times New Roman" panose="02020603050405020304" pitchFamily="18" charset="0"/>
                <a:ea typeface="Times New Roman" panose="02020603050405020304" pitchFamily="18" charset="0"/>
              </a:rPr>
              <a:t>s</a:t>
            </a:r>
            <a:r>
              <a:rPr lang="en-US" sz="3200" dirty="0">
                <a:solidFill>
                  <a:srgbClr val="0D0D0D"/>
                </a:solidFill>
                <a:latin typeface="Times New Roman" panose="02020603050405020304" pitchFamily="18" charset="0"/>
                <a:ea typeface="Times New Roman" panose="02020603050405020304" pitchFamily="18" charset="0"/>
              </a:rPr>
              <a:t>k.</a:t>
            </a:r>
            <a:endParaRPr lang="en-US" sz="3200" dirty="0">
              <a:latin typeface="Times New Roman" panose="02020603050405020304" pitchFamily="18" charset="0"/>
              <a:ea typeface="Times New Roman" panose="02020603050405020304" pitchFamily="18" charset="0"/>
            </a:endParaRPr>
          </a:p>
          <a:p>
            <a:pPr marL="222250" marR="3364865" algn="just">
              <a:spcBef>
                <a:spcPts val="55"/>
              </a:spcBef>
              <a:spcAft>
                <a:spcPts val="0"/>
              </a:spcAft>
            </a:pPr>
            <a:r>
              <a:rPr lang="en-US" sz="3200" dirty="0">
                <a:solidFill>
                  <a:srgbClr val="0D0D0D"/>
                </a:solidFill>
                <a:latin typeface="Times New Roman" panose="02020603050405020304" pitchFamily="18" charset="0"/>
                <a:ea typeface="Times New Roman" panose="02020603050405020304" pitchFamily="18" charset="0"/>
              </a:rPr>
              <a:t>•      </a:t>
            </a:r>
            <a:r>
              <a:rPr lang="en-US" sz="3200" spc="20" dirty="0">
                <a:solidFill>
                  <a:srgbClr val="0D0D0D"/>
                </a:solidFill>
                <a:latin typeface="Times New Roman" panose="02020603050405020304" pitchFamily="18" charset="0"/>
                <a:ea typeface="Times New Roman" panose="02020603050405020304" pitchFamily="18" charset="0"/>
              </a:rPr>
              <a:t> </a:t>
            </a:r>
            <a:r>
              <a:rPr lang="en-US" sz="3200" dirty="0">
                <a:solidFill>
                  <a:srgbClr val="0D0D0D"/>
                </a:solidFill>
                <a:latin typeface="Times New Roman" panose="02020603050405020304" pitchFamily="18" charset="0"/>
                <a:ea typeface="Times New Roman" panose="02020603050405020304" pitchFamily="18" charset="0"/>
              </a:rPr>
              <a:t>Pr</a:t>
            </a:r>
            <a:r>
              <a:rPr lang="en-US" sz="3200" spc="-5" dirty="0">
                <a:solidFill>
                  <a:srgbClr val="0D0D0D"/>
                </a:solidFill>
                <a:latin typeface="Times New Roman" panose="02020603050405020304" pitchFamily="18" charset="0"/>
                <a:ea typeface="Times New Roman" panose="02020603050405020304" pitchFamily="18" charset="0"/>
              </a:rPr>
              <a:t>e</a:t>
            </a:r>
            <a:r>
              <a:rPr lang="en-US" sz="3200" dirty="0">
                <a:solidFill>
                  <a:srgbClr val="0D0D0D"/>
                </a:solidFill>
                <a:latin typeface="Times New Roman" panose="02020603050405020304" pitchFamily="18" charset="0"/>
                <a:ea typeface="Times New Roman" panose="02020603050405020304" pitchFamily="18" charset="0"/>
              </a:rPr>
              <a:t>v</a:t>
            </a:r>
            <a:r>
              <a:rPr lang="en-US" sz="3200" spc="-5" dirty="0">
                <a:solidFill>
                  <a:srgbClr val="0D0D0D"/>
                </a:solidFill>
                <a:latin typeface="Times New Roman" panose="02020603050405020304" pitchFamily="18" charset="0"/>
                <a:ea typeface="Times New Roman" panose="02020603050405020304" pitchFamily="18" charset="0"/>
              </a:rPr>
              <a:t>ent</a:t>
            </a:r>
            <a:r>
              <a:rPr lang="en-US" sz="3200" dirty="0">
                <a:solidFill>
                  <a:srgbClr val="0D0D0D"/>
                </a:solidFill>
                <a:latin typeface="Times New Roman" panose="02020603050405020304" pitchFamily="18" charset="0"/>
                <a:ea typeface="Times New Roman" panose="02020603050405020304" pitchFamily="18" charset="0"/>
              </a:rPr>
              <a:t>i</a:t>
            </a:r>
            <a:r>
              <a:rPr lang="en-US" sz="3200" spc="-5" dirty="0">
                <a:solidFill>
                  <a:srgbClr val="0D0D0D"/>
                </a:solidFill>
                <a:latin typeface="Times New Roman" panose="02020603050405020304" pitchFamily="18" charset="0"/>
                <a:ea typeface="Times New Roman" panose="02020603050405020304" pitchFamily="18" charset="0"/>
              </a:rPr>
              <a:t>o</a:t>
            </a:r>
            <a:r>
              <a:rPr lang="en-US" sz="3200" dirty="0">
                <a:solidFill>
                  <a:srgbClr val="0D0D0D"/>
                </a:solidFill>
                <a:latin typeface="Times New Roman" panose="02020603050405020304" pitchFamily="18" charset="0"/>
                <a:ea typeface="Times New Roman" panose="02020603050405020304" pitchFamily="18" charset="0"/>
              </a:rPr>
              <a:t>n</a:t>
            </a:r>
            <a:r>
              <a:rPr lang="en-US" sz="3200" spc="-120" dirty="0">
                <a:solidFill>
                  <a:srgbClr val="0D0D0D"/>
                </a:solidFill>
                <a:latin typeface="Times New Roman" panose="02020603050405020304" pitchFamily="18" charset="0"/>
                <a:ea typeface="Times New Roman" panose="02020603050405020304" pitchFamily="18" charset="0"/>
              </a:rPr>
              <a:t> </a:t>
            </a:r>
            <a:r>
              <a:rPr lang="en-US" sz="3200" dirty="0">
                <a:solidFill>
                  <a:srgbClr val="0D0D0D"/>
                </a:solidFill>
                <a:latin typeface="Times New Roman" panose="02020603050405020304" pitchFamily="18" charset="0"/>
                <a:ea typeface="Times New Roman" panose="02020603050405020304" pitchFamily="18" charset="0"/>
              </a:rPr>
              <a:t>of</a:t>
            </a:r>
            <a:r>
              <a:rPr lang="en-US" sz="3200" spc="-15" dirty="0">
                <a:solidFill>
                  <a:srgbClr val="0D0D0D"/>
                </a:solidFill>
                <a:latin typeface="Times New Roman" panose="02020603050405020304" pitchFamily="18" charset="0"/>
                <a:ea typeface="Times New Roman" panose="02020603050405020304" pitchFamily="18" charset="0"/>
              </a:rPr>
              <a:t> </a:t>
            </a:r>
            <a:r>
              <a:rPr lang="en-US" sz="3200" dirty="0">
                <a:solidFill>
                  <a:srgbClr val="0D0D0D"/>
                </a:solidFill>
                <a:latin typeface="Times New Roman" panose="02020603050405020304" pitchFamily="18" charset="0"/>
                <a:ea typeface="Times New Roman" panose="02020603050405020304" pitchFamily="18" charset="0"/>
              </a:rPr>
              <a:t>lo</a:t>
            </a:r>
            <a:r>
              <a:rPr lang="en-US" sz="3200" spc="-5" dirty="0">
                <a:solidFill>
                  <a:srgbClr val="1C1C1C"/>
                </a:solidFill>
                <a:latin typeface="Times New Roman" panose="02020603050405020304" pitchFamily="18" charset="0"/>
                <a:ea typeface="Times New Roman" panose="02020603050405020304" pitchFamily="18" charset="0"/>
              </a:rPr>
              <a:t>s</a:t>
            </a:r>
            <a:r>
              <a:rPr lang="en-US" sz="3200" dirty="0">
                <a:solidFill>
                  <a:srgbClr val="1C1C1C"/>
                </a:solidFill>
                <a:latin typeface="Times New Roman" panose="02020603050405020304" pitchFamily="18" charset="0"/>
                <a:ea typeface="Times New Roman" panose="02020603050405020304" pitchFamily="18" charset="0"/>
              </a:rPr>
              <a:t>s.</a:t>
            </a:r>
          </a:p>
          <a:p>
            <a:pPr marL="222250" marR="3364865" algn="just">
              <a:spcBef>
                <a:spcPts val="55"/>
              </a:spcBef>
              <a:spcAft>
                <a:spcPts val="0"/>
              </a:spcAft>
            </a:pPr>
            <a:r>
              <a:rPr lang="en-US" sz="3200" dirty="0">
                <a:solidFill>
                  <a:srgbClr val="1C1C1C"/>
                </a:solidFill>
                <a:latin typeface="Times New Roman" panose="02020603050405020304" pitchFamily="18" charset="0"/>
                <a:ea typeface="Times New Roman" panose="02020603050405020304" pitchFamily="18" charset="0"/>
              </a:rPr>
              <a:t>Access:</a:t>
            </a:r>
          </a:p>
          <a:p>
            <a:pPr marL="222250" marR="3364865" algn="just">
              <a:spcBef>
                <a:spcPts val="55"/>
              </a:spcBef>
              <a:spcAft>
                <a:spcPts val="0"/>
              </a:spcAft>
            </a:pPr>
            <a:r>
              <a:rPr lang="en-US" sz="3200" dirty="0">
                <a:effectLst/>
                <a:latin typeface="Times New Roman" panose="02020603050405020304" pitchFamily="18" charset="0"/>
                <a:ea typeface="Times New Roman" panose="02020603050405020304" pitchFamily="18" charset="0"/>
              </a:rPr>
              <a:t>Cleanliness :</a:t>
            </a:r>
          </a:p>
          <a:p>
            <a:pPr marL="222250" marR="3364865" algn="just">
              <a:spcBef>
                <a:spcPts val="55"/>
              </a:spcBef>
              <a:spcAft>
                <a:spcPts val="0"/>
              </a:spcAft>
            </a:pPr>
            <a:r>
              <a:rPr lang="en-US" sz="3200" dirty="0">
                <a:latin typeface="Times New Roman" panose="02020603050405020304" pitchFamily="18" charset="0"/>
                <a:ea typeface="Times New Roman" panose="02020603050405020304" pitchFamily="18" charset="0"/>
              </a:rPr>
              <a:t>Requirement for system of Instruction:</a:t>
            </a:r>
          </a:p>
          <a:p>
            <a:pPr marL="222250" marR="3364865" algn="just">
              <a:spcBef>
                <a:spcPts val="55"/>
              </a:spcBef>
              <a:spcAft>
                <a:spcPts val="0"/>
              </a:spcAft>
            </a:pPr>
            <a:r>
              <a:rPr lang="en-US" sz="2400" dirty="0">
                <a:effectLst/>
                <a:latin typeface="Times New Roman" panose="02020603050405020304" pitchFamily="18" charset="0"/>
                <a:ea typeface="Times New Roman" panose="02020603050405020304" pitchFamily="18" charset="0"/>
              </a:rPr>
              <a:t>1-1, 10, 30 or More</a:t>
            </a:r>
          </a:p>
          <a:p>
            <a:pPr marL="222250" marR="3364865" algn="just">
              <a:spcBef>
                <a:spcPts val="55"/>
              </a:spcBef>
              <a:spcAft>
                <a:spcPts val="0"/>
              </a:spcAft>
            </a:pPr>
            <a:r>
              <a:rPr lang="en-US" sz="2400" dirty="0">
                <a:effectLst/>
                <a:latin typeface="Times New Roman" panose="02020603050405020304" pitchFamily="18" charset="0"/>
                <a:ea typeface="Times New Roman" panose="02020603050405020304" pitchFamily="18" charset="0"/>
              </a:rPr>
              <a:t>Teacher-centered learning</a:t>
            </a:r>
          </a:p>
          <a:p>
            <a:pPr marL="222250" marR="3364865" algn="just">
              <a:spcBef>
                <a:spcPts val="55"/>
              </a:spcBef>
              <a:spcAft>
                <a:spcPts val="0"/>
              </a:spcAft>
            </a:pPr>
            <a:r>
              <a:rPr lang="en-US" sz="2400" dirty="0">
                <a:latin typeface="Times New Roman" panose="02020603050405020304" pitchFamily="18" charset="0"/>
                <a:ea typeface="Times New Roman" panose="02020603050405020304" pitchFamily="18" charset="0"/>
              </a:rPr>
              <a:t>Student-centered, Self-paced learning</a:t>
            </a:r>
            <a:endParaRPr lang="en-US"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823561656"/>
      </p:ext>
    </p:extLst>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1877</TotalTime>
  <Words>846</Words>
  <Application>Microsoft Office PowerPoint</Application>
  <PresentationFormat>Widescreen</PresentationFormat>
  <Paragraphs>186</Paragraphs>
  <Slides>19</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Algerian</vt:lpstr>
      <vt:lpstr>Arial</vt:lpstr>
      <vt:lpstr>Bookman Old Style</vt:lpstr>
      <vt:lpstr>Calibri</vt:lpstr>
      <vt:lpstr>Corbel</vt:lpstr>
      <vt:lpstr>Lucida Sans Unicode</vt:lpstr>
      <vt:lpstr>Times New Roman</vt:lpstr>
      <vt:lpstr>Parallax</vt:lpstr>
      <vt:lpstr> Competency Based Training (CBT&amp;A Methodology) Trainer &amp; Assessor(Level 4)</vt:lpstr>
      <vt:lpstr>5. Maintain  Training Equipment  and Facility</vt:lpstr>
      <vt:lpstr>5.1 Perform housekeeping  activities</vt:lpstr>
      <vt:lpstr>Characteristics of well-organized workshops</vt:lpstr>
      <vt:lpstr>5's Approach in Workshop Keeping</vt:lpstr>
      <vt:lpstr>Safety factors</vt:lpstr>
      <vt:lpstr>Basic first aid kit</vt:lpstr>
      <vt:lpstr>Proper Arrangement and storage of tools and  equipment</vt:lpstr>
      <vt:lpstr>   Well-organized open workshop area </vt:lpstr>
      <vt:lpstr>   Training areas for this purpose will have:</vt:lpstr>
      <vt:lpstr>   Requirement for system of Instruction</vt:lpstr>
      <vt:lpstr>   Factors to consider in laying out a shop</vt:lpstr>
      <vt:lpstr>5.2 Maintain training equipment  and Tools</vt:lpstr>
      <vt:lpstr>Classification of Tools and Equipment.</vt:lpstr>
      <vt:lpstr>Types of maintenance</vt:lpstr>
      <vt:lpstr>Quality Management Cycle (QMC)</vt:lpstr>
      <vt:lpstr>5.3 Document   and  report   maintenance   activities</vt:lpstr>
      <vt:lpstr>Documentation  process</vt:lpstr>
      <vt:lpstr>Review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reza.dte@gmail.com</dc:creator>
  <cp:lastModifiedBy>HP</cp:lastModifiedBy>
  <cp:revision>126</cp:revision>
  <dcterms:created xsi:type="dcterms:W3CDTF">2020-12-07T16:50:05Z</dcterms:created>
  <dcterms:modified xsi:type="dcterms:W3CDTF">2022-03-26T02:16:45Z</dcterms:modified>
</cp:coreProperties>
</file>