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670" r:id="rId3"/>
    <p:sldId id="704" r:id="rId4"/>
    <p:sldId id="705" r:id="rId5"/>
    <p:sldId id="711" r:id="rId6"/>
    <p:sldId id="712" r:id="rId7"/>
    <p:sldId id="713" r:id="rId8"/>
    <p:sldId id="714" r:id="rId9"/>
    <p:sldId id="710" r:id="rId10"/>
    <p:sldId id="715" r:id="rId11"/>
    <p:sldId id="716" r:id="rId12"/>
    <p:sldId id="717" r:id="rId13"/>
    <p:sldId id="718" r:id="rId14"/>
    <p:sldId id="719" r:id="rId15"/>
    <p:sldId id="720" r:id="rId16"/>
    <p:sldId id="706" r:id="rId17"/>
    <p:sldId id="721" r:id="rId18"/>
    <p:sldId id="722" r:id="rId19"/>
    <p:sldId id="707" r:id="rId20"/>
    <p:sldId id="723" r:id="rId21"/>
    <p:sldId id="724" r:id="rId22"/>
    <p:sldId id="725" r:id="rId23"/>
    <p:sldId id="726" r:id="rId24"/>
    <p:sldId id="729" r:id="rId25"/>
    <p:sldId id="730" r:id="rId26"/>
    <p:sldId id="731" r:id="rId27"/>
    <p:sldId id="732" r:id="rId28"/>
    <p:sldId id="709" r:id="rId29"/>
    <p:sldId id="70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002585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11</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9401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31313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13</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238219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14</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87886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15</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409062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16</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676885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17</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80950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18</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48769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19</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08884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20</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12165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3</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740219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21</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419195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142956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23</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10414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24</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77088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25</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258680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26</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04423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27</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256304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28</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073132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8907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4</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71151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5</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364549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6</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091168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7</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930805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8</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718783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9</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71869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10</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54854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3/29/2022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22624"/>
            <a:ext cx="10671750" cy="2616199"/>
          </a:xfrm>
        </p:spPr>
        <p:txBody>
          <a:bodyPr>
            <a:normAutofit fontScale="90000"/>
          </a:bodyPr>
          <a:lstStyle/>
          <a:p>
            <a:pPr algn="ctr"/>
            <a:br>
              <a:rPr lang="en-US" dirty="0"/>
            </a:br>
            <a:r>
              <a:rPr lang="en-US" sz="5300" dirty="0"/>
              <a:t>Competency Based Training (CBT&amp;A Methodology)</a:t>
            </a:r>
            <a:br>
              <a:rPr lang="en-US" sz="5300" dirty="0"/>
            </a:br>
            <a:r>
              <a:rPr lang="en-US" sz="5300" dirty="0"/>
              <a:t>Trainer &amp; Assessor(Level 4)</a:t>
            </a:r>
          </a:p>
        </p:txBody>
      </p:sp>
      <p:sp>
        <p:nvSpPr>
          <p:cNvPr id="3" name="Subtitle 2"/>
          <p:cNvSpPr>
            <a:spLocks noGrp="1"/>
          </p:cNvSpPr>
          <p:nvPr>
            <p:ph type="subTitle" idx="1"/>
          </p:nvPr>
        </p:nvSpPr>
        <p:spPr>
          <a:xfrm>
            <a:off x="4515377" y="4983016"/>
            <a:ext cx="6987645" cy="1388534"/>
          </a:xfrm>
        </p:spPr>
        <p:txBody>
          <a:bodyPr>
            <a:normAutofit fontScale="55000" lnSpcReduction="2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p:txBody>
      </p:sp>
      <p:sp>
        <p:nvSpPr>
          <p:cNvPr id="4" name="TextBox 3">
            <a:extLst>
              <a:ext uri="{FF2B5EF4-FFF2-40B4-BE49-F238E27FC236}">
                <a16:creationId xmlns:a16="http://schemas.microsoft.com/office/drawing/2014/main" id="{6B781BCC-846C-46E6-B405-C8E9CF320F07}"/>
              </a:ext>
            </a:extLst>
          </p:cNvPr>
          <p:cNvSpPr txBox="1"/>
          <p:nvPr/>
        </p:nvSpPr>
        <p:spPr>
          <a:xfrm>
            <a:off x="5577290" y="2723609"/>
            <a:ext cx="2239618"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Day-7</a:t>
            </a:r>
          </a:p>
        </p:txBody>
      </p:sp>
      <p:sp>
        <p:nvSpPr>
          <p:cNvPr id="5" name="Rectangle 4">
            <a:extLst>
              <a:ext uri="{FF2B5EF4-FFF2-40B4-BE49-F238E27FC236}">
                <a16:creationId xmlns:a16="http://schemas.microsoft.com/office/drawing/2014/main" id="{DE544164-B746-49BE-BC75-7286E17FBB1E}"/>
              </a:ext>
            </a:extLst>
          </p:cNvPr>
          <p:cNvSpPr/>
          <p:nvPr/>
        </p:nvSpPr>
        <p:spPr>
          <a:xfrm>
            <a:off x="2000326" y="3215213"/>
            <a:ext cx="10032648" cy="1384995"/>
          </a:xfrm>
          <a:prstGeom prst="rect">
            <a:avLst/>
          </a:prstGeom>
        </p:spPr>
        <p:txBody>
          <a:bodyPr wrap="square">
            <a:spAutoFit/>
          </a:bodyPr>
          <a:lstStyle/>
          <a:p>
            <a:pPr algn="ctr"/>
            <a:r>
              <a:rPr lang="en-US" sz="2800" dirty="0">
                <a:solidFill>
                  <a:srgbClr val="00B050"/>
                </a:solidFill>
                <a:latin typeface="Algerian" panose="04020705040A02060702" pitchFamily="82" charset="0"/>
              </a:rPr>
              <a:t>7. Design and Modify CBT Learning Materials and</a:t>
            </a:r>
          </a:p>
          <a:p>
            <a:pPr algn="ctr"/>
            <a:r>
              <a:rPr lang="en-US" sz="2800" dirty="0">
                <a:solidFill>
                  <a:srgbClr val="00B050"/>
                </a:solidFill>
                <a:latin typeface="Algerian" panose="04020705040A02060702" pitchFamily="82" charset="0"/>
              </a:rPr>
              <a:t>Resources</a:t>
            </a:r>
          </a:p>
          <a:p>
            <a:pPr algn="ctr"/>
            <a:endParaRPr lang="en-US" sz="28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967401" y="255588"/>
            <a:ext cx="11490251" cy="876300"/>
          </a:xfrm>
        </p:spPr>
        <p:txBody>
          <a:bodyPr>
            <a:normAutofit fontScale="90000"/>
          </a:bodyPr>
          <a:lstStyle/>
          <a:p>
            <a:r>
              <a:rPr lang="en-GB" dirty="0"/>
              <a:t>Relationship between learning outcomes and elements</a:t>
            </a:r>
            <a:endParaRPr lang="en-US" sz="2400" b="1" dirty="0">
              <a:solidFill>
                <a:srgbClr val="0070C0"/>
              </a:solidFill>
              <a:latin typeface="Algerian" panose="04020705040A02060702" pitchFamily="82" charset="0"/>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1063765" y="6279140"/>
            <a:ext cx="1033670" cy="369332"/>
          </a:xfrm>
          <a:prstGeom prst="rect">
            <a:avLst/>
          </a:prstGeom>
          <a:noFill/>
        </p:spPr>
        <p:txBody>
          <a:bodyPr wrap="square" rtlCol="0">
            <a:spAutoFit/>
          </a:bodyPr>
          <a:lstStyle/>
          <a:p>
            <a:r>
              <a:rPr lang="en-US" dirty="0"/>
              <a:t>P- 16</a:t>
            </a:r>
          </a:p>
        </p:txBody>
      </p:sp>
      <p:sp>
        <p:nvSpPr>
          <p:cNvPr id="3" name="Rectangle 2">
            <a:extLst>
              <a:ext uri="{FF2B5EF4-FFF2-40B4-BE49-F238E27FC236}">
                <a16:creationId xmlns:a16="http://schemas.microsoft.com/office/drawing/2014/main" id="{CE0CA726-50C1-4196-A1E3-5E6D259A0644}"/>
              </a:ext>
            </a:extLst>
          </p:cNvPr>
          <p:cNvSpPr/>
          <p:nvPr/>
        </p:nvSpPr>
        <p:spPr>
          <a:xfrm>
            <a:off x="1620982" y="2080921"/>
            <a:ext cx="11030635" cy="3477875"/>
          </a:xfrm>
          <a:prstGeom prst="rect">
            <a:avLst/>
          </a:prstGeom>
        </p:spPr>
        <p:txBody>
          <a:bodyPr wrap="square">
            <a:spAutoFit/>
          </a:bodyPr>
          <a:lstStyle/>
          <a:p>
            <a:r>
              <a:rPr lang="en-GB" sz="2000" b="1" dirty="0"/>
              <a:t>A learning outcome </a:t>
            </a:r>
            <a:r>
              <a:rPr lang="en-GB" sz="2000" dirty="0"/>
              <a:t>· </a:t>
            </a:r>
          </a:p>
          <a:p>
            <a:pPr marL="342900" indent="-342900">
              <a:buFont typeface="Courier New" panose="02070309020205020404" pitchFamily="49" charset="0"/>
              <a:buChar char="o"/>
            </a:pPr>
            <a:r>
              <a:rPr lang="en-GB" sz="2000" dirty="0"/>
              <a:t>Is a curriculum term · </a:t>
            </a:r>
          </a:p>
          <a:p>
            <a:pPr marL="342900" indent="-342900">
              <a:buFont typeface="Courier New" panose="02070309020205020404" pitchFamily="49" charset="0"/>
              <a:buChar char="o"/>
            </a:pPr>
            <a:r>
              <a:rPr lang="en-GB" sz="2000" dirty="0"/>
              <a:t>States what a learner should be able to do towards achieving the purpose </a:t>
            </a:r>
          </a:p>
          <a:p>
            <a:r>
              <a:rPr lang="en-GB" sz="2000" dirty="0"/>
              <a:t>       of the module/unit of competency · </a:t>
            </a:r>
          </a:p>
          <a:p>
            <a:pPr marL="342900" indent="-342900">
              <a:buFont typeface="Courier New" panose="02070309020205020404" pitchFamily="49" charset="0"/>
              <a:buChar char="o"/>
            </a:pPr>
            <a:r>
              <a:rPr lang="en-GB" sz="2000" dirty="0"/>
              <a:t>Relates to standards of competency identified by industry · </a:t>
            </a:r>
          </a:p>
          <a:p>
            <a:pPr marL="342900" indent="-342900">
              <a:buFont typeface="Courier New" panose="02070309020205020404" pitchFamily="49" charset="0"/>
              <a:buChar char="o"/>
            </a:pPr>
            <a:r>
              <a:rPr lang="en-GB" sz="2000" dirty="0"/>
              <a:t>Is written as an action statement from the learner's point of view. </a:t>
            </a:r>
          </a:p>
          <a:p>
            <a:endParaRPr lang="en-GB" sz="2000" dirty="0"/>
          </a:p>
          <a:p>
            <a:r>
              <a:rPr lang="en-GB" sz="2000" b="1" dirty="0"/>
              <a:t>An element of competency </a:t>
            </a:r>
            <a:r>
              <a:rPr lang="en-GB" sz="2000" dirty="0"/>
              <a:t>· </a:t>
            </a:r>
          </a:p>
          <a:p>
            <a:pPr marL="342900" indent="-342900">
              <a:buFont typeface="Courier New" panose="02070309020205020404" pitchFamily="49" charset="0"/>
              <a:buChar char="o"/>
            </a:pPr>
            <a:r>
              <a:rPr lang="en-GB" sz="2000" dirty="0"/>
              <a:t>Is a industry competency standards term · </a:t>
            </a:r>
          </a:p>
          <a:p>
            <a:pPr marL="342900" indent="-342900">
              <a:buFont typeface="Courier New" panose="02070309020205020404" pitchFamily="49" charset="0"/>
              <a:buChar char="o"/>
            </a:pPr>
            <a:r>
              <a:rPr lang="en-GB" sz="2000" dirty="0"/>
              <a:t>Is the basic building block of a unit of competence · </a:t>
            </a:r>
          </a:p>
          <a:p>
            <a:pPr marL="342900" indent="-342900">
              <a:buFont typeface="Courier New" panose="02070309020205020404" pitchFamily="49" charset="0"/>
              <a:buChar char="o"/>
            </a:pPr>
            <a:r>
              <a:rPr lang="en-GB" sz="2000" dirty="0"/>
              <a:t>Describes the tasks that make up the broader function or job.</a:t>
            </a:r>
            <a:endParaRPr lang="en-US" sz="2000" dirty="0"/>
          </a:p>
        </p:txBody>
      </p:sp>
    </p:spTree>
    <p:extLst>
      <p:ext uri="{BB962C8B-B14F-4D97-AF65-F5344CB8AC3E}">
        <p14:creationId xmlns:p14="http://schemas.microsoft.com/office/powerpoint/2010/main" val="40370915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160338"/>
            <a:ext cx="11490251" cy="876300"/>
          </a:xfrm>
        </p:spPr>
        <p:txBody>
          <a:bodyPr>
            <a:normAutofit fontScale="90000"/>
          </a:bodyPr>
          <a:lstStyle/>
          <a:p>
            <a:r>
              <a:rPr lang="en-US" dirty="0"/>
              <a:t>Validating Training Requirements by the following persons/officers</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758965" y="6189723"/>
            <a:ext cx="1033670" cy="369332"/>
          </a:xfrm>
          <a:prstGeom prst="rect">
            <a:avLst/>
          </a:prstGeom>
          <a:noFill/>
        </p:spPr>
        <p:txBody>
          <a:bodyPr wrap="square" rtlCol="0">
            <a:spAutoFit/>
          </a:bodyPr>
          <a:lstStyle/>
          <a:p>
            <a:r>
              <a:rPr lang="en-US" dirty="0"/>
              <a:t>P- 17</a:t>
            </a:r>
          </a:p>
        </p:txBody>
      </p:sp>
      <p:sp>
        <p:nvSpPr>
          <p:cNvPr id="3" name="Rectangle 2">
            <a:extLst>
              <a:ext uri="{FF2B5EF4-FFF2-40B4-BE49-F238E27FC236}">
                <a16:creationId xmlns:a16="http://schemas.microsoft.com/office/drawing/2014/main" id="{CE0CA726-50C1-4196-A1E3-5E6D259A0644}"/>
              </a:ext>
            </a:extLst>
          </p:cNvPr>
          <p:cNvSpPr/>
          <p:nvPr/>
        </p:nvSpPr>
        <p:spPr>
          <a:xfrm>
            <a:off x="2092037" y="1581855"/>
            <a:ext cx="11030635" cy="4247317"/>
          </a:xfrm>
          <a:prstGeom prst="rect">
            <a:avLst/>
          </a:prstGeom>
        </p:spPr>
        <p:txBody>
          <a:bodyPr wrap="square">
            <a:spAutoFit/>
          </a:bodyPr>
          <a:lstStyle/>
          <a:p>
            <a:pPr marL="285750" lvl="0" indent="-285750">
              <a:buFont typeface="Wingdings" panose="05000000000000000000" pitchFamily="2" charset="2"/>
              <a:buChar char="Ø"/>
            </a:pPr>
            <a:r>
              <a:rPr lang="en-US" dirty="0"/>
              <a:t>Experts in the trainees trade areas.</a:t>
            </a:r>
          </a:p>
          <a:p>
            <a:r>
              <a:rPr lang="en-US" dirty="0"/>
              <a:t> </a:t>
            </a:r>
          </a:p>
          <a:p>
            <a:pPr marL="285750" lvl="0" indent="-285750">
              <a:buFont typeface="Wingdings" panose="05000000000000000000" pitchFamily="2" charset="2"/>
              <a:buChar char="Ø"/>
            </a:pPr>
            <a:r>
              <a:rPr lang="en-US" dirty="0"/>
              <a:t>Supervisors/ or trainees employers.</a:t>
            </a:r>
          </a:p>
          <a:p>
            <a:endParaRPr lang="en-US" dirty="0"/>
          </a:p>
          <a:p>
            <a:pPr marL="285750" lvl="0" indent="-285750">
              <a:buFont typeface="Wingdings" panose="05000000000000000000" pitchFamily="2" charset="2"/>
              <a:buChar char="Ø"/>
            </a:pPr>
            <a:r>
              <a:rPr lang="en-US" dirty="0"/>
              <a:t>Training providers, employers and human resources departments.</a:t>
            </a:r>
          </a:p>
          <a:p>
            <a:endParaRPr lang="en-US" dirty="0"/>
          </a:p>
          <a:p>
            <a:pPr marL="285750" lvl="0" indent="-285750">
              <a:buFont typeface="Wingdings" panose="05000000000000000000" pitchFamily="2" charset="2"/>
              <a:buChar char="Ø"/>
            </a:pPr>
            <a:r>
              <a:rPr lang="en-US" dirty="0"/>
              <a:t>Trainers, Teachers and Assessors.</a:t>
            </a:r>
          </a:p>
          <a:p>
            <a:endParaRPr lang="en-US" dirty="0"/>
          </a:p>
          <a:p>
            <a:pPr marL="285750" lvl="0" indent="-285750">
              <a:buFont typeface="Wingdings" panose="05000000000000000000" pitchFamily="2" charset="2"/>
              <a:buChar char="Ø"/>
            </a:pPr>
            <a:r>
              <a:rPr lang="en-US" dirty="0"/>
              <a:t>Participant Trainee/Learner who is advanced in skill.</a:t>
            </a:r>
          </a:p>
          <a:p>
            <a:endParaRPr lang="en-US" dirty="0"/>
          </a:p>
          <a:p>
            <a:pPr marL="285750" lvl="0" indent="-285750">
              <a:buFont typeface="Wingdings" panose="05000000000000000000" pitchFamily="2" charset="2"/>
              <a:buChar char="Ø"/>
            </a:pPr>
            <a:r>
              <a:rPr lang="en-US" dirty="0"/>
              <a:t>Government regulatory bodies.</a:t>
            </a:r>
          </a:p>
          <a:p>
            <a:pPr lvl="0"/>
            <a:r>
              <a:rPr lang="en-US" dirty="0"/>
              <a:t> </a:t>
            </a:r>
          </a:p>
          <a:p>
            <a:pPr marL="285750" lvl="0" indent="-285750">
              <a:buFont typeface="Wingdings" panose="05000000000000000000" pitchFamily="2" charset="2"/>
              <a:buChar char="Ø"/>
            </a:pPr>
            <a:r>
              <a:rPr lang="en-US" dirty="0"/>
              <a:t>Consultative Committees.</a:t>
            </a:r>
          </a:p>
          <a:p>
            <a:r>
              <a:rPr lang="en-US" dirty="0"/>
              <a:t> </a:t>
            </a:r>
          </a:p>
          <a:p>
            <a:pPr marL="285750" lvl="0" indent="-285750">
              <a:buFont typeface="Wingdings" panose="05000000000000000000" pitchFamily="2" charset="2"/>
              <a:buChar char="Ø"/>
            </a:pPr>
            <a:r>
              <a:rPr lang="en-US" dirty="0"/>
              <a:t>BTEB registered Assessors/Assessment Centers.</a:t>
            </a:r>
          </a:p>
        </p:txBody>
      </p:sp>
    </p:spTree>
    <p:extLst>
      <p:ext uri="{BB962C8B-B14F-4D97-AF65-F5344CB8AC3E}">
        <p14:creationId xmlns:p14="http://schemas.microsoft.com/office/powerpoint/2010/main" val="41867360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160338"/>
            <a:ext cx="11490251" cy="876300"/>
          </a:xfrm>
        </p:spPr>
        <p:txBody>
          <a:bodyPr>
            <a:normAutofit/>
          </a:bodyPr>
          <a:lstStyle/>
          <a:p>
            <a:r>
              <a:rPr lang="en-US" dirty="0"/>
              <a:t>Learning outcomes and assessment criteria</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1063765" y="6279140"/>
            <a:ext cx="1033670" cy="369332"/>
          </a:xfrm>
          <a:prstGeom prst="rect">
            <a:avLst/>
          </a:prstGeom>
          <a:noFill/>
        </p:spPr>
        <p:txBody>
          <a:bodyPr wrap="square" rtlCol="0">
            <a:spAutoFit/>
          </a:bodyPr>
          <a:lstStyle/>
          <a:p>
            <a:r>
              <a:rPr lang="en-US" dirty="0"/>
              <a:t>P- 18</a:t>
            </a:r>
          </a:p>
        </p:txBody>
      </p:sp>
      <p:sp>
        <p:nvSpPr>
          <p:cNvPr id="3" name="Rectangle 2">
            <a:extLst>
              <a:ext uri="{FF2B5EF4-FFF2-40B4-BE49-F238E27FC236}">
                <a16:creationId xmlns:a16="http://schemas.microsoft.com/office/drawing/2014/main" id="{CE0CA726-50C1-4196-A1E3-5E6D259A0644}"/>
              </a:ext>
            </a:extLst>
          </p:cNvPr>
          <p:cNvSpPr/>
          <p:nvPr/>
        </p:nvSpPr>
        <p:spPr>
          <a:xfrm>
            <a:off x="1385456" y="1570038"/>
            <a:ext cx="10210800" cy="4062651"/>
          </a:xfrm>
          <a:prstGeom prst="rect">
            <a:avLst/>
          </a:prstGeom>
        </p:spPr>
        <p:txBody>
          <a:bodyPr wrap="square">
            <a:spAutoFit/>
          </a:bodyPr>
          <a:lstStyle/>
          <a:p>
            <a:r>
              <a:rPr lang="en-US" sz="2000" dirty="0"/>
              <a:t>Learning outcomes and assessment criteria are an essential part of curriculum design and need to be written in the planning stages. Well written outcomes and criteria enable higher level skills and a learner-led curriculum to be developed.</a:t>
            </a:r>
          </a:p>
          <a:p>
            <a:endParaRPr lang="en-US" sz="2000" dirty="0"/>
          </a:p>
          <a:p>
            <a:r>
              <a:rPr lang="en-US" sz="2000" b="1" dirty="0"/>
              <a:t>Learning outcomes</a:t>
            </a:r>
            <a:endParaRPr lang="en-US" sz="2000" dirty="0"/>
          </a:p>
          <a:p>
            <a:r>
              <a:rPr lang="en-US" sz="2000" dirty="0"/>
              <a:t> define what students are expected to learn and what they need to do to pass.</a:t>
            </a:r>
          </a:p>
          <a:p>
            <a:r>
              <a:rPr lang="en-US" sz="2000" dirty="0"/>
              <a:t> provide clarity for an external audience (other colleagues, examiners, parents, employers etc.) of the standards required of learners</a:t>
            </a:r>
          </a:p>
          <a:p>
            <a:endParaRPr lang="en-US" sz="2000" dirty="0"/>
          </a:p>
          <a:p>
            <a:r>
              <a:rPr lang="en-US" sz="2000" b="1" dirty="0"/>
              <a:t>Assessment criteria </a:t>
            </a:r>
            <a:r>
              <a:rPr lang="en-US" sz="2000" dirty="0"/>
              <a:t>are based on the intended learning outcomes for the work being assessed and make explicit the knowledge, understanding and skills markers expect a student to display in the assessment task and which are taken into account in marking the work.</a:t>
            </a:r>
          </a:p>
          <a:p>
            <a:endParaRPr lang="en-US" dirty="0"/>
          </a:p>
        </p:txBody>
      </p:sp>
    </p:spTree>
    <p:extLst>
      <p:ext uri="{BB962C8B-B14F-4D97-AF65-F5344CB8AC3E}">
        <p14:creationId xmlns:p14="http://schemas.microsoft.com/office/powerpoint/2010/main" val="15509735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160338"/>
            <a:ext cx="11490251" cy="876300"/>
          </a:xfrm>
        </p:spPr>
        <p:txBody>
          <a:bodyPr>
            <a:normAutofit/>
          </a:bodyPr>
          <a:lstStyle/>
          <a:p>
            <a:r>
              <a:rPr lang="en-US" dirty="0"/>
              <a:t>Learning outcomes and assessment criteria</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1063765" y="6279140"/>
            <a:ext cx="1033670" cy="369332"/>
          </a:xfrm>
          <a:prstGeom prst="rect">
            <a:avLst/>
          </a:prstGeom>
          <a:noFill/>
        </p:spPr>
        <p:txBody>
          <a:bodyPr wrap="square" rtlCol="0">
            <a:spAutoFit/>
          </a:bodyPr>
          <a:lstStyle/>
          <a:p>
            <a:r>
              <a:rPr lang="en-US" dirty="0"/>
              <a:t>P- 19</a:t>
            </a:r>
          </a:p>
        </p:txBody>
      </p:sp>
      <p:sp>
        <p:nvSpPr>
          <p:cNvPr id="3" name="Rectangle 2">
            <a:extLst>
              <a:ext uri="{FF2B5EF4-FFF2-40B4-BE49-F238E27FC236}">
                <a16:creationId xmlns:a16="http://schemas.microsoft.com/office/drawing/2014/main" id="{CE0CA726-50C1-4196-A1E3-5E6D259A0644}"/>
              </a:ext>
            </a:extLst>
          </p:cNvPr>
          <p:cNvSpPr/>
          <p:nvPr/>
        </p:nvSpPr>
        <p:spPr>
          <a:xfrm>
            <a:off x="1288475" y="1641952"/>
            <a:ext cx="10321634" cy="4339650"/>
          </a:xfrm>
          <a:prstGeom prst="rect">
            <a:avLst/>
          </a:prstGeom>
        </p:spPr>
        <p:txBody>
          <a:bodyPr wrap="square">
            <a:spAutoFit/>
          </a:bodyPr>
          <a:lstStyle/>
          <a:p>
            <a:pPr algn="just"/>
            <a:r>
              <a:rPr lang="en-US" sz="2000" b="1" dirty="0"/>
              <a:t>Learning outcomes </a:t>
            </a:r>
            <a:r>
              <a:rPr lang="en-US" sz="2000" dirty="0"/>
              <a:t>are the focus of the curriculum design. Teaching activities should flow from them and allow students to engage with the knowledge and/or practice the applications and skills designated within them. Learning outcomes may be assessed by individual assignments or in a larger task, such as a project, which encompasses several. Whether individually or grouped, every learning outcome must be assessed.</a:t>
            </a:r>
          </a:p>
          <a:p>
            <a:pPr algn="just"/>
            <a:r>
              <a:rPr lang="en-US" sz="2000" dirty="0"/>
              <a:t> </a:t>
            </a:r>
          </a:p>
          <a:p>
            <a:pPr algn="just"/>
            <a:r>
              <a:rPr lang="en-US" sz="2000" dirty="0"/>
              <a:t> </a:t>
            </a:r>
            <a:r>
              <a:rPr lang="en-US" sz="2000" b="1" dirty="0"/>
              <a:t>Assessment criteria </a:t>
            </a:r>
            <a:r>
              <a:rPr lang="en-US" sz="2000" dirty="0"/>
              <a:t>specify how an assessment task will be judged. They may also include recognition of formative assessment, for example by requiring completion of a formative task as a pre-requisite for a summative assignment. Both formative and summative assessment tasks should enable learning by emphasizing progress and achievement and hence fostering motivation.</a:t>
            </a:r>
          </a:p>
          <a:p>
            <a:pPr algn="just"/>
            <a:endParaRPr lang="en-US" sz="2000" dirty="0"/>
          </a:p>
          <a:p>
            <a:pPr algn="just"/>
            <a:r>
              <a:rPr lang="en-US" dirty="0"/>
              <a:t>Assessment feedback should relate specifically to the learning outcomes and assessment criteria and indicate to learners how to improve.</a:t>
            </a:r>
          </a:p>
        </p:txBody>
      </p:sp>
    </p:spTree>
    <p:extLst>
      <p:ext uri="{BB962C8B-B14F-4D97-AF65-F5344CB8AC3E}">
        <p14:creationId xmlns:p14="http://schemas.microsoft.com/office/powerpoint/2010/main" val="594568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160338"/>
            <a:ext cx="11490251" cy="876300"/>
          </a:xfrm>
        </p:spPr>
        <p:txBody>
          <a:bodyPr>
            <a:normAutofit/>
          </a:bodyPr>
          <a:lstStyle/>
          <a:p>
            <a:r>
              <a:rPr lang="en-US" b="1" dirty="0"/>
              <a:t>Adult learning</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1063765" y="6279140"/>
            <a:ext cx="1033670" cy="369332"/>
          </a:xfrm>
          <a:prstGeom prst="rect">
            <a:avLst/>
          </a:prstGeom>
          <a:noFill/>
        </p:spPr>
        <p:txBody>
          <a:bodyPr wrap="square" rtlCol="0">
            <a:spAutoFit/>
          </a:bodyPr>
          <a:lstStyle/>
          <a:p>
            <a:r>
              <a:rPr lang="en-US" dirty="0"/>
              <a:t>P- 22</a:t>
            </a:r>
          </a:p>
        </p:txBody>
      </p:sp>
      <p:sp>
        <p:nvSpPr>
          <p:cNvPr id="3" name="Rectangle 2">
            <a:extLst>
              <a:ext uri="{FF2B5EF4-FFF2-40B4-BE49-F238E27FC236}">
                <a16:creationId xmlns:a16="http://schemas.microsoft.com/office/drawing/2014/main" id="{CE0CA726-50C1-4196-A1E3-5E6D259A0644}"/>
              </a:ext>
            </a:extLst>
          </p:cNvPr>
          <p:cNvSpPr/>
          <p:nvPr/>
        </p:nvSpPr>
        <p:spPr>
          <a:xfrm>
            <a:off x="1286057" y="1458198"/>
            <a:ext cx="10321634" cy="5109091"/>
          </a:xfrm>
          <a:prstGeom prst="rect">
            <a:avLst/>
          </a:prstGeom>
        </p:spPr>
        <p:txBody>
          <a:bodyPr wrap="square">
            <a:spAutoFit/>
          </a:bodyPr>
          <a:lstStyle/>
          <a:p>
            <a:r>
              <a:rPr lang="en-US" sz="2000" dirty="0"/>
              <a:t>Adult learning is defined as ‘the entire range of formal, non-formal and informal learning activities which are undertaken by adults after a break since leaving initial education and training, and which results in the acquisition of new knowledge and skills</a:t>
            </a:r>
            <a:r>
              <a:rPr lang="en-US" dirty="0"/>
              <a:t>.</a:t>
            </a:r>
          </a:p>
          <a:p>
            <a:pPr algn="just"/>
            <a:r>
              <a:rPr lang="en-US" sz="2000" dirty="0"/>
              <a:t> </a:t>
            </a:r>
          </a:p>
          <a:p>
            <a:r>
              <a:rPr lang="en-US" sz="2000" b="1" dirty="0"/>
              <a:t>Seven core principles have been identified in the practice of adult learning; these are:</a:t>
            </a:r>
          </a:p>
          <a:p>
            <a:endParaRPr lang="en-US" sz="2000" dirty="0"/>
          </a:p>
          <a:p>
            <a:r>
              <a:rPr lang="en-US" sz="2000" dirty="0"/>
              <a:t> </a:t>
            </a:r>
            <a:r>
              <a:rPr lang="en-US" sz="2000" b="1" dirty="0"/>
              <a:t>Learner’s need to know.</a:t>
            </a:r>
            <a:endParaRPr lang="en-US" sz="2000" dirty="0"/>
          </a:p>
          <a:p>
            <a:r>
              <a:rPr lang="en-US" sz="2000" dirty="0"/>
              <a:t> Adults bring life experience and knowledge to the learning environment. This experience and knowledge includes work-related, family, and community events and circumstances</a:t>
            </a:r>
          </a:p>
          <a:p>
            <a:r>
              <a:rPr lang="en-US" b="1" dirty="0"/>
              <a:t>Self-concept of the learner.</a:t>
            </a:r>
            <a:endParaRPr lang="en-US" dirty="0"/>
          </a:p>
          <a:p>
            <a:r>
              <a:rPr lang="en-US" dirty="0"/>
              <a:t> Adults tend to prefer self-directed, autonomous learning? But this is often not an expectation of learning institutions and society.</a:t>
            </a:r>
          </a:p>
          <a:p>
            <a:r>
              <a:rPr lang="en-US" b="1" dirty="0"/>
              <a:t>Prior experience of the learner.</a:t>
            </a:r>
            <a:endParaRPr lang="en-US" dirty="0"/>
          </a:p>
          <a:p>
            <a:r>
              <a:rPr lang="en-US" dirty="0"/>
              <a:t> Adults have self-pride and desire respect. They need their experience, beliefs, knowledge, questions, and ideas acknowledged as important.</a:t>
            </a:r>
          </a:p>
          <a:p>
            <a:endParaRPr lang="en-US" dirty="0"/>
          </a:p>
          <a:p>
            <a:endParaRPr lang="en-US" sz="2000" dirty="0"/>
          </a:p>
        </p:txBody>
      </p:sp>
    </p:spTree>
    <p:extLst>
      <p:ext uri="{BB962C8B-B14F-4D97-AF65-F5344CB8AC3E}">
        <p14:creationId xmlns:p14="http://schemas.microsoft.com/office/powerpoint/2010/main" val="27439211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160338"/>
            <a:ext cx="11490251" cy="876300"/>
          </a:xfrm>
        </p:spPr>
        <p:txBody>
          <a:bodyPr>
            <a:normAutofit/>
          </a:bodyPr>
          <a:lstStyle/>
          <a:p>
            <a:r>
              <a:rPr lang="en-US" b="1" dirty="0"/>
              <a:t>Adult learning</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1063765" y="6279140"/>
            <a:ext cx="1033670" cy="369332"/>
          </a:xfrm>
          <a:prstGeom prst="rect">
            <a:avLst/>
          </a:prstGeom>
          <a:noFill/>
        </p:spPr>
        <p:txBody>
          <a:bodyPr wrap="square" rtlCol="0">
            <a:spAutoFit/>
          </a:bodyPr>
          <a:lstStyle/>
          <a:p>
            <a:r>
              <a:rPr lang="en-US" dirty="0"/>
              <a:t>P- 22</a:t>
            </a:r>
          </a:p>
        </p:txBody>
      </p:sp>
      <p:sp>
        <p:nvSpPr>
          <p:cNvPr id="3" name="Rectangle 2">
            <a:extLst>
              <a:ext uri="{FF2B5EF4-FFF2-40B4-BE49-F238E27FC236}">
                <a16:creationId xmlns:a16="http://schemas.microsoft.com/office/drawing/2014/main" id="{CE0CA726-50C1-4196-A1E3-5E6D259A0644}"/>
              </a:ext>
            </a:extLst>
          </p:cNvPr>
          <p:cNvSpPr/>
          <p:nvPr/>
        </p:nvSpPr>
        <p:spPr>
          <a:xfrm>
            <a:off x="1286057" y="1403905"/>
            <a:ext cx="10321634" cy="5293757"/>
          </a:xfrm>
          <a:prstGeom prst="rect">
            <a:avLst/>
          </a:prstGeom>
        </p:spPr>
        <p:txBody>
          <a:bodyPr wrap="square">
            <a:spAutoFit/>
          </a:bodyPr>
          <a:lstStyle/>
          <a:p>
            <a:r>
              <a:rPr lang="en-US" sz="2000" b="1" dirty="0"/>
              <a:t>Readiness to learn.</a:t>
            </a:r>
            <a:endParaRPr lang="en-US" sz="2000" dirty="0"/>
          </a:p>
          <a:p>
            <a:r>
              <a:rPr lang="en-US" sz="2000" dirty="0"/>
              <a:t> Adults want practical, goal-oriented, and problem-centered learning that can immediately help them deal with life's challenges.</a:t>
            </a:r>
          </a:p>
          <a:p>
            <a:r>
              <a:rPr lang="en-US" sz="2000" b="1" dirty="0"/>
              <a:t>Orientation to learning.</a:t>
            </a:r>
            <a:endParaRPr lang="en-US" sz="2000" dirty="0"/>
          </a:p>
          <a:p>
            <a:r>
              <a:rPr lang="en-US" sz="2000" dirty="0"/>
              <a:t>Adults have preferences for the way in which they learn. Some prefer learning by doing (kinesthetic), others prefer learning by observing (visual), while still others prefer learning by listening (auditory).</a:t>
            </a:r>
          </a:p>
          <a:p>
            <a:r>
              <a:rPr lang="en-US" sz="2000" b="1" dirty="0"/>
              <a:t>Motivation to learn.</a:t>
            </a:r>
            <a:endParaRPr lang="en-US" sz="2000" dirty="0"/>
          </a:p>
          <a:p>
            <a:r>
              <a:rPr lang="en-US" sz="2000" dirty="0"/>
              <a:t> Adults are motivated to learn by a wide variety of factors. These are the most common: personal aspirations, externally imposed expectations, internal desire or interest, escape from a situation (boredom or fear), growth and advancement, and service to others.</a:t>
            </a:r>
          </a:p>
          <a:p>
            <a:r>
              <a:rPr lang="en-US" sz="2000" b="1" dirty="0"/>
              <a:t>Desire feedback on the progress</a:t>
            </a:r>
            <a:endParaRPr lang="en-US" sz="2000" dirty="0"/>
          </a:p>
          <a:p>
            <a:r>
              <a:rPr lang="en-US" sz="2000" dirty="0"/>
              <a:t> Adults desire feedback on the progress they are making at learning something new.</a:t>
            </a:r>
          </a:p>
          <a:p>
            <a:r>
              <a:rPr lang="en-US" sz="2000" dirty="0"/>
              <a:t> Provide opportunities for learners to get immediate feedback to their own learning through case examples, role-playing, quizzes, and responses to trainer questions.</a:t>
            </a:r>
          </a:p>
          <a:p>
            <a:endParaRPr lang="en-US" dirty="0"/>
          </a:p>
          <a:p>
            <a:endParaRPr lang="en-US" sz="2000" dirty="0"/>
          </a:p>
        </p:txBody>
      </p:sp>
    </p:spTree>
    <p:extLst>
      <p:ext uri="{BB962C8B-B14F-4D97-AF65-F5344CB8AC3E}">
        <p14:creationId xmlns:p14="http://schemas.microsoft.com/office/powerpoint/2010/main" val="28464882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482780" y="77189"/>
            <a:ext cx="11490251" cy="876300"/>
          </a:xfrm>
        </p:spPr>
        <p:txBody>
          <a:bodyPr>
            <a:normAutofit/>
          </a:bodyPr>
          <a:lstStyle/>
          <a:p>
            <a:r>
              <a:rPr lang="en-US" b="1" dirty="0">
                <a:solidFill>
                  <a:srgbClr val="0070C0"/>
                </a:solidFill>
                <a:latin typeface="Algerian" panose="04020705040A02060702" pitchFamily="82" charset="0"/>
              </a:rPr>
              <a:t>7.2    Adapt existing resources</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P- 29</a:t>
            </a:r>
          </a:p>
        </p:txBody>
      </p:sp>
      <p:sp>
        <p:nvSpPr>
          <p:cNvPr id="7" name="TextBox 6">
            <a:extLst>
              <a:ext uri="{FF2B5EF4-FFF2-40B4-BE49-F238E27FC236}">
                <a16:creationId xmlns:a16="http://schemas.microsoft.com/office/drawing/2014/main" id="{B5454A71-93EF-42B7-9CCD-9525787BA4B6}"/>
              </a:ext>
            </a:extLst>
          </p:cNvPr>
          <p:cNvSpPr txBox="1"/>
          <p:nvPr/>
        </p:nvSpPr>
        <p:spPr>
          <a:xfrm>
            <a:off x="1417984" y="2021750"/>
            <a:ext cx="10137912" cy="4062651"/>
          </a:xfrm>
          <a:prstGeom prst="rect">
            <a:avLst/>
          </a:prstGeom>
          <a:noFill/>
        </p:spPr>
        <p:txBody>
          <a:bodyPr wrap="square" rtlCol="0">
            <a:spAutoFit/>
          </a:bodyPr>
          <a:lstStyle/>
          <a:p>
            <a:pPr marL="85725">
              <a:defRPr/>
            </a:pPr>
            <a:r>
              <a:rPr lang="en-US" sz="2400" b="1" dirty="0"/>
              <a:t>Below are some tips and resources to consider for evaluating and adapting materials.</a:t>
            </a:r>
          </a:p>
          <a:p>
            <a:pPr marL="85725">
              <a:defRPr/>
            </a:pPr>
            <a:endParaRPr lang="en-AU" sz="2400" dirty="0"/>
          </a:p>
          <a:p>
            <a:pPr marL="508000" indent="-422275">
              <a:buFont typeface="Arial" panose="020B0604020202020204" pitchFamily="34" charset="0"/>
              <a:buChar char="•"/>
              <a:defRPr/>
            </a:pPr>
            <a:r>
              <a:rPr lang="en-AU" sz="2400" dirty="0"/>
              <a:t>Assess needs and resources</a:t>
            </a:r>
            <a:endParaRPr lang="en-US" sz="2400" dirty="0"/>
          </a:p>
          <a:p>
            <a:pPr marL="508000" indent="-422275">
              <a:buFont typeface="Arial" panose="020B0604020202020204" pitchFamily="34" charset="0"/>
              <a:buChar char="•"/>
              <a:defRPr/>
            </a:pPr>
            <a:r>
              <a:rPr lang="en-AU" sz="2400" dirty="0"/>
              <a:t>Evaluate the material</a:t>
            </a:r>
            <a:endParaRPr lang="en-US" sz="2400" dirty="0"/>
          </a:p>
          <a:p>
            <a:pPr marL="508000" indent="-422275">
              <a:buFont typeface="Arial" panose="020B0604020202020204" pitchFamily="34" charset="0"/>
              <a:buChar char="•"/>
              <a:defRPr/>
            </a:pPr>
            <a:r>
              <a:rPr lang="en-AU" sz="2400" dirty="0"/>
              <a:t>Find out whether you need permission to use or adapt the existing material</a:t>
            </a:r>
            <a:endParaRPr lang="en-US" sz="2400" dirty="0"/>
          </a:p>
          <a:p>
            <a:pPr marL="508000" indent="-422275">
              <a:buFont typeface="Arial" panose="020B0604020202020204" pitchFamily="34" charset="0"/>
              <a:buChar char="•"/>
              <a:defRPr/>
            </a:pPr>
            <a:r>
              <a:rPr lang="en-AU" sz="2400" dirty="0"/>
              <a:t>Pilot test (field test) new or adapted materials</a:t>
            </a:r>
            <a:endParaRPr lang="en-US" sz="2400" dirty="0"/>
          </a:p>
          <a:p>
            <a:pPr marL="508000" indent="-422275">
              <a:buFont typeface="Arial" panose="020B0604020202020204" pitchFamily="34" charset="0"/>
              <a:buChar char="•"/>
              <a:defRPr/>
            </a:pPr>
            <a:r>
              <a:rPr lang="en-AU" sz="2400" dirty="0"/>
              <a:t>Make changes based on pilot test</a:t>
            </a:r>
            <a:endParaRPr lang="en-US" sz="2400" dirty="0"/>
          </a:p>
          <a:p>
            <a:pPr marL="508000" indent="-422275">
              <a:buFont typeface="Arial" panose="020B0604020202020204" pitchFamily="34" charset="0"/>
              <a:buChar char="•"/>
              <a:defRPr/>
            </a:pPr>
            <a:r>
              <a:rPr lang="en-AU" sz="2400" dirty="0"/>
              <a:t>Finalize and implement</a:t>
            </a:r>
            <a:endParaRPr lang="en-US" sz="2400" dirty="0"/>
          </a:p>
          <a:p>
            <a:pPr marL="508000" indent="-422275">
              <a:buFont typeface="Arial" panose="020B0604020202020204" pitchFamily="34" charset="0"/>
              <a:buChar char="•"/>
              <a:defRPr/>
            </a:pPr>
            <a:r>
              <a:rPr lang="en-AU" sz="2400" dirty="0"/>
              <a:t>Evaluate your adapted material</a:t>
            </a:r>
            <a:endParaRPr lang="en-US" sz="2400" dirty="0"/>
          </a:p>
          <a:p>
            <a:endParaRPr lang="en-US" dirty="0"/>
          </a:p>
        </p:txBody>
      </p:sp>
    </p:spTree>
    <p:extLst>
      <p:ext uri="{BB962C8B-B14F-4D97-AF65-F5344CB8AC3E}">
        <p14:creationId xmlns:p14="http://schemas.microsoft.com/office/powerpoint/2010/main" val="30079480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482780" y="77189"/>
            <a:ext cx="11490251" cy="876300"/>
          </a:xfrm>
        </p:spPr>
        <p:txBody>
          <a:bodyPr>
            <a:normAutofit/>
          </a:bodyPr>
          <a:lstStyle/>
          <a:p>
            <a:r>
              <a:rPr lang="en-US" b="1" dirty="0"/>
              <a:t>The learning operational resources </a:t>
            </a:r>
            <a:endParaRPr lang="en-US" b="1" dirty="0">
              <a:solidFill>
                <a:srgbClr val="0070C0"/>
              </a:solidFill>
              <a:latin typeface="Algerian" panose="04020705040A02060702" pitchFamily="82" charset="0"/>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408736"/>
            <a:ext cx="1033670" cy="369332"/>
          </a:xfrm>
          <a:prstGeom prst="rect">
            <a:avLst/>
          </a:prstGeom>
          <a:noFill/>
        </p:spPr>
        <p:txBody>
          <a:bodyPr wrap="square" rtlCol="0">
            <a:spAutoFit/>
          </a:bodyPr>
          <a:lstStyle/>
          <a:p>
            <a:r>
              <a:rPr lang="en-US" dirty="0"/>
              <a:t>P- 32</a:t>
            </a:r>
          </a:p>
        </p:txBody>
      </p:sp>
      <p:sp>
        <p:nvSpPr>
          <p:cNvPr id="7" name="TextBox 6">
            <a:extLst>
              <a:ext uri="{FF2B5EF4-FFF2-40B4-BE49-F238E27FC236}">
                <a16:creationId xmlns:a16="http://schemas.microsoft.com/office/drawing/2014/main" id="{B5454A71-93EF-42B7-9CCD-9525787BA4B6}"/>
              </a:ext>
            </a:extLst>
          </p:cNvPr>
          <p:cNvSpPr txBox="1"/>
          <p:nvPr/>
        </p:nvSpPr>
        <p:spPr>
          <a:xfrm>
            <a:off x="1835119" y="1098650"/>
            <a:ext cx="10137912" cy="5293757"/>
          </a:xfrm>
          <a:prstGeom prst="rect">
            <a:avLst/>
          </a:prstGeom>
          <a:noFill/>
        </p:spPr>
        <p:txBody>
          <a:bodyPr wrap="square" rtlCol="0">
            <a:spAutoFit/>
          </a:bodyPr>
          <a:lstStyle/>
          <a:p>
            <a:pPr marL="342900" indent="-342900">
              <a:buFont typeface="Wingdings" panose="05000000000000000000" pitchFamily="2" charset="2"/>
              <a:buChar char="§"/>
            </a:pPr>
            <a:r>
              <a:rPr lang="en-US" sz="2000" dirty="0"/>
              <a:t>Overhead projector and transparencies</a:t>
            </a:r>
          </a:p>
          <a:p>
            <a:pPr marL="342900" indent="-342900">
              <a:buFont typeface="Wingdings" panose="05000000000000000000" pitchFamily="2" charset="2"/>
              <a:buChar char="§"/>
            </a:pPr>
            <a:r>
              <a:rPr lang="en-US" sz="2000" dirty="0"/>
              <a:t> Internet / web based resources</a:t>
            </a:r>
          </a:p>
          <a:p>
            <a:pPr marL="342900" indent="-342900">
              <a:buFont typeface="Wingdings" panose="05000000000000000000" pitchFamily="2" charset="2"/>
              <a:buChar char="§"/>
            </a:pPr>
            <a:r>
              <a:rPr lang="en-US" sz="2000" dirty="0"/>
              <a:t> multimedia / data projector</a:t>
            </a:r>
          </a:p>
          <a:p>
            <a:pPr marL="342900" indent="-342900">
              <a:buFont typeface="Wingdings" panose="05000000000000000000" pitchFamily="2" charset="2"/>
              <a:buChar char="§"/>
            </a:pPr>
            <a:r>
              <a:rPr lang="en-US" sz="2000" dirty="0"/>
              <a:t> slides – power point presentation</a:t>
            </a:r>
          </a:p>
          <a:p>
            <a:pPr marL="342900" indent="-342900">
              <a:buFont typeface="Wingdings" panose="05000000000000000000" pitchFamily="2" charset="2"/>
              <a:buChar char="§"/>
            </a:pPr>
            <a:r>
              <a:rPr lang="en-US" sz="2000" dirty="0"/>
              <a:t> Video / CD / DVD</a:t>
            </a:r>
          </a:p>
          <a:p>
            <a:pPr marL="342900" indent="-342900">
              <a:buFont typeface="Wingdings" panose="05000000000000000000" pitchFamily="2" charset="2"/>
              <a:buChar char="§"/>
            </a:pPr>
            <a:r>
              <a:rPr lang="en-US" sz="2000" dirty="0"/>
              <a:t> Film</a:t>
            </a:r>
          </a:p>
          <a:p>
            <a:pPr marL="342900" indent="-342900">
              <a:buFont typeface="Wingdings" panose="05000000000000000000" pitchFamily="2" charset="2"/>
              <a:buChar char="§"/>
            </a:pPr>
            <a:r>
              <a:rPr lang="en-US" sz="2000" dirty="0"/>
              <a:t> Computer training packages</a:t>
            </a:r>
          </a:p>
          <a:p>
            <a:pPr marL="342900" indent="-342900">
              <a:buFont typeface="Wingdings" panose="05000000000000000000" pitchFamily="2" charset="2"/>
              <a:buChar char="§"/>
            </a:pPr>
            <a:r>
              <a:rPr lang="en-US" sz="2000" dirty="0"/>
              <a:t> Blackboard / whiteboard</a:t>
            </a:r>
          </a:p>
          <a:p>
            <a:pPr marL="342900" indent="-342900">
              <a:buFont typeface="Wingdings" panose="05000000000000000000" pitchFamily="2" charset="2"/>
              <a:buChar char="§"/>
            </a:pPr>
            <a:r>
              <a:rPr lang="en-US" sz="2000" dirty="0"/>
              <a:t> Magnetic boards and cards</a:t>
            </a:r>
          </a:p>
          <a:p>
            <a:pPr marL="342900" indent="-342900">
              <a:buFont typeface="Wingdings" panose="05000000000000000000" pitchFamily="2" charset="2"/>
              <a:buChar char="§"/>
            </a:pPr>
            <a:r>
              <a:rPr lang="en-US" sz="2000" dirty="0"/>
              <a:t> Charts and posters</a:t>
            </a:r>
          </a:p>
          <a:p>
            <a:pPr marL="342900" indent="-342900">
              <a:buFont typeface="Wingdings" panose="05000000000000000000" pitchFamily="2" charset="2"/>
              <a:buChar char="§"/>
            </a:pPr>
            <a:r>
              <a:rPr lang="en-US" sz="2000" dirty="0"/>
              <a:t> Notice boards</a:t>
            </a:r>
          </a:p>
          <a:p>
            <a:pPr marL="342900" indent="-342900">
              <a:buFont typeface="Wingdings" panose="05000000000000000000" pitchFamily="2" charset="2"/>
              <a:buChar char="§"/>
            </a:pPr>
            <a:r>
              <a:rPr lang="en-US" sz="2000" dirty="0"/>
              <a:t> Handouts</a:t>
            </a:r>
          </a:p>
          <a:p>
            <a:pPr marL="342900" indent="-342900">
              <a:buFont typeface="Wingdings" panose="05000000000000000000" pitchFamily="2" charset="2"/>
              <a:buChar char="§"/>
            </a:pPr>
            <a:r>
              <a:rPr lang="en-US" sz="2000" dirty="0"/>
              <a:t> Competency Based Training and Assessment resources / guides</a:t>
            </a:r>
          </a:p>
          <a:p>
            <a:pPr marL="342900" indent="-342900">
              <a:buFont typeface="Wingdings" panose="05000000000000000000" pitchFamily="2" charset="2"/>
              <a:buChar char="§"/>
            </a:pPr>
            <a:r>
              <a:rPr lang="en-US" sz="2000" dirty="0"/>
              <a:t> Tape recorders / Video recorders</a:t>
            </a:r>
          </a:p>
          <a:p>
            <a:pPr marL="342900" indent="-342900">
              <a:buFont typeface="Wingdings" panose="05000000000000000000" pitchFamily="2" charset="2"/>
              <a:buChar char="§"/>
            </a:pPr>
            <a:r>
              <a:rPr lang="en-US" sz="2000" dirty="0"/>
              <a:t> Text books and references</a:t>
            </a:r>
          </a:p>
          <a:p>
            <a:pPr marL="342900" indent="-342900">
              <a:buFont typeface="Wingdings" panose="05000000000000000000" pitchFamily="2" charset="2"/>
              <a:buChar char="§"/>
            </a:pPr>
            <a:r>
              <a:rPr lang="en-US" sz="2000" dirty="0"/>
              <a:t> Workbooks and manuals</a:t>
            </a:r>
          </a:p>
          <a:p>
            <a:endParaRPr lang="en-US" dirty="0"/>
          </a:p>
        </p:txBody>
      </p:sp>
    </p:spTree>
    <p:extLst>
      <p:ext uri="{BB962C8B-B14F-4D97-AF65-F5344CB8AC3E}">
        <p14:creationId xmlns:p14="http://schemas.microsoft.com/office/powerpoint/2010/main" val="99981125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482780" y="77189"/>
            <a:ext cx="11490251" cy="876300"/>
          </a:xfrm>
        </p:spPr>
        <p:txBody>
          <a:bodyPr>
            <a:normAutofit/>
          </a:bodyPr>
          <a:lstStyle/>
          <a:p>
            <a:r>
              <a:rPr lang="en-US" b="1" dirty="0"/>
              <a:t>Consumable resources</a:t>
            </a:r>
            <a:endParaRPr lang="en-US" b="1" dirty="0">
              <a:solidFill>
                <a:srgbClr val="0070C0"/>
              </a:solidFill>
              <a:latin typeface="Algerian" panose="04020705040A02060702" pitchFamily="82" charset="0"/>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P- 35</a:t>
            </a:r>
          </a:p>
        </p:txBody>
      </p:sp>
      <p:sp>
        <p:nvSpPr>
          <p:cNvPr id="7" name="TextBox 6">
            <a:extLst>
              <a:ext uri="{FF2B5EF4-FFF2-40B4-BE49-F238E27FC236}">
                <a16:creationId xmlns:a16="http://schemas.microsoft.com/office/drawing/2014/main" id="{B5454A71-93EF-42B7-9CCD-9525787BA4B6}"/>
              </a:ext>
            </a:extLst>
          </p:cNvPr>
          <p:cNvSpPr txBox="1"/>
          <p:nvPr/>
        </p:nvSpPr>
        <p:spPr>
          <a:xfrm>
            <a:off x="2998901" y="2117844"/>
            <a:ext cx="10137912" cy="295465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Marking pens</a:t>
            </a:r>
          </a:p>
          <a:p>
            <a:pPr marL="342900" indent="-342900">
              <a:buFont typeface="Courier New" panose="02070309020205020404" pitchFamily="49" charset="0"/>
              <a:buChar char="o"/>
            </a:pPr>
            <a:r>
              <a:rPr lang="en-US" sz="2400" dirty="0"/>
              <a:t>Overhead transparencies</a:t>
            </a:r>
          </a:p>
          <a:p>
            <a:pPr marL="342900" indent="-342900">
              <a:buFont typeface="Courier New" panose="02070309020205020404" pitchFamily="49" charset="0"/>
              <a:buChar char="o"/>
            </a:pPr>
            <a:r>
              <a:rPr lang="en-US" sz="2400" dirty="0"/>
              <a:t>CDs and DVDs</a:t>
            </a:r>
          </a:p>
          <a:p>
            <a:pPr marL="342900" indent="-342900">
              <a:buFont typeface="Courier New" panose="02070309020205020404" pitchFamily="49" charset="0"/>
              <a:buChar char="o"/>
            </a:pPr>
            <a:r>
              <a:rPr lang="en-US" sz="2400" dirty="0"/>
              <a:t>Paper for the printer</a:t>
            </a:r>
          </a:p>
          <a:p>
            <a:pPr marL="342900" indent="-342900">
              <a:buFont typeface="Courier New" panose="02070309020205020404" pitchFamily="49" charset="0"/>
              <a:buChar char="o"/>
            </a:pPr>
            <a:r>
              <a:rPr lang="en-US" sz="2400" dirty="0"/>
              <a:t> Butcher's paper or flip charts</a:t>
            </a:r>
          </a:p>
          <a:p>
            <a:pPr marL="342900" indent="-342900">
              <a:buFont typeface="Courier New" panose="02070309020205020404" pitchFamily="49" charset="0"/>
              <a:buChar char="o"/>
            </a:pPr>
            <a:r>
              <a:rPr lang="en-US" sz="2400" dirty="0"/>
              <a:t> Whiteboard markers</a:t>
            </a:r>
          </a:p>
          <a:p>
            <a:pPr marL="342900" indent="-342900">
              <a:buFont typeface="Courier New" panose="02070309020205020404" pitchFamily="49" charset="0"/>
              <a:buChar char="o"/>
            </a:pPr>
            <a:r>
              <a:rPr lang="en-US" sz="2400" dirty="0"/>
              <a:t> Chalks (yes, there are still some blackboards out there).</a:t>
            </a:r>
          </a:p>
          <a:p>
            <a:endParaRPr lang="en-US" dirty="0"/>
          </a:p>
        </p:txBody>
      </p:sp>
    </p:spTree>
    <p:extLst>
      <p:ext uri="{BB962C8B-B14F-4D97-AF65-F5344CB8AC3E}">
        <p14:creationId xmlns:p14="http://schemas.microsoft.com/office/powerpoint/2010/main" val="7507186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482780" y="243443"/>
            <a:ext cx="11490251" cy="876300"/>
          </a:xfrm>
        </p:spPr>
        <p:txBody>
          <a:bodyPr>
            <a:normAutofit/>
          </a:bodyPr>
          <a:lstStyle/>
          <a:p>
            <a:r>
              <a:rPr lang="en-US" b="1" dirty="0">
                <a:solidFill>
                  <a:srgbClr val="0070C0"/>
                </a:solidFill>
                <a:latin typeface="Algerian" panose="04020705040A02060702" pitchFamily="82" charset="0"/>
              </a:rPr>
              <a:t>7.3   Develop new resources</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P- 39</a:t>
            </a:r>
          </a:p>
        </p:txBody>
      </p:sp>
      <p:sp>
        <p:nvSpPr>
          <p:cNvPr id="7" name="TextBox 6">
            <a:extLst>
              <a:ext uri="{FF2B5EF4-FFF2-40B4-BE49-F238E27FC236}">
                <a16:creationId xmlns:a16="http://schemas.microsoft.com/office/drawing/2014/main" id="{B5454A71-93EF-42B7-9CCD-9525787BA4B6}"/>
              </a:ext>
            </a:extLst>
          </p:cNvPr>
          <p:cNvSpPr txBox="1"/>
          <p:nvPr/>
        </p:nvSpPr>
        <p:spPr>
          <a:xfrm>
            <a:off x="1348109" y="1669385"/>
            <a:ext cx="10137912" cy="4308872"/>
          </a:xfrm>
          <a:prstGeom prst="rect">
            <a:avLst/>
          </a:prstGeom>
          <a:noFill/>
        </p:spPr>
        <p:txBody>
          <a:bodyPr wrap="square" rtlCol="0">
            <a:spAutoFit/>
          </a:bodyPr>
          <a:lstStyle/>
          <a:p>
            <a:pPr algn="just"/>
            <a:r>
              <a:rPr lang="en-US" sz="2000" b="1" dirty="0"/>
              <a:t>Nine steps that can assist you in your writing:</a:t>
            </a:r>
          </a:p>
          <a:p>
            <a:pPr algn="just"/>
            <a:endParaRPr lang="en-US" sz="2000" b="1" dirty="0"/>
          </a:p>
          <a:p>
            <a:pPr algn="just"/>
            <a:r>
              <a:rPr lang="en-US" b="1" dirty="0"/>
              <a:t>Gain Attention </a:t>
            </a:r>
            <a:r>
              <a:rPr lang="en-US" dirty="0"/>
              <a:t>–</a:t>
            </a:r>
            <a:r>
              <a:rPr lang="en-US" b="1" dirty="0"/>
              <a:t> </a:t>
            </a:r>
            <a:r>
              <a:rPr lang="en-US" dirty="0"/>
              <a:t>to orientate and motivate the learner</a:t>
            </a:r>
          </a:p>
          <a:p>
            <a:pPr algn="just"/>
            <a:r>
              <a:rPr lang="en-US" b="1" dirty="0"/>
              <a:t>Inform Learners of Objectives </a:t>
            </a:r>
            <a:r>
              <a:rPr lang="en-US" dirty="0"/>
              <a:t>–</a:t>
            </a:r>
            <a:r>
              <a:rPr lang="en-US" b="1" dirty="0"/>
              <a:t> </a:t>
            </a:r>
            <a:r>
              <a:rPr lang="en-US" dirty="0"/>
              <a:t>to guide learners and to assist them to organize their</a:t>
            </a:r>
            <a:r>
              <a:rPr lang="en-US" b="1" dirty="0"/>
              <a:t> </a:t>
            </a:r>
            <a:r>
              <a:rPr lang="en-US" dirty="0"/>
              <a:t>thoughts around what they are about to learn</a:t>
            </a:r>
          </a:p>
          <a:p>
            <a:pPr algn="just"/>
            <a:r>
              <a:rPr lang="en-US" b="1" dirty="0"/>
              <a:t>Stimulate Recall of Prior Knowledge </a:t>
            </a:r>
            <a:r>
              <a:rPr lang="en-US" dirty="0"/>
              <a:t>–</a:t>
            </a:r>
            <a:r>
              <a:rPr lang="en-US" b="1" dirty="0"/>
              <a:t> </a:t>
            </a:r>
            <a:r>
              <a:rPr lang="en-US" dirty="0"/>
              <a:t>because adults learn by establishing relationships</a:t>
            </a:r>
            <a:r>
              <a:rPr lang="en-US" b="1" dirty="0"/>
              <a:t> </a:t>
            </a:r>
            <a:r>
              <a:rPr lang="en-US" dirty="0"/>
              <a:t>with what they know and a new knowledge or skill</a:t>
            </a:r>
          </a:p>
          <a:p>
            <a:pPr algn="just"/>
            <a:r>
              <a:rPr lang="en-US" b="1" dirty="0"/>
              <a:t>Present the material </a:t>
            </a:r>
            <a:r>
              <a:rPr lang="en-US" dirty="0"/>
              <a:t>–</a:t>
            </a:r>
            <a:r>
              <a:rPr lang="en-US" b="1" dirty="0"/>
              <a:t> </a:t>
            </a:r>
            <a:r>
              <a:rPr lang="en-US" dirty="0"/>
              <a:t>in a way that appeals to the different learning references and is easy</a:t>
            </a:r>
            <a:r>
              <a:rPr lang="en-US" b="1" dirty="0"/>
              <a:t> </a:t>
            </a:r>
            <a:r>
              <a:rPr lang="en-US" dirty="0"/>
              <a:t>to digest</a:t>
            </a:r>
          </a:p>
          <a:p>
            <a:pPr algn="just"/>
            <a:r>
              <a:rPr lang="en-US" b="1" dirty="0"/>
              <a:t>Provide guidance for learning </a:t>
            </a:r>
            <a:r>
              <a:rPr lang="en-US" dirty="0"/>
              <a:t>–</a:t>
            </a:r>
            <a:r>
              <a:rPr lang="en-US" b="1" dirty="0"/>
              <a:t> </a:t>
            </a:r>
            <a:r>
              <a:rPr lang="en-US" dirty="0"/>
              <a:t>by providing opportunities to integrate new information</a:t>
            </a:r>
            <a:r>
              <a:rPr lang="en-US" b="1" dirty="0"/>
              <a:t> </a:t>
            </a:r>
            <a:r>
              <a:rPr lang="en-US" dirty="0"/>
              <a:t>into their existing knowledge base</a:t>
            </a:r>
          </a:p>
          <a:p>
            <a:pPr algn="just"/>
            <a:r>
              <a:rPr lang="en-US" b="1" dirty="0"/>
              <a:t>Provide feedback </a:t>
            </a:r>
            <a:r>
              <a:rPr lang="en-US" dirty="0"/>
              <a:t>–</a:t>
            </a:r>
            <a:r>
              <a:rPr lang="en-US" b="1" dirty="0"/>
              <a:t> </a:t>
            </a:r>
            <a:r>
              <a:rPr lang="en-US" dirty="0"/>
              <a:t>to reinforce or correct learning</a:t>
            </a:r>
          </a:p>
          <a:p>
            <a:pPr algn="just"/>
            <a:r>
              <a:rPr lang="en-US" b="1" dirty="0"/>
              <a:t>Assess performance </a:t>
            </a:r>
            <a:r>
              <a:rPr lang="en-US" dirty="0"/>
              <a:t>–</a:t>
            </a:r>
            <a:r>
              <a:rPr lang="en-US" b="1" dirty="0"/>
              <a:t> </a:t>
            </a:r>
            <a:r>
              <a:rPr lang="en-US" dirty="0"/>
              <a:t>learners should be given the opportunity for assessment to gain</a:t>
            </a:r>
            <a:r>
              <a:rPr lang="en-US" b="1" dirty="0"/>
              <a:t> </a:t>
            </a:r>
            <a:r>
              <a:rPr lang="en-US" dirty="0"/>
              <a:t>recognition of their success in learning</a:t>
            </a:r>
          </a:p>
          <a:p>
            <a:pPr algn="just"/>
            <a:r>
              <a:rPr lang="en-US" b="1" dirty="0"/>
              <a:t>Enhance retention and transfer </a:t>
            </a:r>
            <a:r>
              <a:rPr lang="en-US" dirty="0"/>
              <a:t>–</a:t>
            </a:r>
            <a:r>
              <a:rPr lang="en-US" b="1" dirty="0"/>
              <a:t> </a:t>
            </a:r>
            <a:r>
              <a:rPr lang="en-US" dirty="0"/>
              <a:t>by encouraging learner to plan the application of what</a:t>
            </a:r>
            <a:r>
              <a:rPr lang="en-US" b="1" dirty="0"/>
              <a:t> </a:t>
            </a:r>
            <a:r>
              <a:rPr lang="en-US" dirty="0"/>
              <a:t>they have learnt </a:t>
            </a:r>
          </a:p>
        </p:txBody>
      </p:sp>
    </p:spTree>
    <p:extLst>
      <p:ext uri="{BB962C8B-B14F-4D97-AF65-F5344CB8AC3E}">
        <p14:creationId xmlns:p14="http://schemas.microsoft.com/office/powerpoint/2010/main" val="36357225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482780" y="243443"/>
            <a:ext cx="11490251" cy="876300"/>
          </a:xfrm>
        </p:spPr>
        <p:txBody>
          <a:bodyPr>
            <a:normAutofit/>
          </a:bodyPr>
          <a:lstStyle/>
          <a:p>
            <a:r>
              <a:rPr lang="en-US" b="1" dirty="0">
                <a:solidFill>
                  <a:srgbClr val="00B050"/>
                </a:solidFill>
              </a:rPr>
              <a:t>Previous Class Outcome</a:t>
            </a:r>
            <a:endParaRPr lang="en-US" dirty="0">
              <a:solidFill>
                <a:srgbClr val="00B050"/>
              </a:solidFill>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7" name="TextBox 6">
            <a:extLst>
              <a:ext uri="{FF2B5EF4-FFF2-40B4-BE49-F238E27FC236}">
                <a16:creationId xmlns:a16="http://schemas.microsoft.com/office/drawing/2014/main" id="{B5454A71-93EF-42B7-9CCD-9525787BA4B6}"/>
              </a:ext>
            </a:extLst>
          </p:cNvPr>
          <p:cNvSpPr txBox="1"/>
          <p:nvPr/>
        </p:nvSpPr>
        <p:spPr>
          <a:xfrm>
            <a:off x="2107096" y="1978140"/>
            <a:ext cx="9462052" cy="2708434"/>
          </a:xfrm>
          <a:prstGeom prst="rect">
            <a:avLst/>
          </a:prstGeom>
          <a:noFill/>
        </p:spPr>
        <p:txBody>
          <a:bodyPr wrap="square" rtlCol="0">
            <a:spAutoFit/>
          </a:bodyPr>
          <a:lstStyle/>
          <a:p>
            <a:r>
              <a:rPr lang="en-US" dirty="0"/>
              <a:t>  </a:t>
            </a:r>
          </a:p>
          <a:p>
            <a:r>
              <a:rPr lang="en-US" sz="2400" dirty="0">
                <a:highlight>
                  <a:srgbClr val="FFFF00"/>
                </a:highlight>
                <a:latin typeface="Times New Roman" panose="02020603050405020304" pitchFamily="18" charset="0"/>
                <a:cs typeface="Times New Roman" panose="02020603050405020304" pitchFamily="18" charset="0"/>
              </a:rPr>
              <a:t>Maintain  and Enhance  Professional &amp; Technical Competency</a:t>
            </a:r>
          </a:p>
          <a:p>
            <a:pPr marL="342900" indent="-342900" algn="just">
              <a:buFont typeface="Arial" panose="020B0604020202020204" pitchFamily="34" charset="0"/>
              <a:buChar char="•"/>
            </a:pPr>
            <a:r>
              <a:rPr lang="en-US" sz="2400" b="1" dirty="0"/>
              <a:t>Personal Professional  Skill Development Plan </a:t>
            </a:r>
          </a:p>
          <a:p>
            <a:pPr marL="800100" lvl="1" indent="-342900" algn="just">
              <a:buFont typeface="Arial" panose="020B0604020202020204" pitchFamily="34" charset="0"/>
              <a:buChar char="•"/>
            </a:pPr>
            <a:r>
              <a:rPr lang="en-US" sz="2000" b="1" dirty="0"/>
              <a:t>Enhancing qualification </a:t>
            </a:r>
          </a:p>
          <a:p>
            <a:pPr marL="800100" lvl="1" indent="-342900" algn="just">
              <a:buFont typeface="Arial" panose="020B0604020202020204" pitchFamily="34" charset="0"/>
              <a:buChar char="•"/>
            </a:pPr>
            <a:r>
              <a:rPr lang="en-US" sz="2000" b="1" dirty="0"/>
              <a:t>Industry attachment, Industry visit, Conference, Seminar etc.</a:t>
            </a:r>
          </a:p>
          <a:p>
            <a:pPr marL="342900" indent="-342900" algn="just">
              <a:buFont typeface="Arial" panose="020B0604020202020204" pitchFamily="34" charset="0"/>
              <a:buChar char="•"/>
            </a:pPr>
            <a:r>
              <a:rPr lang="en-US" sz="2400" b="1" dirty="0"/>
              <a:t>Technical Competency Development Plan</a:t>
            </a:r>
            <a:endParaRPr lang="en-US" sz="2400" dirty="0"/>
          </a:p>
          <a:p>
            <a:pPr marL="800100" lvl="1" indent="-342900" algn="just">
              <a:buFont typeface="Arial" panose="020B0604020202020204" pitchFamily="34" charset="0"/>
              <a:buChar char="•"/>
            </a:pPr>
            <a:r>
              <a:rPr lang="en-US" sz="2000" b="1" dirty="0"/>
              <a:t>Required Skills Development</a:t>
            </a:r>
          </a:p>
          <a:p>
            <a:pPr marL="800100" lvl="1" indent="-342900" algn="just">
              <a:buFont typeface="Arial" panose="020B0604020202020204" pitchFamily="34" charset="0"/>
              <a:buChar char="•"/>
            </a:pPr>
            <a:r>
              <a:rPr lang="en-US" sz="2000" b="1" dirty="0"/>
              <a:t>Visit Industry for updated skills </a:t>
            </a:r>
          </a:p>
        </p:txBody>
      </p:sp>
    </p:spTree>
    <p:extLst>
      <p:ext uri="{BB962C8B-B14F-4D97-AF65-F5344CB8AC3E}">
        <p14:creationId xmlns:p14="http://schemas.microsoft.com/office/powerpoint/2010/main" val="315748757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482780" y="77188"/>
            <a:ext cx="11490251" cy="876300"/>
          </a:xfrm>
        </p:spPr>
        <p:txBody>
          <a:bodyPr>
            <a:normAutofit/>
          </a:bodyPr>
          <a:lstStyle/>
          <a:p>
            <a:r>
              <a:rPr lang="en-US" b="1" dirty="0"/>
              <a:t>Choosing Learning Activities and Methods</a:t>
            </a:r>
            <a:endParaRPr lang="en-US" dirty="0"/>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376227"/>
            <a:ext cx="1033670" cy="369332"/>
          </a:xfrm>
          <a:prstGeom prst="rect">
            <a:avLst/>
          </a:prstGeom>
          <a:noFill/>
        </p:spPr>
        <p:txBody>
          <a:bodyPr wrap="square" rtlCol="0">
            <a:spAutoFit/>
          </a:bodyPr>
          <a:lstStyle/>
          <a:p>
            <a:r>
              <a:rPr lang="en-US" dirty="0"/>
              <a:t>P- 42</a:t>
            </a:r>
          </a:p>
        </p:txBody>
      </p:sp>
      <p:sp>
        <p:nvSpPr>
          <p:cNvPr id="7" name="TextBox 6">
            <a:extLst>
              <a:ext uri="{FF2B5EF4-FFF2-40B4-BE49-F238E27FC236}">
                <a16:creationId xmlns:a16="http://schemas.microsoft.com/office/drawing/2014/main" id="{B5454A71-93EF-42B7-9CCD-9525787BA4B6}"/>
              </a:ext>
            </a:extLst>
          </p:cNvPr>
          <p:cNvSpPr txBox="1"/>
          <p:nvPr/>
        </p:nvSpPr>
        <p:spPr>
          <a:xfrm>
            <a:off x="1375818" y="1131888"/>
            <a:ext cx="10137912" cy="5355312"/>
          </a:xfrm>
          <a:prstGeom prst="rect">
            <a:avLst/>
          </a:prstGeom>
          <a:noFill/>
        </p:spPr>
        <p:txBody>
          <a:bodyPr wrap="square" rtlCol="0">
            <a:spAutoFit/>
          </a:bodyPr>
          <a:lstStyle/>
          <a:p>
            <a:r>
              <a:rPr lang="en-US" b="1" dirty="0"/>
              <a:t>Analogies</a:t>
            </a:r>
            <a:endParaRPr lang="en-US" dirty="0"/>
          </a:p>
          <a:p>
            <a:r>
              <a:rPr lang="en-US" dirty="0"/>
              <a:t> Assist learners to make connections with the materials and what they already know.</a:t>
            </a:r>
          </a:p>
          <a:p>
            <a:r>
              <a:rPr lang="en-US" dirty="0"/>
              <a:t>Many well-known concepts have been effectively explained using this technique.</a:t>
            </a:r>
          </a:p>
          <a:p>
            <a:r>
              <a:rPr lang="en-US" b="1" u="sng" dirty="0"/>
              <a:t>Case Studies</a:t>
            </a:r>
            <a:endParaRPr lang="en-US" dirty="0"/>
          </a:p>
          <a:p>
            <a:r>
              <a:rPr lang="en-US" dirty="0"/>
              <a:t> Case studies are an excellent way of providing opportunities for analysis of ‘real world’ situations which pose problems for the learner to solve as well as a chance to apply or consolidate their learnings. </a:t>
            </a:r>
          </a:p>
          <a:p>
            <a:r>
              <a:rPr lang="en-US" b="1" dirty="0"/>
              <a:t>Charts and Diagrams</a:t>
            </a:r>
          </a:p>
          <a:p>
            <a:r>
              <a:rPr lang="en-US" b="1" dirty="0"/>
              <a:t>Checklists</a:t>
            </a:r>
            <a:endParaRPr lang="en-US" dirty="0"/>
          </a:p>
          <a:p>
            <a:r>
              <a:rPr lang="en-US" b="1" dirty="0"/>
              <a:t>Instructional Games and Simulations</a:t>
            </a:r>
            <a:endParaRPr lang="en-US" dirty="0"/>
          </a:p>
          <a:p>
            <a:r>
              <a:rPr lang="en-US" b="1" dirty="0"/>
              <a:t>Mind Maps</a:t>
            </a:r>
            <a:endParaRPr lang="en-US" dirty="0"/>
          </a:p>
          <a:p>
            <a:r>
              <a:rPr lang="en-US" b="1" dirty="0"/>
              <a:t>Mnemonic Aids</a:t>
            </a:r>
            <a:endParaRPr lang="en-US" dirty="0"/>
          </a:p>
          <a:p>
            <a:r>
              <a:rPr lang="en-US" dirty="0"/>
              <a:t> Are used to assist learners in remembering key concepts or principles. An example is RATER, which reminds us of the five factors that clients use to rate the quality of service they receive.</a:t>
            </a:r>
          </a:p>
          <a:p>
            <a:pPr lvl="3"/>
            <a:r>
              <a:rPr lang="en-US" b="1" dirty="0"/>
              <a:t>	R</a:t>
            </a:r>
            <a:r>
              <a:rPr lang="en-US" dirty="0"/>
              <a:t>eliability</a:t>
            </a:r>
          </a:p>
          <a:p>
            <a:pPr lvl="3"/>
            <a:r>
              <a:rPr lang="en-US" b="1" dirty="0"/>
              <a:t>	A</a:t>
            </a:r>
            <a:r>
              <a:rPr lang="en-US" dirty="0"/>
              <a:t>ssurance</a:t>
            </a:r>
          </a:p>
          <a:p>
            <a:pPr lvl="3"/>
            <a:r>
              <a:rPr lang="en-US" dirty="0"/>
              <a:t>	</a:t>
            </a:r>
            <a:r>
              <a:rPr lang="en-US" b="1" dirty="0"/>
              <a:t>T</a:t>
            </a:r>
            <a:r>
              <a:rPr lang="en-US" dirty="0"/>
              <a:t>angibles</a:t>
            </a:r>
          </a:p>
          <a:p>
            <a:pPr lvl="3"/>
            <a:r>
              <a:rPr lang="en-US" b="1" dirty="0"/>
              <a:t>	E</a:t>
            </a:r>
            <a:r>
              <a:rPr lang="en-US" dirty="0"/>
              <a:t>mpathy</a:t>
            </a:r>
          </a:p>
          <a:p>
            <a:pPr lvl="3"/>
            <a:r>
              <a:rPr lang="en-US" b="1" dirty="0"/>
              <a:t>	R</a:t>
            </a:r>
            <a:r>
              <a:rPr lang="en-US" dirty="0"/>
              <a:t>esponsiveness</a:t>
            </a:r>
            <a:endParaRPr lang="en-US" b="1" dirty="0"/>
          </a:p>
          <a:p>
            <a:endParaRPr lang="en-US" dirty="0"/>
          </a:p>
        </p:txBody>
      </p:sp>
    </p:spTree>
    <p:extLst>
      <p:ext uri="{BB962C8B-B14F-4D97-AF65-F5344CB8AC3E}">
        <p14:creationId xmlns:p14="http://schemas.microsoft.com/office/powerpoint/2010/main" val="121859805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482780" y="77188"/>
            <a:ext cx="11490251" cy="876300"/>
          </a:xfrm>
        </p:spPr>
        <p:txBody>
          <a:bodyPr>
            <a:normAutofit/>
          </a:bodyPr>
          <a:lstStyle/>
          <a:p>
            <a:r>
              <a:rPr lang="en-US" b="1" dirty="0"/>
              <a:t>Things consider for writing CBLM</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376227"/>
            <a:ext cx="1033670" cy="369332"/>
          </a:xfrm>
          <a:prstGeom prst="rect">
            <a:avLst/>
          </a:prstGeom>
          <a:noFill/>
        </p:spPr>
        <p:txBody>
          <a:bodyPr wrap="square" rtlCol="0">
            <a:spAutoFit/>
          </a:bodyPr>
          <a:lstStyle/>
          <a:p>
            <a:r>
              <a:rPr lang="en-US" dirty="0"/>
              <a:t>P- 46</a:t>
            </a:r>
          </a:p>
        </p:txBody>
      </p:sp>
      <p:sp>
        <p:nvSpPr>
          <p:cNvPr id="7" name="TextBox 6">
            <a:extLst>
              <a:ext uri="{FF2B5EF4-FFF2-40B4-BE49-F238E27FC236}">
                <a16:creationId xmlns:a16="http://schemas.microsoft.com/office/drawing/2014/main" id="{B5454A71-93EF-42B7-9CCD-9525787BA4B6}"/>
              </a:ext>
            </a:extLst>
          </p:cNvPr>
          <p:cNvSpPr txBox="1"/>
          <p:nvPr/>
        </p:nvSpPr>
        <p:spPr>
          <a:xfrm>
            <a:off x="1563758" y="1838470"/>
            <a:ext cx="10137912" cy="3139321"/>
          </a:xfrm>
          <a:prstGeom prst="rect">
            <a:avLst/>
          </a:prstGeom>
          <a:noFill/>
        </p:spPr>
        <p:txBody>
          <a:bodyPr wrap="square" rtlCol="0">
            <a:spAutoFit/>
          </a:bodyPr>
          <a:lstStyle/>
          <a:p>
            <a:pPr marL="342900" lvl="0" indent="-342900">
              <a:buFont typeface="Courier New" panose="02070309020205020404" pitchFamily="49" charset="0"/>
              <a:buChar char="o"/>
            </a:pPr>
            <a:r>
              <a:rPr lang="en-US" sz="2000" b="1" dirty="0"/>
              <a:t>To enjoy writing</a:t>
            </a:r>
          </a:p>
          <a:p>
            <a:r>
              <a:rPr lang="en-US" sz="2000" b="1" dirty="0"/>
              <a:t> </a:t>
            </a:r>
          </a:p>
          <a:p>
            <a:pPr marL="342900" lvl="0" indent="-342900">
              <a:buFont typeface="Courier New" panose="02070309020205020404" pitchFamily="49" charset="0"/>
              <a:buChar char="o"/>
            </a:pPr>
            <a:r>
              <a:rPr lang="en-US" sz="2000" b="1" dirty="0"/>
              <a:t>Knowledge of your subject area and be able to put time into research</a:t>
            </a:r>
          </a:p>
          <a:p>
            <a:r>
              <a:rPr lang="en-US" sz="2000" b="1" dirty="0"/>
              <a:t> </a:t>
            </a:r>
          </a:p>
          <a:p>
            <a:pPr marL="342900" lvl="0" indent="-342900">
              <a:buFont typeface="Courier New" panose="02070309020205020404" pitchFamily="49" charset="0"/>
              <a:buChar char="o"/>
            </a:pPr>
            <a:r>
              <a:rPr lang="en-US" sz="2000" b="1" dirty="0"/>
              <a:t>Relevant personal experience that you can draw upon</a:t>
            </a:r>
          </a:p>
          <a:p>
            <a:r>
              <a:rPr lang="en-US" sz="2000" b="1" dirty="0"/>
              <a:t> </a:t>
            </a:r>
          </a:p>
          <a:p>
            <a:pPr marL="342900" lvl="0" indent="-342900">
              <a:buFont typeface="Courier New" panose="02070309020205020404" pitchFamily="49" charset="0"/>
              <a:buChar char="o"/>
            </a:pPr>
            <a:r>
              <a:rPr lang="en-US" sz="2000" b="1" dirty="0"/>
              <a:t>Appropriate knowledge of instructional design, adult learning and training.</a:t>
            </a:r>
          </a:p>
          <a:p>
            <a:r>
              <a:rPr lang="en-US" sz="2000" b="1" dirty="0"/>
              <a:t> </a:t>
            </a:r>
          </a:p>
          <a:p>
            <a:pPr marL="342900" lvl="0" indent="-342900">
              <a:buFont typeface="Courier New" panose="02070309020205020404" pitchFamily="49" charset="0"/>
              <a:buChar char="o"/>
            </a:pPr>
            <a:r>
              <a:rPr lang="en-US" sz="2000" b="1" dirty="0"/>
              <a:t>To focus for periods of time without interruption</a:t>
            </a:r>
          </a:p>
          <a:p>
            <a:endParaRPr lang="en-US" dirty="0"/>
          </a:p>
        </p:txBody>
      </p:sp>
    </p:spTree>
    <p:extLst>
      <p:ext uri="{BB962C8B-B14F-4D97-AF65-F5344CB8AC3E}">
        <p14:creationId xmlns:p14="http://schemas.microsoft.com/office/powerpoint/2010/main" val="74870209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482780" y="77188"/>
            <a:ext cx="11490251" cy="876300"/>
          </a:xfrm>
        </p:spPr>
        <p:txBody>
          <a:bodyPr>
            <a:normAutofit/>
          </a:bodyPr>
          <a:lstStyle/>
          <a:p>
            <a:r>
              <a:rPr lang="en-US" b="1" dirty="0"/>
              <a:t>Improving your Writing</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376227"/>
            <a:ext cx="1033670" cy="369332"/>
          </a:xfrm>
          <a:prstGeom prst="rect">
            <a:avLst/>
          </a:prstGeom>
          <a:noFill/>
        </p:spPr>
        <p:txBody>
          <a:bodyPr wrap="square" rtlCol="0">
            <a:spAutoFit/>
          </a:bodyPr>
          <a:lstStyle/>
          <a:p>
            <a:r>
              <a:rPr lang="en-US" dirty="0"/>
              <a:t>P- 48</a:t>
            </a:r>
          </a:p>
        </p:txBody>
      </p:sp>
      <p:sp>
        <p:nvSpPr>
          <p:cNvPr id="7" name="TextBox 6">
            <a:extLst>
              <a:ext uri="{FF2B5EF4-FFF2-40B4-BE49-F238E27FC236}">
                <a16:creationId xmlns:a16="http://schemas.microsoft.com/office/drawing/2014/main" id="{B5454A71-93EF-42B7-9CCD-9525787BA4B6}"/>
              </a:ext>
            </a:extLst>
          </p:cNvPr>
          <p:cNvSpPr txBox="1"/>
          <p:nvPr/>
        </p:nvSpPr>
        <p:spPr>
          <a:xfrm>
            <a:off x="2829641" y="2274838"/>
            <a:ext cx="6532717" cy="2308324"/>
          </a:xfrm>
          <a:prstGeom prst="rect">
            <a:avLst/>
          </a:prstGeom>
          <a:noFill/>
        </p:spPr>
        <p:txBody>
          <a:bodyPr wrap="square" rtlCol="0">
            <a:spAutoFit/>
          </a:bodyPr>
          <a:lstStyle/>
          <a:p>
            <a:pPr lvl="0"/>
            <a:r>
              <a:rPr lang="en-US" b="1" dirty="0">
                <a:latin typeface="Times New Roman" panose="02020603050405020304" pitchFamily="18" charset="0"/>
                <a:cs typeface="Times New Roman" panose="02020603050405020304" pitchFamily="18" charset="0"/>
              </a:rPr>
              <a:t>1. Using overviews instead of introductions.</a:t>
            </a:r>
          </a:p>
          <a:p>
            <a:r>
              <a:rPr lang="en-US" b="1" dirty="0">
                <a:latin typeface="Times New Roman" panose="02020603050405020304" pitchFamily="18" charset="0"/>
                <a:cs typeface="Times New Roman" panose="02020603050405020304" pitchFamily="18" charset="0"/>
              </a:rPr>
              <a:t> </a:t>
            </a:r>
          </a:p>
          <a:p>
            <a:pPr lvl="0"/>
            <a:r>
              <a:rPr lang="en-US" b="1" dirty="0">
                <a:latin typeface="Times New Roman" panose="02020603050405020304" pitchFamily="18" charset="0"/>
                <a:cs typeface="Times New Roman" panose="02020603050405020304" pitchFamily="18" charset="0"/>
              </a:rPr>
              <a:t>2. Make the dialogue sound real, not artificial.</a:t>
            </a:r>
          </a:p>
          <a:p>
            <a:r>
              <a:rPr lang="en-US" b="1" dirty="0">
                <a:latin typeface="Times New Roman" panose="02020603050405020304" pitchFamily="18" charset="0"/>
                <a:cs typeface="Times New Roman" panose="02020603050405020304" pitchFamily="18" charset="0"/>
              </a:rPr>
              <a:t> </a:t>
            </a:r>
          </a:p>
          <a:p>
            <a:pPr lvl="0"/>
            <a:r>
              <a:rPr lang="en-US" b="1" dirty="0">
                <a:latin typeface="Times New Roman" panose="02020603050405020304" pitchFamily="18" charset="0"/>
                <a:cs typeface="Times New Roman" panose="02020603050405020304" pitchFamily="18" charset="0"/>
              </a:rPr>
              <a:t>3. Create interesting case studies and role plays.</a:t>
            </a:r>
          </a:p>
          <a:p>
            <a:r>
              <a:rPr lang="en-US" b="1" dirty="0">
                <a:latin typeface="Times New Roman" panose="02020603050405020304" pitchFamily="18" charset="0"/>
                <a:cs typeface="Times New Roman" panose="02020603050405020304" pitchFamily="18" charset="0"/>
              </a:rPr>
              <a:t> </a:t>
            </a:r>
          </a:p>
          <a:p>
            <a:pPr lvl="0"/>
            <a:r>
              <a:rPr lang="en-US" b="1" dirty="0">
                <a:latin typeface="Times New Roman" panose="02020603050405020304" pitchFamily="18" charset="0"/>
                <a:cs typeface="Times New Roman" panose="02020603050405020304" pitchFamily="18" charset="0"/>
              </a:rPr>
              <a:t>4. Position ideas for highlighting.</a:t>
            </a:r>
          </a:p>
          <a:p>
            <a:endParaRPr lang="en-US" dirty="0"/>
          </a:p>
        </p:txBody>
      </p:sp>
    </p:spTree>
    <p:extLst>
      <p:ext uri="{BB962C8B-B14F-4D97-AF65-F5344CB8AC3E}">
        <p14:creationId xmlns:p14="http://schemas.microsoft.com/office/powerpoint/2010/main" val="401522942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301355"/>
            <a:ext cx="11490251" cy="876300"/>
          </a:xfrm>
        </p:spPr>
        <p:txBody>
          <a:bodyPr>
            <a:normAutofit/>
          </a:bodyPr>
          <a:lstStyle/>
          <a:p>
            <a:r>
              <a:rPr lang="en-US" sz="3600" b="1" dirty="0">
                <a:solidFill>
                  <a:srgbClr val="0070C0"/>
                </a:solidFill>
                <a:latin typeface="Algerian" panose="04020705040A02060702" pitchFamily="82" charset="0"/>
              </a:rPr>
              <a:t>7.4   Review learning materials</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P- 51</a:t>
            </a:r>
          </a:p>
        </p:txBody>
      </p:sp>
      <p:sp>
        <p:nvSpPr>
          <p:cNvPr id="7" name="TextBox 6">
            <a:extLst>
              <a:ext uri="{FF2B5EF4-FFF2-40B4-BE49-F238E27FC236}">
                <a16:creationId xmlns:a16="http://schemas.microsoft.com/office/drawing/2014/main" id="{B5454A71-93EF-42B7-9CCD-9525787BA4B6}"/>
              </a:ext>
            </a:extLst>
          </p:cNvPr>
          <p:cNvSpPr txBox="1"/>
          <p:nvPr/>
        </p:nvSpPr>
        <p:spPr>
          <a:xfrm>
            <a:off x="1563758" y="2099522"/>
            <a:ext cx="10137912" cy="3539430"/>
          </a:xfrm>
          <a:prstGeom prst="rect">
            <a:avLst/>
          </a:prstGeom>
          <a:noFill/>
        </p:spPr>
        <p:txBody>
          <a:bodyPr wrap="square" rtlCol="0">
            <a:spAutoFit/>
          </a:bodyPr>
          <a:lstStyle/>
          <a:p>
            <a:r>
              <a:rPr lang="en-US" sz="2800" b="1" dirty="0"/>
              <a:t>Competency Based Learning Material (CBLM):</a:t>
            </a:r>
            <a:endParaRPr lang="en-US" sz="2800" dirty="0"/>
          </a:p>
          <a:p>
            <a:r>
              <a:rPr lang="en-US" sz="2800" dirty="0"/>
              <a:t> </a:t>
            </a:r>
          </a:p>
          <a:p>
            <a:r>
              <a:rPr lang="en-US" sz="2800" dirty="0"/>
              <a:t>CBLM is a learning guide which will lead a learner through a series of activities. These activities may be completed as part of structured classroom activities or you to work at your on pace. These activities will ask you to complete associated learning and practices activities in order to gain knowledge, skills you need to achieve the learning outcome.</a:t>
            </a:r>
          </a:p>
        </p:txBody>
      </p:sp>
    </p:spTree>
    <p:extLst>
      <p:ext uri="{BB962C8B-B14F-4D97-AF65-F5344CB8AC3E}">
        <p14:creationId xmlns:p14="http://schemas.microsoft.com/office/powerpoint/2010/main" val="4243365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301355"/>
            <a:ext cx="11490251" cy="876300"/>
          </a:xfrm>
        </p:spPr>
        <p:txBody>
          <a:bodyPr>
            <a:normAutofit/>
          </a:bodyPr>
          <a:lstStyle/>
          <a:p>
            <a:r>
              <a:rPr lang="en-US" sz="3600" b="1" dirty="0"/>
              <a:t>Reasons for Using CBLM</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P- 51</a:t>
            </a:r>
          </a:p>
        </p:txBody>
      </p:sp>
      <p:sp>
        <p:nvSpPr>
          <p:cNvPr id="7" name="TextBox 6">
            <a:extLst>
              <a:ext uri="{FF2B5EF4-FFF2-40B4-BE49-F238E27FC236}">
                <a16:creationId xmlns:a16="http://schemas.microsoft.com/office/drawing/2014/main" id="{B5454A71-93EF-42B7-9CCD-9525787BA4B6}"/>
              </a:ext>
            </a:extLst>
          </p:cNvPr>
          <p:cNvSpPr txBox="1"/>
          <p:nvPr/>
        </p:nvSpPr>
        <p:spPr>
          <a:xfrm>
            <a:off x="2265506" y="1520785"/>
            <a:ext cx="10137912" cy="3816429"/>
          </a:xfrm>
          <a:prstGeom prst="rect">
            <a:avLst/>
          </a:prstGeom>
          <a:noFill/>
        </p:spPr>
        <p:txBody>
          <a:bodyPr wrap="square" rtlCol="0">
            <a:spAutoFit/>
          </a:bodyPr>
          <a:lstStyle/>
          <a:p>
            <a:r>
              <a:rPr lang="en-US" dirty="0"/>
              <a:t> </a:t>
            </a:r>
          </a:p>
          <a:p>
            <a:r>
              <a:rPr lang="en-US" sz="2800" b="1" dirty="0"/>
              <a:t>Learning is self-paced;</a:t>
            </a:r>
          </a:p>
          <a:p>
            <a:r>
              <a:rPr lang="en-US" sz="2800" b="1" dirty="0"/>
              <a:t> </a:t>
            </a:r>
          </a:p>
          <a:p>
            <a:r>
              <a:rPr lang="en-US" sz="2800" b="1" dirty="0"/>
              <a:t>Learning is student-centered;</a:t>
            </a:r>
          </a:p>
          <a:p>
            <a:r>
              <a:rPr lang="en-US" sz="2800" b="1" dirty="0"/>
              <a:t> </a:t>
            </a:r>
          </a:p>
          <a:p>
            <a:r>
              <a:rPr lang="en-US" sz="2800" b="1" dirty="0"/>
              <a:t>Develop learning mastery;</a:t>
            </a:r>
          </a:p>
          <a:p>
            <a:r>
              <a:rPr lang="en-US" sz="2800" b="1" dirty="0"/>
              <a:t> </a:t>
            </a:r>
          </a:p>
          <a:p>
            <a:r>
              <a:rPr lang="en-US" sz="2800" b="1" dirty="0"/>
              <a:t>Immediate feedback on the achievement of learning; and Training is well-planned</a:t>
            </a:r>
          </a:p>
        </p:txBody>
      </p:sp>
    </p:spTree>
    <p:extLst>
      <p:ext uri="{BB962C8B-B14F-4D97-AF65-F5344CB8AC3E}">
        <p14:creationId xmlns:p14="http://schemas.microsoft.com/office/powerpoint/2010/main" val="186940028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301355"/>
            <a:ext cx="11490251" cy="876300"/>
          </a:xfrm>
        </p:spPr>
        <p:txBody>
          <a:bodyPr>
            <a:normAutofit/>
          </a:bodyPr>
          <a:lstStyle/>
          <a:p>
            <a:r>
              <a:rPr lang="en-US" sz="3600" dirty="0"/>
              <a:t>The major parts of CBLM’s contain which are</a:t>
            </a:r>
            <a:endParaRPr lang="en-US" sz="3600" b="1" dirty="0"/>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P- 51</a:t>
            </a:r>
          </a:p>
        </p:txBody>
      </p:sp>
      <p:sp>
        <p:nvSpPr>
          <p:cNvPr id="7" name="TextBox 6">
            <a:extLst>
              <a:ext uri="{FF2B5EF4-FFF2-40B4-BE49-F238E27FC236}">
                <a16:creationId xmlns:a16="http://schemas.microsoft.com/office/drawing/2014/main" id="{B5454A71-93EF-42B7-9CCD-9525787BA4B6}"/>
              </a:ext>
            </a:extLst>
          </p:cNvPr>
          <p:cNvSpPr txBox="1"/>
          <p:nvPr/>
        </p:nvSpPr>
        <p:spPr>
          <a:xfrm>
            <a:off x="2751138" y="1474788"/>
            <a:ext cx="6198010" cy="4524315"/>
          </a:xfrm>
          <a:prstGeom prst="rect">
            <a:avLst/>
          </a:prstGeom>
          <a:noFill/>
        </p:spPr>
        <p:txBody>
          <a:bodyPr wrap="square" rtlCol="0">
            <a:spAutoFit/>
          </a:bodyPr>
          <a:lstStyle/>
          <a:p>
            <a:r>
              <a:rPr lang="en-US" dirty="0"/>
              <a:t>:</a:t>
            </a:r>
          </a:p>
          <a:p>
            <a:r>
              <a:rPr lang="en-US" dirty="0"/>
              <a:t> </a:t>
            </a:r>
          </a:p>
          <a:p>
            <a:pPr lvl="0"/>
            <a:r>
              <a:rPr lang="en-US" sz="2800" b="1" dirty="0"/>
              <a:t>Information sheet</a:t>
            </a:r>
          </a:p>
          <a:p>
            <a:r>
              <a:rPr lang="en-US" sz="2800" b="1" dirty="0"/>
              <a:t> </a:t>
            </a:r>
          </a:p>
          <a:p>
            <a:pPr lvl="0"/>
            <a:r>
              <a:rPr lang="en-US" sz="2800" dirty="0"/>
              <a:t>Self Check sheet</a:t>
            </a:r>
          </a:p>
          <a:p>
            <a:r>
              <a:rPr lang="en-US" sz="2800" dirty="0"/>
              <a:t> </a:t>
            </a:r>
          </a:p>
          <a:p>
            <a:pPr lvl="0"/>
            <a:r>
              <a:rPr lang="en-US" sz="2800" dirty="0"/>
              <a:t>Answer sheet</a:t>
            </a:r>
          </a:p>
          <a:p>
            <a:r>
              <a:rPr lang="en-US" sz="2800" b="1" dirty="0"/>
              <a:t> </a:t>
            </a:r>
          </a:p>
          <a:p>
            <a:pPr lvl="0"/>
            <a:r>
              <a:rPr lang="en-US" sz="2800" b="1" dirty="0"/>
              <a:t>Job Sheet</a:t>
            </a:r>
          </a:p>
          <a:p>
            <a:r>
              <a:rPr lang="en-US" sz="2800" b="1" dirty="0"/>
              <a:t> </a:t>
            </a:r>
          </a:p>
          <a:p>
            <a:pPr lvl="0"/>
            <a:r>
              <a:rPr lang="en-US" sz="2800" b="1" dirty="0"/>
              <a:t>Specification sheet</a:t>
            </a:r>
            <a:r>
              <a:rPr lang="en-US" dirty="0"/>
              <a:t>.</a:t>
            </a:r>
          </a:p>
        </p:txBody>
      </p:sp>
    </p:spTree>
    <p:extLst>
      <p:ext uri="{BB962C8B-B14F-4D97-AF65-F5344CB8AC3E}">
        <p14:creationId xmlns:p14="http://schemas.microsoft.com/office/powerpoint/2010/main" val="9669048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301355"/>
            <a:ext cx="11490251" cy="876300"/>
          </a:xfrm>
        </p:spPr>
        <p:txBody>
          <a:bodyPr>
            <a:normAutofit/>
          </a:bodyPr>
          <a:lstStyle/>
          <a:p>
            <a:r>
              <a:rPr lang="en-US" sz="3600" dirty="0"/>
              <a:t>The major parts of CBLM’s contain which are</a:t>
            </a:r>
            <a:endParaRPr lang="en-US" sz="3600" b="1" dirty="0"/>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P- 51</a:t>
            </a:r>
          </a:p>
        </p:txBody>
      </p:sp>
      <p:sp>
        <p:nvSpPr>
          <p:cNvPr id="7" name="TextBox 6">
            <a:extLst>
              <a:ext uri="{FF2B5EF4-FFF2-40B4-BE49-F238E27FC236}">
                <a16:creationId xmlns:a16="http://schemas.microsoft.com/office/drawing/2014/main" id="{B5454A71-93EF-42B7-9CCD-9525787BA4B6}"/>
              </a:ext>
            </a:extLst>
          </p:cNvPr>
          <p:cNvSpPr txBox="1"/>
          <p:nvPr/>
        </p:nvSpPr>
        <p:spPr>
          <a:xfrm>
            <a:off x="1403499" y="1474788"/>
            <a:ext cx="10547496" cy="4062651"/>
          </a:xfrm>
          <a:prstGeom prst="rect">
            <a:avLst/>
          </a:prstGeom>
          <a:noFill/>
        </p:spPr>
        <p:txBody>
          <a:bodyPr wrap="square" rtlCol="0">
            <a:spAutoFit/>
          </a:bodyPr>
          <a:lstStyle/>
          <a:p>
            <a:r>
              <a:rPr lang="en-US" sz="2400" dirty="0"/>
              <a:t>:</a:t>
            </a:r>
            <a:r>
              <a:rPr lang="en-US" sz="2400" b="1" dirty="0"/>
              <a:t> Job Sheet:</a:t>
            </a:r>
            <a:endParaRPr lang="en-US" sz="2400" dirty="0"/>
          </a:p>
          <a:p>
            <a:r>
              <a:rPr lang="en-US" sz="2400" dirty="0"/>
              <a:t> Job sheet is a set of instruction to perform a specific job. This is used when a basic task, operation or process needs to be mastered before doing the job. List all the steps a worker will need to complete the job</a:t>
            </a:r>
            <a:r>
              <a:rPr lang="en-US" sz="2400" i="1" dirty="0"/>
              <a:t>.</a:t>
            </a:r>
            <a:endParaRPr lang="en-US" sz="2400" dirty="0"/>
          </a:p>
          <a:p>
            <a:r>
              <a:rPr lang="en-US" sz="2400" b="1" dirty="0"/>
              <a:t>Specification sheet:</a:t>
            </a:r>
            <a:endParaRPr lang="en-US" sz="2400" dirty="0"/>
          </a:p>
          <a:p>
            <a:r>
              <a:rPr lang="en-US" sz="2400" dirty="0"/>
              <a:t> </a:t>
            </a:r>
            <a:r>
              <a:rPr lang="en-US" sz="2400" i="1" dirty="0"/>
              <a:t>In a specification there is a set of condition, Specifications, Diagram of exiting job which is required to perform the job.</a:t>
            </a:r>
            <a:endParaRPr lang="en-US" sz="2400" dirty="0"/>
          </a:p>
          <a:p>
            <a:r>
              <a:rPr lang="en-US" sz="2400" dirty="0"/>
              <a:t>.</a:t>
            </a:r>
            <a:r>
              <a:rPr lang="en-US" sz="2400" b="1" dirty="0"/>
              <a:t> Information sheet:</a:t>
            </a:r>
            <a:endParaRPr lang="en-US" sz="2400" dirty="0"/>
          </a:p>
          <a:p>
            <a:r>
              <a:rPr lang="en-US" sz="2400" dirty="0"/>
              <a:t> The information supports the job sheet; </a:t>
            </a:r>
            <a:r>
              <a:rPr lang="en-US" sz="2400" dirty="0" err="1"/>
              <a:t>i,e</a:t>
            </a:r>
            <a:r>
              <a:rPr lang="en-US" sz="2400" dirty="0"/>
              <a:t> to perform the job required underpinning knowledge are included in the information sheet.</a:t>
            </a:r>
          </a:p>
          <a:p>
            <a:pPr lvl="0"/>
            <a:endParaRPr lang="en-US" dirty="0"/>
          </a:p>
        </p:txBody>
      </p:sp>
    </p:spTree>
    <p:extLst>
      <p:ext uri="{BB962C8B-B14F-4D97-AF65-F5344CB8AC3E}">
        <p14:creationId xmlns:p14="http://schemas.microsoft.com/office/powerpoint/2010/main" val="33545722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701749" y="301355"/>
            <a:ext cx="11490251" cy="876300"/>
          </a:xfrm>
        </p:spPr>
        <p:txBody>
          <a:bodyPr>
            <a:normAutofit/>
          </a:bodyPr>
          <a:lstStyle/>
          <a:p>
            <a:r>
              <a:rPr lang="en-US" sz="3600" b="1" dirty="0"/>
              <a:t>Characteristics of a Good Information Sheet</a:t>
            </a:r>
            <a:endParaRPr lang="en-US" sz="3600" dirty="0"/>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P- 51</a:t>
            </a:r>
          </a:p>
        </p:txBody>
      </p:sp>
      <p:sp>
        <p:nvSpPr>
          <p:cNvPr id="7" name="TextBox 6">
            <a:extLst>
              <a:ext uri="{FF2B5EF4-FFF2-40B4-BE49-F238E27FC236}">
                <a16:creationId xmlns:a16="http://schemas.microsoft.com/office/drawing/2014/main" id="{B5454A71-93EF-42B7-9CCD-9525787BA4B6}"/>
              </a:ext>
            </a:extLst>
          </p:cNvPr>
          <p:cNvSpPr txBox="1"/>
          <p:nvPr/>
        </p:nvSpPr>
        <p:spPr>
          <a:xfrm>
            <a:off x="1403499" y="1474788"/>
            <a:ext cx="10547496" cy="4708981"/>
          </a:xfrm>
          <a:prstGeom prst="rect">
            <a:avLst/>
          </a:prstGeom>
          <a:noFill/>
        </p:spPr>
        <p:txBody>
          <a:bodyPr wrap="square" rtlCol="0">
            <a:spAutoFit/>
          </a:bodyPr>
          <a:lstStyle/>
          <a:p>
            <a:r>
              <a:rPr lang="en-US" dirty="0"/>
              <a:t> </a:t>
            </a:r>
          </a:p>
          <a:p>
            <a:r>
              <a:rPr lang="en-US" sz="2400" dirty="0"/>
              <a:t>Free from violation of copyright law;</a:t>
            </a:r>
          </a:p>
          <a:p>
            <a:r>
              <a:rPr lang="en-US" sz="2400" dirty="0"/>
              <a:t> </a:t>
            </a:r>
          </a:p>
          <a:p>
            <a:r>
              <a:rPr lang="en-US" sz="2400" dirty="0"/>
              <a:t>Contains information essential to the attainment of the learning outcomes; Has a title that gives some idea of the coverage of the sheet;</a:t>
            </a:r>
          </a:p>
          <a:p>
            <a:r>
              <a:rPr lang="en-US" sz="2400" dirty="0"/>
              <a:t> </a:t>
            </a:r>
          </a:p>
          <a:p>
            <a:r>
              <a:rPr lang="en-US" sz="2400" dirty="0"/>
              <a:t>Approach in terms of content and presentation is appropriate to the interest and reading level of the learner;</a:t>
            </a:r>
          </a:p>
          <a:p>
            <a:r>
              <a:rPr lang="en-US" sz="2400" dirty="0"/>
              <a:t> </a:t>
            </a:r>
          </a:p>
          <a:p>
            <a:r>
              <a:rPr lang="en-US" sz="2400" dirty="0"/>
              <a:t>The layout, text and drawings are attractive in appearance and legible; and Has uncommon terms marked for further defining Has acknowledgement per copied part of the sheet</a:t>
            </a:r>
            <a:r>
              <a:rPr lang="en-US" dirty="0"/>
              <a:t>.</a:t>
            </a:r>
          </a:p>
          <a:p>
            <a:pPr lvl="0"/>
            <a:endParaRPr lang="en-US" dirty="0"/>
          </a:p>
        </p:txBody>
      </p:sp>
    </p:spTree>
    <p:extLst>
      <p:ext uri="{BB962C8B-B14F-4D97-AF65-F5344CB8AC3E}">
        <p14:creationId xmlns:p14="http://schemas.microsoft.com/office/powerpoint/2010/main" val="35724357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086062" y="255588"/>
            <a:ext cx="11490251" cy="876300"/>
          </a:xfrm>
        </p:spPr>
        <p:txBody>
          <a:bodyPr>
            <a:normAutofit/>
          </a:bodyPr>
          <a:lstStyle/>
          <a:p>
            <a:r>
              <a:rPr lang="en-US" sz="3200" b="1" dirty="0">
                <a:solidFill>
                  <a:srgbClr val="0070C0"/>
                </a:solidFill>
                <a:latin typeface="Algerian" panose="04020705040A02060702" pitchFamily="82" charset="0"/>
              </a:rPr>
              <a:t>7.5  Evaluate the design and development process</a:t>
            </a:r>
            <a:endParaRPr lang="en-US" sz="3200" dirty="0">
              <a:solidFill>
                <a:srgbClr val="0070C0"/>
              </a:solidFill>
              <a:latin typeface="Algerian" panose="04020705040A02060702" pitchFamily="82" charset="0"/>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P- 110</a:t>
            </a:r>
          </a:p>
        </p:txBody>
      </p:sp>
      <p:sp>
        <p:nvSpPr>
          <p:cNvPr id="7" name="TextBox 6">
            <a:extLst>
              <a:ext uri="{FF2B5EF4-FFF2-40B4-BE49-F238E27FC236}">
                <a16:creationId xmlns:a16="http://schemas.microsoft.com/office/drawing/2014/main" id="{B5454A71-93EF-42B7-9CCD-9525787BA4B6}"/>
              </a:ext>
            </a:extLst>
          </p:cNvPr>
          <p:cNvSpPr txBox="1"/>
          <p:nvPr/>
        </p:nvSpPr>
        <p:spPr>
          <a:xfrm>
            <a:off x="2751138" y="2182574"/>
            <a:ext cx="7663689" cy="369332"/>
          </a:xfrm>
          <a:prstGeom prst="rect">
            <a:avLst/>
          </a:prstGeom>
          <a:noFill/>
        </p:spPr>
        <p:txBody>
          <a:bodyPr wrap="square" rtlCol="0">
            <a:spAutoFit/>
          </a:bodyPr>
          <a:lstStyle/>
          <a:p>
            <a:r>
              <a:rPr lang="en-US" dirty="0" err="1"/>
              <a:t>ghfghcf</a:t>
            </a:r>
            <a:endParaRPr lang="en-US" dirty="0"/>
          </a:p>
        </p:txBody>
      </p:sp>
    </p:spTree>
    <p:extLst>
      <p:ext uri="{BB962C8B-B14F-4D97-AF65-F5344CB8AC3E}">
        <p14:creationId xmlns:p14="http://schemas.microsoft.com/office/powerpoint/2010/main" val="389965304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noAutofit/>
          </a:bodyPr>
          <a:lstStyle/>
          <a:p>
            <a:r>
              <a:rPr lang="en-US" sz="5400" b="1" dirty="0"/>
              <a:t>Review</a:t>
            </a:r>
            <a:endParaRPr lang="en-US" sz="5400" dirty="0"/>
          </a:p>
        </p:txBody>
      </p:sp>
      <p:sp>
        <p:nvSpPr>
          <p:cNvPr id="6" name="TextBox 5">
            <a:extLst>
              <a:ext uri="{FF2B5EF4-FFF2-40B4-BE49-F238E27FC236}">
                <a16:creationId xmlns:a16="http://schemas.microsoft.com/office/drawing/2014/main" id="{43F031C4-F7DF-4B4A-B033-D6767761512E}"/>
              </a:ext>
            </a:extLst>
          </p:cNvPr>
          <p:cNvSpPr txBox="1"/>
          <p:nvPr/>
        </p:nvSpPr>
        <p:spPr>
          <a:xfrm>
            <a:off x="1946220" y="2459504"/>
            <a:ext cx="9781953" cy="1938992"/>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Please mention some current trends (at least 5)</a:t>
            </a:r>
          </a:p>
          <a:p>
            <a:pPr marL="342900" indent="-342900" algn="just">
              <a:buFont typeface="Wingdings" panose="05000000000000000000" pitchFamily="2" charset="2"/>
              <a:buChar char="ü"/>
            </a:pPr>
            <a:r>
              <a:rPr lang="en-US" sz="2400" b="1" dirty="0"/>
              <a:t>What are the steps to help you manage  your emotions? </a:t>
            </a:r>
          </a:p>
          <a:p>
            <a:pPr marL="342900" indent="-342900">
              <a:buFont typeface="Wingdings" panose="05000000000000000000" pitchFamily="2" charset="2"/>
              <a:buChar char="ü"/>
            </a:pPr>
            <a:r>
              <a:rPr lang="en-US" sz="2400" b="1" dirty="0"/>
              <a:t>Say at least 5 Innovative  Learning  Strategies  for Modem  Pedagogy?</a:t>
            </a:r>
          </a:p>
          <a:p>
            <a:pPr marL="342900" indent="-342900">
              <a:buFont typeface="Wingdings" panose="05000000000000000000" pitchFamily="2" charset="2"/>
              <a:buChar char="ü"/>
            </a:pPr>
            <a:r>
              <a:rPr lang="en-US" sz="2400" b="1" dirty="0"/>
              <a:t>What is Context based Learning?</a:t>
            </a:r>
          </a:p>
          <a:p>
            <a:pPr marL="342900" indent="-342900">
              <a:buFont typeface="Wingdings" panose="05000000000000000000" pitchFamily="2" charset="2"/>
              <a:buChar char="ü"/>
            </a:pPr>
            <a:r>
              <a:rPr lang="en-US" sz="2400" b="1" dirty="0"/>
              <a:t>What is main reason for keeping a record of your achievements ?</a:t>
            </a:r>
          </a:p>
        </p:txBody>
      </p:sp>
    </p:spTree>
    <p:extLst>
      <p:ext uri="{BB962C8B-B14F-4D97-AF65-F5344CB8AC3E}">
        <p14:creationId xmlns:p14="http://schemas.microsoft.com/office/powerpoint/2010/main" val="4134624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down)">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 calcmode="lin" valueType="num">
                                      <p:cBhvr additive="base">
                                        <p:cTn id="2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482780" y="243443"/>
            <a:ext cx="11490251" cy="876300"/>
          </a:xfrm>
        </p:spPr>
        <p:txBody>
          <a:bodyPr>
            <a:normAutofit/>
          </a:bodyPr>
          <a:lstStyle/>
          <a:p>
            <a:r>
              <a:rPr lang="en-US" b="1" dirty="0">
                <a:solidFill>
                  <a:srgbClr val="FFC000"/>
                </a:solidFill>
              </a:rPr>
              <a:t>Today’s Learning outcome</a:t>
            </a:r>
            <a:endParaRPr lang="en-US" dirty="0">
              <a:solidFill>
                <a:srgbClr val="FFC000"/>
              </a:solidFill>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P- 7</a:t>
            </a:r>
          </a:p>
        </p:txBody>
      </p:sp>
      <p:sp>
        <p:nvSpPr>
          <p:cNvPr id="7" name="TextBox 6">
            <a:extLst>
              <a:ext uri="{FF2B5EF4-FFF2-40B4-BE49-F238E27FC236}">
                <a16:creationId xmlns:a16="http://schemas.microsoft.com/office/drawing/2014/main" id="{B5454A71-93EF-42B7-9CCD-9525787BA4B6}"/>
              </a:ext>
            </a:extLst>
          </p:cNvPr>
          <p:cNvSpPr txBox="1"/>
          <p:nvPr/>
        </p:nvSpPr>
        <p:spPr>
          <a:xfrm>
            <a:off x="2332383" y="2297489"/>
            <a:ext cx="9515061" cy="2769989"/>
          </a:xfrm>
          <a:prstGeom prst="rect">
            <a:avLst/>
          </a:prstGeom>
          <a:noFill/>
        </p:spPr>
        <p:txBody>
          <a:bodyPr wrap="square" rtlCol="0">
            <a:spAutoFit/>
          </a:bodyPr>
          <a:lstStyle/>
          <a:p>
            <a:r>
              <a:rPr lang="en-US" dirty="0"/>
              <a:t>  </a:t>
            </a:r>
          </a:p>
          <a:p>
            <a:r>
              <a:rPr lang="en-US" sz="2400" b="1" dirty="0"/>
              <a:t>1.    Analyze existing learning materials and relevant resources</a:t>
            </a:r>
          </a:p>
          <a:p>
            <a:r>
              <a:rPr lang="en-US" sz="2400" b="1" dirty="0"/>
              <a:t>2.    Adapt existing resources</a:t>
            </a:r>
          </a:p>
          <a:p>
            <a:r>
              <a:rPr lang="en-US" sz="2400" b="1" dirty="0"/>
              <a:t>3.   Develop new resources</a:t>
            </a:r>
          </a:p>
          <a:p>
            <a:r>
              <a:rPr lang="en-US" sz="2400" b="1" dirty="0"/>
              <a:t>4.   Review learning materials</a:t>
            </a:r>
          </a:p>
          <a:p>
            <a:r>
              <a:rPr lang="en-US" sz="2400" b="1" dirty="0"/>
              <a:t>5.   Evaluate the design and development process.</a:t>
            </a:r>
          </a:p>
          <a:p>
            <a:endParaRPr lang="en-US" dirty="0"/>
          </a:p>
          <a:p>
            <a:endParaRPr lang="en-US" dirty="0"/>
          </a:p>
        </p:txBody>
      </p:sp>
    </p:spTree>
    <p:extLst>
      <p:ext uri="{BB962C8B-B14F-4D97-AF65-F5344CB8AC3E}">
        <p14:creationId xmlns:p14="http://schemas.microsoft.com/office/powerpoint/2010/main" val="3477584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065875" y="243443"/>
            <a:ext cx="11490251" cy="876300"/>
          </a:xfrm>
        </p:spPr>
        <p:txBody>
          <a:bodyPr>
            <a:normAutofit/>
          </a:bodyPr>
          <a:lstStyle/>
          <a:p>
            <a:r>
              <a:rPr lang="en-US" sz="2400" b="1" dirty="0">
                <a:solidFill>
                  <a:srgbClr val="0070C0"/>
                </a:solidFill>
                <a:latin typeface="Algerian" panose="04020705040A02060702" pitchFamily="82" charset="0"/>
              </a:rPr>
              <a:t>7.1 Analyze existing learning materials and relevant resources</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P- 13</a:t>
            </a:r>
          </a:p>
        </p:txBody>
      </p:sp>
      <p:sp>
        <p:nvSpPr>
          <p:cNvPr id="7" name="TextBox 6">
            <a:extLst>
              <a:ext uri="{FF2B5EF4-FFF2-40B4-BE49-F238E27FC236}">
                <a16:creationId xmlns:a16="http://schemas.microsoft.com/office/drawing/2014/main" id="{B5454A71-93EF-42B7-9CCD-9525787BA4B6}"/>
              </a:ext>
            </a:extLst>
          </p:cNvPr>
          <p:cNvSpPr txBox="1"/>
          <p:nvPr/>
        </p:nvSpPr>
        <p:spPr>
          <a:xfrm>
            <a:off x="1524000" y="1567021"/>
            <a:ext cx="9859618" cy="5170646"/>
          </a:xfrm>
          <a:prstGeom prst="rect">
            <a:avLst/>
          </a:prstGeom>
          <a:noFill/>
        </p:spPr>
        <p:txBody>
          <a:bodyPr wrap="square" rtlCol="0">
            <a:spAutoFit/>
          </a:bodyPr>
          <a:lstStyle/>
          <a:p>
            <a:r>
              <a:rPr lang="en-US" dirty="0"/>
              <a:t> </a:t>
            </a:r>
            <a:r>
              <a:rPr lang="en-US" sz="2800" b="1" dirty="0"/>
              <a:t>Competency Standards(CS)</a:t>
            </a:r>
            <a:endParaRPr lang="en-US" sz="2800" dirty="0"/>
          </a:p>
          <a:p>
            <a:r>
              <a:rPr lang="en-US" dirty="0"/>
              <a:t> </a:t>
            </a:r>
          </a:p>
          <a:p>
            <a:pPr algn="just"/>
            <a:r>
              <a:rPr lang="en-US" sz="2000" dirty="0">
                <a:latin typeface="Times New Roman" panose="02020603050405020304" pitchFamily="18" charset="0"/>
                <a:cs typeface="Times New Roman" panose="02020603050405020304" pitchFamily="18" charset="0"/>
              </a:rPr>
              <a:t>Industry  competency   standards,  often  referred  to  as  </a:t>
            </a:r>
            <a:r>
              <a:rPr lang="en-US" sz="2000" b="1" dirty="0">
                <a:latin typeface="Times New Roman" panose="02020603050405020304" pitchFamily="18" charset="0"/>
                <a:cs typeface="Times New Roman" panose="02020603050405020304" pitchFamily="18" charset="0"/>
              </a:rPr>
              <a:t>'competency   standards’  </a:t>
            </a:r>
            <a:r>
              <a:rPr lang="en-US" sz="2000" dirty="0">
                <a:latin typeface="Times New Roman" panose="02020603050405020304" pitchFamily="18" charset="0"/>
                <a:cs typeface="Times New Roman" panose="02020603050405020304" pitchFamily="18" charset="0"/>
              </a:rPr>
              <a:t>are </a:t>
            </a:r>
            <a:r>
              <a:rPr lang="en-US" sz="2000" b="1" dirty="0">
                <a:latin typeface="Times New Roman" panose="02020603050405020304" pitchFamily="18" charset="0"/>
                <a:cs typeface="Times New Roman" panose="02020603050405020304" pitchFamily="18" charset="0"/>
              </a:rPr>
              <a:t>industry-determined  specifications of performance</a:t>
            </a:r>
            <a:r>
              <a:rPr lang="en-US" sz="2000" dirty="0">
                <a:latin typeface="Times New Roman" panose="02020603050405020304" pitchFamily="18" charset="0"/>
                <a:cs typeface="Times New Roman" panose="02020603050405020304" pitchFamily="18" charset="0"/>
              </a:rPr>
              <a:t>, which set out the </a:t>
            </a:r>
            <a:r>
              <a:rPr lang="en-US" sz="2000" b="1" dirty="0">
                <a:latin typeface="Times New Roman" panose="02020603050405020304" pitchFamily="18" charset="0"/>
                <a:cs typeface="Times New Roman" panose="02020603050405020304" pitchFamily="18" charset="0"/>
              </a:rPr>
              <a:t>skills, knowledge and attitudes</a:t>
            </a:r>
            <a:r>
              <a:rPr lang="en-US" sz="2000" dirty="0">
                <a:latin typeface="Times New Roman" panose="02020603050405020304" pitchFamily="18" charset="0"/>
                <a:cs typeface="Times New Roman" panose="02020603050405020304" pitchFamily="18" charset="0"/>
              </a:rPr>
              <a:t> required to operate effectively in employment.  Competency standards are made  up  of </a:t>
            </a:r>
            <a:r>
              <a:rPr lang="en-US" sz="2000" b="1" dirty="0">
                <a:latin typeface="Times New Roman" panose="02020603050405020304" pitchFamily="18" charset="0"/>
                <a:cs typeface="Times New Roman" panose="02020603050405020304" pitchFamily="18" charset="0"/>
              </a:rPr>
              <a:t>units  of competency</a:t>
            </a:r>
            <a:r>
              <a:rPr lang="en-US" sz="2000" dirty="0">
                <a:latin typeface="Times New Roman" panose="02020603050405020304" pitchFamily="18" charset="0"/>
                <a:cs typeface="Times New Roman" panose="02020603050405020304" pitchFamily="18" charset="0"/>
              </a:rPr>
              <a:t>,  which  are  themselves  made  up  of </a:t>
            </a:r>
            <a:r>
              <a:rPr lang="en-US" sz="2000" b="1" dirty="0">
                <a:latin typeface="Times New Roman" panose="02020603050405020304" pitchFamily="18" charset="0"/>
                <a:cs typeface="Times New Roman" panose="02020603050405020304" pitchFamily="18" charset="0"/>
              </a:rPr>
              <a:t>elements  of competency</a:t>
            </a:r>
            <a:r>
              <a:rPr lang="en-US" sz="2000" dirty="0">
                <a:latin typeface="Times New Roman" panose="02020603050405020304" pitchFamily="18" charset="0"/>
                <a:cs typeface="Times New Roman" panose="02020603050405020304" pitchFamily="18" charset="0"/>
              </a:rPr>
              <a:t>, together with performance  criteria, a range of variables, and an evidence guide.</a:t>
            </a:r>
          </a:p>
          <a:p>
            <a:pPr algn="just"/>
            <a:endParaRPr lang="en-US" sz="2000" dirty="0">
              <a:latin typeface="Times New Roman" panose="02020603050405020304" pitchFamily="18" charset="0"/>
              <a:cs typeface="Times New Roman" panose="02020603050405020304" pitchFamily="18" charset="0"/>
            </a:endParaRPr>
          </a:p>
          <a:p>
            <a:r>
              <a:rPr lang="en-US" sz="2800" b="1" dirty="0"/>
              <a:t>Curriculum Documents (CD)</a:t>
            </a:r>
          </a:p>
          <a:p>
            <a:r>
              <a:rPr lang="en-US" dirty="0"/>
              <a:t> </a:t>
            </a:r>
          </a:p>
          <a:p>
            <a:pPr algn="just"/>
            <a:r>
              <a:rPr lang="en-US" sz="2000" dirty="0">
                <a:latin typeface="Times New Roman" panose="02020603050405020304" pitchFamily="18" charset="0"/>
                <a:cs typeface="Times New Roman" panose="02020603050405020304" pitchFamily="18" charset="0"/>
              </a:rPr>
              <a:t>A curriculum  is a </a:t>
            </a:r>
            <a:r>
              <a:rPr lang="en-US" sz="2000" b="1" dirty="0">
                <a:latin typeface="Times New Roman" panose="02020603050405020304" pitchFamily="18" charset="0"/>
                <a:cs typeface="Times New Roman" panose="02020603050405020304" pitchFamily="18" charset="0"/>
              </a:rPr>
              <a:t>documented  representation  of  a set of competencies</a:t>
            </a:r>
            <a:r>
              <a:rPr lang="en-US" sz="2000" dirty="0">
                <a:latin typeface="Times New Roman" panose="02020603050405020304" pitchFamily="18" charset="0"/>
                <a:cs typeface="Times New Roman" panose="02020603050405020304" pitchFamily="18" charset="0"/>
              </a:rPr>
              <a:t>.  Under  the National Technical and Vocational Qualification Framework (NTVQF), these competencies  are usually written  as </a:t>
            </a:r>
            <a:r>
              <a:rPr lang="en-US" sz="2000" b="1" dirty="0">
                <a:latin typeface="Times New Roman" panose="02020603050405020304" pitchFamily="18" charset="0"/>
                <a:cs typeface="Times New Roman" panose="02020603050405020304" pitchFamily="18" charset="0"/>
              </a:rPr>
              <a:t>Units of Competency  (</a:t>
            </a:r>
            <a:r>
              <a:rPr lang="en-US" sz="2000" b="1" dirty="0" err="1">
                <a:latin typeface="Times New Roman" panose="02020603050405020304" pitchFamily="18" charset="0"/>
                <a:cs typeface="Times New Roman" panose="02020603050405020304" pitchFamily="18" charset="0"/>
              </a:rPr>
              <a:t>UoC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competency standards  document.  These  standards  are  </a:t>
            </a:r>
            <a:r>
              <a:rPr lang="en-US" sz="2000" b="1" dirty="0">
                <a:latin typeface="Times New Roman" panose="02020603050405020304" pitchFamily="18" charset="0"/>
                <a:cs typeface="Times New Roman" panose="02020603050405020304" pitchFamily="18" charset="0"/>
              </a:rPr>
              <a:t>endorsed  by the  relevant  Industry  Skills Council (ISC).</a:t>
            </a:r>
          </a:p>
          <a:p>
            <a:pPr algn="just"/>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4335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065875" y="243443"/>
            <a:ext cx="11490251" cy="876300"/>
          </a:xfrm>
        </p:spPr>
        <p:txBody>
          <a:bodyPr>
            <a:normAutofit/>
          </a:bodyPr>
          <a:lstStyle/>
          <a:p>
            <a:r>
              <a:rPr lang="en-US" b="1" dirty="0"/>
              <a:t>Provided information of a curriculum  document </a:t>
            </a:r>
            <a:endParaRPr lang="en-US" sz="2400" b="1" dirty="0">
              <a:solidFill>
                <a:srgbClr val="0070C0"/>
              </a:solidFill>
              <a:latin typeface="Algerian" panose="04020705040A02060702" pitchFamily="82" charset="0"/>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P- 14</a:t>
            </a:r>
          </a:p>
        </p:txBody>
      </p:sp>
      <p:sp>
        <p:nvSpPr>
          <p:cNvPr id="7" name="TextBox 6">
            <a:extLst>
              <a:ext uri="{FF2B5EF4-FFF2-40B4-BE49-F238E27FC236}">
                <a16:creationId xmlns:a16="http://schemas.microsoft.com/office/drawing/2014/main" id="{B5454A71-93EF-42B7-9CCD-9525787BA4B6}"/>
              </a:ext>
            </a:extLst>
          </p:cNvPr>
          <p:cNvSpPr txBox="1"/>
          <p:nvPr/>
        </p:nvSpPr>
        <p:spPr>
          <a:xfrm>
            <a:off x="1881191" y="2038075"/>
            <a:ext cx="9859618" cy="3693319"/>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Name and Number of the module and/unit of competency</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Nominal delivery hours</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General description of the purpose of the module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Prerequisite knowledge and skills</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Relationship to the industry competency standards</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Summary of the assessment</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Detailed description  of the learning outcomes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Description of how the module and /or unit of competency might be delivered</a:t>
            </a:r>
          </a:p>
          <a:p>
            <a:endParaRPr lang="en-US" dirty="0"/>
          </a:p>
        </p:txBody>
      </p:sp>
    </p:spTree>
    <p:extLst>
      <p:ext uri="{BB962C8B-B14F-4D97-AF65-F5344CB8AC3E}">
        <p14:creationId xmlns:p14="http://schemas.microsoft.com/office/powerpoint/2010/main" val="37250323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509900" y="238531"/>
            <a:ext cx="11490251" cy="876300"/>
          </a:xfrm>
        </p:spPr>
        <p:txBody>
          <a:bodyPr>
            <a:normAutofit/>
          </a:bodyPr>
          <a:lstStyle/>
          <a:p>
            <a:r>
              <a:rPr lang="en-US" b="1" dirty="0"/>
              <a:t>Learning Materials</a:t>
            </a:r>
            <a:endParaRPr lang="en-US" sz="2400" b="1" dirty="0">
              <a:solidFill>
                <a:srgbClr val="0070C0"/>
              </a:solidFill>
              <a:latin typeface="Algerian" panose="04020705040A02060702" pitchFamily="82" charset="0"/>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P- 14</a:t>
            </a:r>
          </a:p>
        </p:txBody>
      </p:sp>
      <p:sp>
        <p:nvSpPr>
          <p:cNvPr id="7" name="TextBox 6">
            <a:extLst>
              <a:ext uri="{FF2B5EF4-FFF2-40B4-BE49-F238E27FC236}">
                <a16:creationId xmlns:a16="http://schemas.microsoft.com/office/drawing/2014/main" id="{B5454A71-93EF-42B7-9CCD-9525787BA4B6}"/>
              </a:ext>
            </a:extLst>
          </p:cNvPr>
          <p:cNvSpPr txBox="1"/>
          <p:nvPr/>
        </p:nvSpPr>
        <p:spPr>
          <a:xfrm>
            <a:off x="1325217" y="1486933"/>
            <a:ext cx="9859618" cy="443198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Learning materials is a generic term used to describe the resources Trainer and trainees use to deliver instruction.  Ideally,  the teaching materials will be tailored to the content in which they're being used, to the students in whose class they are being used, and the trainees.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importance of learning Materials is to improve students' knowledge, abilities, and skills, to monitor their assimilation  of information, and to contribute  to their overall development and upbringing.</a:t>
            </a: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trainer  should  always  think  about  his/her  learners  before  providing  Learning Materials.   A trainer should identify the need of developing  new teaching and training materials. Trainer can classify their materials according to the need and requirement of learners.  A lesson plan can be one of the effective materials.</a:t>
            </a:r>
          </a:p>
          <a:p>
            <a:pPr algn="just"/>
            <a:endParaRPr lang="en-US" sz="2400" dirty="0"/>
          </a:p>
          <a:p>
            <a:endParaRPr lang="en-US" dirty="0"/>
          </a:p>
        </p:txBody>
      </p:sp>
    </p:spTree>
    <p:extLst>
      <p:ext uri="{BB962C8B-B14F-4D97-AF65-F5344CB8AC3E}">
        <p14:creationId xmlns:p14="http://schemas.microsoft.com/office/powerpoint/2010/main" val="42440868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509900" y="238531"/>
            <a:ext cx="11490251" cy="876300"/>
          </a:xfrm>
        </p:spPr>
        <p:txBody>
          <a:bodyPr>
            <a:normAutofit/>
          </a:bodyPr>
          <a:lstStyle/>
          <a:p>
            <a:r>
              <a:rPr lang="en-US" b="1" dirty="0"/>
              <a:t>Learning Resources</a:t>
            </a:r>
            <a:endParaRPr lang="en-US" sz="2400" b="1" dirty="0">
              <a:solidFill>
                <a:srgbClr val="0070C0"/>
              </a:solidFill>
              <a:latin typeface="Algerian" panose="04020705040A02060702" pitchFamily="82" charset="0"/>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P- 14</a:t>
            </a:r>
          </a:p>
        </p:txBody>
      </p:sp>
      <p:sp>
        <p:nvSpPr>
          <p:cNvPr id="7" name="TextBox 6">
            <a:extLst>
              <a:ext uri="{FF2B5EF4-FFF2-40B4-BE49-F238E27FC236}">
                <a16:creationId xmlns:a16="http://schemas.microsoft.com/office/drawing/2014/main" id="{B5454A71-93EF-42B7-9CCD-9525787BA4B6}"/>
              </a:ext>
            </a:extLst>
          </p:cNvPr>
          <p:cNvSpPr txBox="1"/>
          <p:nvPr/>
        </p:nvSpPr>
        <p:spPr>
          <a:xfrm>
            <a:off x="1325217" y="1486933"/>
            <a:ext cx="9859618" cy="5170646"/>
          </a:xfrm>
          <a:prstGeom prst="rect">
            <a:avLst/>
          </a:prstGeom>
          <a:noFill/>
        </p:spPr>
        <p:txBody>
          <a:bodyPr wrap="square" rtlCol="0">
            <a:spAutoFit/>
          </a:bodyPr>
          <a:lstStyle/>
          <a:p>
            <a:r>
              <a:rPr lang="en-US" sz="2000" b="1" dirty="0"/>
              <a:t>Learning   resources  are  added  tools  that  </a:t>
            </a:r>
          </a:p>
          <a:p>
            <a:r>
              <a:rPr lang="en-US" sz="2000" b="1" dirty="0"/>
              <a:t>helps  teachers  teach  and  students  learn</a:t>
            </a:r>
            <a:r>
              <a:rPr lang="en-US" sz="2000" dirty="0"/>
              <a:t>.</a:t>
            </a:r>
          </a:p>
          <a:p>
            <a:r>
              <a:rPr lang="en-US" sz="2000" dirty="0"/>
              <a:t> </a:t>
            </a:r>
          </a:p>
          <a:p>
            <a:pPr lvl="6"/>
            <a:r>
              <a:rPr lang="en-US" sz="2800" dirty="0"/>
              <a:t>Examples </a:t>
            </a:r>
          </a:p>
          <a:p>
            <a:pPr marL="3086100" lvl="6" indent="-342900">
              <a:buFont typeface="Arial" panose="020B0604020202020204" pitchFamily="34" charset="0"/>
              <a:buChar char="•"/>
            </a:pPr>
            <a:r>
              <a:rPr lang="en-US" sz="2800" dirty="0"/>
              <a:t>Textbooks (print and digital), </a:t>
            </a:r>
          </a:p>
          <a:p>
            <a:pPr marL="3086100" lvl="6" indent="-342900">
              <a:buFont typeface="Arial" panose="020B0604020202020204" pitchFamily="34" charset="0"/>
              <a:buChar char="•"/>
            </a:pPr>
            <a:r>
              <a:rPr lang="en-US" sz="2800" dirty="0"/>
              <a:t>Workbooks,</a:t>
            </a:r>
          </a:p>
          <a:p>
            <a:pPr marL="3086100" lvl="6" indent="-342900">
              <a:buFont typeface="Arial" panose="020B0604020202020204" pitchFamily="34" charset="0"/>
              <a:buChar char="•"/>
            </a:pPr>
            <a:r>
              <a:rPr lang="en-US" sz="2800" dirty="0"/>
              <a:t>Worksheets,</a:t>
            </a:r>
          </a:p>
          <a:p>
            <a:pPr marL="3086100" lvl="6" indent="-342900">
              <a:buFont typeface="Arial" panose="020B0604020202020204" pitchFamily="34" charset="0"/>
              <a:buChar char="•"/>
            </a:pPr>
            <a:r>
              <a:rPr lang="en-US" sz="2800" dirty="0"/>
              <a:t>Manipulative (blocks,  beads, etc.), </a:t>
            </a:r>
          </a:p>
          <a:p>
            <a:pPr marL="3086100" lvl="6" indent="-342900">
              <a:buFont typeface="Arial" panose="020B0604020202020204" pitchFamily="34" charset="0"/>
              <a:buChar char="•"/>
            </a:pPr>
            <a:r>
              <a:rPr lang="en-US" sz="2800" dirty="0"/>
              <a:t>Educator workshops,</a:t>
            </a:r>
          </a:p>
          <a:p>
            <a:pPr marL="3086100" lvl="6" indent="-342900">
              <a:buFont typeface="Arial" panose="020B0604020202020204" pitchFamily="34" charset="0"/>
              <a:buChar char="•"/>
            </a:pPr>
            <a:r>
              <a:rPr lang="en-US" sz="2800" dirty="0"/>
              <a:t>Non-fiction books,</a:t>
            </a:r>
          </a:p>
          <a:p>
            <a:pPr marL="3086100" lvl="6" indent="-342900">
              <a:buFont typeface="Arial" panose="020B0604020202020204" pitchFamily="34" charset="0"/>
              <a:buChar char="•"/>
            </a:pPr>
            <a:r>
              <a:rPr lang="en-US" sz="2800" dirty="0"/>
              <a:t>Posters,</a:t>
            </a:r>
          </a:p>
          <a:p>
            <a:pPr marL="3086100" lvl="6" indent="-342900">
              <a:buFont typeface="Arial" panose="020B0604020202020204" pitchFamily="34" charset="0"/>
              <a:buChar char="•"/>
            </a:pPr>
            <a:r>
              <a:rPr lang="en-US" sz="2800" dirty="0"/>
              <a:t>Power point ,  etc.</a:t>
            </a:r>
          </a:p>
          <a:p>
            <a:endParaRPr lang="en-US" dirty="0"/>
          </a:p>
        </p:txBody>
      </p:sp>
    </p:spTree>
    <p:extLst>
      <p:ext uri="{BB962C8B-B14F-4D97-AF65-F5344CB8AC3E}">
        <p14:creationId xmlns:p14="http://schemas.microsoft.com/office/powerpoint/2010/main" val="23463101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509900" y="238531"/>
            <a:ext cx="11490251" cy="876300"/>
          </a:xfrm>
        </p:spPr>
        <p:txBody>
          <a:bodyPr>
            <a:normAutofit/>
          </a:bodyPr>
          <a:lstStyle/>
          <a:p>
            <a:r>
              <a:rPr lang="en-US" b="1" dirty="0"/>
              <a:t>Why use Learning Resources?</a:t>
            </a:r>
            <a:endParaRPr lang="en-US" sz="2400" b="1" dirty="0">
              <a:solidFill>
                <a:srgbClr val="0070C0"/>
              </a:solidFill>
              <a:latin typeface="Algerian" panose="04020705040A02060702" pitchFamily="82" charset="0"/>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P- 16</a:t>
            </a:r>
          </a:p>
        </p:txBody>
      </p:sp>
      <p:sp>
        <p:nvSpPr>
          <p:cNvPr id="7" name="TextBox 6">
            <a:extLst>
              <a:ext uri="{FF2B5EF4-FFF2-40B4-BE49-F238E27FC236}">
                <a16:creationId xmlns:a16="http://schemas.microsoft.com/office/drawing/2014/main" id="{B5454A71-93EF-42B7-9CCD-9525787BA4B6}"/>
              </a:ext>
            </a:extLst>
          </p:cNvPr>
          <p:cNvSpPr txBox="1"/>
          <p:nvPr/>
        </p:nvSpPr>
        <p:spPr>
          <a:xfrm>
            <a:off x="1325216" y="2221224"/>
            <a:ext cx="9859618" cy="3447098"/>
          </a:xfrm>
          <a:prstGeom prst="rect">
            <a:avLst/>
          </a:prstGeom>
          <a:noFill/>
        </p:spPr>
        <p:txBody>
          <a:bodyPr wrap="square" rtlCol="0">
            <a:spAutoFit/>
          </a:bodyPr>
          <a:lstStyle/>
          <a:p>
            <a:pPr algn="just"/>
            <a:r>
              <a:rPr lang="en-US" sz="2000" dirty="0"/>
              <a:t>Learning materials are an aid to the learning process.  They should not be for the benefit of the instructor or something that must be used all the time.  They must facilitate the students'  learning.  They should:</a:t>
            </a:r>
          </a:p>
          <a:p>
            <a:pPr algn="just"/>
            <a:endParaRPr lang="en-US" sz="2000" dirty="0"/>
          </a:p>
          <a:p>
            <a:r>
              <a:rPr lang="en-US" dirty="0"/>
              <a:t> </a:t>
            </a:r>
          </a:p>
          <a:p>
            <a:pPr marL="2571750" lvl="5" indent="-285750">
              <a:buFont typeface="Wingdings" panose="05000000000000000000" pitchFamily="2" charset="2"/>
              <a:buChar char="§"/>
            </a:pPr>
            <a:r>
              <a:rPr lang="en-US" sz="2000" b="1" dirty="0"/>
              <a:t>Arouse and Maintain interest. </a:t>
            </a:r>
          </a:p>
          <a:p>
            <a:pPr marL="2571750" lvl="5" indent="-285750">
              <a:buFont typeface="Wingdings" panose="05000000000000000000" pitchFamily="2" charset="2"/>
              <a:buChar char="§"/>
            </a:pPr>
            <a:r>
              <a:rPr lang="en-US" sz="2000" b="1" dirty="0"/>
              <a:t>Efficient and Effectiveness of CBT</a:t>
            </a:r>
          </a:p>
          <a:p>
            <a:pPr marL="2571750" lvl="5" indent="-285750">
              <a:buFont typeface="Wingdings" panose="05000000000000000000" pitchFamily="2" charset="2"/>
              <a:buChar char="§"/>
            </a:pPr>
            <a:r>
              <a:rPr lang="en-US" sz="2000" b="1" dirty="0"/>
              <a:t>Simplify instruction.</a:t>
            </a:r>
          </a:p>
          <a:p>
            <a:pPr marL="2571750" lvl="5" indent="-285750">
              <a:buFont typeface="Wingdings" panose="05000000000000000000" pitchFamily="2" charset="2"/>
              <a:buChar char="§"/>
            </a:pPr>
            <a:r>
              <a:rPr lang="en-US" sz="2000" b="1" dirty="0"/>
              <a:t>Aid retention.</a:t>
            </a:r>
          </a:p>
          <a:p>
            <a:pPr marL="2571750" lvl="5" indent="-285750">
              <a:buFont typeface="Wingdings" panose="05000000000000000000" pitchFamily="2" charset="2"/>
              <a:buChar char="§"/>
            </a:pPr>
            <a:r>
              <a:rPr lang="en-US" sz="2000" b="1" dirty="0"/>
              <a:t> Stimulate active thinking.</a:t>
            </a:r>
          </a:p>
          <a:p>
            <a:pPr marL="2571750" lvl="5" indent="-285750">
              <a:buFont typeface="Wingdings" panose="05000000000000000000" pitchFamily="2" charset="2"/>
              <a:buChar char="§"/>
            </a:pPr>
            <a:r>
              <a:rPr lang="en-US" sz="2000" b="1" dirty="0"/>
              <a:t> Accelerate  learning  as more senses are involved</a:t>
            </a:r>
          </a:p>
        </p:txBody>
      </p:sp>
    </p:spTree>
    <p:extLst>
      <p:ext uri="{BB962C8B-B14F-4D97-AF65-F5344CB8AC3E}">
        <p14:creationId xmlns:p14="http://schemas.microsoft.com/office/powerpoint/2010/main" val="23392622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357801" y="49479"/>
            <a:ext cx="11490251" cy="876300"/>
          </a:xfrm>
        </p:spPr>
        <p:txBody>
          <a:bodyPr>
            <a:normAutofit/>
          </a:bodyPr>
          <a:lstStyle/>
          <a:p>
            <a:r>
              <a:rPr lang="en-US" b="1" dirty="0"/>
              <a:t>Some Linkages between CS ad CD</a:t>
            </a:r>
            <a:endParaRPr lang="en-US" sz="2400" b="1" dirty="0">
              <a:solidFill>
                <a:srgbClr val="0070C0"/>
              </a:solidFill>
              <a:latin typeface="Algerian" panose="04020705040A02060702" pitchFamily="82" charset="0"/>
            </a:endParaRP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1063765" y="6279140"/>
            <a:ext cx="1033670" cy="369332"/>
          </a:xfrm>
          <a:prstGeom prst="rect">
            <a:avLst/>
          </a:prstGeom>
          <a:noFill/>
        </p:spPr>
        <p:txBody>
          <a:bodyPr wrap="square" rtlCol="0">
            <a:spAutoFit/>
          </a:bodyPr>
          <a:lstStyle/>
          <a:p>
            <a:r>
              <a:rPr lang="en-US" dirty="0"/>
              <a:t>P- 16</a:t>
            </a:r>
          </a:p>
        </p:txBody>
      </p:sp>
      <p:pic>
        <p:nvPicPr>
          <p:cNvPr id="1027" name="Picture 3" descr="16">
            <a:extLst>
              <a:ext uri="{FF2B5EF4-FFF2-40B4-BE49-F238E27FC236}">
                <a16:creationId xmlns:a16="http://schemas.microsoft.com/office/drawing/2014/main" id="{000C2BF7-FBAD-4277-A0F3-60CFD2393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545" y="865188"/>
            <a:ext cx="9130146" cy="578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23645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3880</TotalTime>
  <Words>1091</Words>
  <Application>Microsoft Office PowerPoint</Application>
  <PresentationFormat>Widescreen</PresentationFormat>
  <Paragraphs>345</Paragraphs>
  <Slides>29</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Arial</vt:lpstr>
      <vt:lpstr>Bookman Old Style</vt:lpstr>
      <vt:lpstr>Calibri</vt:lpstr>
      <vt:lpstr>Corbel</vt:lpstr>
      <vt:lpstr>Courier New</vt:lpstr>
      <vt:lpstr>Lucida Sans Unicode</vt:lpstr>
      <vt:lpstr>Times New Roman</vt:lpstr>
      <vt:lpstr>Wingdings</vt:lpstr>
      <vt:lpstr>Parallax</vt:lpstr>
      <vt:lpstr> Competency Based Training (CBT&amp;A Methodology) Trainer &amp; Assessor(Level 4)</vt:lpstr>
      <vt:lpstr>Previous Class Outcome</vt:lpstr>
      <vt:lpstr>Today’s Learning outcome</vt:lpstr>
      <vt:lpstr>7.1 Analyze existing learning materials and relevant resources</vt:lpstr>
      <vt:lpstr>Provided information of a curriculum  document </vt:lpstr>
      <vt:lpstr>Learning Materials</vt:lpstr>
      <vt:lpstr>Learning Resources</vt:lpstr>
      <vt:lpstr>Why use Learning Resources?</vt:lpstr>
      <vt:lpstr>Some Linkages between CS ad CD</vt:lpstr>
      <vt:lpstr>Relationship between learning outcomes and elements</vt:lpstr>
      <vt:lpstr>Validating Training Requirements by the following persons/officers</vt:lpstr>
      <vt:lpstr>Learning outcomes and assessment criteria</vt:lpstr>
      <vt:lpstr>Learning outcomes and assessment criteria</vt:lpstr>
      <vt:lpstr>Adult learning</vt:lpstr>
      <vt:lpstr>Adult learning</vt:lpstr>
      <vt:lpstr>7.2    Adapt existing resources</vt:lpstr>
      <vt:lpstr>The learning operational resources </vt:lpstr>
      <vt:lpstr>Consumable resources</vt:lpstr>
      <vt:lpstr>7.3   Develop new resources</vt:lpstr>
      <vt:lpstr>Choosing Learning Activities and Methods</vt:lpstr>
      <vt:lpstr>Things consider for writing CBLM</vt:lpstr>
      <vt:lpstr>Improving your Writing</vt:lpstr>
      <vt:lpstr>7.4   Review learning materials</vt:lpstr>
      <vt:lpstr>Reasons for Using CBLM</vt:lpstr>
      <vt:lpstr>The major parts of CBLM’s contain which are</vt:lpstr>
      <vt:lpstr>The major parts of CBLM’s contain which are</vt:lpstr>
      <vt:lpstr>Characteristics of a Good Information Sheet</vt:lpstr>
      <vt:lpstr>7.5  Evaluate the design and development process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250</cp:revision>
  <dcterms:created xsi:type="dcterms:W3CDTF">2020-12-07T16:50:05Z</dcterms:created>
  <dcterms:modified xsi:type="dcterms:W3CDTF">2022-03-29T09:55:54Z</dcterms:modified>
</cp:coreProperties>
</file>