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56" r:id="rId2"/>
    <p:sldId id="257" r:id="rId3"/>
    <p:sldId id="258" r:id="rId4"/>
    <p:sldId id="262" r:id="rId5"/>
    <p:sldId id="263" r:id="rId6"/>
    <p:sldId id="264" r:id="rId7"/>
    <p:sldId id="265" r:id="rId8"/>
    <p:sldId id="266" r:id="rId9"/>
    <p:sldId id="267" r:id="rId10"/>
    <p:sldId id="268" r:id="rId11"/>
    <p:sldId id="269" r:id="rId12"/>
    <p:sldId id="270" r:id="rId13"/>
    <p:sldId id="259"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261" r:id="rId45"/>
    <p:sldId id="301" r:id="rId46"/>
    <p:sldId id="302" r:id="rId47"/>
    <p:sldId id="303" r:id="rId48"/>
    <p:sldId id="304" r:id="rId49"/>
    <p:sldId id="305" r:id="rId50"/>
    <p:sldId id="306" r:id="rId51"/>
    <p:sldId id="307" r:id="rId52"/>
    <p:sldId id="308" r:id="rId53"/>
    <p:sldId id="309"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866D51-3D17-4C18-A67C-C55410FC496D}" type="datetimeFigureOut">
              <a:rPr lang="en-US" smtClean="0"/>
              <a:t>3/31/2022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9F36C1-718D-468F-90ED-D681EA018AE9}" type="slidenum">
              <a:rPr lang="en-US" smtClean="0"/>
              <a:t>‹#›</a:t>
            </a:fld>
            <a:endParaRPr lang="en-US"/>
          </a:p>
        </p:txBody>
      </p:sp>
    </p:spTree>
    <p:extLst>
      <p:ext uri="{BB962C8B-B14F-4D97-AF65-F5344CB8AC3E}">
        <p14:creationId xmlns:p14="http://schemas.microsoft.com/office/powerpoint/2010/main" val="1966582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4E08D7-BA6F-4F7C-91D6-517AC824B36D}" type="datetimeFigureOut">
              <a:rPr lang="en-US" smtClean="0"/>
              <a:t>3/31/2022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095711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C4E08D7-BA6F-4F7C-91D6-517AC824B36D}" type="datetimeFigureOut">
              <a:rPr lang="en-US" smtClean="0"/>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4000738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646103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343133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2574326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336514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887966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4E08D7-BA6F-4F7C-91D6-517AC824B36D}" type="datetimeFigureOut">
              <a:rPr lang="en-US" smtClean="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927352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4E08D7-BA6F-4F7C-91D6-517AC824B36D}" type="datetimeFigureOut">
              <a:rPr lang="en-US" smtClean="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3566023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4E08D7-BA6F-4F7C-91D6-517AC824B36D}" type="datetimeFigureOut">
              <a:rPr lang="en-US" smtClean="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2423436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2038487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4E08D7-BA6F-4F7C-91D6-517AC824B36D}" type="datetimeFigureOut">
              <a:rPr lang="en-US" smtClean="0"/>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613647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4E08D7-BA6F-4F7C-91D6-517AC824B36D}" type="datetimeFigureOut">
              <a:rPr lang="en-US" smtClean="0"/>
              <a:t>3/31/2022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4243483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4E08D7-BA6F-4F7C-91D6-517AC824B36D}" type="datetimeFigureOut">
              <a:rPr lang="en-US" smtClean="0"/>
              <a:t>3/31/2022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3484443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4E08D7-BA6F-4F7C-91D6-517AC824B36D}" type="datetimeFigureOut">
              <a:rPr lang="en-US" smtClean="0"/>
              <a:t>3/31/2022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51916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C4E08D7-BA6F-4F7C-91D6-517AC824B36D}" type="datetimeFigureOut">
              <a:rPr lang="en-US" smtClean="0"/>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793617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C4E08D7-BA6F-4F7C-91D6-517AC824B36D}" type="datetimeFigureOut">
              <a:rPr lang="en-US" smtClean="0"/>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4026565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C4E08D7-BA6F-4F7C-91D6-517AC824B36D}" type="datetimeFigureOut">
              <a:rPr lang="en-US" smtClean="0"/>
              <a:t>3/31/2022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7413ACF-0DD4-4DA2-8F73-9B1B3BAED8CC}" type="slidenum">
              <a:rPr lang="en-US" smtClean="0"/>
              <a:t>‹#›</a:t>
            </a:fld>
            <a:endParaRPr lang="en-US"/>
          </a:p>
        </p:txBody>
      </p:sp>
    </p:spTree>
    <p:extLst>
      <p:ext uri="{BB962C8B-B14F-4D97-AF65-F5344CB8AC3E}">
        <p14:creationId xmlns:p14="http://schemas.microsoft.com/office/powerpoint/2010/main" val="3451409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1224" y="22624"/>
            <a:ext cx="10671750" cy="2616199"/>
          </a:xfrm>
        </p:spPr>
        <p:txBody>
          <a:bodyPr>
            <a:normAutofit fontScale="90000"/>
          </a:bodyPr>
          <a:lstStyle/>
          <a:p>
            <a:pPr algn="ctr"/>
            <a:br>
              <a:rPr lang="en-US" dirty="0"/>
            </a:br>
            <a:r>
              <a:rPr lang="en-US" sz="5300" dirty="0"/>
              <a:t>Competency Based Training (CBT&amp;A Methodology)</a:t>
            </a:r>
            <a:br>
              <a:rPr lang="en-US" sz="5300" dirty="0"/>
            </a:br>
            <a:r>
              <a:rPr lang="en-US" sz="5300" dirty="0"/>
              <a:t>Trainer &amp; Assessor(Level 4)</a:t>
            </a:r>
          </a:p>
        </p:txBody>
      </p:sp>
      <p:sp>
        <p:nvSpPr>
          <p:cNvPr id="3" name="Subtitle 2"/>
          <p:cNvSpPr>
            <a:spLocks noGrp="1"/>
          </p:cNvSpPr>
          <p:nvPr>
            <p:ph type="subTitle" idx="1"/>
          </p:nvPr>
        </p:nvSpPr>
        <p:spPr>
          <a:xfrm>
            <a:off x="4515377" y="4983016"/>
            <a:ext cx="6987645" cy="1388534"/>
          </a:xfrm>
        </p:spPr>
        <p:txBody>
          <a:bodyPr>
            <a:normAutofit fontScale="55000" lnSpcReduction="20000"/>
          </a:bodyPr>
          <a:lstStyle/>
          <a:p>
            <a:r>
              <a:rPr lang="en-US" sz="7700" b="1" dirty="0">
                <a:solidFill>
                  <a:schemeClr val="accent1">
                    <a:lumMod val="75000"/>
                  </a:schemeClr>
                </a:solidFill>
              </a:rPr>
              <a:t>DR. Sheikh Abu Reza</a:t>
            </a:r>
          </a:p>
          <a:p>
            <a:r>
              <a:rPr lang="en-US" sz="3600" b="1" dirty="0"/>
              <a:t>Director (</a:t>
            </a:r>
            <a:r>
              <a:rPr lang="en-US" sz="3600" b="1" dirty="0" err="1"/>
              <a:t>Rtd</a:t>
            </a:r>
            <a:r>
              <a:rPr lang="en-US" sz="3600" b="1" dirty="0"/>
              <a:t>) DTE &amp;</a:t>
            </a:r>
          </a:p>
          <a:p>
            <a:r>
              <a:rPr lang="en-US" sz="3600" b="1" dirty="0"/>
              <a:t>CBT&amp;A Trainer</a:t>
            </a:r>
          </a:p>
        </p:txBody>
      </p:sp>
      <p:sp>
        <p:nvSpPr>
          <p:cNvPr id="4" name="TextBox 3">
            <a:extLst>
              <a:ext uri="{FF2B5EF4-FFF2-40B4-BE49-F238E27FC236}">
                <a16:creationId xmlns:a16="http://schemas.microsoft.com/office/drawing/2014/main" id="{6B781BCC-846C-46E6-B405-C8E9CF320F07}"/>
              </a:ext>
            </a:extLst>
          </p:cNvPr>
          <p:cNvSpPr txBox="1"/>
          <p:nvPr/>
        </p:nvSpPr>
        <p:spPr>
          <a:xfrm>
            <a:off x="5577290" y="2723609"/>
            <a:ext cx="2239618" cy="584775"/>
          </a:xfrm>
          <a:prstGeom prst="rect">
            <a:avLst/>
          </a:prstGeom>
          <a:noFill/>
        </p:spPr>
        <p:txBody>
          <a:bodyPr wrap="square" rtlCol="0">
            <a:spAutoFit/>
          </a:bodyPr>
          <a:lstStyle/>
          <a:p>
            <a:r>
              <a:rPr lang="en-US" sz="3200" b="1" dirty="0">
                <a:solidFill>
                  <a:srgbClr val="FF0000"/>
                </a:solidFill>
                <a:latin typeface="Bookman Old Style" panose="02050604050505020204" pitchFamily="18" charset="0"/>
              </a:rPr>
              <a:t>Day-8</a:t>
            </a:r>
          </a:p>
        </p:txBody>
      </p:sp>
      <p:sp>
        <p:nvSpPr>
          <p:cNvPr id="5" name="Rectangle 4">
            <a:extLst>
              <a:ext uri="{FF2B5EF4-FFF2-40B4-BE49-F238E27FC236}">
                <a16:creationId xmlns:a16="http://schemas.microsoft.com/office/drawing/2014/main" id="{DE544164-B746-49BE-BC75-7286E17FBB1E}"/>
              </a:ext>
            </a:extLst>
          </p:cNvPr>
          <p:cNvSpPr/>
          <p:nvPr/>
        </p:nvSpPr>
        <p:spPr>
          <a:xfrm>
            <a:off x="2000326" y="3215213"/>
            <a:ext cx="10032648" cy="1015663"/>
          </a:xfrm>
          <a:prstGeom prst="rect">
            <a:avLst/>
          </a:prstGeom>
        </p:spPr>
        <p:txBody>
          <a:bodyPr wrap="square">
            <a:spAutoFit/>
          </a:bodyPr>
          <a:lstStyle/>
          <a:p>
            <a:pPr algn="ctr"/>
            <a:r>
              <a:rPr lang="en-US" sz="2800" b="1" dirty="0">
                <a:solidFill>
                  <a:srgbClr val="00B050"/>
                </a:solidFill>
                <a:latin typeface="Algerian" panose="04020705040A02060702" pitchFamily="82" charset="0"/>
              </a:rPr>
              <a:t>8. Organize competency-based training session</a:t>
            </a:r>
            <a:endParaRPr lang="en-US" sz="2800" dirty="0">
              <a:solidFill>
                <a:srgbClr val="00B050"/>
              </a:solidFill>
              <a:latin typeface="Algerian" panose="04020705040A02060702" pitchFamily="82" charset="0"/>
            </a:endParaRPr>
          </a:p>
          <a:p>
            <a:pPr algn="ctr"/>
            <a:endParaRPr lang="en-US" sz="3200" dirty="0">
              <a:solidFill>
                <a:srgbClr val="00B050"/>
              </a:solidFill>
              <a:latin typeface="Algerian" panose="04020705040A02060702" pitchFamily="82" charset="0"/>
            </a:endParaRPr>
          </a:p>
        </p:txBody>
      </p:sp>
    </p:spTree>
    <p:extLst>
      <p:ext uri="{BB962C8B-B14F-4D97-AF65-F5344CB8AC3E}">
        <p14:creationId xmlns:p14="http://schemas.microsoft.com/office/powerpoint/2010/main" val="755373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484310" y="347870"/>
            <a:ext cx="10018713" cy="718930"/>
          </a:xfrm>
        </p:spPr>
        <p:txBody>
          <a:bodyPr>
            <a:normAutofit fontScale="90000"/>
          </a:bodyPr>
          <a:lstStyle/>
          <a:p>
            <a:r>
              <a:rPr lang="en-US" b="1" dirty="0"/>
              <a:t>Relationship between learning outcomes and elements</a:t>
            </a:r>
            <a:endParaRPr lang="en-US" dirty="0"/>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2143606" y="1600200"/>
            <a:ext cx="8700119" cy="4505739"/>
          </a:xfrm>
        </p:spPr>
        <p:txBody>
          <a:bodyPr>
            <a:normAutofit fontScale="85000" lnSpcReduction="20000"/>
          </a:bodyPr>
          <a:lstStyle/>
          <a:p>
            <a:pPr marL="0" indent="0">
              <a:buNone/>
            </a:pPr>
            <a:r>
              <a:rPr lang="en-US" b="1" dirty="0"/>
              <a:t>A learning outcome:</a:t>
            </a:r>
            <a:endParaRPr lang="en-US" dirty="0"/>
          </a:p>
          <a:p>
            <a:pPr lvl="0"/>
            <a:r>
              <a:rPr lang="en-US" dirty="0"/>
              <a:t>Is a curriculum term</a:t>
            </a:r>
          </a:p>
          <a:p>
            <a:pPr lvl="0"/>
            <a:r>
              <a:rPr lang="en-US" dirty="0"/>
              <a:t>Describes significant and essential learning that learners have to achieve.</a:t>
            </a:r>
          </a:p>
          <a:p>
            <a:pPr lvl="0"/>
            <a:r>
              <a:rPr lang="en-US" dirty="0"/>
              <a:t>Identifies what the learner will know and be able to do by the end of a course or program.</a:t>
            </a:r>
          </a:p>
          <a:p>
            <a:pPr lvl="0"/>
            <a:r>
              <a:rPr lang="en-US" dirty="0"/>
              <a:t>Relates to standards of competency identified by industry</a:t>
            </a:r>
          </a:p>
          <a:p>
            <a:pPr lvl="0"/>
            <a:r>
              <a:rPr lang="en-US" dirty="0"/>
              <a:t>Is a statement from the learner's point of view</a:t>
            </a:r>
          </a:p>
          <a:p>
            <a:pPr marL="0" indent="0">
              <a:buNone/>
            </a:pPr>
            <a:r>
              <a:rPr lang="en-US" b="1" dirty="0"/>
              <a:t>An element of competency</a:t>
            </a:r>
          </a:p>
          <a:p>
            <a:pPr lvl="0"/>
            <a:r>
              <a:rPr lang="en-US" dirty="0"/>
              <a:t>Is an industry competency standards term</a:t>
            </a:r>
          </a:p>
          <a:p>
            <a:pPr lvl="0"/>
            <a:r>
              <a:rPr lang="en-US" dirty="0"/>
              <a:t>Is the smallest unit that can be assessed and recognized</a:t>
            </a:r>
          </a:p>
          <a:p>
            <a:pPr lvl="0"/>
            <a:r>
              <a:rPr lang="en-US" dirty="0"/>
              <a:t>Describes the tasks that make up the job</a:t>
            </a:r>
          </a:p>
          <a:p>
            <a:pPr lvl="0"/>
            <a:r>
              <a:rPr lang="en-US" dirty="0"/>
              <a:t>Describes what skills are required to perform the work activity</a:t>
            </a:r>
          </a:p>
          <a:p>
            <a:endParaRPr lang="en-US" dirty="0"/>
          </a:p>
        </p:txBody>
      </p:sp>
    </p:spTree>
    <p:extLst>
      <p:ext uri="{BB962C8B-B14F-4D97-AF65-F5344CB8AC3E}">
        <p14:creationId xmlns:p14="http://schemas.microsoft.com/office/powerpoint/2010/main" val="3695906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484310" y="347870"/>
            <a:ext cx="10018713" cy="718930"/>
          </a:xfrm>
        </p:spPr>
        <p:txBody>
          <a:bodyPr>
            <a:normAutofit fontScale="90000"/>
          </a:bodyPr>
          <a:lstStyle/>
          <a:p>
            <a:r>
              <a:rPr lang="en-US" b="1" dirty="0"/>
              <a:t>Relationship between assessment criteria and performance criteria</a:t>
            </a:r>
            <a:endParaRPr lang="en-US" dirty="0"/>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2143606" y="1600200"/>
            <a:ext cx="8700119" cy="4505739"/>
          </a:xfrm>
        </p:spPr>
        <p:txBody>
          <a:bodyPr>
            <a:normAutofit/>
          </a:bodyPr>
          <a:lstStyle/>
          <a:p>
            <a:r>
              <a:rPr lang="en-US" dirty="0"/>
              <a:t>Essentially assessment and performance criteria are the same thing expressed in different words.</a:t>
            </a:r>
          </a:p>
          <a:p>
            <a:pPr marL="0" indent="0">
              <a:buNone/>
            </a:pPr>
            <a:endParaRPr lang="en-US" dirty="0"/>
          </a:p>
          <a:p>
            <a:r>
              <a:rPr lang="en-US" dirty="0"/>
              <a:t>'Performance criteria' is a competency based training and assessment (CBT&amp;A) terminology and comes from the industry competency standards.</a:t>
            </a:r>
          </a:p>
          <a:p>
            <a:pPr marL="0" indent="0">
              <a:buNone/>
            </a:pPr>
            <a:endParaRPr lang="en-US" dirty="0"/>
          </a:p>
          <a:p>
            <a:r>
              <a:rPr lang="en-US" dirty="0"/>
              <a:t>Assessment criteria specify the performance that must be demonstrated by the learner in order to prove that the learning outcome has been achieved.</a:t>
            </a:r>
          </a:p>
          <a:p>
            <a:endParaRPr lang="en-US" dirty="0"/>
          </a:p>
        </p:txBody>
      </p:sp>
    </p:spTree>
    <p:extLst>
      <p:ext uri="{BB962C8B-B14F-4D97-AF65-F5344CB8AC3E}">
        <p14:creationId xmlns:p14="http://schemas.microsoft.com/office/powerpoint/2010/main" val="3977828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484310" y="347870"/>
            <a:ext cx="10018713" cy="718930"/>
          </a:xfrm>
        </p:spPr>
        <p:txBody>
          <a:bodyPr>
            <a:normAutofit/>
          </a:bodyPr>
          <a:lstStyle/>
          <a:p>
            <a:r>
              <a:rPr lang="en-US" b="1" dirty="0"/>
              <a:t>Validating Training Requirements</a:t>
            </a:r>
            <a:endParaRPr lang="en-US" dirty="0"/>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2143606" y="1785731"/>
            <a:ext cx="8700119" cy="4505739"/>
          </a:xfrm>
        </p:spPr>
        <p:txBody>
          <a:bodyPr>
            <a:normAutofit/>
          </a:bodyPr>
          <a:lstStyle/>
          <a:p>
            <a:pPr lvl="0"/>
            <a:r>
              <a:rPr lang="en-US" dirty="0"/>
              <a:t>Experts in the trainees trade areas.</a:t>
            </a:r>
          </a:p>
          <a:p>
            <a:pPr lvl="0"/>
            <a:r>
              <a:rPr lang="en-US" dirty="0"/>
              <a:t>Supervisors/ or trainees employers.</a:t>
            </a:r>
          </a:p>
          <a:p>
            <a:pPr lvl="0"/>
            <a:r>
              <a:rPr lang="en-US" dirty="0"/>
              <a:t>Training providers, employers and human resources departments.</a:t>
            </a:r>
          </a:p>
          <a:p>
            <a:pPr lvl="0"/>
            <a:r>
              <a:rPr lang="en-US" dirty="0"/>
              <a:t>Trainers, Teachers and Assessors.</a:t>
            </a:r>
          </a:p>
          <a:p>
            <a:pPr lvl="0"/>
            <a:r>
              <a:rPr lang="en-US" dirty="0"/>
              <a:t>Participant Trainee/Learner who is advanced in skill.</a:t>
            </a:r>
          </a:p>
          <a:p>
            <a:pPr lvl="0"/>
            <a:r>
              <a:rPr lang="en-US" dirty="0"/>
              <a:t>Government regulatory bodies.</a:t>
            </a:r>
          </a:p>
          <a:p>
            <a:pPr lvl="0"/>
            <a:r>
              <a:rPr lang="en-US" dirty="0"/>
              <a:t>Consultative Committees.</a:t>
            </a:r>
          </a:p>
          <a:p>
            <a:pPr lvl="0"/>
            <a:r>
              <a:rPr lang="en-US" dirty="0"/>
              <a:t>BTEB registered Assessors/Assessment Centers.</a:t>
            </a:r>
          </a:p>
          <a:p>
            <a:endParaRPr lang="en-US" dirty="0"/>
          </a:p>
        </p:txBody>
      </p:sp>
    </p:spTree>
    <p:extLst>
      <p:ext uri="{BB962C8B-B14F-4D97-AF65-F5344CB8AC3E}">
        <p14:creationId xmlns:p14="http://schemas.microsoft.com/office/powerpoint/2010/main" val="3396379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524065" y="3299791"/>
            <a:ext cx="10018713" cy="556591"/>
          </a:xfrm>
        </p:spPr>
        <p:txBody>
          <a:bodyPr>
            <a:normAutofit fontScale="90000"/>
          </a:bodyPr>
          <a:lstStyle/>
          <a:p>
            <a:r>
              <a:rPr lang="en-US" sz="3200" dirty="0">
                <a:solidFill>
                  <a:srgbClr val="00B0F0"/>
                </a:solidFill>
                <a:latin typeface="Algerian" panose="04020705040A02060702" pitchFamily="82" charset="0"/>
              </a:rPr>
              <a:t>8.2 </a:t>
            </a:r>
            <a:r>
              <a:rPr lang="en-US" sz="3600" dirty="0">
                <a:solidFill>
                  <a:srgbClr val="00B0F0"/>
                </a:solidFill>
                <a:latin typeface="Algerian" panose="04020705040A02060702" pitchFamily="82" charset="0"/>
              </a:rPr>
              <a:t>Modify instructional materials</a:t>
            </a:r>
            <a:endParaRPr lang="en-US" sz="3200" dirty="0">
              <a:solidFill>
                <a:srgbClr val="00B0F0"/>
              </a:solidFill>
              <a:latin typeface="Algerian" panose="04020705040A02060702" pitchFamily="82" charset="0"/>
            </a:endParaRPr>
          </a:p>
        </p:txBody>
      </p:sp>
    </p:spTree>
    <p:extLst>
      <p:ext uri="{BB962C8B-B14F-4D97-AF65-F5344CB8AC3E}">
        <p14:creationId xmlns:p14="http://schemas.microsoft.com/office/powerpoint/2010/main" val="3544319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484308" y="185530"/>
            <a:ext cx="10018713" cy="556591"/>
          </a:xfrm>
        </p:spPr>
        <p:txBody>
          <a:bodyPr>
            <a:normAutofit fontScale="90000"/>
          </a:bodyPr>
          <a:lstStyle/>
          <a:p>
            <a:r>
              <a:rPr lang="en-US" b="1" dirty="0"/>
              <a:t>Identify new requirements of learning materials</a:t>
            </a:r>
            <a:endParaRPr lang="en-US" dirty="0"/>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1709530" y="1866899"/>
            <a:ext cx="9250017" cy="3124201"/>
          </a:xfrm>
        </p:spPr>
        <p:txBody>
          <a:bodyPr>
            <a:normAutofit fontScale="92500"/>
          </a:bodyPr>
          <a:lstStyle/>
          <a:p>
            <a:pPr marL="0" indent="0" algn="just">
              <a:buNone/>
            </a:pPr>
            <a:r>
              <a:rPr lang="en-US" dirty="0"/>
              <a:t>``Teaching materials’’ is a generic term used to describe the resources teachers use to deliver instruction. Teaching materials can </a:t>
            </a:r>
            <a:r>
              <a:rPr lang="en-US" dirty="0">
                <a:highlight>
                  <a:srgbClr val="FFFF00"/>
                </a:highlight>
              </a:rPr>
              <a:t>support student learning </a:t>
            </a:r>
            <a:r>
              <a:rPr lang="en-US" dirty="0"/>
              <a:t>and increase student success. Ideally, the teaching materials will be tailored to the content in which they’re being used, to the students in whose class they are being used, and the teacher. Teaching materials come in many shapes and sizes, but they all have in common the ability to support student learning. Since it supports student learning, it is called </a:t>
            </a:r>
            <a:r>
              <a:rPr lang="en-US" dirty="0">
                <a:highlight>
                  <a:srgbClr val="FFFF00"/>
                </a:highlight>
              </a:rPr>
              <a:t>learning materials</a:t>
            </a:r>
            <a:r>
              <a:rPr lang="en-US" dirty="0"/>
              <a:t>. Learning materials are important because they can significantly increase student achievement by supporting student learning.</a:t>
            </a:r>
          </a:p>
        </p:txBody>
      </p:sp>
      <p:sp>
        <p:nvSpPr>
          <p:cNvPr id="4" name="TextBox 3">
            <a:extLst>
              <a:ext uri="{FF2B5EF4-FFF2-40B4-BE49-F238E27FC236}">
                <a16:creationId xmlns:a16="http://schemas.microsoft.com/office/drawing/2014/main" id="{503159CB-04A9-4A0D-A568-3222A6A38D2F}"/>
              </a:ext>
            </a:extLst>
          </p:cNvPr>
          <p:cNvSpPr txBox="1"/>
          <p:nvPr/>
        </p:nvSpPr>
        <p:spPr>
          <a:xfrm>
            <a:off x="10429461" y="6268278"/>
            <a:ext cx="914400" cy="369332"/>
          </a:xfrm>
          <a:prstGeom prst="rect">
            <a:avLst/>
          </a:prstGeom>
          <a:noFill/>
        </p:spPr>
        <p:txBody>
          <a:bodyPr wrap="square" rtlCol="0">
            <a:spAutoFit/>
          </a:bodyPr>
          <a:lstStyle/>
          <a:p>
            <a:r>
              <a:rPr lang="en-US" dirty="0"/>
              <a:t>P-35</a:t>
            </a:r>
          </a:p>
        </p:txBody>
      </p:sp>
    </p:spTree>
    <p:extLst>
      <p:ext uri="{BB962C8B-B14F-4D97-AF65-F5344CB8AC3E}">
        <p14:creationId xmlns:p14="http://schemas.microsoft.com/office/powerpoint/2010/main" val="1555652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484308" y="185530"/>
            <a:ext cx="10018713" cy="556591"/>
          </a:xfrm>
        </p:spPr>
        <p:txBody>
          <a:bodyPr>
            <a:normAutofit fontScale="90000"/>
          </a:bodyPr>
          <a:lstStyle/>
          <a:p>
            <a:r>
              <a:rPr lang="en-US" dirty="0"/>
              <a:t>Key feature of CBT</a:t>
            </a:r>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1709530" y="1866899"/>
            <a:ext cx="9250017" cy="3124201"/>
          </a:xfrm>
        </p:spPr>
        <p:txBody>
          <a:bodyPr>
            <a:normAutofit/>
          </a:bodyPr>
          <a:lstStyle/>
          <a:p>
            <a:pPr marL="0" indent="0" algn="just">
              <a:buNone/>
            </a:pPr>
            <a:r>
              <a:rPr lang="en-US" dirty="0"/>
              <a:t>The key feature of competency based training is a customized, personalized and self-paced training. The training sessions are difficult to achieve if you as a trainer/facilitator is not aware of the differences among the learners; on how they will be able to learn and work on the activities or projects and be able to achieve a certain level of competence.</a:t>
            </a:r>
          </a:p>
        </p:txBody>
      </p:sp>
      <p:sp>
        <p:nvSpPr>
          <p:cNvPr id="4" name="TextBox 3">
            <a:extLst>
              <a:ext uri="{FF2B5EF4-FFF2-40B4-BE49-F238E27FC236}">
                <a16:creationId xmlns:a16="http://schemas.microsoft.com/office/drawing/2014/main" id="{D4EDDD94-BC71-4710-BB75-9BA7B0DFCD06}"/>
              </a:ext>
            </a:extLst>
          </p:cNvPr>
          <p:cNvSpPr txBox="1"/>
          <p:nvPr/>
        </p:nvSpPr>
        <p:spPr>
          <a:xfrm>
            <a:off x="10429461" y="6268278"/>
            <a:ext cx="914400" cy="369332"/>
          </a:xfrm>
          <a:prstGeom prst="rect">
            <a:avLst/>
          </a:prstGeom>
          <a:noFill/>
        </p:spPr>
        <p:txBody>
          <a:bodyPr wrap="square" rtlCol="0">
            <a:spAutoFit/>
          </a:bodyPr>
          <a:lstStyle/>
          <a:p>
            <a:r>
              <a:rPr lang="en-US" dirty="0"/>
              <a:t>P-35</a:t>
            </a:r>
          </a:p>
        </p:txBody>
      </p:sp>
    </p:spTree>
    <p:extLst>
      <p:ext uri="{BB962C8B-B14F-4D97-AF65-F5344CB8AC3E}">
        <p14:creationId xmlns:p14="http://schemas.microsoft.com/office/powerpoint/2010/main" val="1006301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484308" y="185530"/>
            <a:ext cx="10018713" cy="556591"/>
          </a:xfrm>
        </p:spPr>
        <p:txBody>
          <a:bodyPr>
            <a:normAutofit fontScale="90000"/>
          </a:bodyPr>
          <a:lstStyle/>
          <a:p>
            <a:r>
              <a:rPr lang="en-US" b="1" dirty="0"/>
              <a:t>Learning styles</a:t>
            </a:r>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1709530" y="1866899"/>
            <a:ext cx="9250017" cy="3124201"/>
          </a:xfrm>
        </p:spPr>
        <p:txBody>
          <a:bodyPr>
            <a:normAutofit/>
          </a:bodyPr>
          <a:lstStyle/>
          <a:p>
            <a:pPr marL="0" indent="0" algn="just">
              <a:buNone/>
            </a:pPr>
            <a:r>
              <a:rPr lang="en-US" sz="2800" b="1" dirty="0"/>
              <a:t>V- visual learners</a:t>
            </a:r>
          </a:p>
          <a:p>
            <a:pPr marL="0" indent="0" algn="just">
              <a:buNone/>
            </a:pPr>
            <a:r>
              <a:rPr lang="en-US" sz="2800" b="1" dirty="0"/>
              <a:t>A- auditory learners</a:t>
            </a:r>
          </a:p>
          <a:p>
            <a:pPr marL="0" indent="0" algn="just">
              <a:buNone/>
            </a:pPr>
            <a:r>
              <a:rPr lang="en-US" sz="2800" b="1" dirty="0"/>
              <a:t>R- reading/writing learners</a:t>
            </a:r>
          </a:p>
          <a:p>
            <a:pPr marL="0" indent="0" algn="just">
              <a:buNone/>
            </a:pPr>
            <a:r>
              <a:rPr lang="en-US" sz="2800" b="1" dirty="0"/>
              <a:t>K- kinesthetic learners</a:t>
            </a:r>
          </a:p>
        </p:txBody>
      </p:sp>
      <p:sp>
        <p:nvSpPr>
          <p:cNvPr id="4" name="TextBox 3">
            <a:extLst>
              <a:ext uri="{FF2B5EF4-FFF2-40B4-BE49-F238E27FC236}">
                <a16:creationId xmlns:a16="http://schemas.microsoft.com/office/drawing/2014/main" id="{0DF98C7B-CFD6-4618-A336-55443A134CCD}"/>
              </a:ext>
            </a:extLst>
          </p:cNvPr>
          <p:cNvSpPr txBox="1"/>
          <p:nvPr/>
        </p:nvSpPr>
        <p:spPr>
          <a:xfrm>
            <a:off x="10429461" y="6268278"/>
            <a:ext cx="914400" cy="369332"/>
          </a:xfrm>
          <a:prstGeom prst="rect">
            <a:avLst/>
          </a:prstGeom>
          <a:noFill/>
        </p:spPr>
        <p:txBody>
          <a:bodyPr wrap="square" rtlCol="0">
            <a:spAutoFit/>
          </a:bodyPr>
          <a:lstStyle/>
          <a:p>
            <a:r>
              <a:rPr lang="en-US" dirty="0"/>
              <a:t>P-35</a:t>
            </a:r>
          </a:p>
        </p:txBody>
      </p:sp>
    </p:spTree>
    <p:extLst>
      <p:ext uri="{BB962C8B-B14F-4D97-AF65-F5344CB8AC3E}">
        <p14:creationId xmlns:p14="http://schemas.microsoft.com/office/powerpoint/2010/main" val="4146399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484308" y="185530"/>
            <a:ext cx="10018713" cy="556591"/>
          </a:xfrm>
        </p:spPr>
        <p:txBody>
          <a:bodyPr>
            <a:normAutofit fontScale="90000"/>
          </a:bodyPr>
          <a:lstStyle/>
          <a:p>
            <a:r>
              <a:rPr lang="en-US" b="1" dirty="0"/>
              <a:t>Instructional materials</a:t>
            </a:r>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1709530" y="1866899"/>
            <a:ext cx="9250017" cy="3124201"/>
          </a:xfrm>
        </p:spPr>
        <p:txBody>
          <a:bodyPr>
            <a:noAutofit/>
          </a:bodyPr>
          <a:lstStyle/>
          <a:p>
            <a:pPr marL="0" indent="0">
              <a:buNone/>
            </a:pPr>
            <a:r>
              <a:rPr lang="en-US" sz="2000" b="1" dirty="0"/>
              <a:t>Instructional materials </a:t>
            </a:r>
            <a:r>
              <a:rPr lang="en-US" sz="2000" dirty="0"/>
              <a:t>refer to the human and non-human materials and facilities that can be</a:t>
            </a:r>
            <a:r>
              <a:rPr lang="en-US" sz="2000" b="1" dirty="0"/>
              <a:t> </a:t>
            </a:r>
            <a:r>
              <a:rPr lang="en-US" sz="2000" dirty="0"/>
              <a:t>used to ease, encourage, improve and promote teaching and learning activities.</a:t>
            </a:r>
          </a:p>
          <a:p>
            <a:pPr marL="0" indent="0">
              <a:buNone/>
            </a:pPr>
            <a:endParaRPr lang="en-US" sz="2000" dirty="0"/>
          </a:p>
          <a:p>
            <a:pPr lvl="0"/>
            <a:r>
              <a:rPr lang="en-US" sz="2000" dirty="0"/>
              <a:t>They are whatever materials used in the process of instruction.</a:t>
            </a:r>
          </a:p>
          <a:p>
            <a:pPr lvl="0"/>
            <a:r>
              <a:rPr lang="en-US" sz="2000" dirty="0"/>
              <a:t>They are a broad range of resource which can be used to facilitate effective instruction.</a:t>
            </a:r>
          </a:p>
          <a:p>
            <a:pPr lvl="0"/>
            <a:r>
              <a:rPr lang="en-US" sz="2000" dirty="0"/>
              <a:t>They indicate a systematic way of designing, carrying out and employing the total process of learning and communication and employing human and non-human resources to bring out a more meaningful and effective instruction.</a:t>
            </a:r>
          </a:p>
          <a:p>
            <a:pPr lvl="0"/>
            <a:r>
              <a:rPr lang="en-US" sz="2000" dirty="0"/>
              <a:t>They are human and non-human material that a teacher uses to pass information to the learner in his/her class.</a:t>
            </a:r>
          </a:p>
        </p:txBody>
      </p:sp>
      <p:sp>
        <p:nvSpPr>
          <p:cNvPr id="4" name="TextBox 3">
            <a:extLst>
              <a:ext uri="{FF2B5EF4-FFF2-40B4-BE49-F238E27FC236}">
                <a16:creationId xmlns:a16="http://schemas.microsoft.com/office/drawing/2014/main" id="{CBEE69A4-6E21-4CA9-8708-9DD1BF266C9E}"/>
              </a:ext>
            </a:extLst>
          </p:cNvPr>
          <p:cNvSpPr txBox="1"/>
          <p:nvPr/>
        </p:nvSpPr>
        <p:spPr>
          <a:xfrm>
            <a:off x="10429461" y="6268278"/>
            <a:ext cx="914400" cy="369332"/>
          </a:xfrm>
          <a:prstGeom prst="rect">
            <a:avLst/>
          </a:prstGeom>
          <a:noFill/>
        </p:spPr>
        <p:txBody>
          <a:bodyPr wrap="square" rtlCol="0">
            <a:spAutoFit/>
          </a:bodyPr>
          <a:lstStyle/>
          <a:p>
            <a:r>
              <a:rPr lang="en-US" dirty="0"/>
              <a:t>P-36</a:t>
            </a:r>
          </a:p>
        </p:txBody>
      </p:sp>
    </p:spTree>
    <p:extLst>
      <p:ext uri="{BB962C8B-B14F-4D97-AF65-F5344CB8AC3E}">
        <p14:creationId xmlns:p14="http://schemas.microsoft.com/office/powerpoint/2010/main" val="2790652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484308" y="185530"/>
            <a:ext cx="10018713" cy="556591"/>
          </a:xfrm>
        </p:spPr>
        <p:txBody>
          <a:bodyPr>
            <a:normAutofit fontScale="90000"/>
          </a:bodyPr>
          <a:lstStyle/>
          <a:p>
            <a:r>
              <a:rPr lang="en-US" b="1" dirty="0"/>
              <a:t>Review and revision of training materials</a:t>
            </a:r>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1709530" y="1866899"/>
            <a:ext cx="9250017" cy="3124201"/>
          </a:xfrm>
        </p:spPr>
        <p:txBody>
          <a:bodyPr>
            <a:noAutofit/>
          </a:bodyPr>
          <a:lstStyle/>
          <a:p>
            <a:pPr marL="0" indent="0">
              <a:buNone/>
            </a:pPr>
            <a:r>
              <a:rPr lang="en-US" sz="2000" dirty="0"/>
              <a:t>Review and revision of training materials is an important aspect of the continuous improvement process in the teacher training activities. It aims to:</a:t>
            </a:r>
          </a:p>
          <a:p>
            <a:pPr lvl="0"/>
            <a:r>
              <a:rPr lang="en-US" sz="2000" dirty="0"/>
              <a:t>Confirm content is in line with the country context.</a:t>
            </a:r>
          </a:p>
          <a:p>
            <a:pPr lvl="0"/>
            <a:r>
              <a:rPr lang="en-US" sz="2000" dirty="0"/>
              <a:t>Ensure content is organized appropriately / in a logical order that will contribute to the achievement of training objectives</a:t>
            </a:r>
          </a:p>
          <a:p>
            <a:pPr lvl="0"/>
            <a:r>
              <a:rPr lang="en-US" sz="2000" dirty="0"/>
              <a:t>Keep information up-to-date</a:t>
            </a:r>
          </a:p>
          <a:p>
            <a:pPr lvl="0"/>
            <a:r>
              <a:rPr lang="en-US" sz="2000" dirty="0"/>
              <a:t>Use input from learners, stakeholders and users based on their experiences and observations to adapt Content to their needs and context.</a:t>
            </a:r>
          </a:p>
        </p:txBody>
      </p:sp>
      <p:sp>
        <p:nvSpPr>
          <p:cNvPr id="4" name="TextBox 3">
            <a:extLst>
              <a:ext uri="{FF2B5EF4-FFF2-40B4-BE49-F238E27FC236}">
                <a16:creationId xmlns:a16="http://schemas.microsoft.com/office/drawing/2014/main" id="{CBEE69A4-6E21-4CA9-8708-9DD1BF266C9E}"/>
              </a:ext>
            </a:extLst>
          </p:cNvPr>
          <p:cNvSpPr txBox="1"/>
          <p:nvPr/>
        </p:nvSpPr>
        <p:spPr>
          <a:xfrm>
            <a:off x="10429461" y="6268278"/>
            <a:ext cx="914400" cy="369332"/>
          </a:xfrm>
          <a:prstGeom prst="rect">
            <a:avLst/>
          </a:prstGeom>
          <a:noFill/>
        </p:spPr>
        <p:txBody>
          <a:bodyPr wrap="square" rtlCol="0">
            <a:spAutoFit/>
          </a:bodyPr>
          <a:lstStyle/>
          <a:p>
            <a:r>
              <a:rPr lang="en-US" dirty="0"/>
              <a:t>P-36</a:t>
            </a:r>
          </a:p>
        </p:txBody>
      </p:sp>
    </p:spTree>
    <p:extLst>
      <p:ext uri="{BB962C8B-B14F-4D97-AF65-F5344CB8AC3E}">
        <p14:creationId xmlns:p14="http://schemas.microsoft.com/office/powerpoint/2010/main" val="3401172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484308" y="185530"/>
            <a:ext cx="10018713" cy="556591"/>
          </a:xfrm>
        </p:spPr>
        <p:txBody>
          <a:bodyPr>
            <a:normAutofit fontScale="90000"/>
          </a:bodyPr>
          <a:lstStyle/>
          <a:p>
            <a:r>
              <a:rPr lang="en-US" b="1" dirty="0"/>
              <a:t>Steps to review instructional materials</a:t>
            </a:r>
            <a:endParaRPr lang="en-US" dirty="0"/>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1709530" y="1866899"/>
            <a:ext cx="9250017" cy="3124201"/>
          </a:xfrm>
        </p:spPr>
        <p:txBody>
          <a:bodyPr>
            <a:noAutofit/>
          </a:bodyPr>
          <a:lstStyle/>
          <a:p>
            <a:pPr lvl="0"/>
            <a:r>
              <a:rPr lang="en-US" sz="1800" dirty="0"/>
              <a:t>Have a clear view on strengths and weaknesses of the existing materials</a:t>
            </a:r>
          </a:p>
          <a:p>
            <a:pPr lvl="0"/>
            <a:r>
              <a:rPr lang="en-US" sz="1800" dirty="0"/>
              <a:t>Get an expert on Inclusive Education to look through the content</a:t>
            </a:r>
          </a:p>
          <a:p>
            <a:pPr lvl="0"/>
            <a:r>
              <a:rPr lang="en-US" sz="1800" dirty="0"/>
              <a:t>Review the learning objectives that are written in the manual. Are they realistic? </a:t>
            </a:r>
          </a:p>
          <a:p>
            <a:pPr lvl="0"/>
            <a:r>
              <a:rPr lang="en-US" sz="1800" dirty="0"/>
              <a:t>To revise course outline: are modules/topics organized in the best way to reach the objectives?</a:t>
            </a:r>
          </a:p>
          <a:p>
            <a:pPr lvl="0"/>
            <a:r>
              <a:rPr lang="en-US" sz="1800" dirty="0"/>
              <a:t>Short training on key aspects/topics which have not been understood to group of trainers / stakeholders.</a:t>
            </a:r>
          </a:p>
          <a:p>
            <a:pPr lvl="0"/>
            <a:r>
              <a:rPr lang="en-US" sz="1800" dirty="0"/>
              <a:t>Update existing content, remove unsuitable content, and write new and relevant content as required (with trainers / stakeholders)</a:t>
            </a:r>
          </a:p>
          <a:p>
            <a:pPr lvl="0"/>
            <a:r>
              <a:rPr lang="en-US" sz="1800" dirty="0"/>
              <a:t>Test the new material and evaluate at the end</a:t>
            </a:r>
          </a:p>
          <a:p>
            <a:pPr lvl="0"/>
            <a:r>
              <a:rPr lang="en-US" sz="1800" dirty="0"/>
              <a:t>Revise materials one more time, taking into account output of test course.</a:t>
            </a:r>
          </a:p>
        </p:txBody>
      </p:sp>
      <p:sp>
        <p:nvSpPr>
          <p:cNvPr id="4" name="TextBox 3">
            <a:extLst>
              <a:ext uri="{FF2B5EF4-FFF2-40B4-BE49-F238E27FC236}">
                <a16:creationId xmlns:a16="http://schemas.microsoft.com/office/drawing/2014/main" id="{CBEE69A4-6E21-4CA9-8708-9DD1BF266C9E}"/>
              </a:ext>
            </a:extLst>
          </p:cNvPr>
          <p:cNvSpPr txBox="1"/>
          <p:nvPr/>
        </p:nvSpPr>
        <p:spPr>
          <a:xfrm>
            <a:off x="10429461" y="6268278"/>
            <a:ext cx="914400" cy="369332"/>
          </a:xfrm>
          <a:prstGeom prst="rect">
            <a:avLst/>
          </a:prstGeom>
          <a:noFill/>
        </p:spPr>
        <p:txBody>
          <a:bodyPr wrap="square" rtlCol="0">
            <a:spAutoFit/>
          </a:bodyPr>
          <a:lstStyle/>
          <a:p>
            <a:r>
              <a:rPr lang="en-US" dirty="0"/>
              <a:t>P-36</a:t>
            </a:r>
          </a:p>
        </p:txBody>
      </p:sp>
    </p:spTree>
    <p:extLst>
      <p:ext uri="{BB962C8B-B14F-4D97-AF65-F5344CB8AC3E}">
        <p14:creationId xmlns:p14="http://schemas.microsoft.com/office/powerpoint/2010/main" val="2361989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484310" y="347870"/>
            <a:ext cx="10018713" cy="718930"/>
          </a:xfrm>
        </p:spPr>
        <p:txBody>
          <a:bodyPr/>
          <a:lstStyle/>
          <a:p>
            <a:r>
              <a:rPr lang="en-US" b="1" dirty="0"/>
              <a:t>The trainee must be able to:</a:t>
            </a:r>
            <a:endParaRPr lang="en-US" dirty="0"/>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2551177" y="1866899"/>
            <a:ext cx="7884977" cy="3124201"/>
          </a:xfrm>
        </p:spPr>
        <p:txBody>
          <a:bodyPr>
            <a:normAutofit fontScale="92500" lnSpcReduction="10000"/>
          </a:bodyPr>
          <a:lstStyle/>
          <a:p>
            <a:pPr lvl="0"/>
            <a:r>
              <a:rPr lang="en-US" dirty="0"/>
              <a:t>Identify training requirements of trainees</a:t>
            </a:r>
          </a:p>
          <a:p>
            <a:pPr marL="0" indent="0">
              <a:buNone/>
            </a:pPr>
            <a:endParaRPr lang="en-US" dirty="0"/>
          </a:p>
          <a:p>
            <a:pPr lvl="0"/>
            <a:r>
              <a:rPr lang="en-US" dirty="0"/>
              <a:t>Modify instructional materials</a:t>
            </a:r>
          </a:p>
          <a:p>
            <a:pPr marL="0" indent="0">
              <a:buNone/>
            </a:pPr>
            <a:endParaRPr lang="en-US" dirty="0"/>
          </a:p>
          <a:p>
            <a:pPr lvl="0"/>
            <a:r>
              <a:rPr lang="en-US" dirty="0"/>
              <a:t>Prepare program delivery plan and relevant session plan</a:t>
            </a:r>
          </a:p>
          <a:p>
            <a:pPr marL="0" indent="0">
              <a:buNone/>
            </a:pPr>
            <a:endParaRPr lang="en-US" dirty="0"/>
          </a:p>
          <a:p>
            <a:pPr lvl="0"/>
            <a:r>
              <a:rPr lang="en-US" dirty="0"/>
              <a:t>Arrange learning and teaching resources</a:t>
            </a:r>
          </a:p>
        </p:txBody>
      </p:sp>
    </p:spTree>
    <p:extLst>
      <p:ext uri="{BB962C8B-B14F-4D97-AF65-F5344CB8AC3E}">
        <p14:creationId xmlns:p14="http://schemas.microsoft.com/office/powerpoint/2010/main" val="33558771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484308" y="185530"/>
            <a:ext cx="10018713" cy="556591"/>
          </a:xfrm>
        </p:spPr>
        <p:txBody>
          <a:bodyPr>
            <a:normAutofit fontScale="90000"/>
          </a:bodyPr>
          <a:lstStyle/>
          <a:p>
            <a:r>
              <a:rPr lang="en-US" b="1" dirty="0"/>
              <a:t>What makes good learning material?</a:t>
            </a:r>
            <a:endParaRPr lang="en-US" dirty="0"/>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1709530" y="1866899"/>
            <a:ext cx="9250017" cy="3124201"/>
          </a:xfrm>
        </p:spPr>
        <p:txBody>
          <a:bodyPr>
            <a:noAutofit/>
          </a:bodyPr>
          <a:lstStyle/>
          <a:p>
            <a:pPr lvl="0"/>
            <a:r>
              <a:rPr lang="en-US" dirty="0"/>
              <a:t>User-friendly written learning materials </a:t>
            </a:r>
          </a:p>
          <a:p>
            <a:pPr lvl="0"/>
            <a:r>
              <a:rPr lang="en-US" dirty="0"/>
              <a:t>Visual materials also need testing. </a:t>
            </a:r>
          </a:p>
          <a:p>
            <a:pPr lvl="0"/>
            <a:r>
              <a:rPr lang="en-US" dirty="0"/>
              <a:t>The pre-testing of materials is very important to make sure that the goal of the material is achieved. </a:t>
            </a:r>
          </a:p>
        </p:txBody>
      </p:sp>
      <p:sp>
        <p:nvSpPr>
          <p:cNvPr id="4" name="TextBox 3">
            <a:extLst>
              <a:ext uri="{FF2B5EF4-FFF2-40B4-BE49-F238E27FC236}">
                <a16:creationId xmlns:a16="http://schemas.microsoft.com/office/drawing/2014/main" id="{CBEE69A4-6E21-4CA9-8708-9DD1BF266C9E}"/>
              </a:ext>
            </a:extLst>
          </p:cNvPr>
          <p:cNvSpPr txBox="1"/>
          <p:nvPr/>
        </p:nvSpPr>
        <p:spPr>
          <a:xfrm>
            <a:off x="10429461" y="6268278"/>
            <a:ext cx="914400" cy="369332"/>
          </a:xfrm>
          <a:prstGeom prst="rect">
            <a:avLst/>
          </a:prstGeom>
          <a:noFill/>
        </p:spPr>
        <p:txBody>
          <a:bodyPr wrap="square" rtlCol="0">
            <a:spAutoFit/>
          </a:bodyPr>
          <a:lstStyle/>
          <a:p>
            <a:r>
              <a:rPr lang="en-US" dirty="0"/>
              <a:t>P-38</a:t>
            </a:r>
          </a:p>
        </p:txBody>
      </p:sp>
    </p:spTree>
    <p:extLst>
      <p:ext uri="{BB962C8B-B14F-4D97-AF65-F5344CB8AC3E}">
        <p14:creationId xmlns:p14="http://schemas.microsoft.com/office/powerpoint/2010/main" val="3824778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484308" y="185530"/>
            <a:ext cx="10018713" cy="556591"/>
          </a:xfrm>
        </p:spPr>
        <p:txBody>
          <a:bodyPr>
            <a:normAutofit fontScale="90000"/>
          </a:bodyPr>
          <a:lstStyle/>
          <a:p>
            <a:r>
              <a:rPr lang="en-US" b="1" dirty="0"/>
              <a:t>Characteristics of Learners</a:t>
            </a:r>
            <a:endParaRPr lang="en-US" dirty="0"/>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2968585" y="1866899"/>
            <a:ext cx="7050157" cy="3124201"/>
          </a:xfrm>
        </p:spPr>
        <p:txBody>
          <a:bodyPr>
            <a:noAutofit/>
          </a:bodyPr>
          <a:lstStyle/>
          <a:p>
            <a:pPr lvl="0"/>
            <a:r>
              <a:rPr lang="en-US" sz="2000" dirty="0"/>
              <a:t>Language, Literacy and Numeracy</a:t>
            </a:r>
          </a:p>
          <a:p>
            <a:pPr lvl="0"/>
            <a:r>
              <a:rPr lang="en-US" sz="2000" dirty="0"/>
              <a:t>(LL&amp;N) skills</a:t>
            </a:r>
          </a:p>
          <a:p>
            <a:pPr lvl="0"/>
            <a:r>
              <a:rPr lang="en-US" sz="2000" dirty="0"/>
              <a:t>Cultural and Language background</a:t>
            </a:r>
          </a:p>
          <a:p>
            <a:pPr lvl="0"/>
            <a:r>
              <a:rPr lang="en-US" sz="2000" dirty="0"/>
              <a:t>Education and General Knowledge</a:t>
            </a:r>
          </a:p>
          <a:p>
            <a:pPr lvl="0"/>
            <a:r>
              <a:rPr lang="en-US" sz="2000" dirty="0"/>
              <a:t>Gender</a:t>
            </a:r>
          </a:p>
          <a:p>
            <a:pPr lvl="0"/>
            <a:r>
              <a:rPr lang="en-US" sz="2000" dirty="0"/>
              <a:t>Age</a:t>
            </a:r>
          </a:p>
          <a:p>
            <a:pPr lvl="0"/>
            <a:r>
              <a:rPr lang="en-US" sz="2000" dirty="0"/>
              <a:t>Physical Ability</a:t>
            </a:r>
          </a:p>
          <a:p>
            <a:pPr lvl="0"/>
            <a:r>
              <a:rPr lang="en-US" sz="2000" dirty="0"/>
              <a:t>Previous experience with the topic/lesson.</a:t>
            </a:r>
          </a:p>
          <a:p>
            <a:pPr lvl="0"/>
            <a:r>
              <a:rPr lang="en-US" sz="2000" dirty="0"/>
              <a:t>Experience in Competency based Training</a:t>
            </a:r>
          </a:p>
          <a:p>
            <a:pPr lvl="0"/>
            <a:r>
              <a:rPr lang="en-US" sz="2000" dirty="0"/>
              <a:t>Previous Learning Experience</a:t>
            </a:r>
          </a:p>
        </p:txBody>
      </p:sp>
      <p:sp>
        <p:nvSpPr>
          <p:cNvPr id="4" name="TextBox 3">
            <a:extLst>
              <a:ext uri="{FF2B5EF4-FFF2-40B4-BE49-F238E27FC236}">
                <a16:creationId xmlns:a16="http://schemas.microsoft.com/office/drawing/2014/main" id="{CBEE69A4-6E21-4CA9-8708-9DD1BF266C9E}"/>
              </a:ext>
            </a:extLst>
          </p:cNvPr>
          <p:cNvSpPr txBox="1"/>
          <p:nvPr/>
        </p:nvSpPr>
        <p:spPr>
          <a:xfrm>
            <a:off x="10429461" y="6268278"/>
            <a:ext cx="914400" cy="369332"/>
          </a:xfrm>
          <a:prstGeom prst="rect">
            <a:avLst/>
          </a:prstGeom>
          <a:noFill/>
        </p:spPr>
        <p:txBody>
          <a:bodyPr wrap="square" rtlCol="0">
            <a:spAutoFit/>
          </a:bodyPr>
          <a:lstStyle/>
          <a:p>
            <a:r>
              <a:rPr lang="en-US" dirty="0"/>
              <a:t>P-38</a:t>
            </a:r>
          </a:p>
        </p:txBody>
      </p:sp>
    </p:spTree>
    <p:extLst>
      <p:ext uri="{BB962C8B-B14F-4D97-AF65-F5344CB8AC3E}">
        <p14:creationId xmlns:p14="http://schemas.microsoft.com/office/powerpoint/2010/main" val="4229127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643334" y="530086"/>
            <a:ext cx="10018713" cy="556591"/>
          </a:xfrm>
        </p:spPr>
        <p:txBody>
          <a:bodyPr>
            <a:normAutofit fontScale="90000"/>
          </a:bodyPr>
          <a:lstStyle/>
          <a:p>
            <a:r>
              <a:rPr lang="en-US" b="1" dirty="0"/>
              <a:t>Training Requirements based on Characteristics of Learners</a:t>
            </a:r>
            <a:endParaRPr lang="en-US" dirty="0"/>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2968585" y="2304221"/>
            <a:ext cx="7050157" cy="3124201"/>
          </a:xfrm>
        </p:spPr>
        <p:txBody>
          <a:bodyPr>
            <a:noAutofit/>
          </a:bodyPr>
          <a:lstStyle/>
          <a:p>
            <a:pPr lvl="0"/>
            <a:r>
              <a:rPr lang="en-US" sz="2000" dirty="0"/>
              <a:t>Language, Literacy and Numeracy</a:t>
            </a:r>
          </a:p>
          <a:p>
            <a:pPr lvl="0"/>
            <a:r>
              <a:rPr lang="en-US" sz="2000" dirty="0"/>
              <a:t>(LL&amp;N) skills</a:t>
            </a:r>
          </a:p>
          <a:p>
            <a:pPr lvl="0"/>
            <a:r>
              <a:rPr lang="en-US" sz="2000" dirty="0"/>
              <a:t>Cultural and Language background</a:t>
            </a:r>
          </a:p>
          <a:p>
            <a:pPr lvl="0"/>
            <a:r>
              <a:rPr lang="en-US" sz="2000" dirty="0"/>
              <a:t>Education and General Knowledge</a:t>
            </a:r>
          </a:p>
          <a:p>
            <a:pPr lvl="0"/>
            <a:r>
              <a:rPr lang="en-US" sz="2000" dirty="0"/>
              <a:t>Gender</a:t>
            </a:r>
          </a:p>
          <a:p>
            <a:pPr lvl="0"/>
            <a:r>
              <a:rPr lang="en-US" sz="2000" dirty="0"/>
              <a:t>Age</a:t>
            </a:r>
          </a:p>
          <a:p>
            <a:pPr lvl="0"/>
            <a:r>
              <a:rPr lang="en-US" sz="2000" dirty="0"/>
              <a:t>Physical Ability</a:t>
            </a:r>
          </a:p>
          <a:p>
            <a:pPr lvl="0"/>
            <a:r>
              <a:rPr lang="en-US" sz="2000" dirty="0"/>
              <a:t>Previous experience with the topic/lesson.</a:t>
            </a:r>
          </a:p>
          <a:p>
            <a:pPr lvl="0"/>
            <a:r>
              <a:rPr lang="en-US" sz="2000" dirty="0"/>
              <a:t>Experience in Competency based Training</a:t>
            </a:r>
          </a:p>
          <a:p>
            <a:pPr lvl="0"/>
            <a:r>
              <a:rPr lang="en-US" sz="2000" dirty="0"/>
              <a:t>Previous Learning Experience</a:t>
            </a:r>
          </a:p>
        </p:txBody>
      </p:sp>
      <p:sp>
        <p:nvSpPr>
          <p:cNvPr id="4" name="TextBox 3">
            <a:extLst>
              <a:ext uri="{FF2B5EF4-FFF2-40B4-BE49-F238E27FC236}">
                <a16:creationId xmlns:a16="http://schemas.microsoft.com/office/drawing/2014/main" id="{CBEE69A4-6E21-4CA9-8708-9DD1BF266C9E}"/>
              </a:ext>
            </a:extLst>
          </p:cNvPr>
          <p:cNvSpPr txBox="1"/>
          <p:nvPr/>
        </p:nvSpPr>
        <p:spPr>
          <a:xfrm>
            <a:off x="10429461" y="6268278"/>
            <a:ext cx="914400" cy="369332"/>
          </a:xfrm>
          <a:prstGeom prst="rect">
            <a:avLst/>
          </a:prstGeom>
          <a:noFill/>
        </p:spPr>
        <p:txBody>
          <a:bodyPr wrap="square" rtlCol="0">
            <a:spAutoFit/>
          </a:bodyPr>
          <a:lstStyle/>
          <a:p>
            <a:r>
              <a:rPr lang="en-US" dirty="0"/>
              <a:t>P-38</a:t>
            </a:r>
          </a:p>
        </p:txBody>
      </p:sp>
    </p:spTree>
    <p:extLst>
      <p:ext uri="{BB962C8B-B14F-4D97-AF65-F5344CB8AC3E}">
        <p14:creationId xmlns:p14="http://schemas.microsoft.com/office/powerpoint/2010/main" val="1760269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643334" y="530086"/>
            <a:ext cx="10018713" cy="556591"/>
          </a:xfrm>
        </p:spPr>
        <p:txBody>
          <a:bodyPr>
            <a:normAutofit fontScale="90000"/>
          </a:bodyPr>
          <a:lstStyle/>
          <a:p>
            <a:r>
              <a:rPr lang="en-US" b="1" dirty="0"/>
              <a:t>How can equality and multiculturalism be promoted at training session?</a:t>
            </a:r>
            <a:endParaRPr lang="en-US" dirty="0"/>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1802297" y="2304221"/>
            <a:ext cx="9541564" cy="3124201"/>
          </a:xfrm>
        </p:spPr>
        <p:txBody>
          <a:bodyPr>
            <a:noAutofit/>
          </a:bodyPr>
          <a:lstStyle/>
          <a:p>
            <a:pPr lvl="0"/>
            <a:r>
              <a:rPr lang="en-US" sz="2000" dirty="0"/>
              <a:t>Setting clear rules in regards to how people should be treated.</a:t>
            </a:r>
          </a:p>
          <a:p>
            <a:pPr lvl="0"/>
            <a:r>
              <a:rPr lang="en-US" sz="2000" dirty="0"/>
              <a:t>Challenging any negative attitudes.</a:t>
            </a:r>
          </a:p>
          <a:p>
            <a:pPr lvl="0"/>
            <a:r>
              <a:rPr lang="en-US" sz="2000" dirty="0"/>
              <a:t>Treating all staff and learners fairly and equally.</a:t>
            </a:r>
          </a:p>
          <a:p>
            <a:pPr lvl="0"/>
            <a:r>
              <a:rPr lang="en-US" sz="2000" dirty="0"/>
              <a:t>Creating an all-inclusive culture for staff and learners.</a:t>
            </a:r>
          </a:p>
          <a:p>
            <a:r>
              <a:rPr lang="en-US" sz="2000" dirty="0"/>
              <a:t>Using a variety of teaching and assessment methods.</a:t>
            </a:r>
          </a:p>
          <a:p>
            <a:pPr lvl="0"/>
            <a:r>
              <a:rPr lang="en-US" sz="2000" dirty="0"/>
              <a:t>Using resources with multicultural themes.</a:t>
            </a:r>
          </a:p>
          <a:p>
            <a:pPr lvl="0"/>
            <a:r>
              <a:rPr lang="en-US" sz="2000" dirty="0"/>
              <a:t>Actively promoting multiculturalism in lessons.</a:t>
            </a:r>
          </a:p>
          <a:p>
            <a:pPr lvl="0"/>
            <a:r>
              <a:rPr lang="en-US" sz="2000" dirty="0"/>
              <a:t>Planning lessons that reflect the diversity of the classroom.</a:t>
            </a:r>
          </a:p>
          <a:p>
            <a:pPr lvl="0"/>
            <a:r>
              <a:rPr lang="en-US" sz="2000" dirty="0"/>
              <a:t>Ensuring all learners has equal access to opportunities and participation.</a:t>
            </a:r>
          </a:p>
          <a:p>
            <a:r>
              <a:rPr lang="en-US" sz="2000" dirty="0"/>
              <a:t>Making sure that learning materials do not discriminate against anyone</a:t>
            </a:r>
          </a:p>
        </p:txBody>
      </p:sp>
      <p:sp>
        <p:nvSpPr>
          <p:cNvPr id="4" name="TextBox 3">
            <a:extLst>
              <a:ext uri="{FF2B5EF4-FFF2-40B4-BE49-F238E27FC236}">
                <a16:creationId xmlns:a16="http://schemas.microsoft.com/office/drawing/2014/main" id="{CBEE69A4-6E21-4CA9-8708-9DD1BF266C9E}"/>
              </a:ext>
            </a:extLst>
          </p:cNvPr>
          <p:cNvSpPr txBox="1"/>
          <p:nvPr/>
        </p:nvSpPr>
        <p:spPr>
          <a:xfrm>
            <a:off x="10429461" y="6268278"/>
            <a:ext cx="914400" cy="369332"/>
          </a:xfrm>
          <a:prstGeom prst="rect">
            <a:avLst/>
          </a:prstGeom>
          <a:noFill/>
        </p:spPr>
        <p:txBody>
          <a:bodyPr wrap="square" rtlCol="0">
            <a:spAutoFit/>
          </a:bodyPr>
          <a:lstStyle/>
          <a:p>
            <a:r>
              <a:rPr lang="en-US" dirty="0"/>
              <a:t>P-41</a:t>
            </a:r>
          </a:p>
        </p:txBody>
      </p:sp>
    </p:spTree>
    <p:extLst>
      <p:ext uri="{BB962C8B-B14F-4D97-AF65-F5344CB8AC3E}">
        <p14:creationId xmlns:p14="http://schemas.microsoft.com/office/powerpoint/2010/main" val="2224564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643334" y="530086"/>
            <a:ext cx="10018713" cy="556591"/>
          </a:xfrm>
        </p:spPr>
        <p:txBody>
          <a:bodyPr>
            <a:normAutofit fontScale="90000"/>
          </a:bodyPr>
          <a:lstStyle/>
          <a:p>
            <a:r>
              <a:rPr lang="en-US" b="1" dirty="0"/>
              <a:t>Removing barriers for Person with Disability (PWD)</a:t>
            </a:r>
            <a:endParaRPr lang="en-US" dirty="0"/>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1802297" y="2304221"/>
            <a:ext cx="9541564" cy="3124201"/>
          </a:xfrm>
        </p:spPr>
        <p:txBody>
          <a:bodyPr>
            <a:noAutofit/>
          </a:bodyPr>
          <a:lstStyle/>
          <a:p>
            <a:pPr lvl="0"/>
            <a:r>
              <a:rPr lang="en-US" dirty="0"/>
              <a:t>Attitudinal,</a:t>
            </a:r>
          </a:p>
          <a:p>
            <a:pPr lvl="0"/>
            <a:r>
              <a:rPr lang="en-US" dirty="0"/>
              <a:t>Organizational or systemic,</a:t>
            </a:r>
          </a:p>
          <a:p>
            <a:pPr lvl="0"/>
            <a:r>
              <a:rPr lang="en-US" dirty="0"/>
              <a:t>Architectural or physical,</a:t>
            </a:r>
          </a:p>
          <a:p>
            <a:pPr lvl="0"/>
            <a:r>
              <a:rPr lang="en-US" dirty="0"/>
              <a:t>Information or communications, and</a:t>
            </a:r>
          </a:p>
          <a:p>
            <a:pPr lvl="0"/>
            <a:r>
              <a:rPr lang="en-US" dirty="0"/>
              <a:t>Technology.</a:t>
            </a:r>
          </a:p>
        </p:txBody>
      </p:sp>
      <p:sp>
        <p:nvSpPr>
          <p:cNvPr id="4" name="TextBox 3">
            <a:extLst>
              <a:ext uri="{FF2B5EF4-FFF2-40B4-BE49-F238E27FC236}">
                <a16:creationId xmlns:a16="http://schemas.microsoft.com/office/drawing/2014/main" id="{CBEE69A4-6E21-4CA9-8708-9DD1BF266C9E}"/>
              </a:ext>
            </a:extLst>
          </p:cNvPr>
          <p:cNvSpPr txBox="1"/>
          <p:nvPr/>
        </p:nvSpPr>
        <p:spPr>
          <a:xfrm>
            <a:off x="10429461" y="6268278"/>
            <a:ext cx="914400" cy="369332"/>
          </a:xfrm>
          <a:prstGeom prst="rect">
            <a:avLst/>
          </a:prstGeom>
          <a:noFill/>
        </p:spPr>
        <p:txBody>
          <a:bodyPr wrap="square" rtlCol="0">
            <a:spAutoFit/>
          </a:bodyPr>
          <a:lstStyle/>
          <a:p>
            <a:r>
              <a:rPr lang="en-US" dirty="0"/>
              <a:t>P-42</a:t>
            </a:r>
          </a:p>
        </p:txBody>
      </p:sp>
    </p:spTree>
    <p:extLst>
      <p:ext uri="{BB962C8B-B14F-4D97-AF65-F5344CB8AC3E}">
        <p14:creationId xmlns:p14="http://schemas.microsoft.com/office/powerpoint/2010/main" val="34087854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643334" y="530086"/>
            <a:ext cx="10018713" cy="556591"/>
          </a:xfrm>
        </p:spPr>
        <p:txBody>
          <a:bodyPr>
            <a:noAutofit/>
          </a:bodyPr>
          <a:lstStyle/>
          <a:p>
            <a:r>
              <a:rPr lang="en-US" sz="3200" b="1" dirty="0">
                <a:solidFill>
                  <a:srgbClr val="00B050"/>
                </a:solidFill>
                <a:latin typeface="Algerian" panose="04020705040A02060702" pitchFamily="82" charset="0"/>
              </a:rPr>
              <a:t>8.3 Prepare delivery plan and session plan</a:t>
            </a:r>
            <a:endParaRPr lang="en-US" sz="3200" dirty="0">
              <a:solidFill>
                <a:srgbClr val="00B05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1802297" y="1866899"/>
            <a:ext cx="9541564" cy="3124201"/>
          </a:xfrm>
        </p:spPr>
        <p:txBody>
          <a:bodyPr>
            <a:noAutofit/>
          </a:bodyPr>
          <a:lstStyle/>
          <a:p>
            <a:pPr marL="0" lvl="0" indent="0">
              <a:buNone/>
            </a:pPr>
            <a:r>
              <a:rPr lang="en-US" dirty="0"/>
              <a:t>The design of the training program can be undertaken only when a clear training objective has been produced. The training objective clears what goal has to be achieved by the end of training program</a:t>
            </a:r>
          </a:p>
          <a:p>
            <a:pPr marL="0" lvl="0" indent="0">
              <a:buNone/>
            </a:pPr>
            <a:endParaRPr lang="en-US" sz="600" dirty="0"/>
          </a:p>
          <a:p>
            <a:pPr lvl="1">
              <a:buFont typeface="Wingdings" panose="05000000000000000000" pitchFamily="2" charset="2"/>
              <a:buChar char="ü"/>
            </a:pPr>
            <a:r>
              <a:rPr lang="en-US" b="1" dirty="0"/>
              <a:t>Before  the  training</a:t>
            </a:r>
          </a:p>
          <a:p>
            <a:pPr lvl="1">
              <a:buFont typeface="Wingdings" panose="05000000000000000000" pitchFamily="2" charset="2"/>
              <a:buChar char="ü"/>
            </a:pPr>
            <a:r>
              <a:rPr lang="en-US" b="1" dirty="0"/>
              <a:t>During  the  training</a:t>
            </a:r>
          </a:p>
          <a:p>
            <a:pPr lvl="1">
              <a:buFont typeface="Wingdings" panose="05000000000000000000" pitchFamily="2" charset="2"/>
              <a:buChar char="ü"/>
            </a:pPr>
            <a:r>
              <a:rPr lang="en-US" b="1" dirty="0"/>
              <a:t>After  the  training</a:t>
            </a:r>
            <a:endParaRPr lang="en-US" dirty="0"/>
          </a:p>
          <a:p>
            <a:pPr marL="0" lvl="0" indent="0">
              <a:buNone/>
            </a:pPr>
            <a:endParaRPr lang="en-US" dirty="0"/>
          </a:p>
        </p:txBody>
      </p:sp>
      <p:sp>
        <p:nvSpPr>
          <p:cNvPr id="4" name="TextBox 3">
            <a:extLst>
              <a:ext uri="{FF2B5EF4-FFF2-40B4-BE49-F238E27FC236}">
                <a16:creationId xmlns:a16="http://schemas.microsoft.com/office/drawing/2014/main" id="{CBEE69A4-6E21-4CA9-8708-9DD1BF266C9E}"/>
              </a:ext>
            </a:extLst>
          </p:cNvPr>
          <p:cNvSpPr txBox="1"/>
          <p:nvPr/>
        </p:nvSpPr>
        <p:spPr>
          <a:xfrm>
            <a:off x="10429461" y="6268278"/>
            <a:ext cx="914400" cy="369332"/>
          </a:xfrm>
          <a:prstGeom prst="rect">
            <a:avLst/>
          </a:prstGeom>
          <a:noFill/>
        </p:spPr>
        <p:txBody>
          <a:bodyPr wrap="square" rtlCol="0">
            <a:spAutoFit/>
          </a:bodyPr>
          <a:lstStyle/>
          <a:p>
            <a:r>
              <a:rPr lang="en-US" dirty="0"/>
              <a:t>P-52</a:t>
            </a:r>
          </a:p>
        </p:txBody>
      </p:sp>
    </p:spTree>
    <p:extLst>
      <p:ext uri="{BB962C8B-B14F-4D97-AF65-F5344CB8AC3E}">
        <p14:creationId xmlns:p14="http://schemas.microsoft.com/office/powerpoint/2010/main" val="22098879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643334" y="530086"/>
            <a:ext cx="10018713" cy="556591"/>
          </a:xfrm>
        </p:spPr>
        <p:txBody>
          <a:bodyPr>
            <a:noAutofit/>
          </a:bodyPr>
          <a:lstStyle/>
          <a:p>
            <a:r>
              <a:rPr lang="en-US" b="1" dirty="0"/>
              <a:t>Task Analysis</a:t>
            </a:r>
            <a:endParaRPr lang="en-US" dirty="0"/>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1802297" y="1866899"/>
            <a:ext cx="9541564" cy="3124201"/>
          </a:xfrm>
        </p:spPr>
        <p:txBody>
          <a:bodyPr>
            <a:noAutofit/>
          </a:bodyPr>
          <a:lstStyle/>
          <a:p>
            <a:pPr lvl="0"/>
            <a:r>
              <a:rPr lang="en-US" dirty="0"/>
              <a:t>the real work practice (practical skills), and</a:t>
            </a:r>
          </a:p>
          <a:p>
            <a:pPr lvl="0"/>
            <a:r>
              <a:rPr lang="en-US" dirty="0"/>
              <a:t>key or necessary information required to meet the session learning outcomes.</a:t>
            </a:r>
          </a:p>
          <a:p>
            <a:pPr marL="0" lvl="0" indent="0">
              <a:buNone/>
            </a:pPr>
            <a:endParaRPr lang="en-US" dirty="0"/>
          </a:p>
        </p:txBody>
      </p:sp>
      <p:sp>
        <p:nvSpPr>
          <p:cNvPr id="4" name="TextBox 3">
            <a:extLst>
              <a:ext uri="{FF2B5EF4-FFF2-40B4-BE49-F238E27FC236}">
                <a16:creationId xmlns:a16="http://schemas.microsoft.com/office/drawing/2014/main" id="{CBEE69A4-6E21-4CA9-8708-9DD1BF266C9E}"/>
              </a:ext>
            </a:extLst>
          </p:cNvPr>
          <p:cNvSpPr txBox="1"/>
          <p:nvPr/>
        </p:nvSpPr>
        <p:spPr>
          <a:xfrm>
            <a:off x="10429461" y="6268278"/>
            <a:ext cx="914400" cy="369332"/>
          </a:xfrm>
          <a:prstGeom prst="rect">
            <a:avLst/>
          </a:prstGeom>
          <a:noFill/>
        </p:spPr>
        <p:txBody>
          <a:bodyPr wrap="square" rtlCol="0">
            <a:spAutoFit/>
          </a:bodyPr>
          <a:lstStyle/>
          <a:p>
            <a:r>
              <a:rPr lang="en-US" dirty="0"/>
              <a:t>P-52</a:t>
            </a:r>
          </a:p>
        </p:txBody>
      </p:sp>
    </p:spTree>
    <p:extLst>
      <p:ext uri="{BB962C8B-B14F-4D97-AF65-F5344CB8AC3E}">
        <p14:creationId xmlns:p14="http://schemas.microsoft.com/office/powerpoint/2010/main" val="36447841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643334" y="530086"/>
            <a:ext cx="10018713" cy="556591"/>
          </a:xfrm>
        </p:spPr>
        <p:txBody>
          <a:bodyPr>
            <a:noAutofit/>
          </a:bodyPr>
          <a:lstStyle/>
          <a:p>
            <a:r>
              <a:rPr lang="en-US" b="1" dirty="0"/>
              <a:t>Task Analysis</a:t>
            </a:r>
            <a:endParaRPr lang="en-US" dirty="0"/>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1881908" y="2237959"/>
            <a:ext cx="9541564" cy="3124201"/>
          </a:xfrm>
        </p:spPr>
        <p:txBody>
          <a:bodyPr>
            <a:noAutofit/>
          </a:bodyPr>
          <a:lstStyle/>
          <a:p>
            <a:pPr marL="0" indent="0">
              <a:buNone/>
            </a:pPr>
            <a:r>
              <a:rPr lang="en-US" sz="2000" b="1" dirty="0"/>
              <a:t>Some of the points that a trainer needs to consider when carrying out a task analysis are</a:t>
            </a:r>
            <a:r>
              <a:rPr lang="en-US" sz="2000" dirty="0"/>
              <a:t>:</a:t>
            </a:r>
          </a:p>
          <a:p>
            <a:pPr lvl="0">
              <a:buFont typeface="Courier New" panose="02070309020205020404" pitchFamily="49" charset="0"/>
              <a:buChar char="o"/>
            </a:pPr>
            <a:r>
              <a:rPr lang="en-US" sz="2000" dirty="0"/>
              <a:t>safety (must happen before the related step occurs – e.g. discuss safety aspects of hot</a:t>
            </a:r>
          </a:p>
          <a:p>
            <a:pPr marL="0" indent="0">
              <a:buNone/>
            </a:pPr>
            <a:r>
              <a:rPr lang="en-US" sz="2000" dirty="0"/>
              <a:t>water before they pick up the kettle)</a:t>
            </a:r>
          </a:p>
          <a:p>
            <a:pPr lvl="0">
              <a:buFont typeface="Courier New" panose="02070309020205020404" pitchFamily="49" charset="0"/>
              <a:buChar char="o"/>
            </a:pPr>
            <a:r>
              <a:rPr lang="en-US" sz="2000" dirty="0"/>
              <a:t>quality (will the task be carried out to a required standard?) o include the appropriate amount of detail (not too much or too o little)</a:t>
            </a:r>
          </a:p>
          <a:p>
            <a:pPr>
              <a:buFont typeface="Courier New" panose="02070309020205020404" pitchFamily="49" charset="0"/>
              <a:buChar char="o"/>
            </a:pPr>
            <a:r>
              <a:rPr lang="en-US" sz="2000" dirty="0"/>
              <a:t>use simple language</a:t>
            </a:r>
          </a:p>
          <a:p>
            <a:pPr>
              <a:buFont typeface="Courier New" panose="02070309020205020404" pitchFamily="49" charset="0"/>
              <a:buChar char="o"/>
            </a:pPr>
            <a:r>
              <a:rPr lang="en-US" sz="2000" dirty="0"/>
              <a:t>include hints and tips to make the task easier</a:t>
            </a:r>
          </a:p>
          <a:p>
            <a:pPr>
              <a:buFont typeface="Courier New" panose="02070309020205020404" pitchFamily="49" charset="0"/>
              <a:buChar char="o"/>
            </a:pPr>
            <a:r>
              <a:rPr lang="en-US" sz="2000" dirty="0"/>
              <a:t>use any graphical aids that increase understanding (diagrams, photos, </a:t>
            </a:r>
            <a:r>
              <a:rPr lang="en-US" sz="2000" dirty="0" err="1"/>
              <a:t>etc</a:t>
            </a:r>
            <a:r>
              <a:rPr lang="en-US" sz="2000" dirty="0"/>
              <a:t>).</a:t>
            </a:r>
          </a:p>
          <a:p>
            <a:pPr marL="0" lvl="0" indent="0">
              <a:buNone/>
            </a:pPr>
            <a:endParaRPr lang="en-US" dirty="0"/>
          </a:p>
        </p:txBody>
      </p:sp>
      <p:sp>
        <p:nvSpPr>
          <p:cNvPr id="4" name="TextBox 3">
            <a:extLst>
              <a:ext uri="{FF2B5EF4-FFF2-40B4-BE49-F238E27FC236}">
                <a16:creationId xmlns:a16="http://schemas.microsoft.com/office/drawing/2014/main" id="{CBEE69A4-6E21-4CA9-8708-9DD1BF266C9E}"/>
              </a:ext>
            </a:extLst>
          </p:cNvPr>
          <p:cNvSpPr txBox="1"/>
          <p:nvPr/>
        </p:nvSpPr>
        <p:spPr>
          <a:xfrm>
            <a:off x="10429461" y="6268278"/>
            <a:ext cx="914400" cy="369332"/>
          </a:xfrm>
          <a:prstGeom prst="rect">
            <a:avLst/>
          </a:prstGeom>
          <a:noFill/>
        </p:spPr>
        <p:txBody>
          <a:bodyPr wrap="square" rtlCol="0">
            <a:spAutoFit/>
          </a:bodyPr>
          <a:lstStyle/>
          <a:p>
            <a:r>
              <a:rPr lang="en-US" dirty="0"/>
              <a:t>P-52</a:t>
            </a:r>
          </a:p>
        </p:txBody>
      </p:sp>
    </p:spTree>
    <p:extLst>
      <p:ext uri="{BB962C8B-B14F-4D97-AF65-F5344CB8AC3E}">
        <p14:creationId xmlns:p14="http://schemas.microsoft.com/office/powerpoint/2010/main" val="37707713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457771" y="8355"/>
            <a:ext cx="10018713" cy="556591"/>
          </a:xfrm>
        </p:spPr>
        <p:txBody>
          <a:bodyPr>
            <a:noAutofit/>
          </a:bodyPr>
          <a:lstStyle/>
          <a:p>
            <a:r>
              <a:rPr lang="en-US" b="1" dirty="0"/>
              <a:t>Task Analysis</a:t>
            </a:r>
            <a:endParaRPr lang="en-US" dirty="0"/>
          </a:p>
        </p:txBody>
      </p:sp>
      <p:sp>
        <p:nvSpPr>
          <p:cNvPr id="4" name="TextBox 3">
            <a:extLst>
              <a:ext uri="{FF2B5EF4-FFF2-40B4-BE49-F238E27FC236}">
                <a16:creationId xmlns:a16="http://schemas.microsoft.com/office/drawing/2014/main" id="{CBEE69A4-6E21-4CA9-8708-9DD1BF266C9E}"/>
              </a:ext>
            </a:extLst>
          </p:cNvPr>
          <p:cNvSpPr txBox="1"/>
          <p:nvPr/>
        </p:nvSpPr>
        <p:spPr>
          <a:xfrm>
            <a:off x="10429461" y="6268278"/>
            <a:ext cx="914400" cy="369332"/>
          </a:xfrm>
          <a:prstGeom prst="rect">
            <a:avLst/>
          </a:prstGeom>
          <a:noFill/>
        </p:spPr>
        <p:txBody>
          <a:bodyPr wrap="square" rtlCol="0">
            <a:spAutoFit/>
          </a:bodyPr>
          <a:lstStyle/>
          <a:p>
            <a:r>
              <a:rPr lang="en-US" dirty="0"/>
              <a:t>P-52</a:t>
            </a:r>
          </a:p>
        </p:txBody>
      </p:sp>
      <p:graphicFrame>
        <p:nvGraphicFramePr>
          <p:cNvPr id="5" name="Table 4">
            <a:extLst>
              <a:ext uri="{FF2B5EF4-FFF2-40B4-BE49-F238E27FC236}">
                <a16:creationId xmlns:a16="http://schemas.microsoft.com/office/drawing/2014/main" id="{BA6475FC-E012-4C06-84AD-09FBE9E0FA0E}"/>
              </a:ext>
            </a:extLst>
          </p:cNvPr>
          <p:cNvGraphicFramePr>
            <a:graphicFrameLocks noGrp="1"/>
          </p:cNvGraphicFramePr>
          <p:nvPr/>
        </p:nvGraphicFramePr>
        <p:xfrm>
          <a:off x="0" y="603117"/>
          <a:ext cx="12192000" cy="7421880"/>
        </p:xfrm>
        <a:graphic>
          <a:graphicData uri="http://schemas.openxmlformats.org/drawingml/2006/table">
            <a:tbl>
              <a:tblPr firstRow="1" firstCol="1" bandRow="1">
                <a:tableStyleId>{5C22544A-7EE6-4342-B048-85BDC9FD1C3A}</a:tableStyleId>
              </a:tblPr>
              <a:tblGrid>
                <a:gridCol w="58343">
                  <a:extLst>
                    <a:ext uri="{9D8B030D-6E8A-4147-A177-3AD203B41FA5}">
                      <a16:colId xmlns:a16="http://schemas.microsoft.com/office/drawing/2014/main" val="1932056386"/>
                    </a:ext>
                  </a:extLst>
                </a:gridCol>
                <a:gridCol w="316791">
                  <a:extLst>
                    <a:ext uri="{9D8B030D-6E8A-4147-A177-3AD203B41FA5}">
                      <a16:colId xmlns:a16="http://schemas.microsoft.com/office/drawing/2014/main" val="1303190582"/>
                    </a:ext>
                  </a:extLst>
                </a:gridCol>
                <a:gridCol w="2068457">
                  <a:extLst>
                    <a:ext uri="{9D8B030D-6E8A-4147-A177-3AD203B41FA5}">
                      <a16:colId xmlns:a16="http://schemas.microsoft.com/office/drawing/2014/main" val="1472887438"/>
                    </a:ext>
                  </a:extLst>
                </a:gridCol>
                <a:gridCol w="93171">
                  <a:extLst>
                    <a:ext uri="{9D8B030D-6E8A-4147-A177-3AD203B41FA5}">
                      <a16:colId xmlns:a16="http://schemas.microsoft.com/office/drawing/2014/main" val="1684971099"/>
                    </a:ext>
                  </a:extLst>
                </a:gridCol>
                <a:gridCol w="298156">
                  <a:extLst>
                    <a:ext uri="{9D8B030D-6E8A-4147-A177-3AD203B41FA5}">
                      <a16:colId xmlns:a16="http://schemas.microsoft.com/office/drawing/2014/main" val="3332707805"/>
                    </a:ext>
                  </a:extLst>
                </a:gridCol>
                <a:gridCol w="2590230">
                  <a:extLst>
                    <a:ext uri="{9D8B030D-6E8A-4147-A177-3AD203B41FA5}">
                      <a16:colId xmlns:a16="http://schemas.microsoft.com/office/drawing/2014/main" val="1213040114"/>
                    </a:ext>
                  </a:extLst>
                </a:gridCol>
                <a:gridCol w="93171">
                  <a:extLst>
                    <a:ext uri="{9D8B030D-6E8A-4147-A177-3AD203B41FA5}">
                      <a16:colId xmlns:a16="http://schemas.microsoft.com/office/drawing/2014/main" val="1578759541"/>
                    </a:ext>
                  </a:extLst>
                </a:gridCol>
                <a:gridCol w="372696">
                  <a:extLst>
                    <a:ext uri="{9D8B030D-6E8A-4147-A177-3AD203B41FA5}">
                      <a16:colId xmlns:a16="http://schemas.microsoft.com/office/drawing/2014/main" val="3794616752"/>
                    </a:ext>
                  </a:extLst>
                </a:gridCol>
                <a:gridCol w="3316987">
                  <a:extLst>
                    <a:ext uri="{9D8B030D-6E8A-4147-A177-3AD203B41FA5}">
                      <a16:colId xmlns:a16="http://schemas.microsoft.com/office/drawing/2014/main" val="1821712864"/>
                    </a:ext>
                  </a:extLst>
                </a:gridCol>
                <a:gridCol w="93171">
                  <a:extLst>
                    <a:ext uri="{9D8B030D-6E8A-4147-A177-3AD203B41FA5}">
                      <a16:colId xmlns:a16="http://schemas.microsoft.com/office/drawing/2014/main" val="4194876352"/>
                    </a:ext>
                  </a:extLst>
                </a:gridCol>
                <a:gridCol w="223616">
                  <a:extLst>
                    <a:ext uri="{9D8B030D-6E8A-4147-A177-3AD203B41FA5}">
                      <a16:colId xmlns:a16="http://schemas.microsoft.com/office/drawing/2014/main" val="2387396157"/>
                    </a:ext>
                  </a:extLst>
                </a:gridCol>
                <a:gridCol w="2608868">
                  <a:extLst>
                    <a:ext uri="{9D8B030D-6E8A-4147-A177-3AD203B41FA5}">
                      <a16:colId xmlns:a16="http://schemas.microsoft.com/office/drawing/2014/main" val="1944347883"/>
                    </a:ext>
                  </a:extLst>
                </a:gridCol>
                <a:gridCol w="58343">
                  <a:extLst>
                    <a:ext uri="{9D8B030D-6E8A-4147-A177-3AD203B41FA5}">
                      <a16:colId xmlns:a16="http://schemas.microsoft.com/office/drawing/2014/main" val="695491046"/>
                    </a:ext>
                  </a:extLst>
                </a:gridCol>
              </a:tblGrid>
              <a:tr h="282486">
                <a:tc>
                  <a:txBody>
                    <a:bodyPr/>
                    <a:lstStyle/>
                    <a:p>
                      <a:pPr marL="0" marR="0">
                        <a:spcBef>
                          <a:spcPts val="0"/>
                        </a:spcBef>
                        <a:spcAft>
                          <a:spcPts val="0"/>
                        </a:spcAft>
                      </a:pPr>
                      <a:r>
                        <a:rPr lang="en-US" sz="800">
                          <a:effectLst/>
                        </a:rPr>
                        <a:t> </a:t>
                      </a:r>
                      <a:endParaRPr lang="en-US" sz="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800">
                          <a:effectLst/>
                        </a:rPr>
                        <a:t> </a:t>
                      </a:r>
                      <a:endParaRPr lang="en-US" sz="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254000" marR="0">
                        <a:spcBef>
                          <a:spcPts val="0"/>
                        </a:spcBef>
                        <a:spcAft>
                          <a:spcPts val="0"/>
                        </a:spcAft>
                      </a:pPr>
                      <a:r>
                        <a:rPr lang="en-US" sz="2000">
                          <a:effectLst/>
                        </a:rPr>
                        <a:t>Elements</a:t>
                      </a:r>
                      <a:endParaRPr lang="en-US" sz="20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330200" marR="0">
                        <a:spcBef>
                          <a:spcPts val="0"/>
                        </a:spcBef>
                        <a:spcAft>
                          <a:spcPts val="0"/>
                        </a:spcAft>
                      </a:pPr>
                      <a:r>
                        <a:rPr lang="en-US" sz="2000">
                          <a:effectLst/>
                        </a:rPr>
                        <a:t>Knowledge</a:t>
                      </a:r>
                      <a:endParaRPr lang="en-US" sz="20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762000" marR="0">
                        <a:spcBef>
                          <a:spcPts val="0"/>
                        </a:spcBef>
                        <a:spcAft>
                          <a:spcPts val="0"/>
                        </a:spcAft>
                      </a:pPr>
                      <a:r>
                        <a:rPr lang="en-US" sz="2000">
                          <a:effectLst/>
                        </a:rPr>
                        <a:t>Skills</a:t>
                      </a:r>
                      <a:endParaRPr lang="en-US" sz="20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482600" marR="0">
                        <a:spcBef>
                          <a:spcPts val="0"/>
                        </a:spcBef>
                        <a:spcAft>
                          <a:spcPts val="0"/>
                        </a:spcAft>
                      </a:pPr>
                      <a:r>
                        <a:rPr lang="en-US" sz="2000" dirty="0">
                          <a:effectLst/>
                        </a:rPr>
                        <a:t>Attitude</a:t>
                      </a:r>
                      <a:endParaRPr lang="en-US" sz="20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700">
                          <a:effectLst/>
                        </a:rPr>
                        <a:t> </a:t>
                      </a:r>
                      <a:endParaRPr lang="en-US" sz="7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291848253"/>
                  </a:ext>
                </a:extLst>
              </a:tr>
              <a:tr h="282486">
                <a:tc>
                  <a:txBody>
                    <a:bodyPr/>
                    <a:lstStyle/>
                    <a:p>
                      <a:pPr marL="0" marR="0">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dirty="0">
                          <a:effectLst/>
                        </a:rPr>
                        <a:t> </a:t>
                      </a:r>
                      <a:endParaRPr lang="en-US" sz="18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rowSpan="2">
                  <a:txBody>
                    <a:bodyPr/>
                    <a:lstStyle/>
                    <a:p>
                      <a:pPr marL="88900" marR="0">
                        <a:spcBef>
                          <a:spcPts val="0"/>
                        </a:spcBef>
                        <a:spcAft>
                          <a:spcPts val="0"/>
                        </a:spcAft>
                      </a:pPr>
                      <a:r>
                        <a:rPr lang="en-US" sz="1800">
                          <a:effectLst/>
                        </a:rPr>
                        <a:t>·</a:t>
                      </a:r>
                      <a:endParaRPr lang="en-US" sz="1800">
                        <a:effectLst/>
                        <a:latin typeface="Times New Roman" panose="02020603050405020304" pitchFamily="18" charset="0"/>
                        <a:ea typeface="Times New Roman" panose="02020603050405020304" pitchFamily="18" charset="0"/>
                      </a:endParaRPr>
                    </a:p>
                  </a:txBody>
                  <a:tcPr marL="0" marR="0" marT="0" marB="0" anchor="b"/>
                </a:tc>
                <a:tc rowSpan="2">
                  <a:txBody>
                    <a:bodyPr/>
                    <a:lstStyle/>
                    <a:p>
                      <a:pPr marL="50800" marR="0">
                        <a:spcBef>
                          <a:spcPts val="0"/>
                        </a:spcBef>
                        <a:spcAft>
                          <a:spcPts val="0"/>
                        </a:spcAft>
                      </a:pPr>
                      <a:r>
                        <a:rPr lang="en-US" sz="1800">
                          <a:effectLst/>
                        </a:rPr>
                        <a:t>Safe work practices</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101600" marR="0">
                        <a:spcBef>
                          <a:spcPts val="0"/>
                        </a:spcBef>
                        <a:spcAft>
                          <a:spcPts val="0"/>
                        </a:spcAft>
                      </a:pPr>
                      <a:r>
                        <a:rPr lang="en-US" sz="1800">
                          <a:effectLst/>
                        </a:rPr>
                        <a:t>·</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76200" marR="0">
                        <a:spcBef>
                          <a:spcPts val="0"/>
                        </a:spcBef>
                        <a:spcAft>
                          <a:spcPts val="0"/>
                        </a:spcAft>
                      </a:pPr>
                      <a:r>
                        <a:rPr lang="en-US" sz="1800">
                          <a:effectLst/>
                        </a:rPr>
                        <a:t>Practice workplace safely.</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25400" marR="0">
                        <a:lnSpc>
                          <a:spcPts val="1455"/>
                        </a:lnSpc>
                        <a:spcBef>
                          <a:spcPts val="0"/>
                        </a:spcBef>
                        <a:spcAft>
                          <a:spcPts val="0"/>
                        </a:spcAft>
                      </a:pPr>
                      <a:r>
                        <a:rPr lang="en-US" sz="1800">
                          <a:effectLst/>
                        </a:rPr>
                        <a:t>·</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63500" marR="0">
                        <a:lnSpc>
                          <a:spcPts val="1370"/>
                        </a:lnSpc>
                        <a:spcBef>
                          <a:spcPts val="0"/>
                        </a:spcBef>
                        <a:spcAft>
                          <a:spcPts val="0"/>
                        </a:spcAft>
                      </a:pPr>
                      <a:r>
                        <a:rPr lang="en-US" sz="1800" dirty="0">
                          <a:effectLst/>
                        </a:rPr>
                        <a:t>Commitment to</a:t>
                      </a:r>
                      <a:endParaRPr lang="en-US" sz="18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700">
                          <a:effectLst/>
                        </a:rPr>
                        <a:t> </a:t>
                      </a:r>
                      <a:endParaRPr lang="en-US" sz="7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3255806708"/>
                  </a:ext>
                </a:extLst>
              </a:tr>
              <a:tr h="282486">
                <a:tc>
                  <a:txBody>
                    <a:bodyPr/>
                    <a:lstStyle/>
                    <a:p>
                      <a:pPr marL="0" marR="0">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63500" marR="0">
                        <a:spcBef>
                          <a:spcPts val="0"/>
                        </a:spcBef>
                        <a:spcAft>
                          <a:spcPts val="0"/>
                        </a:spcAft>
                      </a:pPr>
                      <a:r>
                        <a:rPr lang="en-US" sz="1800">
                          <a:effectLst/>
                        </a:rPr>
                        <a:t>1.</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12700" marR="0">
                        <a:spcBef>
                          <a:spcPts val="0"/>
                        </a:spcBef>
                        <a:spcAft>
                          <a:spcPts val="0"/>
                        </a:spcAft>
                      </a:pPr>
                      <a:r>
                        <a:rPr lang="en-US" sz="1800" dirty="0">
                          <a:effectLst/>
                        </a:rPr>
                        <a:t>Follow OSH</a:t>
                      </a:r>
                      <a:endParaRPr lang="en-US" sz="18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101600" marR="0">
                        <a:lnSpc>
                          <a:spcPts val="1380"/>
                        </a:lnSpc>
                        <a:spcBef>
                          <a:spcPts val="0"/>
                        </a:spcBef>
                        <a:spcAft>
                          <a:spcPts val="0"/>
                        </a:spcAft>
                      </a:pPr>
                      <a:r>
                        <a:rPr lang="en-US" sz="1800">
                          <a:effectLst/>
                        </a:rPr>
                        <a:t>·</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76200" marR="0">
                        <a:spcBef>
                          <a:spcPts val="0"/>
                        </a:spcBef>
                        <a:spcAft>
                          <a:spcPts val="0"/>
                        </a:spcAft>
                      </a:pPr>
                      <a:r>
                        <a:rPr lang="en-US" sz="1800">
                          <a:effectLst/>
                        </a:rPr>
                        <a:t>Use PPE</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63500" marR="0">
                        <a:lnSpc>
                          <a:spcPts val="1340"/>
                        </a:lnSpc>
                        <a:spcBef>
                          <a:spcPts val="0"/>
                        </a:spcBef>
                        <a:spcAft>
                          <a:spcPts val="0"/>
                        </a:spcAft>
                      </a:pPr>
                      <a:r>
                        <a:rPr lang="en-US" sz="1800" dirty="0">
                          <a:effectLst/>
                        </a:rPr>
                        <a:t>occupational health and</a:t>
                      </a:r>
                      <a:endParaRPr lang="en-US" sz="18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700">
                          <a:effectLst/>
                        </a:rPr>
                        <a:t> </a:t>
                      </a:r>
                      <a:endParaRPr lang="en-US" sz="7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2434083923"/>
                  </a:ext>
                </a:extLst>
              </a:tr>
              <a:tr h="282486">
                <a:tc>
                  <a:txBody>
                    <a:bodyPr/>
                    <a:lstStyle/>
                    <a:p>
                      <a:pPr marL="0" marR="0">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0" marR="0" marT="0" marB="0" anchor="b"/>
                </a:tc>
                <a:tc gridSpan="2">
                  <a:txBody>
                    <a:bodyPr/>
                    <a:lstStyle/>
                    <a:p>
                      <a:pPr marL="63500" marR="0">
                        <a:spcBef>
                          <a:spcPts val="0"/>
                        </a:spcBef>
                        <a:spcAft>
                          <a:spcPts val="0"/>
                        </a:spcAft>
                      </a:pPr>
                      <a:r>
                        <a:rPr lang="en-US" sz="1800">
                          <a:effectLst/>
                        </a:rPr>
                        <a:t>practices</a:t>
                      </a:r>
                      <a:endParaRPr lang="en-US" sz="1800">
                        <a:effectLst/>
                        <a:latin typeface="Times New Roman" panose="02020603050405020304" pitchFamily="18" charset="0"/>
                        <a:ea typeface="Times New Roman" panose="02020603050405020304" pitchFamily="18" charset="0"/>
                      </a:endParaRPr>
                    </a:p>
                  </a:txBody>
                  <a:tcPr marL="0" marR="0" marT="0" marB="0" anchor="b"/>
                </a:tc>
                <a:tc hMerge="1">
                  <a:txBody>
                    <a:bodyPr/>
                    <a:lstStyle/>
                    <a:p>
                      <a:endParaRPr lang="en-US"/>
                    </a:p>
                  </a:txBody>
                  <a:tcPr/>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88900" marR="0">
                        <a:lnSpc>
                          <a:spcPts val="1455"/>
                        </a:lnSpc>
                        <a:spcBef>
                          <a:spcPts val="0"/>
                        </a:spcBef>
                        <a:spcAft>
                          <a:spcPts val="0"/>
                        </a:spcAft>
                      </a:pPr>
                      <a:r>
                        <a:rPr lang="en-US" sz="1800">
                          <a:effectLst/>
                        </a:rPr>
                        <a:t>·</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50800" marR="0">
                        <a:spcBef>
                          <a:spcPts val="0"/>
                        </a:spcBef>
                        <a:spcAft>
                          <a:spcPts val="0"/>
                        </a:spcAft>
                      </a:pPr>
                      <a:r>
                        <a:rPr lang="en-US" sz="1800">
                          <a:effectLst/>
                        </a:rPr>
                        <a:t>Report on OSH hazards</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101600" marR="0">
                        <a:spcBef>
                          <a:spcPts val="0"/>
                        </a:spcBef>
                        <a:spcAft>
                          <a:spcPts val="0"/>
                        </a:spcAft>
                      </a:pPr>
                      <a:r>
                        <a:rPr lang="en-US" sz="1800">
                          <a:effectLst/>
                        </a:rPr>
                        <a:t>·</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76200" marR="0">
                        <a:spcBef>
                          <a:spcPts val="0"/>
                        </a:spcBef>
                        <a:spcAft>
                          <a:spcPts val="0"/>
                        </a:spcAft>
                      </a:pPr>
                      <a:r>
                        <a:rPr lang="en-US" sz="1800">
                          <a:effectLst/>
                        </a:rPr>
                        <a:t>Working place in a safe</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63500" marR="0">
                        <a:spcBef>
                          <a:spcPts val="0"/>
                        </a:spcBef>
                        <a:spcAft>
                          <a:spcPts val="0"/>
                        </a:spcAft>
                      </a:pPr>
                      <a:r>
                        <a:rPr lang="en-US" sz="1800">
                          <a:effectLst/>
                        </a:rPr>
                        <a:t>safety.</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700">
                          <a:effectLst/>
                        </a:rPr>
                        <a:t> </a:t>
                      </a:r>
                      <a:endParaRPr lang="en-US" sz="7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275916134"/>
                  </a:ext>
                </a:extLst>
              </a:tr>
              <a:tr h="282486">
                <a:tc>
                  <a:txBody>
                    <a:bodyPr/>
                    <a:lstStyle/>
                    <a:p>
                      <a:pPr marL="0" marR="0">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dirty="0">
                          <a:effectLst/>
                        </a:rPr>
                        <a:t> </a:t>
                      </a:r>
                      <a:endParaRPr lang="en-US" sz="18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50800" marR="0">
                        <a:lnSpc>
                          <a:spcPts val="1325"/>
                        </a:lnSpc>
                        <a:spcBef>
                          <a:spcPts val="0"/>
                        </a:spcBef>
                        <a:spcAft>
                          <a:spcPts val="0"/>
                        </a:spcAft>
                      </a:pPr>
                      <a:r>
                        <a:rPr lang="en-US" sz="1800">
                          <a:effectLst/>
                        </a:rPr>
                        <a:t>and incidents.</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rowSpan="2">
                  <a:txBody>
                    <a:bodyPr/>
                    <a:lstStyle/>
                    <a:p>
                      <a:pPr marL="76200" marR="0">
                        <a:spcBef>
                          <a:spcPts val="0"/>
                        </a:spcBef>
                        <a:spcAft>
                          <a:spcPts val="0"/>
                        </a:spcAft>
                      </a:pPr>
                      <a:r>
                        <a:rPr lang="en-US" sz="1800" dirty="0">
                          <a:effectLst/>
                        </a:rPr>
                        <a:t>location</a:t>
                      </a:r>
                      <a:endParaRPr lang="en-US" sz="18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25400" marR="0">
                        <a:spcBef>
                          <a:spcPts val="0"/>
                        </a:spcBef>
                        <a:spcAft>
                          <a:spcPts val="0"/>
                        </a:spcAft>
                      </a:pPr>
                      <a:r>
                        <a:rPr lang="en-US" sz="1800">
                          <a:effectLst/>
                        </a:rPr>
                        <a:t>·</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63500" marR="0">
                        <a:spcBef>
                          <a:spcPts val="0"/>
                        </a:spcBef>
                        <a:spcAft>
                          <a:spcPts val="0"/>
                        </a:spcAft>
                      </a:pPr>
                      <a:r>
                        <a:rPr lang="en-US" sz="1800">
                          <a:effectLst/>
                        </a:rPr>
                        <a:t>Environmental concerns</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700">
                          <a:effectLst/>
                        </a:rPr>
                        <a:t> </a:t>
                      </a:r>
                      <a:endParaRPr lang="en-US" sz="7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890721499"/>
                  </a:ext>
                </a:extLst>
              </a:tr>
              <a:tr h="282486">
                <a:tc>
                  <a:txBody>
                    <a:bodyPr/>
                    <a:lstStyle/>
                    <a:p>
                      <a:pPr marL="0" marR="0">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dirty="0">
                          <a:effectLst/>
                        </a:rPr>
                        <a:t> </a:t>
                      </a:r>
                      <a:endParaRPr lang="en-US" sz="18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vMerge="1">
                  <a:txBody>
                    <a:bodyPr/>
                    <a:lstStyle/>
                    <a:p>
                      <a:endParaRPr lang="en-US"/>
                    </a:p>
                  </a:txBody>
                  <a:tcPr/>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700">
                          <a:effectLst/>
                        </a:rPr>
                        <a:t> </a:t>
                      </a:r>
                      <a:endParaRPr lang="en-US" sz="7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682117700"/>
                  </a:ext>
                </a:extLst>
              </a:tr>
              <a:tr h="282486">
                <a:tc>
                  <a:txBody>
                    <a:bodyPr/>
                    <a:lstStyle/>
                    <a:p>
                      <a:pPr marL="0" marR="0">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700">
                          <a:effectLst/>
                        </a:rPr>
                        <a:t> </a:t>
                      </a:r>
                      <a:endParaRPr lang="en-US" sz="7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4243669843"/>
                  </a:ext>
                </a:extLst>
              </a:tr>
              <a:tr h="282486">
                <a:tc>
                  <a:txBody>
                    <a:bodyPr/>
                    <a:lstStyle/>
                    <a:p>
                      <a:pPr marL="0" marR="0">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63500" marR="0">
                        <a:spcBef>
                          <a:spcPts val="0"/>
                        </a:spcBef>
                        <a:spcAft>
                          <a:spcPts val="0"/>
                        </a:spcAft>
                      </a:pPr>
                      <a:r>
                        <a:rPr lang="en-US" sz="1800">
                          <a:effectLst/>
                        </a:rPr>
                        <a:t>2.</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12700" marR="0">
                        <a:spcBef>
                          <a:spcPts val="0"/>
                        </a:spcBef>
                        <a:spcAft>
                          <a:spcPts val="0"/>
                        </a:spcAft>
                      </a:pPr>
                      <a:r>
                        <a:rPr lang="en-US" sz="1800" dirty="0">
                          <a:effectLst/>
                        </a:rPr>
                        <a:t>Install the</a:t>
                      </a:r>
                      <a:endParaRPr lang="en-US" sz="18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88900" marR="0">
                        <a:spcBef>
                          <a:spcPts val="0"/>
                        </a:spcBef>
                        <a:spcAft>
                          <a:spcPts val="0"/>
                        </a:spcAft>
                      </a:pPr>
                      <a:r>
                        <a:rPr lang="en-US" sz="1800">
                          <a:effectLst/>
                        </a:rPr>
                        <a:t>·</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50800" marR="0">
                        <a:spcBef>
                          <a:spcPts val="0"/>
                        </a:spcBef>
                        <a:spcAft>
                          <a:spcPts val="0"/>
                        </a:spcAft>
                      </a:pPr>
                      <a:r>
                        <a:rPr lang="en-US" sz="1800">
                          <a:effectLst/>
                        </a:rPr>
                        <a:t>Utilities for typing</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101600" marR="0">
                        <a:spcBef>
                          <a:spcPts val="0"/>
                        </a:spcBef>
                        <a:spcAft>
                          <a:spcPts val="0"/>
                        </a:spcAft>
                      </a:pPr>
                      <a:r>
                        <a:rPr lang="en-US" sz="1800">
                          <a:effectLst/>
                        </a:rPr>
                        <a:t>·</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76200" marR="0">
                        <a:spcBef>
                          <a:spcPts val="0"/>
                        </a:spcBef>
                        <a:spcAft>
                          <a:spcPts val="0"/>
                        </a:spcAft>
                      </a:pPr>
                      <a:r>
                        <a:rPr lang="en-US" sz="1800">
                          <a:effectLst/>
                        </a:rPr>
                        <a:t>Install utilities for typing</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25400" marR="0">
                        <a:spcBef>
                          <a:spcPts val="0"/>
                        </a:spcBef>
                        <a:spcAft>
                          <a:spcPts val="0"/>
                        </a:spcAft>
                      </a:pPr>
                      <a:r>
                        <a:rPr lang="en-US" sz="1800">
                          <a:effectLst/>
                        </a:rPr>
                        <a:t>·</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63500" marR="0">
                        <a:spcBef>
                          <a:spcPts val="0"/>
                        </a:spcBef>
                        <a:spcAft>
                          <a:spcPts val="0"/>
                        </a:spcAft>
                      </a:pPr>
                      <a:r>
                        <a:rPr lang="en-US" sz="1800">
                          <a:effectLst/>
                        </a:rPr>
                        <a:t>Practice installing</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700">
                          <a:effectLst/>
                        </a:rPr>
                        <a:t> </a:t>
                      </a:r>
                      <a:endParaRPr lang="en-US" sz="7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264006339"/>
                  </a:ext>
                </a:extLst>
              </a:tr>
              <a:tr h="282486">
                <a:tc>
                  <a:txBody>
                    <a:bodyPr/>
                    <a:lstStyle/>
                    <a:p>
                      <a:pPr marL="0" marR="0">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0" marR="0" marT="0" marB="0" anchor="b"/>
                </a:tc>
                <a:tc gridSpan="2">
                  <a:txBody>
                    <a:bodyPr/>
                    <a:lstStyle/>
                    <a:p>
                      <a:pPr marL="63500" marR="0">
                        <a:spcBef>
                          <a:spcPts val="0"/>
                        </a:spcBef>
                        <a:spcAft>
                          <a:spcPts val="0"/>
                        </a:spcAft>
                      </a:pPr>
                      <a:r>
                        <a:rPr lang="en-US" sz="1800" dirty="0">
                          <a:effectLst/>
                        </a:rPr>
                        <a:t>application</a:t>
                      </a:r>
                      <a:endParaRPr lang="en-US" sz="1800" dirty="0">
                        <a:effectLst/>
                        <a:latin typeface="Times New Roman" panose="02020603050405020304" pitchFamily="18" charset="0"/>
                        <a:ea typeface="Times New Roman" panose="02020603050405020304" pitchFamily="18" charset="0"/>
                      </a:endParaRPr>
                    </a:p>
                  </a:txBody>
                  <a:tcPr marL="0" marR="0" marT="0" marB="0" anchor="b"/>
                </a:tc>
                <a:tc hMerge="1">
                  <a:txBody>
                    <a:bodyPr/>
                    <a:lstStyle/>
                    <a:p>
                      <a:endParaRPr lang="en-US"/>
                    </a:p>
                  </a:txBody>
                  <a:tcPr/>
                </a:tc>
                <a:tc>
                  <a:txBody>
                    <a:bodyPr/>
                    <a:lstStyle/>
                    <a:p>
                      <a:pPr marL="0" marR="0">
                        <a:spcBef>
                          <a:spcPts val="0"/>
                        </a:spcBef>
                        <a:spcAft>
                          <a:spcPts val="0"/>
                        </a:spcAft>
                      </a:pPr>
                      <a:r>
                        <a:rPr lang="en-US" sz="1800" dirty="0">
                          <a:effectLst/>
                        </a:rPr>
                        <a:t> </a:t>
                      </a:r>
                      <a:endParaRPr lang="en-US" sz="18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50800" marR="0">
                        <a:spcBef>
                          <a:spcPts val="0"/>
                        </a:spcBef>
                        <a:spcAft>
                          <a:spcPts val="0"/>
                        </a:spcAft>
                      </a:pPr>
                      <a:r>
                        <a:rPr lang="en-US" sz="1800">
                          <a:effectLst/>
                        </a:rPr>
                        <a:t>English.</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76200" marR="0">
                        <a:lnSpc>
                          <a:spcPts val="1325"/>
                        </a:lnSpc>
                        <a:spcBef>
                          <a:spcPts val="0"/>
                        </a:spcBef>
                        <a:spcAft>
                          <a:spcPts val="0"/>
                        </a:spcAft>
                      </a:pPr>
                      <a:r>
                        <a:rPr lang="en-US" sz="1800">
                          <a:effectLst/>
                        </a:rPr>
                        <a:t>document completely.</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63500" marR="0">
                        <a:lnSpc>
                          <a:spcPts val="1325"/>
                        </a:lnSpc>
                        <a:spcBef>
                          <a:spcPts val="0"/>
                        </a:spcBef>
                        <a:spcAft>
                          <a:spcPts val="0"/>
                        </a:spcAft>
                      </a:pPr>
                      <a:r>
                        <a:rPr lang="en-US" sz="1800">
                          <a:effectLst/>
                        </a:rPr>
                        <a:t>process.</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700">
                          <a:effectLst/>
                        </a:rPr>
                        <a:t> </a:t>
                      </a:r>
                      <a:endParaRPr lang="en-US" sz="7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3899698812"/>
                  </a:ext>
                </a:extLst>
              </a:tr>
              <a:tr h="282486">
                <a:tc>
                  <a:txBody>
                    <a:bodyPr/>
                    <a:lstStyle/>
                    <a:p>
                      <a:pPr marL="0" marR="0">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dirty="0">
                          <a:effectLst/>
                        </a:rPr>
                        <a:t> </a:t>
                      </a:r>
                      <a:endParaRPr lang="en-US" sz="18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700">
                          <a:effectLst/>
                        </a:rPr>
                        <a:t> </a:t>
                      </a:r>
                      <a:endParaRPr lang="en-US" sz="7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264381492"/>
                  </a:ext>
                </a:extLst>
              </a:tr>
              <a:tr h="282486">
                <a:tc>
                  <a:txBody>
                    <a:bodyPr/>
                    <a:lstStyle/>
                    <a:p>
                      <a:pPr marL="0" marR="0">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0" marR="0" marT="0" marB="0" anchor="b"/>
                </a:tc>
                <a:tc rowSpan="2">
                  <a:txBody>
                    <a:bodyPr/>
                    <a:lstStyle/>
                    <a:p>
                      <a:pPr marL="63500" marR="0">
                        <a:spcBef>
                          <a:spcPts val="0"/>
                        </a:spcBef>
                        <a:spcAft>
                          <a:spcPts val="0"/>
                        </a:spcAft>
                      </a:pPr>
                      <a:r>
                        <a:rPr lang="en-US" sz="1800">
                          <a:effectLst/>
                        </a:rPr>
                        <a:t>3.</a:t>
                      </a:r>
                      <a:endParaRPr lang="en-US" sz="1800">
                        <a:effectLst/>
                        <a:latin typeface="Times New Roman" panose="02020603050405020304" pitchFamily="18" charset="0"/>
                        <a:ea typeface="Times New Roman" panose="02020603050405020304" pitchFamily="18" charset="0"/>
                      </a:endParaRPr>
                    </a:p>
                  </a:txBody>
                  <a:tcPr marL="0" marR="0" marT="0" marB="0" anchor="b"/>
                </a:tc>
                <a:tc rowSpan="2">
                  <a:txBody>
                    <a:bodyPr/>
                    <a:lstStyle/>
                    <a:p>
                      <a:pPr marL="12700" marR="0">
                        <a:spcBef>
                          <a:spcPts val="0"/>
                        </a:spcBef>
                        <a:spcAft>
                          <a:spcPts val="0"/>
                        </a:spcAft>
                      </a:pPr>
                      <a:r>
                        <a:rPr lang="en-US" sz="1800">
                          <a:effectLst/>
                        </a:rPr>
                        <a:t>Select appropriate</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88900" marR="0">
                        <a:spcBef>
                          <a:spcPts val="0"/>
                        </a:spcBef>
                        <a:spcAft>
                          <a:spcPts val="0"/>
                        </a:spcAft>
                      </a:pPr>
                      <a:r>
                        <a:rPr lang="en-US" sz="1800">
                          <a:effectLst/>
                        </a:rPr>
                        <a:t>·</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50800" marR="0">
                        <a:spcBef>
                          <a:spcPts val="0"/>
                        </a:spcBef>
                        <a:spcAft>
                          <a:spcPts val="0"/>
                        </a:spcAft>
                      </a:pPr>
                      <a:r>
                        <a:rPr lang="en-US" sz="1800" dirty="0">
                          <a:effectLst/>
                        </a:rPr>
                        <a:t>Appropriate typing tools</a:t>
                      </a:r>
                      <a:endParaRPr lang="en-US" sz="18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rowSpan="2">
                  <a:txBody>
                    <a:bodyPr/>
                    <a:lstStyle/>
                    <a:p>
                      <a:pPr marL="101600" marR="0">
                        <a:spcBef>
                          <a:spcPts val="0"/>
                        </a:spcBef>
                        <a:spcAft>
                          <a:spcPts val="0"/>
                        </a:spcAft>
                      </a:pPr>
                      <a:r>
                        <a:rPr lang="en-US" sz="1800">
                          <a:effectLst/>
                        </a:rPr>
                        <a:t>·</a:t>
                      </a:r>
                      <a:endParaRPr lang="en-US" sz="1800">
                        <a:effectLst/>
                        <a:latin typeface="Times New Roman" panose="02020603050405020304" pitchFamily="18" charset="0"/>
                        <a:ea typeface="Times New Roman" panose="02020603050405020304" pitchFamily="18" charset="0"/>
                      </a:endParaRPr>
                    </a:p>
                  </a:txBody>
                  <a:tcPr marL="0" marR="0" marT="0" marB="0" anchor="b"/>
                </a:tc>
                <a:tc rowSpan="2">
                  <a:txBody>
                    <a:bodyPr/>
                    <a:lstStyle/>
                    <a:p>
                      <a:pPr marL="76200" marR="0">
                        <a:spcBef>
                          <a:spcPts val="0"/>
                        </a:spcBef>
                        <a:spcAft>
                          <a:spcPts val="0"/>
                        </a:spcAft>
                      </a:pPr>
                      <a:r>
                        <a:rPr lang="en-US" sz="1800">
                          <a:effectLst/>
                        </a:rPr>
                        <a:t>Select appropriate keyboard</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25400" marR="0">
                        <a:spcBef>
                          <a:spcPts val="0"/>
                        </a:spcBef>
                        <a:spcAft>
                          <a:spcPts val="0"/>
                        </a:spcAft>
                      </a:pPr>
                      <a:r>
                        <a:rPr lang="en-US" sz="1800">
                          <a:effectLst/>
                        </a:rPr>
                        <a:t>·</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63500" marR="0">
                        <a:spcBef>
                          <a:spcPts val="0"/>
                        </a:spcBef>
                        <a:spcAft>
                          <a:spcPts val="0"/>
                        </a:spcAft>
                      </a:pPr>
                      <a:r>
                        <a:rPr lang="en-US" sz="1800">
                          <a:effectLst/>
                        </a:rPr>
                        <a:t>Willing to collect</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700">
                          <a:effectLst/>
                        </a:rPr>
                        <a:t> </a:t>
                      </a:r>
                      <a:endParaRPr lang="en-US" sz="7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3321562103"/>
                  </a:ext>
                </a:extLst>
              </a:tr>
              <a:tr h="282486">
                <a:tc>
                  <a:txBody>
                    <a:bodyPr/>
                    <a:lstStyle/>
                    <a:p>
                      <a:pPr marL="0" marR="0">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0" marR="0" marT="0" marB="0" anchor="b"/>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rowSpan="2">
                  <a:txBody>
                    <a:bodyPr/>
                    <a:lstStyle/>
                    <a:p>
                      <a:pPr marL="88900" marR="0">
                        <a:spcBef>
                          <a:spcPts val="0"/>
                        </a:spcBef>
                        <a:spcAft>
                          <a:spcPts val="0"/>
                        </a:spcAft>
                      </a:pPr>
                      <a:r>
                        <a:rPr lang="en-US" sz="1800">
                          <a:effectLst/>
                        </a:rPr>
                        <a:t>·</a:t>
                      </a:r>
                      <a:endParaRPr lang="en-US" sz="1800">
                        <a:effectLst/>
                        <a:latin typeface="Times New Roman" panose="02020603050405020304" pitchFamily="18" charset="0"/>
                        <a:ea typeface="Times New Roman" panose="02020603050405020304" pitchFamily="18" charset="0"/>
                      </a:endParaRPr>
                    </a:p>
                  </a:txBody>
                  <a:tcPr marL="0" marR="0" marT="0" marB="0" anchor="b"/>
                </a:tc>
                <a:tc rowSpan="2">
                  <a:txBody>
                    <a:bodyPr/>
                    <a:lstStyle/>
                    <a:p>
                      <a:pPr marL="50800" marR="0">
                        <a:spcBef>
                          <a:spcPts val="0"/>
                        </a:spcBef>
                        <a:spcAft>
                          <a:spcPts val="0"/>
                        </a:spcAft>
                      </a:pPr>
                      <a:r>
                        <a:rPr lang="en-US" sz="1800" dirty="0">
                          <a:effectLst/>
                        </a:rPr>
                        <a:t>Appropriate keyboard</a:t>
                      </a:r>
                      <a:endParaRPr lang="en-US" sz="18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rowSpan="2">
                  <a:txBody>
                    <a:bodyPr/>
                    <a:lstStyle/>
                    <a:p>
                      <a:pPr marL="63500" marR="0">
                        <a:lnSpc>
                          <a:spcPts val="1340"/>
                        </a:lnSpc>
                        <a:spcBef>
                          <a:spcPts val="0"/>
                        </a:spcBef>
                        <a:spcAft>
                          <a:spcPts val="0"/>
                        </a:spcAft>
                      </a:pPr>
                      <a:r>
                        <a:rPr lang="en-US" sz="1800">
                          <a:effectLst/>
                        </a:rPr>
                        <a:t>appropriate tools and</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700">
                          <a:effectLst/>
                        </a:rPr>
                        <a:t> </a:t>
                      </a:r>
                      <a:endParaRPr lang="en-US" sz="7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467583378"/>
                  </a:ext>
                </a:extLst>
              </a:tr>
              <a:tr h="282486">
                <a:tc>
                  <a:txBody>
                    <a:bodyPr/>
                    <a:lstStyle/>
                    <a:p>
                      <a:pPr marL="0" marR="0">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0" marR="0" marT="0" marB="0" anchor="b"/>
                </a:tc>
                <a:tc rowSpan="2" gridSpan="2">
                  <a:txBody>
                    <a:bodyPr/>
                    <a:lstStyle/>
                    <a:p>
                      <a:pPr marL="63500" marR="0">
                        <a:lnSpc>
                          <a:spcPts val="1365"/>
                        </a:lnSpc>
                        <a:spcBef>
                          <a:spcPts val="0"/>
                        </a:spcBef>
                        <a:spcAft>
                          <a:spcPts val="0"/>
                        </a:spcAft>
                      </a:pPr>
                      <a:r>
                        <a:rPr lang="en-US" sz="1800">
                          <a:effectLst/>
                        </a:rPr>
                        <a:t>tools and keyboard</a:t>
                      </a:r>
                      <a:endParaRPr lang="en-US" sz="1800">
                        <a:effectLst/>
                        <a:latin typeface="Times New Roman" panose="02020603050405020304" pitchFamily="18" charset="0"/>
                        <a:ea typeface="Times New Roman" panose="02020603050405020304" pitchFamily="18" charset="0"/>
                      </a:endParaRPr>
                    </a:p>
                  </a:txBody>
                  <a:tcPr marL="0" marR="0" marT="0" marB="0" anchor="b"/>
                </a:tc>
                <a:tc rowSpan="2" hMerge="1">
                  <a:txBody>
                    <a:bodyPr/>
                    <a:lstStyle/>
                    <a:p>
                      <a:endParaRPr lang="en-US"/>
                    </a:p>
                  </a:txBody>
                  <a:tcPr/>
                </a:tc>
                <a:tc>
                  <a:txBody>
                    <a:bodyPr/>
                    <a:lstStyle/>
                    <a:p>
                      <a:pPr marL="0" marR="0">
                        <a:spcBef>
                          <a:spcPts val="0"/>
                        </a:spcBef>
                        <a:spcAft>
                          <a:spcPts val="0"/>
                        </a:spcAft>
                      </a:pPr>
                      <a:r>
                        <a:rPr lang="en-US" sz="1800" dirty="0">
                          <a:effectLst/>
                        </a:rPr>
                        <a:t> </a:t>
                      </a:r>
                      <a:endParaRPr lang="en-US" sz="1800" dirty="0">
                        <a:effectLst/>
                        <a:latin typeface="Times New Roman" panose="02020603050405020304" pitchFamily="18" charset="0"/>
                        <a:ea typeface="Times New Roman" panose="02020603050405020304" pitchFamily="18" charset="0"/>
                      </a:endParaRPr>
                    </a:p>
                  </a:txBody>
                  <a:tcPr marL="0" marR="0" marT="0" marB="0" anchor="b"/>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rowSpan="2">
                  <a:txBody>
                    <a:bodyPr/>
                    <a:lstStyle/>
                    <a:p>
                      <a:pPr marL="76200" marR="0">
                        <a:spcBef>
                          <a:spcPts val="0"/>
                        </a:spcBef>
                        <a:spcAft>
                          <a:spcPts val="0"/>
                        </a:spcAft>
                      </a:pPr>
                      <a:r>
                        <a:rPr lang="en-US" sz="1800">
                          <a:effectLst/>
                        </a:rPr>
                        <a:t>carefully.</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vMerge="1">
                  <a:txBody>
                    <a:bodyPr/>
                    <a:lstStyle/>
                    <a:p>
                      <a:endParaRPr lang="en-US"/>
                    </a:p>
                  </a:txBody>
                  <a:tcPr/>
                </a:tc>
                <a:tc>
                  <a:txBody>
                    <a:bodyPr/>
                    <a:lstStyle/>
                    <a:p>
                      <a:pPr marL="0" marR="0">
                        <a:spcBef>
                          <a:spcPts val="0"/>
                        </a:spcBef>
                        <a:spcAft>
                          <a:spcPts val="0"/>
                        </a:spcAft>
                      </a:pPr>
                      <a:r>
                        <a:rPr lang="en-US" sz="700">
                          <a:effectLst/>
                        </a:rPr>
                        <a:t> </a:t>
                      </a:r>
                      <a:endParaRPr lang="en-US" sz="7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3350652732"/>
                  </a:ext>
                </a:extLst>
              </a:tr>
              <a:tr h="282486">
                <a:tc>
                  <a:txBody>
                    <a:bodyPr/>
                    <a:lstStyle/>
                    <a:p>
                      <a:pPr marL="0" marR="0">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0" marR="0" marT="0" marB="0" anchor="b"/>
                </a:tc>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rowSpan="3">
                  <a:txBody>
                    <a:bodyPr/>
                    <a:lstStyle/>
                    <a:p>
                      <a:pPr marL="50800" marR="0">
                        <a:spcBef>
                          <a:spcPts val="0"/>
                        </a:spcBef>
                        <a:spcAft>
                          <a:spcPts val="0"/>
                        </a:spcAft>
                      </a:pPr>
                      <a:r>
                        <a:rPr lang="en-US" sz="1800">
                          <a:effectLst/>
                        </a:rPr>
                        <a:t>layout</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dirty="0">
                          <a:effectLst/>
                        </a:rPr>
                        <a:t> </a:t>
                      </a:r>
                      <a:endParaRPr lang="en-US" sz="1800" dirty="0">
                        <a:effectLst/>
                        <a:latin typeface="Times New Roman" panose="02020603050405020304" pitchFamily="18" charset="0"/>
                        <a:ea typeface="Times New Roman" panose="02020603050405020304" pitchFamily="18" charset="0"/>
                      </a:endParaRPr>
                    </a:p>
                  </a:txBody>
                  <a:tcPr marL="0" marR="0" marT="0" marB="0" anchor="b"/>
                </a:tc>
                <a:tc vMerge="1">
                  <a:txBody>
                    <a:bodyPr/>
                    <a:lstStyle/>
                    <a:p>
                      <a:endParaRPr lang="en-US"/>
                    </a:p>
                  </a:txBody>
                  <a:tcPr/>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rowSpan="2">
                  <a:txBody>
                    <a:bodyPr/>
                    <a:lstStyle/>
                    <a:p>
                      <a:pPr marL="63500" marR="0">
                        <a:lnSpc>
                          <a:spcPts val="1325"/>
                        </a:lnSpc>
                        <a:spcBef>
                          <a:spcPts val="0"/>
                        </a:spcBef>
                        <a:spcAft>
                          <a:spcPts val="0"/>
                        </a:spcAft>
                      </a:pPr>
                      <a:r>
                        <a:rPr lang="en-US" sz="1800">
                          <a:effectLst/>
                        </a:rPr>
                        <a:t>keyboard.</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700">
                          <a:effectLst/>
                        </a:rPr>
                        <a:t> </a:t>
                      </a:r>
                      <a:endParaRPr lang="en-US" sz="7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674400691"/>
                  </a:ext>
                </a:extLst>
              </a:tr>
              <a:tr h="282486">
                <a:tc>
                  <a:txBody>
                    <a:bodyPr/>
                    <a:lstStyle/>
                    <a:p>
                      <a:pPr marL="0" marR="0">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0" marR="0" marT="0" marB="0" anchor="b"/>
                </a:tc>
                <a:tc rowSpan="2" gridSpan="2">
                  <a:txBody>
                    <a:bodyPr/>
                    <a:lstStyle/>
                    <a:p>
                      <a:pPr marL="63500" marR="0">
                        <a:lnSpc>
                          <a:spcPts val="1340"/>
                        </a:lnSpc>
                        <a:spcBef>
                          <a:spcPts val="0"/>
                        </a:spcBef>
                        <a:spcAft>
                          <a:spcPts val="0"/>
                        </a:spcAft>
                      </a:pPr>
                      <a:r>
                        <a:rPr lang="en-US" sz="1800">
                          <a:effectLst/>
                        </a:rPr>
                        <a:t>layout</a:t>
                      </a:r>
                      <a:endParaRPr lang="en-US" sz="1800">
                        <a:effectLst/>
                        <a:latin typeface="Times New Roman" panose="02020603050405020304" pitchFamily="18" charset="0"/>
                        <a:ea typeface="Times New Roman" panose="02020603050405020304" pitchFamily="18" charset="0"/>
                      </a:endParaRPr>
                    </a:p>
                  </a:txBody>
                  <a:tcPr marL="0" marR="0" marT="0" marB="0" anchor="b"/>
                </a:tc>
                <a:tc rowSpan="2" hMerge="1">
                  <a:txBody>
                    <a:bodyPr/>
                    <a:lstStyle/>
                    <a:p>
                      <a:endParaRPr lang="en-US"/>
                    </a:p>
                  </a:txBody>
                  <a:tcPr/>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vMerge="1">
                  <a:txBody>
                    <a:bodyPr/>
                    <a:lstStyle/>
                    <a:p>
                      <a:endParaRPr lang="en-US"/>
                    </a:p>
                  </a:txBody>
                  <a:tcPr/>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dirty="0">
                          <a:effectLst/>
                        </a:rPr>
                        <a:t> </a:t>
                      </a:r>
                      <a:endParaRPr lang="en-US" sz="18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vMerge="1">
                  <a:txBody>
                    <a:bodyPr/>
                    <a:lstStyle/>
                    <a:p>
                      <a:endParaRPr lang="en-US"/>
                    </a:p>
                  </a:txBody>
                  <a:tcPr/>
                </a:tc>
                <a:tc>
                  <a:txBody>
                    <a:bodyPr/>
                    <a:lstStyle/>
                    <a:p>
                      <a:pPr marL="0" marR="0">
                        <a:spcBef>
                          <a:spcPts val="0"/>
                        </a:spcBef>
                        <a:spcAft>
                          <a:spcPts val="0"/>
                        </a:spcAft>
                      </a:pPr>
                      <a:r>
                        <a:rPr lang="en-US" sz="700">
                          <a:effectLst/>
                        </a:rPr>
                        <a:t> </a:t>
                      </a:r>
                      <a:endParaRPr lang="en-US" sz="7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2266072593"/>
                  </a:ext>
                </a:extLst>
              </a:tr>
              <a:tr h="282486">
                <a:tc>
                  <a:txBody>
                    <a:bodyPr/>
                    <a:lstStyle/>
                    <a:p>
                      <a:pPr marL="0" marR="0">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0" marR="0" marT="0" marB="0" anchor="b"/>
                </a:tc>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vMerge="1">
                  <a:txBody>
                    <a:bodyPr/>
                    <a:lstStyle/>
                    <a:p>
                      <a:endParaRPr lang="en-US"/>
                    </a:p>
                  </a:txBody>
                  <a:tcPr/>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dirty="0">
                          <a:effectLst/>
                        </a:rPr>
                        <a:t> </a:t>
                      </a:r>
                      <a:endParaRPr lang="en-US" sz="18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dirty="0">
                          <a:effectLst/>
                        </a:rPr>
                        <a:t> </a:t>
                      </a:r>
                      <a:endParaRPr lang="en-US" sz="18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700">
                          <a:effectLst/>
                        </a:rPr>
                        <a:t> </a:t>
                      </a:r>
                      <a:endParaRPr lang="en-US" sz="7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4207496214"/>
                  </a:ext>
                </a:extLst>
              </a:tr>
              <a:tr h="282486">
                <a:tc>
                  <a:txBody>
                    <a:bodyPr/>
                    <a:lstStyle/>
                    <a:p>
                      <a:pPr marL="0" marR="0">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gridSpan="2">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hMerge="1">
                  <a:txBody>
                    <a:bodyPr/>
                    <a:lstStyle/>
                    <a:p>
                      <a:endParaRPr lang="en-US"/>
                    </a:p>
                  </a:txBody>
                  <a:tcPr/>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700">
                          <a:effectLst/>
                        </a:rPr>
                        <a:t> </a:t>
                      </a:r>
                      <a:endParaRPr lang="en-US" sz="7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747374813"/>
                  </a:ext>
                </a:extLst>
              </a:tr>
              <a:tr h="282486">
                <a:tc>
                  <a:txBody>
                    <a:bodyPr/>
                    <a:lstStyle/>
                    <a:p>
                      <a:pPr marL="0" marR="0">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0" marR="0" marT="0" marB="0" anchor="b"/>
                </a:tc>
                <a:tc rowSpan="2">
                  <a:txBody>
                    <a:bodyPr/>
                    <a:lstStyle/>
                    <a:p>
                      <a:pPr marL="63500" marR="0">
                        <a:spcBef>
                          <a:spcPts val="0"/>
                        </a:spcBef>
                        <a:spcAft>
                          <a:spcPts val="0"/>
                        </a:spcAft>
                      </a:pPr>
                      <a:r>
                        <a:rPr lang="en-US" sz="1800">
                          <a:effectLst/>
                        </a:rPr>
                        <a:t>4.</a:t>
                      </a:r>
                      <a:endParaRPr lang="en-US" sz="1800">
                        <a:effectLst/>
                        <a:latin typeface="Times New Roman" panose="02020603050405020304" pitchFamily="18" charset="0"/>
                        <a:ea typeface="Times New Roman" panose="02020603050405020304" pitchFamily="18" charset="0"/>
                      </a:endParaRPr>
                    </a:p>
                  </a:txBody>
                  <a:tcPr marL="0" marR="0" marT="0" marB="0" anchor="b"/>
                </a:tc>
                <a:tc rowSpan="2">
                  <a:txBody>
                    <a:bodyPr/>
                    <a:lstStyle/>
                    <a:p>
                      <a:pPr marL="12700" marR="0">
                        <a:spcBef>
                          <a:spcPts val="0"/>
                        </a:spcBef>
                        <a:spcAft>
                          <a:spcPts val="0"/>
                        </a:spcAft>
                      </a:pPr>
                      <a:r>
                        <a:rPr lang="en-US" sz="1800">
                          <a:effectLst/>
                        </a:rPr>
                        <a:t>Type document</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rowSpan="2">
                  <a:txBody>
                    <a:bodyPr/>
                    <a:lstStyle/>
                    <a:p>
                      <a:pPr marL="88900" marR="0">
                        <a:spcBef>
                          <a:spcPts val="0"/>
                        </a:spcBef>
                        <a:spcAft>
                          <a:spcPts val="0"/>
                        </a:spcAft>
                      </a:pPr>
                      <a:r>
                        <a:rPr lang="en-US" sz="1800">
                          <a:effectLst/>
                        </a:rPr>
                        <a:t>·</a:t>
                      </a:r>
                      <a:endParaRPr lang="en-US" sz="1800">
                        <a:effectLst/>
                        <a:latin typeface="Times New Roman" panose="02020603050405020304" pitchFamily="18" charset="0"/>
                        <a:ea typeface="Times New Roman" panose="02020603050405020304" pitchFamily="18" charset="0"/>
                      </a:endParaRPr>
                    </a:p>
                  </a:txBody>
                  <a:tcPr marL="0" marR="0" marT="0" marB="0" anchor="b"/>
                </a:tc>
                <a:tc rowSpan="2">
                  <a:txBody>
                    <a:bodyPr/>
                    <a:lstStyle/>
                    <a:p>
                      <a:pPr marL="50800" marR="0">
                        <a:spcBef>
                          <a:spcPts val="0"/>
                        </a:spcBef>
                        <a:spcAft>
                          <a:spcPts val="0"/>
                        </a:spcAft>
                      </a:pPr>
                      <a:r>
                        <a:rPr lang="en-US" sz="1800">
                          <a:effectLst/>
                        </a:rPr>
                        <a:t>Different type of</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gridSpan="2">
                  <a:txBody>
                    <a:bodyPr/>
                    <a:lstStyle/>
                    <a:p>
                      <a:pPr marL="101600" marR="0">
                        <a:spcBef>
                          <a:spcPts val="0"/>
                        </a:spcBef>
                        <a:spcAft>
                          <a:spcPts val="0"/>
                        </a:spcAft>
                      </a:pPr>
                      <a:r>
                        <a:rPr lang="en-US" sz="1800" dirty="0">
                          <a:effectLst/>
                        </a:rPr>
                        <a:t>·  Type Document in appropriate</a:t>
                      </a:r>
                      <a:endParaRPr lang="en-US" sz="1800" dirty="0">
                        <a:effectLst/>
                        <a:latin typeface="Times New Roman" panose="02020603050405020304" pitchFamily="18" charset="0"/>
                        <a:ea typeface="Times New Roman" panose="02020603050405020304" pitchFamily="18" charset="0"/>
                      </a:endParaRPr>
                    </a:p>
                  </a:txBody>
                  <a:tcPr marL="0" marR="0" marT="0" marB="0" anchor="b"/>
                </a:tc>
                <a:tc hMerge="1">
                  <a:txBody>
                    <a:bodyPr/>
                    <a:lstStyle/>
                    <a:p>
                      <a:endParaRPr lang="en-US"/>
                    </a:p>
                  </a:txBody>
                  <a:tcPr/>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rowSpan="2">
                  <a:txBody>
                    <a:bodyPr/>
                    <a:lstStyle/>
                    <a:p>
                      <a:pPr marL="25400" marR="0">
                        <a:spcBef>
                          <a:spcPts val="0"/>
                        </a:spcBef>
                        <a:spcAft>
                          <a:spcPts val="0"/>
                        </a:spcAft>
                      </a:pPr>
                      <a:r>
                        <a:rPr lang="en-US" sz="1800">
                          <a:effectLst/>
                        </a:rPr>
                        <a:t>·</a:t>
                      </a:r>
                      <a:endParaRPr lang="en-US" sz="1800">
                        <a:effectLst/>
                        <a:latin typeface="Times New Roman" panose="02020603050405020304" pitchFamily="18" charset="0"/>
                        <a:ea typeface="Times New Roman" panose="02020603050405020304" pitchFamily="18" charset="0"/>
                      </a:endParaRPr>
                    </a:p>
                  </a:txBody>
                  <a:tcPr marL="0" marR="0" marT="0" marB="0" anchor="b"/>
                </a:tc>
                <a:tc rowSpan="2">
                  <a:txBody>
                    <a:bodyPr/>
                    <a:lstStyle/>
                    <a:p>
                      <a:pPr marL="63500" marR="0">
                        <a:spcBef>
                          <a:spcPts val="0"/>
                        </a:spcBef>
                        <a:spcAft>
                          <a:spcPts val="0"/>
                        </a:spcAft>
                      </a:pPr>
                      <a:r>
                        <a:rPr lang="en-US" sz="1800">
                          <a:effectLst/>
                        </a:rPr>
                        <a:t>Practice typing speed.</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700">
                          <a:effectLst/>
                        </a:rPr>
                        <a:t> </a:t>
                      </a:r>
                      <a:endParaRPr lang="en-US" sz="7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807905589"/>
                  </a:ext>
                </a:extLst>
              </a:tr>
              <a:tr h="282486">
                <a:tc>
                  <a:txBody>
                    <a:bodyPr/>
                    <a:lstStyle/>
                    <a:p>
                      <a:pPr marL="0" marR="0">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0" marR="0" marT="0" marB="0" anchor="b"/>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rowSpan="2">
                  <a:txBody>
                    <a:bodyPr/>
                    <a:lstStyle/>
                    <a:p>
                      <a:pPr marL="76200" marR="0">
                        <a:spcBef>
                          <a:spcPts val="0"/>
                        </a:spcBef>
                        <a:spcAft>
                          <a:spcPts val="0"/>
                        </a:spcAft>
                      </a:pPr>
                      <a:r>
                        <a:rPr lang="en-US" sz="1800">
                          <a:effectLst/>
                        </a:rPr>
                        <a:t>method.</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dirty="0">
                          <a:effectLst/>
                        </a:rPr>
                        <a:t> </a:t>
                      </a:r>
                      <a:endParaRPr lang="en-US" sz="1800" dirty="0">
                        <a:effectLst/>
                        <a:latin typeface="Times New Roman" panose="02020603050405020304" pitchFamily="18" charset="0"/>
                        <a:ea typeface="Times New Roman" panose="02020603050405020304" pitchFamily="18" charset="0"/>
                      </a:endParaRPr>
                    </a:p>
                  </a:txBody>
                  <a:tcPr marL="0" marR="0" marT="0" marB="0" anchor="b"/>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700">
                          <a:effectLst/>
                        </a:rPr>
                        <a:t> </a:t>
                      </a:r>
                      <a:endParaRPr lang="en-US" sz="7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2404149493"/>
                  </a:ext>
                </a:extLst>
              </a:tr>
              <a:tr h="282486">
                <a:tc>
                  <a:txBody>
                    <a:bodyPr/>
                    <a:lstStyle/>
                    <a:p>
                      <a:pPr marL="0" marR="0">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50800" marR="0">
                        <a:lnSpc>
                          <a:spcPts val="1325"/>
                        </a:lnSpc>
                        <a:spcBef>
                          <a:spcPts val="0"/>
                        </a:spcBef>
                        <a:spcAft>
                          <a:spcPts val="0"/>
                        </a:spcAft>
                      </a:pPr>
                      <a:r>
                        <a:rPr lang="en-US" sz="1800">
                          <a:effectLst/>
                        </a:rPr>
                        <a:t>Document</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vMerge="1">
                  <a:txBody>
                    <a:bodyPr/>
                    <a:lstStyle/>
                    <a:p>
                      <a:endParaRPr lang="en-US"/>
                    </a:p>
                  </a:txBody>
                  <a:tcPr/>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dirty="0">
                          <a:effectLst/>
                        </a:rPr>
                        <a:t> </a:t>
                      </a:r>
                      <a:endParaRPr lang="en-US" sz="18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700">
                          <a:effectLst/>
                        </a:rPr>
                        <a:t> </a:t>
                      </a:r>
                      <a:endParaRPr lang="en-US" sz="7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2030652949"/>
                  </a:ext>
                </a:extLst>
              </a:tr>
              <a:tr h="282486">
                <a:tc>
                  <a:txBody>
                    <a:bodyPr/>
                    <a:lstStyle/>
                    <a:p>
                      <a:pPr marL="0" marR="0">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800" dirty="0">
                          <a:effectLst/>
                        </a:rPr>
                        <a:t> </a:t>
                      </a:r>
                      <a:endParaRPr lang="en-US" sz="18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700">
                          <a:effectLst/>
                        </a:rPr>
                        <a:t> </a:t>
                      </a:r>
                      <a:endParaRPr lang="en-US" sz="7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288316176"/>
                  </a:ext>
                </a:extLst>
              </a:tr>
              <a:tr h="282486">
                <a:tc>
                  <a:txBody>
                    <a:bodyPr/>
                    <a:lstStyle/>
                    <a:p>
                      <a:pPr marL="0" marR="0">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63500" marR="0">
                        <a:spcBef>
                          <a:spcPts val="0"/>
                        </a:spcBef>
                        <a:spcAft>
                          <a:spcPts val="0"/>
                        </a:spcAft>
                      </a:pPr>
                      <a:r>
                        <a:rPr lang="en-US" sz="2000">
                          <a:effectLst/>
                        </a:rPr>
                        <a:t>5.</a:t>
                      </a:r>
                      <a:endParaRPr lang="en-US" sz="20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12700" marR="0">
                        <a:spcBef>
                          <a:spcPts val="0"/>
                        </a:spcBef>
                        <a:spcAft>
                          <a:spcPts val="0"/>
                        </a:spcAft>
                      </a:pPr>
                      <a:r>
                        <a:rPr lang="en-US" sz="2000">
                          <a:effectLst/>
                        </a:rPr>
                        <a:t>Save the document</a:t>
                      </a:r>
                      <a:endParaRPr lang="en-US" sz="20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88900" marR="0">
                        <a:spcBef>
                          <a:spcPts val="0"/>
                        </a:spcBef>
                        <a:spcAft>
                          <a:spcPts val="0"/>
                        </a:spcAft>
                      </a:pPr>
                      <a:r>
                        <a:rPr lang="en-US" sz="2000">
                          <a:effectLst/>
                        </a:rPr>
                        <a:t>·</a:t>
                      </a:r>
                      <a:endParaRPr lang="en-US" sz="20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50800" marR="0">
                        <a:spcBef>
                          <a:spcPts val="0"/>
                        </a:spcBef>
                        <a:spcAft>
                          <a:spcPts val="0"/>
                        </a:spcAft>
                      </a:pPr>
                      <a:r>
                        <a:rPr lang="en-US" sz="2000">
                          <a:effectLst/>
                        </a:rPr>
                        <a:t>Document save</a:t>
                      </a:r>
                      <a:endParaRPr lang="en-US" sz="20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101600" marR="0">
                        <a:spcBef>
                          <a:spcPts val="0"/>
                        </a:spcBef>
                        <a:spcAft>
                          <a:spcPts val="0"/>
                        </a:spcAft>
                      </a:pPr>
                      <a:r>
                        <a:rPr lang="en-US" sz="2000">
                          <a:effectLst/>
                        </a:rPr>
                        <a:t>·</a:t>
                      </a:r>
                      <a:endParaRPr lang="en-US" sz="20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76200" marR="0">
                        <a:spcBef>
                          <a:spcPts val="0"/>
                        </a:spcBef>
                        <a:spcAft>
                          <a:spcPts val="0"/>
                        </a:spcAft>
                      </a:pPr>
                      <a:r>
                        <a:rPr lang="en-US" sz="2000">
                          <a:effectLst/>
                        </a:rPr>
                        <a:t>Save Document in appropriate</a:t>
                      </a:r>
                      <a:endParaRPr lang="en-US" sz="20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25400" marR="0">
                        <a:spcBef>
                          <a:spcPts val="0"/>
                        </a:spcBef>
                        <a:spcAft>
                          <a:spcPts val="0"/>
                        </a:spcAft>
                      </a:pPr>
                      <a:r>
                        <a:rPr lang="en-US" sz="2000">
                          <a:effectLst/>
                        </a:rPr>
                        <a:t>·</a:t>
                      </a:r>
                      <a:endParaRPr lang="en-US" sz="20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63500" marR="0">
                        <a:spcBef>
                          <a:spcPts val="0"/>
                        </a:spcBef>
                        <a:spcAft>
                          <a:spcPts val="0"/>
                        </a:spcAft>
                      </a:pPr>
                      <a:r>
                        <a:rPr lang="en-US" sz="2000">
                          <a:effectLst/>
                        </a:rPr>
                        <a:t>Willing to store</a:t>
                      </a:r>
                      <a:endParaRPr lang="en-US" sz="20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700">
                          <a:effectLst/>
                        </a:rPr>
                        <a:t> </a:t>
                      </a:r>
                      <a:endParaRPr lang="en-US" sz="7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043519189"/>
                  </a:ext>
                </a:extLst>
              </a:tr>
              <a:tr h="282486">
                <a:tc>
                  <a:txBody>
                    <a:bodyPr/>
                    <a:lstStyle/>
                    <a:p>
                      <a:pPr marL="0" marR="0">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0" marR="0" marT="0" marB="0" anchor="b"/>
                </a:tc>
                <a:tc gridSpan="2">
                  <a:txBody>
                    <a:bodyPr/>
                    <a:lstStyle/>
                    <a:p>
                      <a:pPr marL="63500" marR="0">
                        <a:spcBef>
                          <a:spcPts val="0"/>
                        </a:spcBef>
                        <a:spcAft>
                          <a:spcPts val="0"/>
                        </a:spcAft>
                      </a:pPr>
                      <a:r>
                        <a:rPr lang="en-US" sz="2000">
                          <a:effectLst/>
                        </a:rPr>
                        <a:t>and closed</a:t>
                      </a:r>
                      <a:endParaRPr lang="en-US" sz="2000">
                        <a:effectLst/>
                        <a:latin typeface="Times New Roman" panose="02020603050405020304" pitchFamily="18" charset="0"/>
                        <a:ea typeface="Times New Roman" panose="02020603050405020304" pitchFamily="18" charset="0"/>
                      </a:endParaRPr>
                    </a:p>
                  </a:txBody>
                  <a:tcPr marL="0" marR="0" marT="0" marB="0" anchor="b"/>
                </a:tc>
                <a:tc hMerge="1">
                  <a:txBody>
                    <a:bodyPr/>
                    <a:lstStyle/>
                    <a:p>
                      <a:endParaRPr lang="en-US"/>
                    </a:p>
                  </a:txBody>
                  <a:tcPr/>
                </a:tc>
                <a:tc>
                  <a:txBody>
                    <a:bodyPr/>
                    <a:lstStyle/>
                    <a:p>
                      <a:pPr marL="0" marR="0">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0" marR="0" marT="0" marB="0" anchor="b"/>
                </a:tc>
                <a:tc rowSpan="2">
                  <a:txBody>
                    <a:bodyPr/>
                    <a:lstStyle/>
                    <a:p>
                      <a:pPr marL="88900" marR="0">
                        <a:spcBef>
                          <a:spcPts val="0"/>
                        </a:spcBef>
                        <a:spcAft>
                          <a:spcPts val="0"/>
                        </a:spcAft>
                      </a:pPr>
                      <a:r>
                        <a:rPr lang="en-US" sz="2000">
                          <a:effectLst/>
                        </a:rPr>
                        <a:t>·</a:t>
                      </a:r>
                      <a:endParaRPr lang="en-US" sz="20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50800" marR="0">
                        <a:lnSpc>
                          <a:spcPts val="1325"/>
                        </a:lnSpc>
                        <a:spcBef>
                          <a:spcPts val="0"/>
                        </a:spcBef>
                        <a:spcAft>
                          <a:spcPts val="0"/>
                        </a:spcAft>
                      </a:pPr>
                      <a:r>
                        <a:rPr lang="en-US" sz="2000">
                          <a:effectLst/>
                        </a:rPr>
                        <a:t>procedure</a:t>
                      </a:r>
                      <a:endParaRPr lang="en-US" sz="20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76200" marR="0">
                        <a:spcBef>
                          <a:spcPts val="0"/>
                        </a:spcBef>
                        <a:spcAft>
                          <a:spcPts val="0"/>
                        </a:spcAft>
                      </a:pPr>
                      <a:r>
                        <a:rPr lang="en-US" sz="2000">
                          <a:effectLst/>
                        </a:rPr>
                        <a:t>location.</a:t>
                      </a:r>
                      <a:endParaRPr lang="en-US" sz="20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63500" marR="0">
                        <a:spcBef>
                          <a:spcPts val="0"/>
                        </a:spcBef>
                        <a:spcAft>
                          <a:spcPts val="0"/>
                        </a:spcAft>
                      </a:pPr>
                      <a:r>
                        <a:rPr lang="en-US" sz="2000">
                          <a:effectLst/>
                        </a:rPr>
                        <a:t>document.</a:t>
                      </a:r>
                      <a:endParaRPr lang="en-US" sz="20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700">
                          <a:effectLst/>
                        </a:rPr>
                        <a:t> </a:t>
                      </a:r>
                      <a:endParaRPr lang="en-US" sz="7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4070092725"/>
                  </a:ext>
                </a:extLst>
              </a:tr>
              <a:tr h="282486">
                <a:tc>
                  <a:txBody>
                    <a:bodyPr/>
                    <a:lstStyle/>
                    <a:p>
                      <a:pPr marL="0" marR="0">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0" marR="0" marT="0" marB="0" anchor="b"/>
                </a:tc>
                <a:tc vMerge="1">
                  <a:txBody>
                    <a:bodyPr/>
                    <a:lstStyle/>
                    <a:p>
                      <a:endParaRPr lang="en-US"/>
                    </a:p>
                  </a:txBody>
                  <a:tcPr/>
                </a:tc>
                <a:tc>
                  <a:txBody>
                    <a:bodyPr/>
                    <a:lstStyle/>
                    <a:p>
                      <a:pPr marL="50800" marR="0">
                        <a:lnSpc>
                          <a:spcPts val="1325"/>
                        </a:lnSpc>
                        <a:spcBef>
                          <a:spcPts val="0"/>
                        </a:spcBef>
                        <a:spcAft>
                          <a:spcPts val="0"/>
                        </a:spcAft>
                      </a:pPr>
                      <a:r>
                        <a:rPr lang="en-US" sz="2000">
                          <a:effectLst/>
                        </a:rPr>
                        <a:t>Document closing step</a:t>
                      </a:r>
                      <a:endParaRPr lang="en-US" sz="20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2000">
                          <a:effectLst/>
                        </a:rPr>
                        <a:t> </a:t>
                      </a:r>
                      <a:endParaRPr lang="en-US" sz="20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2000" dirty="0">
                          <a:effectLst/>
                        </a:rPr>
                        <a:t> </a:t>
                      </a:r>
                      <a:endParaRPr lang="en-US" sz="20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700">
                          <a:effectLst/>
                        </a:rPr>
                        <a:t> </a:t>
                      </a:r>
                      <a:endParaRPr lang="en-US" sz="7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306559174"/>
                  </a:ext>
                </a:extLst>
              </a:tr>
              <a:tr h="98870">
                <a:tc>
                  <a:txBody>
                    <a:bodyPr/>
                    <a:lstStyle/>
                    <a:p>
                      <a:pPr marL="0" marR="0">
                        <a:spcBef>
                          <a:spcPts val="0"/>
                        </a:spcBef>
                        <a:spcAft>
                          <a:spcPts val="0"/>
                        </a:spcAft>
                      </a:pPr>
                      <a:r>
                        <a:rPr lang="en-US" sz="100">
                          <a:effectLst/>
                        </a:rPr>
                        <a:t> </a:t>
                      </a:r>
                      <a:endParaRPr lang="en-US" sz="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00">
                          <a:effectLst/>
                        </a:rPr>
                        <a:t> </a:t>
                      </a:r>
                      <a:endParaRPr lang="en-US" sz="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00">
                          <a:effectLst/>
                        </a:rPr>
                        <a:t> </a:t>
                      </a:r>
                      <a:endParaRPr lang="en-US" sz="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00">
                          <a:effectLst/>
                        </a:rPr>
                        <a:t> </a:t>
                      </a:r>
                      <a:endParaRPr lang="en-US" sz="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00">
                          <a:effectLst/>
                        </a:rPr>
                        <a:t> </a:t>
                      </a:r>
                      <a:endParaRPr lang="en-US" sz="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00">
                          <a:effectLst/>
                        </a:rPr>
                        <a:t> </a:t>
                      </a:r>
                      <a:endParaRPr lang="en-US" sz="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00">
                          <a:effectLst/>
                        </a:rPr>
                        <a:t> </a:t>
                      </a:r>
                      <a:endParaRPr lang="en-US" sz="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00" dirty="0">
                          <a:effectLst/>
                        </a:rPr>
                        <a:t> </a:t>
                      </a:r>
                      <a:endParaRPr lang="en-US" sz="700" dirty="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00">
                          <a:effectLst/>
                        </a:rPr>
                        <a:t> </a:t>
                      </a:r>
                      <a:endParaRPr lang="en-US" sz="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00">
                          <a:effectLst/>
                        </a:rPr>
                        <a:t> </a:t>
                      </a:r>
                      <a:endParaRPr lang="en-US" sz="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00">
                          <a:effectLst/>
                        </a:rPr>
                        <a:t> </a:t>
                      </a:r>
                      <a:endParaRPr lang="en-US" sz="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00">
                          <a:effectLst/>
                        </a:rPr>
                        <a:t> </a:t>
                      </a:r>
                      <a:endParaRPr lang="en-US" sz="7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700" dirty="0">
                          <a:effectLst/>
                        </a:rPr>
                        <a:t> </a:t>
                      </a:r>
                      <a:endParaRPr lang="en-US" sz="700" dirty="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3587740578"/>
                  </a:ext>
                </a:extLst>
              </a:tr>
            </a:tbl>
          </a:graphicData>
        </a:graphic>
      </p:graphicFrame>
      <p:sp>
        <p:nvSpPr>
          <p:cNvPr id="8" name="TextBox 7">
            <a:extLst>
              <a:ext uri="{FF2B5EF4-FFF2-40B4-BE49-F238E27FC236}">
                <a16:creationId xmlns:a16="http://schemas.microsoft.com/office/drawing/2014/main" id="{ECD34840-6234-4C0F-8895-A65F91FF9A37}"/>
              </a:ext>
            </a:extLst>
          </p:cNvPr>
          <p:cNvSpPr txBox="1"/>
          <p:nvPr/>
        </p:nvSpPr>
        <p:spPr>
          <a:xfrm>
            <a:off x="11019284" y="46526"/>
            <a:ext cx="914400" cy="369332"/>
          </a:xfrm>
          <a:prstGeom prst="rect">
            <a:avLst/>
          </a:prstGeom>
          <a:noFill/>
        </p:spPr>
        <p:txBody>
          <a:bodyPr wrap="square" rtlCol="0">
            <a:spAutoFit/>
          </a:bodyPr>
          <a:lstStyle/>
          <a:p>
            <a:r>
              <a:rPr lang="en-US" dirty="0"/>
              <a:t>P-54</a:t>
            </a:r>
          </a:p>
        </p:txBody>
      </p:sp>
    </p:spTree>
    <p:extLst>
      <p:ext uri="{BB962C8B-B14F-4D97-AF65-F5344CB8AC3E}">
        <p14:creationId xmlns:p14="http://schemas.microsoft.com/office/powerpoint/2010/main" val="7048383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2464904" y="159026"/>
            <a:ext cx="6864626" cy="901148"/>
          </a:xfrm>
        </p:spPr>
        <p:txBody>
          <a:bodyPr>
            <a:normAutofit/>
          </a:bodyPr>
          <a:lstStyle/>
          <a:p>
            <a:r>
              <a:rPr lang="en-US" b="1" dirty="0"/>
              <a:t>Program Delivery Plan</a:t>
            </a:r>
            <a:endParaRPr lang="en-US" sz="3200" dirty="0">
              <a:solidFill>
                <a:srgbClr val="00B0F0"/>
              </a:solidFill>
              <a:latin typeface="Algerian" panose="04020705040A02060702" pitchFamily="82" charset="0"/>
            </a:endParaRPr>
          </a:p>
        </p:txBody>
      </p:sp>
      <p:sp>
        <p:nvSpPr>
          <p:cNvPr id="5" name="Content Placeholder 4">
            <a:extLst>
              <a:ext uri="{FF2B5EF4-FFF2-40B4-BE49-F238E27FC236}">
                <a16:creationId xmlns:a16="http://schemas.microsoft.com/office/drawing/2014/main" id="{A511BF4E-15E5-4EBC-A3DC-A2F8E0238721}"/>
              </a:ext>
            </a:extLst>
          </p:cNvPr>
          <p:cNvSpPr>
            <a:spLocks noGrp="1"/>
          </p:cNvSpPr>
          <p:nvPr>
            <p:ph idx="1"/>
          </p:nvPr>
        </p:nvSpPr>
        <p:spPr>
          <a:xfrm>
            <a:off x="3279946" y="1258957"/>
            <a:ext cx="5632107" cy="5148469"/>
          </a:xfrm>
        </p:spPr>
        <p:txBody>
          <a:bodyPr>
            <a:normAutofit fontScale="85000" lnSpcReduction="20000"/>
          </a:bodyPr>
          <a:lstStyle/>
          <a:p>
            <a:pPr lvl="0"/>
            <a:r>
              <a:rPr lang="en-US" dirty="0"/>
              <a:t>Nominal hours</a:t>
            </a:r>
          </a:p>
          <a:p>
            <a:pPr lvl="0"/>
            <a:r>
              <a:rPr lang="en-US" dirty="0"/>
              <a:t>No. of Session</a:t>
            </a:r>
          </a:p>
          <a:p>
            <a:pPr lvl="0"/>
            <a:r>
              <a:rPr lang="en-US" dirty="0"/>
              <a:t>Duration of each session</a:t>
            </a:r>
          </a:p>
          <a:p>
            <a:pPr lvl="0"/>
            <a:r>
              <a:rPr lang="en-US" dirty="0"/>
              <a:t>Individual or group objectives</a:t>
            </a:r>
          </a:p>
          <a:p>
            <a:pPr lvl="0"/>
            <a:r>
              <a:rPr lang="en-US" dirty="0"/>
              <a:t>Formative assessment opportunities</a:t>
            </a:r>
          </a:p>
          <a:p>
            <a:pPr lvl="0"/>
            <a:r>
              <a:rPr lang="en-US" dirty="0"/>
              <a:t>Location of training</a:t>
            </a:r>
          </a:p>
          <a:p>
            <a:pPr lvl="0"/>
            <a:r>
              <a:rPr lang="en-US" dirty="0"/>
              <a:t>Number of learners</a:t>
            </a:r>
          </a:p>
          <a:p>
            <a:pPr lvl="0"/>
            <a:r>
              <a:rPr lang="en-US" dirty="0"/>
              <a:t>Elements covered</a:t>
            </a:r>
          </a:p>
          <a:p>
            <a:pPr lvl="0"/>
            <a:r>
              <a:rPr lang="en-US" dirty="0"/>
              <a:t>Performance criteria covered</a:t>
            </a:r>
          </a:p>
          <a:p>
            <a:pPr lvl="0"/>
            <a:r>
              <a:rPr lang="en-US" dirty="0"/>
              <a:t>Delivery mode/Strategy</a:t>
            </a:r>
          </a:p>
          <a:p>
            <a:pPr lvl="0"/>
            <a:r>
              <a:rPr lang="en-US" dirty="0"/>
              <a:t>Equipment and resources required</a:t>
            </a:r>
          </a:p>
          <a:p>
            <a:pPr lvl="0"/>
            <a:r>
              <a:rPr lang="en-US" dirty="0"/>
              <a:t>Any additional requirements to meet special needs of learners</a:t>
            </a:r>
          </a:p>
          <a:p>
            <a:endParaRPr lang="en-US" dirty="0"/>
          </a:p>
        </p:txBody>
      </p:sp>
      <p:sp>
        <p:nvSpPr>
          <p:cNvPr id="7" name="TextBox 6">
            <a:extLst>
              <a:ext uri="{FF2B5EF4-FFF2-40B4-BE49-F238E27FC236}">
                <a16:creationId xmlns:a16="http://schemas.microsoft.com/office/drawing/2014/main" id="{3FA75042-7824-46BC-9D77-53A94683EA56}"/>
              </a:ext>
            </a:extLst>
          </p:cNvPr>
          <p:cNvSpPr txBox="1"/>
          <p:nvPr/>
        </p:nvSpPr>
        <p:spPr>
          <a:xfrm>
            <a:off x="10721009" y="6049617"/>
            <a:ext cx="1099930" cy="371061"/>
          </a:xfrm>
          <a:prstGeom prst="rect">
            <a:avLst/>
          </a:prstGeom>
          <a:noFill/>
        </p:spPr>
        <p:txBody>
          <a:bodyPr wrap="square" rtlCol="0">
            <a:spAutoFit/>
          </a:bodyPr>
          <a:lstStyle/>
          <a:p>
            <a:r>
              <a:rPr lang="en-US" dirty="0"/>
              <a:t>P-55</a:t>
            </a:r>
          </a:p>
        </p:txBody>
      </p:sp>
    </p:spTree>
    <p:extLst>
      <p:ext uri="{BB962C8B-B14F-4D97-AF65-F5344CB8AC3E}">
        <p14:creationId xmlns:p14="http://schemas.microsoft.com/office/powerpoint/2010/main" val="2467177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484310" y="347870"/>
            <a:ext cx="10018713" cy="718930"/>
          </a:xfrm>
        </p:spPr>
        <p:txBody>
          <a:bodyPr>
            <a:normAutofit fontScale="90000"/>
          </a:bodyPr>
          <a:lstStyle/>
          <a:p>
            <a:pPr lvl="0"/>
            <a:r>
              <a:rPr lang="en-US" sz="3200" dirty="0">
                <a:solidFill>
                  <a:srgbClr val="00B0F0"/>
                </a:solidFill>
                <a:latin typeface="Algerian" panose="04020705040A02060702" pitchFamily="82" charset="0"/>
              </a:rPr>
              <a:t>8.1 Identify training requirements of trainees</a:t>
            </a:r>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2551177" y="1866899"/>
            <a:ext cx="7884977" cy="3124201"/>
          </a:xfrm>
        </p:spPr>
        <p:txBody>
          <a:bodyPr>
            <a:normAutofit fontScale="92500"/>
          </a:bodyPr>
          <a:lstStyle/>
          <a:p>
            <a:pPr marL="0" indent="0">
              <a:buNone/>
            </a:pPr>
            <a:r>
              <a:rPr lang="en-US" b="1" dirty="0"/>
              <a:t>What is a curriculum?</a:t>
            </a:r>
            <a:endParaRPr lang="en-US" dirty="0"/>
          </a:p>
          <a:p>
            <a:pPr marL="0" indent="0">
              <a:buNone/>
            </a:pPr>
            <a:endParaRPr lang="en-US" dirty="0"/>
          </a:p>
          <a:p>
            <a:r>
              <a:rPr lang="en-US" dirty="0"/>
              <a:t>A curriculum is a documented representation of a set of competencies. Under the National Technical and Vocational Qualification Framework (NTVQF), these competencies are usually written as Units of Competency (</a:t>
            </a:r>
            <a:r>
              <a:rPr lang="en-US" dirty="0" err="1"/>
              <a:t>UoC</a:t>
            </a:r>
            <a:r>
              <a:rPr lang="en-US" dirty="0"/>
              <a:t>) in the competency standards document. These standards are endorsed by the relevant Industry Skills Council (ISC).</a:t>
            </a:r>
          </a:p>
        </p:txBody>
      </p:sp>
    </p:spTree>
    <p:extLst>
      <p:ext uri="{BB962C8B-B14F-4D97-AF65-F5344CB8AC3E}">
        <p14:creationId xmlns:p14="http://schemas.microsoft.com/office/powerpoint/2010/main" val="40307406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152937" y="437322"/>
            <a:ext cx="11317357" cy="901148"/>
          </a:xfrm>
        </p:spPr>
        <p:txBody>
          <a:bodyPr>
            <a:normAutofit fontScale="90000"/>
          </a:bodyPr>
          <a:lstStyle/>
          <a:p>
            <a:r>
              <a:rPr lang="en-US" b="1" dirty="0"/>
              <a:t>What should be considered in developing the delivery plan?</a:t>
            </a:r>
            <a:endParaRPr lang="en-US" dirty="0"/>
          </a:p>
        </p:txBody>
      </p:sp>
      <p:sp>
        <p:nvSpPr>
          <p:cNvPr id="5" name="Content Placeholder 4">
            <a:extLst>
              <a:ext uri="{FF2B5EF4-FFF2-40B4-BE49-F238E27FC236}">
                <a16:creationId xmlns:a16="http://schemas.microsoft.com/office/drawing/2014/main" id="{A511BF4E-15E5-4EBC-A3DC-A2F8E0238721}"/>
              </a:ext>
            </a:extLst>
          </p:cNvPr>
          <p:cNvSpPr>
            <a:spLocks noGrp="1"/>
          </p:cNvSpPr>
          <p:nvPr>
            <p:ph idx="1"/>
          </p:nvPr>
        </p:nvSpPr>
        <p:spPr>
          <a:xfrm>
            <a:off x="1696278" y="2027583"/>
            <a:ext cx="10018644" cy="3432313"/>
          </a:xfrm>
        </p:spPr>
        <p:txBody>
          <a:bodyPr>
            <a:normAutofit/>
          </a:bodyPr>
          <a:lstStyle/>
          <a:p>
            <a:r>
              <a:rPr lang="en-US" dirty="0"/>
              <a:t>Apply your knowledge about learners’ characteristics.</a:t>
            </a:r>
          </a:p>
          <a:p>
            <a:r>
              <a:rPr lang="en-US" dirty="0"/>
              <a:t>Must be developed with the principles of learning in mind.</a:t>
            </a:r>
          </a:p>
          <a:p>
            <a:pPr lvl="0"/>
            <a:r>
              <a:rPr lang="en-US" dirty="0"/>
              <a:t>Provide variety and plenty of interaction according to various learning styles </a:t>
            </a:r>
          </a:p>
          <a:p>
            <a:pPr lvl="0"/>
            <a:r>
              <a:rPr lang="en-US" dirty="0"/>
              <a:t>Overall program may be broken down into a number of sessions</a:t>
            </a:r>
          </a:p>
          <a:p>
            <a:pPr lvl="0"/>
            <a:r>
              <a:rPr lang="en-US" dirty="0"/>
              <a:t>What is to be achieved and how it will be achieved</a:t>
            </a:r>
          </a:p>
        </p:txBody>
      </p:sp>
      <p:sp>
        <p:nvSpPr>
          <p:cNvPr id="4" name="TextBox 3">
            <a:extLst>
              <a:ext uri="{FF2B5EF4-FFF2-40B4-BE49-F238E27FC236}">
                <a16:creationId xmlns:a16="http://schemas.microsoft.com/office/drawing/2014/main" id="{3489C927-22AD-49D2-9A36-96AAEDA09358}"/>
              </a:ext>
            </a:extLst>
          </p:cNvPr>
          <p:cNvSpPr txBox="1"/>
          <p:nvPr/>
        </p:nvSpPr>
        <p:spPr>
          <a:xfrm>
            <a:off x="10721009" y="6049617"/>
            <a:ext cx="1099930" cy="371061"/>
          </a:xfrm>
          <a:prstGeom prst="rect">
            <a:avLst/>
          </a:prstGeom>
          <a:noFill/>
        </p:spPr>
        <p:txBody>
          <a:bodyPr wrap="square" rtlCol="0">
            <a:spAutoFit/>
          </a:bodyPr>
          <a:lstStyle/>
          <a:p>
            <a:r>
              <a:rPr lang="en-US" dirty="0"/>
              <a:t>P-55</a:t>
            </a:r>
          </a:p>
        </p:txBody>
      </p:sp>
    </p:spTree>
    <p:extLst>
      <p:ext uri="{BB962C8B-B14F-4D97-AF65-F5344CB8AC3E}">
        <p14:creationId xmlns:p14="http://schemas.microsoft.com/office/powerpoint/2010/main" val="21564444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152937" y="437322"/>
            <a:ext cx="10111411" cy="901148"/>
          </a:xfrm>
        </p:spPr>
        <p:txBody>
          <a:bodyPr>
            <a:normAutofit/>
          </a:bodyPr>
          <a:lstStyle/>
          <a:p>
            <a:r>
              <a:rPr lang="en-US" b="1" dirty="0"/>
              <a:t>Steps involved in developing a plan</a:t>
            </a:r>
          </a:p>
        </p:txBody>
      </p:sp>
      <p:sp>
        <p:nvSpPr>
          <p:cNvPr id="5" name="Content Placeholder 4">
            <a:extLst>
              <a:ext uri="{FF2B5EF4-FFF2-40B4-BE49-F238E27FC236}">
                <a16:creationId xmlns:a16="http://schemas.microsoft.com/office/drawing/2014/main" id="{A511BF4E-15E5-4EBC-A3DC-A2F8E0238721}"/>
              </a:ext>
            </a:extLst>
          </p:cNvPr>
          <p:cNvSpPr>
            <a:spLocks noGrp="1"/>
          </p:cNvSpPr>
          <p:nvPr>
            <p:ph idx="1"/>
          </p:nvPr>
        </p:nvSpPr>
        <p:spPr>
          <a:xfrm>
            <a:off x="1325217" y="2027583"/>
            <a:ext cx="10389705" cy="3432313"/>
          </a:xfrm>
        </p:spPr>
        <p:txBody>
          <a:bodyPr>
            <a:normAutofit/>
          </a:bodyPr>
          <a:lstStyle/>
          <a:p>
            <a:r>
              <a:rPr lang="en-US" dirty="0"/>
              <a:t>Clarify the learning outcomes </a:t>
            </a:r>
          </a:p>
          <a:p>
            <a:r>
              <a:rPr lang="en-US" dirty="0"/>
              <a:t>Sequence the content — content requirements, introduction and conclusion</a:t>
            </a:r>
          </a:p>
          <a:p>
            <a:pPr lvl="0"/>
            <a:r>
              <a:rPr lang="en-US" dirty="0"/>
              <a:t>Choose training methods—confirm timelines and resource requirements</a:t>
            </a:r>
          </a:p>
          <a:p>
            <a:pPr lvl="0"/>
            <a:r>
              <a:rPr lang="en-US" dirty="0"/>
              <a:t>Develop learning resources (CBLM)</a:t>
            </a:r>
          </a:p>
          <a:p>
            <a:pPr lvl="0"/>
            <a:r>
              <a:rPr lang="en-US" dirty="0"/>
              <a:t>Review the plan—confirm it meets the requirements</a:t>
            </a:r>
          </a:p>
        </p:txBody>
      </p:sp>
      <p:sp>
        <p:nvSpPr>
          <p:cNvPr id="4" name="TextBox 3">
            <a:extLst>
              <a:ext uri="{FF2B5EF4-FFF2-40B4-BE49-F238E27FC236}">
                <a16:creationId xmlns:a16="http://schemas.microsoft.com/office/drawing/2014/main" id="{5EAD03FD-0EFF-4957-9607-6B15D84BDF83}"/>
              </a:ext>
            </a:extLst>
          </p:cNvPr>
          <p:cNvSpPr txBox="1"/>
          <p:nvPr/>
        </p:nvSpPr>
        <p:spPr>
          <a:xfrm>
            <a:off x="10906539" y="6235147"/>
            <a:ext cx="1099930" cy="371061"/>
          </a:xfrm>
          <a:prstGeom prst="rect">
            <a:avLst/>
          </a:prstGeom>
          <a:noFill/>
        </p:spPr>
        <p:txBody>
          <a:bodyPr wrap="square" rtlCol="0">
            <a:spAutoFit/>
          </a:bodyPr>
          <a:lstStyle/>
          <a:p>
            <a:r>
              <a:rPr lang="en-US" dirty="0"/>
              <a:t>P-56</a:t>
            </a:r>
          </a:p>
        </p:txBody>
      </p:sp>
    </p:spTree>
    <p:extLst>
      <p:ext uri="{BB962C8B-B14F-4D97-AF65-F5344CB8AC3E}">
        <p14:creationId xmlns:p14="http://schemas.microsoft.com/office/powerpoint/2010/main" val="16771644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040294" y="-106017"/>
            <a:ext cx="10111411" cy="901148"/>
          </a:xfrm>
        </p:spPr>
        <p:txBody>
          <a:bodyPr>
            <a:normAutofit/>
          </a:bodyPr>
          <a:lstStyle/>
          <a:p>
            <a:r>
              <a:rPr lang="en-US" b="1" dirty="0"/>
              <a:t>Sample program delivery plan</a:t>
            </a:r>
            <a:endParaRPr lang="en-US" dirty="0"/>
          </a:p>
        </p:txBody>
      </p:sp>
      <p:graphicFrame>
        <p:nvGraphicFramePr>
          <p:cNvPr id="9" name="Table 9">
            <a:extLst>
              <a:ext uri="{FF2B5EF4-FFF2-40B4-BE49-F238E27FC236}">
                <a16:creationId xmlns:a16="http://schemas.microsoft.com/office/drawing/2014/main" id="{2C2D2ABC-4DC8-4ECF-BA66-AF0214E48467}"/>
              </a:ext>
            </a:extLst>
          </p:cNvPr>
          <p:cNvGraphicFramePr>
            <a:graphicFrameLocks noGrp="1"/>
          </p:cNvGraphicFramePr>
          <p:nvPr>
            <p:ph idx="1"/>
          </p:nvPr>
        </p:nvGraphicFramePr>
        <p:xfrm>
          <a:off x="0" y="795131"/>
          <a:ext cx="12192001" cy="6863080"/>
        </p:xfrm>
        <a:graphic>
          <a:graphicData uri="http://schemas.openxmlformats.org/drawingml/2006/table">
            <a:tbl>
              <a:tblPr firstRow="1" bandRow="1">
                <a:tableStyleId>{5C22544A-7EE6-4342-B048-85BDC9FD1C3A}</a:tableStyleId>
              </a:tblPr>
              <a:tblGrid>
                <a:gridCol w="993913">
                  <a:extLst>
                    <a:ext uri="{9D8B030D-6E8A-4147-A177-3AD203B41FA5}">
                      <a16:colId xmlns:a16="http://schemas.microsoft.com/office/drawing/2014/main" val="3746352934"/>
                    </a:ext>
                  </a:extLst>
                </a:gridCol>
                <a:gridCol w="715617">
                  <a:extLst>
                    <a:ext uri="{9D8B030D-6E8A-4147-A177-3AD203B41FA5}">
                      <a16:colId xmlns:a16="http://schemas.microsoft.com/office/drawing/2014/main" val="2106724869"/>
                    </a:ext>
                  </a:extLst>
                </a:gridCol>
                <a:gridCol w="2676940">
                  <a:extLst>
                    <a:ext uri="{9D8B030D-6E8A-4147-A177-3AD203B41FA5}">
                      <a16:colId xmlns:a16="http://schemas.microsoft.com/office/drawing/2014/main" val="451502403"/>
                    </a:ext>
                  </a:extLst>
                </a:gridCol>
                <a:gridCol w="1732008">
                  <a:extLst>
                    <a:ext uri="{9D8B030D-6E8A-4147-A177-3AD203B41FA5}">
                      <a16:colId xmlns:a16="http://schemas.microsoft.com/office/drawing/2014/main" val="1031673485"/>
                    </a:ext>
                  </a:extLst>
                </a:gridCol>
                <a:gridCol w="2153381">
                  <a:extLst>
                    <a:ext uri="{9D8B030D-6E8A-4147-A177-3AD203B41FA5}">
                      <a16:colId xmlns:a16="http://schemas.microsoft.com/office/drawing/2014/main" val="2925293333"/>
                    </a:ext>
                  </a:extLst>
                </a:gridCol>
                <a:gridCol w="2067965">
                  <a:extLst>
                    <a:ext uri="{9D8B030D-6E8A-4147-A177-3AD203B41FA5}">
                      <a16:colId xmlns:a16="http://schemas.microsoft.com/office/drawing/2014/main" val="326882068"/>
                    </a:ext>
                  </a:extLst>
                </a:gridCol>
                <a:gridCol w="1852177">
                  <a:extLst>
                    <a:ext uri="{9D8B030D-6E8A-4147-A177-3AD203B41FA5}">
                      <a16:colId xmlns:a16="http://schemas.microsoft.com/office/drawing/2014/main" val="2666892386"/>
                    </a:ext>
                  </a:extLst>
                </a:gridCol>
              </a:tblGrid>
              <a:tr h="370840">
                <a:tc gridSpan="3">
                  <a:txBody>
                    <a:bodyPr/>
                    <a:lstStyle/>
                    <a:p>
                      <a:r>
                        <a:rPr lang="en-US" sz="1800" b="1" kern="1200" dirty="0">
                          <a:solidFill>
                            <a:schemeClr val="lt1"/>
                          </a:solidFill>
                          <a:effectLst/>
                          <a:latin typeface="+mn-lt"/>
                          <a:ea typeface="+mn-ea"/>
                          <a:cs typeface="+mn-cs"/>
                        </a:rPr>
                        <a:t>Unit Title : Type text and documents in English and Bangla</a:t>
                      </a:r>
                      <a:endParaRPr lang="en-US" dirty="0"/>
                    </a:p>
                  </a:txBody>
                  <a:tcPr/>
                </a:tc>
                <a:tc hMerge="1">
                  <a:txBody>
                    <a:bodyPr/>
                    <a:lstStyle/>
                    <a:p>
                      <a:endParaRPr lang="en-US"/>
                    </a:p>
                  </a:txBody>
                  <a:tcPr/>
                </a:tc>
                <a:tc hMerge="1">
                  <a:txBody>
                    <a:bodyPr/>
                    <a:lstStyle/>
                    <a:p>
                      <a:endParaRPr lang="en-US"/>
                    </a:p>
                  </a:txBody>
                  <a:tcPr/>
                </a:tc>
                <a:tc gridSpan="2">
                  <a:txBody>
                    <a:bodyPr/>
                    <a:lstStyle/>
                    <a:p>
                      <a:r>
                        <a:rPr lang="en-US" sz="1800" b="1" kern="1200" dirty="0">
                          <a:solidFill>
                            <a:schemeClr val="lt1"/>
                          </a:solidFill>
                          <a:effectLst/>
                          <a:latin typeface="+mn-lt"/>
                          <a:ea typeface="+mn-ea"/>
                          <a:cs typeface="+mn-cs"/>
                        </a:rPr>
                        <a:t>Unit code: ITSS1006A1</a:t>
                      </a:r>
                      <a:endParaRPr lang="en-US" dirty="0"/>
                    </a:p>
                  </a:txBody>
                  <a:tcPr/>
                </a:tc>
                <a:tc hMerge="1">
                  <a:txBody>
                    <a:bodyPr/>
                    <a:lstStyle/>
                    <a:p>
                      <a:endParaRPr lang="en-US"/>
                    </a:p>
                  </a:txBody>
                  <a:tcPr/>
                </a:tc>
                <a:tc>
                  <a:txBody>
                    <a:bodyPr/>
                    <a:lstStyle/>
                    <a:p>
                      <a:r>
                        <a:rPr lang="en-US" sz="1800" b="1" kern="1200" dirty="0">
                          <a:solidFill>
                            <a:schemeClr val="lt1"/>
                          </a:solidFill>
                          <a:effectLst/>
                          <a:latin typeface="+mn-lt"/>
                          <a:ea typeface="+mn-ea"/>
                          <a:cs typeface="+mn-cs"/>
                        </a:rPr>
                        <a:t>NTVQ Level : 01</a:t>
                      </a:r>
                      <a:endParaRPr lang="en-US" dirty="0"/>
                    </a:p>
                  </a:txBody>
                  <a:tcPr/>
                </a:tc>
                <a:tc>
                  <a:txBody>
                    <a:bodyPr/>
                    <a:lstStyle/>
                    <a:p>
                      <a:r>
                        <a:rPr lang="en-US" sz="1800" b="1" kern="1200" dirty="0">
                          <a:solidFill>
                            <a:schemeClr val="lt1"/>
                          </a:solidFill>
                          <a:effectLst/>
                          <a:latin typeface="+mn-lt"/>
                          <a:ea typeface="+mn-ea"/>
                          <a:cs typeface="+mn-cs"/>
                        </a:rPr>
                        <a:t>Nominal hours: 20</a:t>
                      </a:r>
                      <a:endParaRPr lang="en-US" dirty="0"/>
                    </a:p>
                  </a:txBody>
                  <a:tcPr/>
                </a:tc>
                <a:extLst>
                  <a:ext uri="{0D108BD9-81ED-4DB2-BD59-A6C34878D82A}">
                    <a16:rowId xmlns:a16="http://schemas.microsoft.com/office/drawing/2014/main" val="3016390961"/>
                  </a:ext>
                </a:extLst>
              </a:tr>
              <a:tr h="370840">
                <a:tc gridSpan="3">
                  <a:txBody>
                    <a:bodyPr/>
                    <a:lstStyle/>
                    <a:p>
                      <a:r>
                        <a:rPr lang="en-US" sz="1800" b="1" kern="1200" dirty="0">
                          <a:solidFill>
                            <a:schemeClr val="dk1"/>
                          </a:solidFill>
                          <a:effectLst/>
                          <a:latin typeface="+mn-lt"/>
                          <a:ea typeface="+mn-ea"/>
                          <a:cs typeface="+mn-cs"/>
                        </a:rPr>
                        <a:t>Qualified Trainer:</a:t>
                      </a:r>
                      <a:endParaRPr lang="en-US" dirty="0"/>
                    </a:p>
                  </a:txBody>
                  <a:tcPr/>
                </a:tc>
                <a:tc hMerge="1">
                  <a:txBody>
                    <a:bodyPr/>
                    <a:lstStyle/>
                    <a:p>
                      <a:endParaRPr lang="en-US"/>
                    </a:p>
                  </a:txBody>
                  <a:tcPr/>
                </a:tc>
                <a:tc hMerge="1">
                  <a:txBody>
                    <a:bodyPr/>
                    <a:lstStyle/>
                    <a:p>
                      <a:endParaRPr lang="en-US"/>
                    </a:p>
                  </a:txBody>
                  <a:tcPr/>
                </a:tc>
                <a:tc gridSpan="2">
                  <a:txBody>
                    <a:bodyPr/>
                    <a:lstStyle/>
                    <a:p>
                      <a:r>
                        <a:rPr lang="en-US" sz="1800" b="1" kern="1200" dirty="0">
                          <a:solidFill>
                            <a:schemeClr val="dk1"/>
                          </a:solidFill>
                          <a:effectLst/>
                          <a:latin typeface="+mn-lt"/>
                          <a:ea typeface="+mn-ea"/>
                          <a:cs typeface="+mn-cs"/>
                        </a:rPr>
                        <a:t>Number of Trainees enrolled : </a:t>
                      </a:r>
                      <a:r>
                        <a:rPr lang="en-US" sz="1800" kern="1200" dirty="0">
                          <a:solidFill>
                            <a:schemeClr val="dk1"/>
                          </a:solidFill>
                          <a:effectLst/>
                          <a:latin typeface="+mn-lt"/>
                          <a:ea typeface="+mn-ea"/>
                          <a:cs typeface="+mn-cs"/>
                        </a:rPr>
                        <a:t>20</a:t>
                      </a:r>
                      <a:endParaRPr lang="en-US" dirty="0"/>
                    </a:p>
                  </a:txBody>
                  <a:tcPr/>
                </a:tc>
                <a:tc hMerge="1">
                  <a:txBody>
                    <a:bodyPr/>
                    <a:lstStyle/>
                    <a:p>
                      <a:endParaRPr lang="en-US"/>
                    </a:p>
                  </a:txBody>
                  <a:tcPr/>
                </a:tc>
                <a:tc gridSpan="2">
                  <a:txBody>
                    <a:bodyPr/>
                    <a:lstStyle/>
                    <a:p>
                      <a:r>
                        <a:rPr lang="en-US" sz="1800" b="1" kern="1200" dirty="0">
                          <a:solidFill>
                            <a:schemeClr val="dk1"/>
                          </a:solidFill>
                          <a:effectLst/>
                          <a:latin typeface="+mn-lt"/>
                          <a:ea typeface="+mn-ea"/>
                          <a:cs typeface="+mn-cs"/>
                        </a:rPr>
                        <a:t>Proposed Start Date: </a:t>
                      </a:r>
                      <a:r>
                        <a:rPr lang="en-US" sz="1800" kern="1200" dirty="0">
                          <a:solidFill>
                            <a:schemeClr val="dk1"/>
                          </a:solidFill>
                          <a:effectLst/>
                          <a:latin typeface="+mn-lt"/>
                          <a:ea typeface="+mn-ea"/>
                          <a:cs typeface="+mn-cs"/>
                        </a:rPr>
                        <a:t>05/07/2019</a:t>
                      </a:r>
                      <a:endParaRPr lang="en-US" dirty="0"/>
                    </a:p>
                  </a:txBody>
                  <a:tcPr/>
                </a:tc>
                <a:tc hMerge="1">
                  <a:txBody>
                    <a:bodyPr/>
                    <a:lstStyle/>
                    <a:p>
                      <a:endParaRPr lang="en-US"/>
                    </a:p>
                  </a:txBody>
                  <a:tcPr/>
                </a:tc>
                <a:extLst>
                  <a:ext uri="{0D108BD9-81ED-4DB2-BD59-A6C34878D82A}">
                    <a16:rowId xmlns:a16="http://schemas.microsoft.com/office/drawing/2014/main" val="195220985"/>
                  </a:ext>
                </a:extLst>
              </a:tr>
              <a:tr h="370840">
                <a:tc>
                  <a:txBody>
                    <a:bodyPr/>
                    <a:lstStyle/>
                    <a:p>
                      <a:r>
                        <a:rPr lang="en-US" sz="1800" b="1" kern="1200" dirty="0">
                          <a:solidFill>
                            <a:schemeClr val="dk1"/>
                          </a:solidFill>
                          <a:effectLst/>
                          <a:latin typeface="+mn-lt"/>
                          <a:ea typeface="+mn-ea"/>
                          <a:cs typeface="+mn-cs"/>
                        </a:rPr>
                        <a:t>Session number</a:t>
                      </a:r>
                      <a:endParaRPr lang="en-US" dirty="0"/>
                    </a:p>
                  </a:txBody>
                  <a:tcPr/>
                </a:tc>
                <a:tc>
                  <a:txBody>
                    <a:bodyPr/>
                    <a:lstStyle/>
                    <a:p>
                      <a:r>
                        <a:rPr lang="en-US" sz="1800" b="1" kern="1200" dirty="0">
                          <a:solidFill>
                            <a:schemeClr val="dk1"/>
                          </a:solidFill>
                          <a:effectLst/>
                          <a:latin typeface="+mn-lt"/>
                          <a:ea typeface="+mn-ea"/>
                          <a:cs typeface="+mn-cs"/>
                        </a:rPr>
                        <a:t>Mins</a:t>
                      </a:r>
                      <a:endParaRPr lang="en-US" dirty="0"/>
                    </a:p>
                  </a:txBody>
                  <a:tcPr/>
                </a:tc>
                <a:tc>
                  <a:txBody>
                    <a:bodyPr/>
                    <a:lstStyle/>
                    <a:p>
                      <a:r>
                        <a:rPr lang="en-US" sz="1800" b="1" kern="1200" dirty="0">
                          <a:solidFill>
                            <a:schemeClr val="dk1"/>
                          </a:solidFill>
                          <a:effectLst/>
                          <a:latin typeface="+mn-lt"/>
                          <a:ea typeface="+mn-ea"/>
                          <a:cs typeface="+mn-cs"/>
                        </a:rPr>
                        <a:t>Element/s covered</a:t>
                      </a:r>
                      <a:endParaRPr lang="en-US" dirty="0"/>
                    </a:p>
                  </a:txBody>
                  <a:tcPr/>
                </a:tc>
                <a:tc>
                  <a:txBody>
                    <a:bodyPr/>
                    <a:lstStyle/>
                    <a:p>
                      <a:r>
                        <a:rPr lang="en-US" sz="1800" b="1" kern="1200" dirty="0">
                          <a:solidFill>
                            <a:schemeClr val="dk1"/>
                          </a:solidFill>
                          <a:effectLst/>
                          <a:latin typeface="+mn-lt"/>
                          <a:ea typeface="+mn-ea"/>
                          <a:cs typeface="+mn-cs"/>
                        </a:rPr>
                        <a:t>Performance criteria covered</a:t>
                      </a:r>
                      <a:endParaRPr lang="en-US" dirty="0"/>
                    </a:p>
                  </a:txBody>
                  <a:tcPr/>
                </a:tc>
                <a:tc>
                  <a:txBody>
                    <a:bodyPr/>
                    <a:lstStyle/>
                    <a:p>
                      <a:r>
                        <a:rPr lang="en-US" sz="1800" b="1" kern="1200" dirty="0">
                          <a:solidFill>
                            <a:schemeClr val="dk1"/>
                          </a:solidFill>
                          <a:effectLst/>
                          <a:latin typeface="+mn-lt"/>
                          <a:ea typeface="+mn-ea"/>
                          <a:cs typeface="+mn-cs"/>
                        </a:rPr>
                        <a:t>Delivery mode/strategy</a:t>
                      </a:r>
                      <a:endParaRPr lang="en-US" dirty="0"/>
                    </a:p>
                  </a:txBody>
                  <a:tcPr/>
                </a:tc>
                <a:tc gridSpan="2">
                  <a:txBody>
                    <a:bodyPr/>
                    <a:lstStyle/>
                    <a:p>
                      <a:r>
                        <a:rPr lang="en-US" sz="1800" b="1" kern="1200" dirty="0">
                          <a:solidFill>
                            <a:schemeClr val="dk1"/>
                          </a:solidFill>
                          <a:effectLst/>
                          <a:latin typeface="+mn-lt"/>
                          <a:ea typeface="+mn-ea"/>
                          <a:cs typeface="+mn-cs"/>
                        </a:rPr>
                        <a:t>Equipment and Resources required</a:t>
                      </a:r>
                      <a:endParaRPr lang="en-US" dirty="0"/>
                    </a:p>
                  </a:txBody>
                  <a:tcPr/>
                </a:tc>
                <a:tc hMerge="1">
                  <a:txBody>
                    <a:bodyPr/>
                    <a:lstStyle/>
                    <a:p>
                      <a:endParaRPr lang="en-US"/>
                    </a:p>
                  </a:txBody>
                  <a:tcPr/>
                </a:tc>
                <a:extLst>
                  <a:ext uri="{0D108BD9-81ED-4DB2-BD59-A6C34878D82A}">
                    <a16:rowId xmlns:a16="http://schemas.microsoft.com/office/drawing/2014/main" val="353236314"/>
                  </a:ext>
                </a:extLst>
              </a:tr>
              <a:tr h="370840">
                <a:tc>
                  <a:txBody>
                    <a:bodyPr/>
                    <a:lstStyle/>
                    <a:p>
                      <a:pPr algn="ctr"/>
                      <a:endParaRPr lang="en-US" dirty="0"/>
                    </a:p>
                    <a:p>
                      <a:pPr algn="ctr"/>
                      <a:endParaRPr lang="en-US" dirty="0"/>
                    </a:p>
                    <a:p>
                      <a:pPr algn="ctr"/>
                      <a:r>
                        <a:rPr lang="en-US" dirty="0"/>
                        <a:t>1</a:t>
                      </a:r>
                    </a:p>
                  </a:txBody>
                  <a:tcPr/>
                </a:tc>
                <a:tc>
                  <a:txBody>
                    <a:bodyPr/>
                    <a:lstStyle/>
                    <a:p>
                      <a:pPr algn="ctr"/>
                      <a:endParaRPr lang="en-US" dirty="0"/>
                    </a:p>
                    <a:p>
                      <a:pPr algn="ctr"/>
                      <a:endParaRPr lang="en-US" dirty="0"/>
                    </a:p>
                    <a:p>
                      <a:pPr algn="ctr"/>
                      <a:r>
                        <a:rPr lang="en-US" dirty="0"/>
                        <a:t>30</a:t>
                      </a:r>
                    </a:p>
                  </a:txBody>
                  <a:tcPr/>
                </a:tc>
                <a:tc>
                  <a:txBody>
                    <a:bodyPr/>
                    <a:lstStyle/>
                    <a:p>
                      <a:r>
                        <a:rPr lang="en-US" sz="1800" kern="1200" dirty="0">
                          <a:solidFill>
                            <a:schemeClr val="dk1"/>
                          </a:solidFill>
                          <a:effectLst/>
                          <a:latin typeface="+mn-lt"/>
                          <a:ea typeface="+mn-ea"/>
                          <a:cs typeface="+mn-cs"/>
                        </a:rPr>
                        <a:t>Follow OSH practices</a:t>
                      </a:r>
                    </a:p>
                    <a:p>
                      <a:r>
                        <a:rPr lang="en-US" sz="1800" kern="1200" dirty="0">
                          <a:solidFill>
                            <a:schemeClr val="dk1"/>
                          </a:solidFill>
                          <a:effectLst/>
                          <a:latin typeface="+mn-lt"/>
                          <a:ea typeface="+mn-ea"/>
                          <a:cs typeface="+mn-cs"/>
                        </a:rPr>
                        <a:t>Install the application</a:t>
                      </a:r>
                    </a:p>
                    <a:p>
                      <a:r>
                        <a:rPr lang="en-US" sz="1800" kern="1200" dirty="0">
                          <a:solidFill>
                            <a:schemeClr val="dk1"/>
                          </a:solidFill>
                          <a:effectLst/>
                          <a:latin typeface="+mn-lt"/>
                          <a:ea typeface="+mn-ea"/>
                          <a:cs typeface="+mn-cs"/>
                        </a:rPr>
                        <a:t>Select appropriate tools</a:t>
                      </a:r>
                    </a:p>
                    <a:p>
                      <a:r>
                        <a:rPr lang="en-US" sz="1800" kern="1200" dirty="0">
                          <a:solidFill>
                            <a:schemeClr val="dk1"/>
                          </a:solidFill>
                          <a:effectLst/>
                          <a:latin typeface="+mn-lt"/>
                          <a:ea typeface="+mn-ea"/>
                          <a:cs typeface="+mn-cs"/>
                        </a:rPr>
                        <a:t>and keyboard layout</a:t>
                      </a:r>
                      <a:endParaRPr lang="en-US" dirty="0"/>
                    </a:p>
                  </a:txBody>
                  <a:tcPr/>
                </a:tc>
                <a:tc>
                  <a:txBody>
                    <a:bodyPr/>
                    <a:lstStyle/>
                    <a:p>
                      <a:r>
                        <a:rPr lang="en-US" dirty="0"/>
                        <a:t>1.1 , 1.2</a:t>
                      </a:r>
                    </a:p>
                    <a:p>
                      <a:endParaRPr lang="en-US" dirty="0"/>
                    </a:p>
                    <a:p>
                      <a:r>
                        <a:rPr lang="en-US" dirty="0"/>
                        <a:t>2.1</a:t>
                      </a:r>
                    </a:p>
                    <a:p>
                      <a:endParaRPr lang="en-US" dirty="0"/>
                    </a:p>
                    <a:p>
                      <a:r>
                        <a:rPr lang="en-US" dirty="0"/>
                        <a:t>3.1 , 3.2</a:t>
                      </a:r>
                    </a:p>
                  </a:txBody>
                  <a:tcPr/>
                </a:tc>
                <a:tc>
                  <a:txBody>
                    <a:bodyPr/>
                    <a:lstStyle/>
                    <a:p>
                      <a:r>
                        <a:rPr lang="en-US" sz="1800" kern="1200" dirty="0">
                          <a:solidFill>
                            <a:schemeClr val="dk1"/>
                          </a:solidFill>
                          <a:effectLst/>
                          <a:latin typeface="+mn-lt"/>
                          <a:ea typeface="+mn-ea"/>
                          <a:cs typeface="+mn-cs"/>
                        </a:rPr>
                        <a:t>Introduction,</a:t>
                      </a:r>
                    </a:p>
                    <a:p>
                      <a:r>
                        <a:rPr lang="en-US" sz="1800" kern="1200" dirty="0">
                          <a:solidFill>
                            <a:schemeClr val="dk1"/>
                          </a:solidFill>
                          <a:effectLst/>
                          <a:latin typeface="+mn-lt"/>
                          <a:ea typeface="+mn-ea"/>
                          <a:cs typeface="+mn-cs"/>
                        </a:rPr>
                        <a:t>Ice Breaking,</a:t>
                      </a:r>
                    </a:p>
                    <a:p>
                      <a:r>
                        <a:rPr lang="en-US" sz="1800" kern="1200" dirty="0">
                          <a:solidFill>
                            <a:schemeClr val="dk1"/>
                          </a:solidFill>
                          <a:effectLst/>
                          <a:latin typeface="+mn-lt"/>
                          <a:ea typeface="+mn-ea"/>
                          <a:cs typeface="+mn-cs"/>
                        </a:rPr>
                        <a:t>Presentation,</a:t>
                      </a:r>
                    </a:p>
                    <a:p>
                      <a:r>
                        <a:rPr lang="en-US" sz="1800" kern="1200" dirty="0">
                          <a:solidFill>
                            <a:schemeClr val="dk1"/>
                          </a:solidFill>
                          <a:effectLst/>
                          <a:latin typeface="+mn-lt"/>
                          <a:ea typeface="+mn-ea"/>
                          <a:cs typeface="+mn-cs"/>
                        </a:rPr>
                        <a:t>Discussion,</a:t>
                      </a:r>
                    </a:p>
                    <a:p>
                      <a:r>
                        <a:rPr lang="en-US" sz="1800" kern="1200" dirty="0">
                          <a:solidFill>
                            <a:schemeClr val="dk1"/>
                          </a:solidFill>
                          <a:effectLst/>
                          <a:latin typeface="+mn-lt"/>
                          <a:ea typeface="+mn-ea"/>
                          <a:cs typeface="+mn-cs"/>
                        </a:rPr>
                        <a:t>Demonstration,</a:t>
                      </a:r>
                    </a:p>
                    <a:p>
                      <a:r>
                        <a:rPr lang="en-US" sz="1800" kern="1200" dirty="0">
                          <a:solidFill>
                            <a:schemeClr val="dk1"/>
                          </a:solidFill>
                          <a:effectLst/>
                          <a:latin typeface="+mn-lt"/>
                          <a:ea typeface="+mn-ea"/>
                          <a:cs typeface="+mn-cs"/>
                        </a:rPr>
                        <a:t>Question &amp; Answer</a:t>
                      </a:r>
                      <a:endParaRPr lang="en-US" dirty="0"/>
                    </a:p>
                  </a:txBody>
                  <a:tcPr/>
                </a:tc>
                <a:tc gridSpan="2">
                  <a:txBody>
                    <a:bodyPr/>
                    <a:lstStyle/>
                    <a:p>
                      <a:r>
                        <a:rPr lang="en-US" sz="1800" kern="1200" dirty="0">
                          <a:solidFill>
                            <a:schemeClr val="dk1"/>
                          </a:solidFill>
                          <a:effectLst/>
                          <a:latin typeface="+mn-lt"/>
                          <a:ea typeface="+mn-ea"/>
                          <a:cs typeface="+mn-cs"/>
                        </a:rPr>
                        <a:t>CBLM,</a:t>
                      </a:r>
                    </a:p>
                    <a:p>
                      <a:r>
                        <a:rPr lang="en-US" sz="1800" kern="1200" dirty="0">
                          <a:solidFill>
                            <a:schemeClr val="dk1"/>
                          </a:solidFill>
                          <a:effectLst/>
                          <a:latin typeface="+mn-lt"/>
                          <a:ea typeface="+mn-ea"/>
                          <a:cs typeface="+mn-cs"/>
                        </a:rPr>
                        <a:t>White board &amp; marker,</a:t>
                      </a:r>
                    </a:p>
                    <a:p>
                      <a:r>
                        <a:rPr lang="en-US" sz="1800" kern="1200" dirty="0">
                          <a:solidFill>
                            <a:schemeClr val="dk1"/>
                          </a:solidFill>
                          <a:effectLst/>
                          <a:latin typeface="+mn-lt"/>
                          <a:ea typeface="+mn-ea"/>
                          <a:cs typeface="+mn-cs"/>
                        </a:rPr>
                        <a:t>Multimedia projector,</a:t>
                      </a:r>
                    </a:p>
                    <a:p>
                      <a:r>
                        <a:rPr lang="en-US" sz="1800" kern="1200" dirty="0">
                          <a:solidFill>
                            <a:schemeClr val="dk1"/>
                          </a:solidFill>
                          <a:effectLst/>
                          <a:latin typeface="+mn-lt"/>
                          <a:ea typeface="+mn-ea"/>
                          <a:cs typeface="+mn-cs"/>
                        </a:rPr>
                        <a:t>Computer,</a:t>
                      </a:r>
                    </a:p>
                    <a:p>
                      <a:r>
                        <a:rPr lang="en-US" sz="1800" kern="1200" dirty="0">
                          <a:solidFill>
                            <a:schemeClr val="dk1"/>
                          </a:solidFill>
                          <a:effectLst/>
                          <a:latin typeface="+mn-lt"/>
                          <a:ea typeface="+mn-ea"/>
                          <a:cs typeface="+mn-cs"/>
                        </a:rPr>
                        <a:t>Application and Utility Software,</a:t>
                      </a:r>
                    </a:p>
                    <a:p>
                      <a:r>
                        <a:rPr lang="en-US" sz="1800" kern="1200" dirty="0">
                          <a:solidFill>
                            <a:schemeClr val="dk1"/>
                          </a:solidFill>
                          <a:effectLst/>
                          <a:latin typeface="+mn-lt"/>
                          <a:ea typeface="+mn-ea"/>
                          <a:cs typeface="+mn-cs"/>
                        </a:rPr>
                        <a:t>Power Source.</a:t>
                      </a:r>
                      <a:endParaRPr lang="en-US" dirty="0"/>
                    </a:p>
                  </a:txBody>
                  <a:tcPr/>
                </a:tc>
                <a:tc hMerge="1">
                  <a:txBody>
                    <a:bodyPr/>
                    <a:lstStyle/>
                    <a:p>
                      <a:endParaRPr lang="en-US"/>
                    </a:p>
                  </a:txBody>
                  <a:tcPr/>
                </a:tc>
                <a:extLst>
                  <a:ext uri="{0D108BD9-81ED-4DB2-BD59-A6C34878D82A}">
                    <a16:rowId xmlns:a16="http://schemas.microsoft.com/office/drawing/2014/main" val="1639471351"/>
                  </a:ext>
                </a:extLst>
              </a:tr>
              <a:tr h="370840">
                <a:tc>
                  <a:txBody>
                    <a:bodyPr/>
                    <a:lstStyle/>
                    <a:p>
                      <a:pPr algn="ctr"/>
                      <a:endParaRPr lang="en-US" dirty="0"/>
                    </a:p>
                    <a:p>
                      <a:pPr algn="ctr"/>
                      <a:endParaRPr lang="en-US" dirty="0"/>
                    </a:p>
                    <a:p>
                      <a:pPr algn="ctr"/>
                      <a:r>
                        <a:rPr lang="en-US" dirty="0"/>
                        <a:t>2</a:t>
                      </a:r>
                    </a:p>
                  </a:txBody>
                  <a:tcPr/>
                </a:tc>
                <a:tc>
                  <a:txBody>
                    <a:bodyPr/>
                    <a:lstStyle/>
                    <a:p>
                      <a:pPr algn="ctr"/>
                      <a:endParaRPr lang="en-US" dirty="0"/>
                    </a:p>
                    <a:p>
                      <a:pPr algn="ctr"/>
                      <a:endParaRPr lang="en-US" dirty="0"/>
                    </a:p>
                    <a:p>
                      <a:pPr algn="ctr"/>
                      <a:r>
                        <a:rPr lang="en-US" dirty="0"/>
                        <a:t>30</a:t>
                      </a:r>
                    </a:p>
                  </a:txBody>
                  <a:tcPr/>
                </a:tc>
                <a:tc>
                  <a:txBody>
                    <a:bodyPr/>
                    <a:lstStyle/>
                    <a:p>
                      <a:r>
                        <a:rPr lang="en-US" sz="1800" kern="1200" dirty="0">
                          <a:solidFill>
                            <a:schemeClr val="dk1"/>
                          </a:solidFill>
                          <a:effectLst/>
                          <a:latin typeface="+mn-lt"/>
                          <a:ea typeface="+mn-ea"/>
                          <a:cs typeface="+mn-cs"/>
                        </a:rPr>
                        <a:t>Follow OSH practices</a:t>
                      </a:r>
                    </a:p>
                    <a:p>
                      <a:r>
                        <a:rPr lang="en-US" sz="1800" kern="1200" dirty="0">
                          <a:solidFill>
                            <a:schemeClr val="dk1"/>
                          </a:solidFill>
                          <a:effectLst/>
                          <a:latin typeface="+mn-lt"/>
                          <a:ea typeface="+mn-ea"/>
                          <a:cs typeface="+mn-cs"/>
                        </a:rPr>
                        <a:t>Select appropriate tools</a:t>
                      </a:r>
                    </a:p>
                    <a:p>
                      <a:r>
                        <a:rPr lang="en-US" sz="1800" kern="1200" dirty="0">
                          <a:solidFill>
                            <a:schemeClr val="dk1"/>
                          </a:solidFill>
                          <a:effectLst/>
                          <a:latin typeface="+mn-lt"/>
                          <a:ea typeface="+mn-ea"/>
                          <a:cs typeface="+mn-cs"/>
                        </a:rPr>
                        <a:t>and keyboard layout</a:t>
                      </a:r>
                    </a:p>
                    <a:p>
                      <a:r>
                        <a:rPr lang="en-US" sz="1800" kern="1200" dirty="0">
                          <a:solidFill>
                            <a:schemeClr val="dk1"/>
                          </a:solidFill>
                          <a:effectLst/>
                          <a:latin typeface="+mn-lt"/>
                          <a:ea typeface="+mn-ea"/>
                          <a:cs typeface="+mn-cs"/>
                        </a:rPr>
                        <a:t>Type document in English</a:t>
                      </a:r>
                    </a:p>
                    <a:p>
                      <a:r>
                        <a:rPr lang="en-US" sz="1800" kern="1200" dirty="0">
                          <a:solidFill>
                            <a:schemeClr val="dk1"/>
                          </a:solidFill>
                          <a:effectLst/>
                          <a:latin typeface="+mn-lt"/>
                          <a:ea typeface="+mn-ea"/>
                          <a:cs typeface="+mn-cs"/>
                        </a:rPr>
                        <a:t>Save the document and</a:t>
                      </a:r>
                    </a:p>
                    <a:p>
                      <a:r>
                        <a:rPr lang="en-US" sz="1800" kern="1200" dirty="0">
                          <a:solidFill>
                            <a:schemeClr val="dk1"/>
                          </a:solidFill>
                          <a:effectLst/>
                          <a:latin typeface="+mn-lt"/>
                          <a:ea typeface="+mn-ea"/>
                          <a:cs typeface="+mn-cs"/>
                        </a:rPr>
                        <a:t>closed</a:t>
                      </a:r>
                      <a:endParaRPr lang="en-US" dirty="0"/>
                    </a:p>
                  </a:txBody>
                  <a:tcPr/>
                </a:tc>
                <a:tc>
                  <a:txBody>
                    <a:bodyPr/>
                    <a:lstStyle/>
                    <a:p>
                      <a:r>
                        <a:rPr lang="en-US" dirty="0"/>
                        <a:t>1.1 , 1.2</a:t>
                      </a:r>
                    </a:p>
                    <a:p>
                      <a:endParaRPr lang="en-US" dirty="0"/>
                    </a:p>
                    <a:p>
                      <a:r>
                        <a:rPr lang="en-US" dirty="0"/>
                        <a:t>3.1 , 3.2</a:t>
                      </a:r>
                    </a:p>
                    <a:p>
                      <a:r>
                        <a:rPr lang="en-US" dirty="0"/>
                        <a:t>4.1 , 4.2</a:t>
                      </a:r>
                    </a:p>
                    <a:p>
                      <a:endParaRPr lang="en-US" dirty="0"/>
                    </a:p>
                    <a:p>
                      <a:r>
                        <a:rPr lang="en-US" dirty="0"/>
                        <a:t>5.1 , 5.2</a:t>
                      </a:r>
                    </a:p>
                  </a:txBody>
                  <a:tcPr/>
                </a:tc>
                <a:tc>
                  <a:txBody>
                    <a:bodyPr/>
                    <a:lstStyle/>
                    <a:p>
                      <a:r>
                        <a:rPr lang="en-US" sz="1800" kern="1200" dirty="0">
                          <a:solidFill>
                            <a:schemeClr val="dk1"/>
                          </a:solidFill>
                          <a:effectLst/>
                          <a:latin typeface="+mn-lt"/>
                          <a:ea typeface="+mn-ea"/>
                          <a:cs typeface="+mn-cs"/>
                        </a:rPr>
                        <a:t>Introduction,</a:t>
                      </a:r>
                    </a:p>
                    <a:p>
                      <a:r>
                        <a:rPr lang="en-US" sz="1800" kern="1200" dirty="0">
                          <a:solidFill>
                            <a:schemeClr val="dk1"/>
                          </a:solidFill>
                          <a:effectLst/>
                          <a:latin typeface="+mn-lt"/>
                          <a:ea typeface="+mn-ea"/>
                          <a:cs typeface="+mn-cs"/>
                        </a:rPr>
                        <a:t>Ice Breaking,</a:t>
                      </a:r>
                    </a:p>
                    <a:p>
                      <a:r>
                        <a:rPr lang="en-US" sz="1800" kern="1200" dirty="0">
                          <a:solidFill>
                            <a:schemeClr val="dk1"/>
                          </a:solidFill>
                          <a:effectLst/>
                          <a:latin typeface="+mn-lt"/>
                          <a:ea typeface="+mn-ea"/>
                          <a:cs typeface="+mn-cs"/>
                        </a:rPr>
                        <a:t>Presentation,</a:t>
                      </a:r>
                    </a:p>
                    <a:p>
                      <a:r>
                        <a:rPr lang="en-US" sz="1800" kern="1200" dirty="0">
                          <a:solidFill>
                            <a:schemeClr val="dk1"/>
                          </a:solidFill>
                          <a:effectLst/>
                          <a:latin typeface="+mn-lt"/>
                          <a:ea typeface="+mn-ea"/>
                          <a:cs typeface="+mn-cs"/>
                        </a:rPr>
                        <a:t>Discussion,</a:t>
                      </a:r>
                    </a:p>
                    <a:p>
                      <a:r>
                        <a:rPr lang="en-US" sz="1800" kern="1200" dirty="0">
                          <a:solidFill>
                            <a:schemeClr val="dk1"/>
                          </a:solidFill>
                          <a:effectLst/>
                          <a:latin typeface="+mn-lt"/>
                          <a:ea typeface="+mn-ea"/>
                          <a:cs typeface="+mn-cs"/>
                        </a:rPr>
                        <a:t>Demonstration,</a:t>
                      </a:r>
                    </a:p>
                    <a:p>
                      <a:r>
                        <a:rPr lang="en-US" sz="1800" kern="1200" dirty="0">
                          <a:solidFill>
                            <a:schemeClr val="dk1"/>
                          </a:solidFill>
                          <a:effectLst/>
                          <a:latin typeface="+mn-lt"/>
                          <a:ea typeface="+mn-ea"/>
                          <a:cs typeface="+mn-cs"/>
                        </a:rPr>
                        <a:t>Question &amp; Answer</a:t>
                      </a:r>
                      <a:endParaRPr lang="en-US" dirty="0"/>
                    </a:p>
                  </a:txBody>
                  <a:tcPr/>
                </a:tc>
                <a:tc gridSpan="2">
                  <a:txBody>
                    <a:bodyPr/>
                    <a:lstStyle/>
                    <a:p>
                      <a:r>
                        <a:rPr lang="en-US" sz="1800" kern="1200" dirty="0">
                          <a:solidFill>
                            <a:schemeClr val="dk1"/>
                          </a:solidFill>
                          <a:effectLst/>
                          <a:latin typeface="+mn-lt"/>
                          <a:ea typeface="+mn-ea"/>
                          <a:cs typeface="+mn-cs"/>
                        </a:rPr>
                        <a:t>CBLM,</a:t>
                      </a:r>
                    </a:p>
                    <a:p>
                      <a:r>
                        <a:rPr lang="en-US" sz="1800" kern="1200" dirty="0">
                          <a:solidFill>
                            <a:schemeClr val="dk1"/>
                          </a:solidFill>
                          <a:effectLst/>
                          <a:latin typeface="+mn-lt"/>
                          <a:ea typeface="+mn-ea"/>
                          <a:cs typeface="+mn-cs"/>
                        </a:rPr>
                        <a:t>White board &amp; marker,</a:t>
                      </a:r>
                    </a:p>
                    <a:p>
                      <a:r>
                        <a:rPr lang="en-US" sz="1800" kern="1200" dirty="0">
                          <a:solidFill>
                            <a:schemeClr val="dk1"/>
                          </a:solidFill>
                          <a:effectLst/>
                          <a:latin typeface="+mn-lt"/>
                          <a:ea typeface="+mn-ea"/>
                          <a:cs typeface="+mn-cs"/>
                        </a:rPr>
                        <a:t>Multimedia projector,</a:t>
                      </a:r>
                    </a:p>
                    <a:p>
                      <a:r>
                        <a:rPr lang="en-US" sz="1800" kern="1200" dirty="0">
                          <a:solidFill>
                            <a:schemeClr val="dk1"/>
                          </a:solidFill>
                          <a:effectLst/>
                          <a:latin typeface="+mn-lt"/>
                          <a:ea typeface="+mn-ea"/>
                          <a:cs typeface="+mn-cs"/>
                        </a:rPr>
                        <a:t>Computer,</a:t>
                      </a:r>
                    </a:p>
                    <a:p>
                      <a:r>
                        <a:rPr lang="en-US" sz="1800" kern="1200" dirty="0">
                          <a:solidFill>
                            <a:schemeClr val="dk1"/>
                          </a:solidFill>
                          <a:effectLst/>
                          <a:latin typeface="+mn-lt"/>
                          <a:ea typeface="+mn-ea"/>
                          <a:cs typeface="+mn-cs"/>
                        </a:rPr>
                        <a:t>Application and Utility Software,</a:t>
                      </a:r>
                    </a:p>
                    <a:p>
                      <a:r>
                        <a:rPr lang="en-US" sz="1800" kern="1200" dirty="0">
                          <a:solidFill>
                            <a:schemeClr val="dk1"/>
                          </a:solidFill>
                          <a:effectLst/>
                          <a:latin typeface="+mn-lt"/>
                          <a:ea typeface="+mn-ea"/>
                          <a:cs typeface="+mn-cs"/>
                        </a:rPr>
                        <a:t>Power Source.</a:t>
                      </a:r>
                      <a:endParaRPr lang="en-US" dirty="0"/>
                    </a:p>
                  </a:txBody>
                  <a:tcPr/>
                </a:tc>
                <a:tc hMerge="1">
                  <a:txBody>
                    <a:bodyPr/>
                    <a:lstStyle/>
                    <a:p>
                      <a:endParaRPr lang="en-US"/>
                    </a:p>
                  </a:txBody>
                  <a:tcPr/>
                </a:tc>
                <a:extLst>
                  <a:ext uri="{0D108BD9-81ED-4DB2-BD59-A6C34878D82A}">
                    <a16:rowId xmlns:a16="http://schemas.microsoft.com/office/drawing/2014/main" val="1328194323"/>
                  </a:ext>
                </a:extLst>
              </a:tr>
              <a:tr h="370840">
                <a:tc>
                  <a:txBody>
                    <a:bodyPr/>
                    <a:lstStyle/>
                    <a:p>
                      <a:pPr algn="ctr"/>
                      <a:endParaRPr lang="en-US" dirty="0"/>
                    </a:p>
                    <a:p>
                      <a:pPr algn="ctr"/>
                      <a:endParaRPr lang="en-US" dirty="0"/>
                    </a:p>
                    <a:p>
                      <a:pPr algn="ctr"/>
                      <a:r>
                        <a:rPr lang="en-US" dirty="0"/>
                        <a:t>3</a:t>
                      </a:r>
                    </a:p>
                  </a:txBody>
                  <a:tcPr/>
                </a:tc>
                <a:tc>
                  <a:txBody>
                    <a:bodyPr/>
                    <a:lstStyle/>
                    <a:p>
                      <a:pPr algn="ctr"/>
                      <a:endParaRPr lang="en-US" dirty="0"/>
                    </a:p>
                    <a:p>
                      <a:pPr algn="ctr"/>
                      <a:endParaRPr lang="en-US" dirty="0"/>
                    </a:p>
                    <a:p>
                      <a:pPr algn="ctr"/>
                      <a:r>
                        <a:rPr lang="en-US" dirty="0"/>
                        <a:t>30</a:t>
                      </a:r>
                    </a:p>
                  </a:txBody>
                  <a:tcPr/>
                </a:tc>
                <a:tc>
                  <a:txBody>
                    <a:bodyPr/>
                    <a:lstStyle/>
                    <a:p>
                      <a:r>
                        <a:rPr lang="en-US" sz="1800" kern="1200" dirty="0">
                          <a:solidFill>
                            <a:schemeClr val="dk1"/>
                          </a:solidFill>
                          <a:effectLst/>
                          <a:latin typeface="+mn-lt"/>
                          <a:ea typeface="+mn-ea"/>
                          <a:cs typeface="+mn-cs"/>
                        </a:rPr>
                        <a:t>Follow OSH practices</a:t>
                      </a:r>
                    </a:p>
                    <a:p>
                      <a:r>
                        <a:rPr lang="en-US" sz="1800" kern="1200" dirty="0">
                          <a:solidFill>
                            <a:schemeClr val="dk1"/>
                          </a:solidFill>
                          <a:effectLst/>
                          <a:latin typeface="+mn-lt"/>
                          <a:ea typeface="+mn-ea"/>
                          <a:cs typeface="+mn-cs"/>
                        </a:rPr>
                        <a:t>Select appropriate tools</a:t>
                      </a:r>
                    </a:p>
                    <a:p>
                      <a:r>
                        <a:rPr lang="en-US" sz="1800" kern="1200" dirty="0">
                          <a:solidFill>
                            <a:schemeClr val="dk1"/>
                          </a:solidFill>
                          <a:effectLst/>
                          <a:latin typeface="+mn-lt"/>
                          <a:ea typeface="+mn-ea"/>
                          <a:cs typeface="+mn-cs"/>
                        </a:rPr>
                        <a:t>and keyboard layout</a:t>
                      </a:r>
                    </a:p>
                    <a:p>
                      <a:r>
                        <a:rPr lang="en-US" sz="1800" kern="1200" dirty="0">
                          <a:solidFill>
                            <a:schemeClr val="dk1"/>
                          </a:solidFill>
                          <a:effectLst/>
                          <a:latin typeface="+mn-lt"/>
                          <a:ea typeface="+mn-ea"/>
                          <a:cs typeface="+mn-cs"/>
                        </a:rPr>
                        <a:t>Type document in Bangla</a:t>
                      </a:r>
                    </a:p>
                    <a:p>
                      <a:r>
                        <a:rPr lang="en-US" sz="1800" kern="1200" dirty="0">
                          <a:solidFill>
                            <a:schemeClr val="dk1"/>
                          </a:solidFill>
                          <a:effectLst/>
                          <a:latin typeface="+mn-lt"/>
                          <a:ea typeface="+mn-ea"/>
                          <a:cs typeface="+mn-cs"/>
                        </a:rPr>
                        <a:t>Save the document and</a:t>
                      </a:r>
                    </a:p>
                    <a:p>
                      <a:r>
                        <a:rPr lang="en-US" sz="1800" kern="1200" dirty="0">
                          <a:solidFill>
                            <a:schemeClr val="dk1"/>
                          </a:solidFill>
                          <a:effectLst/>
                          <a:latin typeface="+mn-lt"/>
                          <a:ea typeface="+mn-ea"/>
                          <a:cs typeface="+mn-cs"/>
                        </a:rPr>
                        <a:t>closed</a:t>
                      </a:r>
                      <a:endParaRPr lang="en-US" dirty="0"/>
                    </a:p>
                  </a:txBody>
                  <a:tcPr/>
                </a:tc>
                <a:tc>
                  <a:txBody>
                    <a:bodyPr/>
                    <a:lstStyle/>
                    <a:p>
                      <a:endParaRPr lang="en-US" dirty="0"/>
                    </a:p>
                    <a:p>
                      <a:r>
                        <a:rPr lang="en-US" dirty="0"/>
                        <a:t>1.1 , 1.2</a:t>
                      </a:r>
                    </a:p>
                    <a:p>
                      <a:r>
                        <a:rPr lang="en-US" dirty="0"/>
                        <a:t>3.1 , 3.2</a:t>
                      </a:r>
                    </a:p>
                    <a:p>
                      <a:r>
                        <a:rPr lang="en-US" dirty="0"/>
                        <a:t>4.1 , 4.2</a:t>
                      </a:r>
                    </a:p>
                    <a:p>
                      <a:r>
                        <a:rPr lang="en-US" dirty="0"/>
                        <a:t>5.1 , 5.2</a:t>
                      </a:r>
                    </a:p>
                  </a:txBody>
                  <a:tcPr/>
                </a:tc>
                <a:tc>
                  <a:txBody>
                    <a:bodyPr/>
                    <a:lstStyle/>
                    <a:p>
                      <a:r>
                        <a:rPr lang="en-US" sz="1800" kern="1200" dirty="0">
                          <a:solidFill>
                            <a:schemeClr val="dk1"/>
                          </a:solidFill>
                          <a:effectLst/>
                          <a:latin typeface="+mn-lt"/>
                          <a:ea typeface="+mn-ea"/>
                          <a:cs typeface="+mn-cs"/>
                        </a:rPr>
                        <a:t>Introduction,</a:t>
                      </a:r>
                    </a:p>
                    <a:p>
                      <a:r>
                        <a:rPr lang="en-US" sz="1800" kern="1200" dirty="0">
                          <a:solidFill>
                            <a:schemeClr val="dk1"/>
                          </a:solidFill>
                          <a:effectLst/>
                          <a:latin typeface="+mn-lt"/>
                          <a:ea typeface="+mn-ea"/>
                          <a:cs typeface="+mn-cs"/>
                        </a:rPr>
                        <a:t>Ice Breaking,</a:t>
                      </a:r>
                    </a:p>
                    <a:p>
                      <a:r>
                        <a:rPr lang="en-US" sz="1800" kern="1200" dirty="0">
                          <a:solidFill>
                            <a:schemeClr val="dk1"/>
                          </a:solidFill>
                          <a:effectLst/>
                          <a:latin typeface="+mn-lt"/>
                          <a:ea typeface="+mn-ea"/>
                          <a:cs typeface="+mn-cs"/>
                        </a:rPr>
                        <a:t>Presentation,</a:t>
                      </a:r>
                    </a:p>
                    <a:p>
                      <a:r>
                        <a:rPr lang="en-US" sz="1800" kern="1200" dirty="0">
                          <a:solidFill>
                            <a:schemeClr val="dk1"/>
                          </a:solidFill>
                          <a:effectLst/>
                          <a:latin typeface="+mn-lt"/>
                          <a:ea typeface="+mn-ea"/>
                          <a:cs typeface="+mn-cs"/>
                        </a:rPr>
                        <a:t>Discussion,</a:t>
                      </a:r>
                    </a:p>
                    <a:p>
                      <a:r>
                        <a:rPr lang="en-US" sz="1800" kern="1200" dirty="0">
                          <a:solidFill>
                            <a:schemeClr val="dk1"/>
                          </a:solidFill>
                          <a:effectLst/>
                          <a:latin typeface="+mn-lt"/>
                          <a:ea typeface="+mn-ea"/>
                          <a:cs typeface="+mn-cs"/>
                        </a:rPr>
                        <a:t>Demonstration,</a:t>
                      </a:r>
                    </a:p>
                    <a:p>
                      <a:r>
                        <a:rPr lang="en-US" sz="1800" kern="1200" dirty="0">
                          <a:solidFill>
                            <a:schemeClr val="dk1"/>
                          </a:solidFill>
                          <a:effectLst/>
                          <a:latin typeface="+mn-lt"/>
                          <a:ea typeface="+mn-ea"/>
                          <a:cs typeface="+mn-cs"/>
                        </a:rPr>
                        <a:t>Question &amp; Answer</a:t>
                      </a:r>
                      <a:endParaRPr lang="en-US" dirty="0"/>
                    </a:p>
                  </a:txBody>
                  <a:tcPr/>
                </a:tc>
                <a:tc gridSpan="2">
                  <a:txBody>
                    <a:bodyPr/>
                    <a:lstStyle/>
                    <a:p>
                      <a:r>
                        <a:rPr lang="en-US" sz="1800" kern="1200" dirty="0">
                          <a:solidFill>
                            <a:schemeClr val="dk1"/>
                          </a:solidFill>
                          <a:effectLst/>
                          <a:latin typeface="+mn-lt"/>
                          <a:ea typeface="+mn-ea"/>
                          <a:cs typeface="+mn-cs"/>
                        </a:rPr>
                        <a:t>CBLM,</a:t>
                      </a:r>
                    </a:p>
                    <a:p>
                      <a:r>
                        <a:rPr lang="en-US" sz="1800" kern="1200" dirty="0">
                          <a:solidFill>
                            <a:schemeClr val="dk1"/>
                          </a:solidFill>
                          <a:effectLst/>
                          <a:latin typeface="+mn-lt"/>
                          <a:ea typeface="+mn-ea"/>
                          <a:cs typeface="+mn-cs"/>
                        </a:rPr>
                        <a:t>White board &amp; marker,</a:t>
                      </a:r>
                    </a:p>
                    <a:p>
                      <a:r>
                        <a:rPr lang="en-US" sz="1800" kern="1200" dirty="0">
                          <a:solidFill>
                            <a:schemeClr val="dk1"/>
                          </a:solidFill>
                          <a:effectLst/>
                          <a:latin typeface="+mn-lt"/>
                          <a:ea typeface="+mn-ea"/>
                          <a:cs typeface="+mn-cs"/>
                        </a:rPr>
                        <a:t>Multimedia projector,</a:t>
                      </a:r>
                    </a:p>
                    <a:p>
                      <a:r>
                        <a:rPr lang="en-US" sz="1800" kern="1200" dirty="0">
                          <a:solidFill>
                            <a:schemeClr val="dk1"/>
                          </a:solidFill>
                          <a:effectLst/>
                          <a:latin typeface="+mn-lt"/>
                          <a:ea typeface="+mn-ea"/>
                          <a:cs typeface="+mn-cs"/>
                        </a:rPr>
                        <a:t>Computer,</a:t>
                      </a:r>
                    </a:p>
                    <a:p>
                      <a:r>
                        <a:rPr lang="en-US" sz="1800" kern="1200" dirty="0">
                          <a:solidFill>
                            <a:schemeClr val="dk1"/>
                          </a:solidFill>
                          <a:effectLst/>
                          <a:latin typeface="+mn-lt"/>
                          <a:ea typeface="+mn-ea"/>
                          <a:cs typeface="+mn-cs"/>
                        </a:rPr>
                        <a:t>Application and Utility Software,</a:t>
                      </a:r>
                    </a:p>
                    <a:p>
                      <a:r>
                        <a:rPr lang="en-US" sz="1800" kern="1200" dirty="0">
                          <a:solidFill>
                            <a:schemeClr val="dk1"/>
                          </a:solidFill>
                          <a:effectLst/>
                          <a:latin typeface="+mn-lt"/>
                          <a:ea typeface="+mn-ea"/>
                          <a:cs typeface="+mn-cs"/>
                        </a:rPr>
                        <a:t>Power Source.</a:t>
                      </a:r>
                      <a:endParaRPr lang="en-US" dirty="0"/>
                    </a:p>
                  </a:txBody>
                  <a:tcPr/>
                </a:tc>
                <a:tc hMerge="1">
                  <a:txBody>
                    <a:bodyPr/>
                    <a:lstStyle/>
                    <a:p>
                      <a:endParaRPr lang="en-US"/>
                    </a:p>
                  </a:txBody>
                  <a:tcPr/>
                </a:tc>
                <a:extLst>
                  <a:ext uri="{0D108BD9-81ED-4DB2-BD59-A6C34878D82A}">
                    <a16:rowId xmlns:a16="http://schemas.microsoft.com/office/drawing/2014/main" val="4091230796"/>
                  </a:ext>
                </a:extLst>
              </a:tr>
            </a:tbl>
          </a:graphicData>
        </a:graphic>
      </p:graphicFrame>
      <p:sp>
        <p:nvSpPr>
          <p:cNvPr id="11" name="TextBox 10">
            <a:extLst>
              <a:ext uri="{FF2B5EF4-FFF2-40B4-BE49-F238E27FC236}">
                <a16:creationId xmlns:a16="http://schemas.microsoft.com/office/drawing/2014/main" id="{16DE25A3-344C-4B4B-862C-60C334D436DD}"/>
              </a:ext>
            </a:extLst>
          </p:cNvPr>
          <p:cNvSpPr txBox="1"/>
          <p:nvPr/>
        </p:nvSpPr>
        <p:spPr>
          <a:xfrm>
            <a:off x="10813774" y="185530"/>
            <a:ext cx="1099930" cy="371061"/>
          </a:xfrm>
          <a:prstGeom prst="rect">
            <a:avLst/>
          </a:prstGeom>
          <a:noFill/>
        </p:spPr>
        <p:txBody>
          <a:bodyPr wrap="square" rtlCol="0">
            <a:spAutoFit/>
          </a:bodyPr>
          <a:lstStyle/>
          <a:p>
            <a:r>
              <a:rPr lang="en-US" dirty="0"/>
              <a:t>P-57</a:t>
            </a:r>
          </a:p>
        </p:txBody>
      </p:sp>
    </p:spTree>
    <p:extLst>
      <p:ext uri="{BB962C8B-B14F-4D97-AF65-F5344CB8AC3E}">
        <p14:creationId xmlns:p14="http://schemas.microsoft.com/office/powerpoint/2010/main" val="39876797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815041" y="172278"/>
            <a:ext cx="10561918" cy="861391"/>
          </a:xfrm>
        </p:spPr>
        <p:txBody>
          <a:bodyPr>
            <a:normAutofit/>
          </a:bodyPr>
          <a:lstStyle/>
          <a:p>
            <a:r>
              <a:rPr lang="en-US" b="1" dirty="0"/>
              <a:t>Training Delivery Modes</a:t>
            </a:r>
            <a:endParaRPr lang="en-US" sz="3200" dirty="0">
              <a:solidFill>
                <a:srgbClr val="00B0F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3896139" y="1866899"/>
            <a:ext cx="6540015" cy="3124201"/>
          </a:xfrm>
        </p:spPr>
        <p:txBody>
          <a:bodyPr>
            <a:normAutofit/>
          </a:bodyPr>
          <a:lstStyle/>
          <a:p>
            <a:pPr lvl="0"/>
            <a:r>
              <a:rPr lang="en-US" dirty="0"/>
              <a:t>Face-to-Face</a:t>
            </a:r>
          </a:p>
          <a:p>
            <a:pPr lvl="0"/>
            <a:r>
              <a:rPr lang="en-US" dirty="0"/>
              <a:t>Blended learning.</a:t>
            </a:r>
          </a:p>
          <a:p>
            <a:pPr lvl="0"/>
            <a:r>
              <a:rPr lang="en-US" dirty="0"/>
              <a:t>Self-paced</a:t>
            </a:r>
          </a:p>
        </p:txBody>
      </p:sp>
      <p:sp>
        <p:nvSpPr>
          <p:cNvPr id="4" name="TextBox 3">
            <a:extLst>
              <a:ext uri="{FF2B5EF4-FFF2-40B4-BE49-F238E27FC236}">
                <a16:creationId xmlns:a16="http://schemas.microsoft.com/office/drawing/2014/main" id="{251B0AE6-7F2E-4BCF-A71B-EA06FC2674EE}"/>
              </a:ext>
            </a:extLst>
          </p:cNvPr>
          <p:cNvSpPr txBox="1"/>
          <p:nvPr/>
        </p:nvSpPr>
        <p:spPr>
          <a:xfrm>
            <a:off x="10522226" y="6334539"/>
            <a:ext cx="1113183" cy="369332"/>
          </a:xfrm>
          <a:prstGeom prst="rect">
            <a:avLst/>
          </a:prstGeom>
          <a:noFill/>
        </p:spPr>
        <p:txBody>
          <a:bodyPr wrap="square" rtlCol="0">
            <a:spAutoFit/>
          </a:bodyPr>
          <a:lstStyle/>
          <a:p>
            <a:r>
              <a:rPr lang="en-US" dirty="0"/>
              <a:t>P-58</a:t>
            </a:r>
          </a:p>
        </p:txBody>
      </p:sp>
    </p:spTree>
    <p:extLst>
      <p:ext uri="{BB962C8B-B14F-4D97-AF65-F5344CB8AC3E}">
        <p14:creationId xmlns:p14="http://schemas.microsoft.com/office/powerpoint/2010/main" val="19829675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815041" y="172278"/>
            <a:ext cx="10561918" cy="861391"/>
          </a:xfrm>
        </p:spPr>
        <p:txBody>
          <a:bodyPr>
            <a:normAutofit/>
          </a:bodyPr>
          <a:lstStyle/>
          <a:p>
            <a:r>
              <a:rPr lang="en-US" b="1" dirty="0"/>
              <a:t>Other modes of delivery of learning</a:t>
            </a:r>
            <a:endParaRPr lang="en-US" sz="3200" dirty="0">
              <a:solidFill>
                <a:srgbClr val="00B0F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3896139" y="1866899"/>
            <a:ext cx="6540015" cy="3124201"/>
          </a:xfrm>
        </p:spPr>
        <p:txBody>
          <a:bodyPr>
            <a:normAutofit/>
          </a:bodyPr>
          <a:lstStyle/>
          <a:p>
            <a:r>
              <a:rPr lang="en-US" b="1" dirty="0"/>
              <a:t>Problem based learning</a:t>
            </a:r>
            <a:endParaRPr lang="en-US" dirty="0"/>
          </a:p>
          <a:p>
            <a:r>
              <a:rPr lang="en-US" b="1" dirty="0"/>
              <a:t>Work based learning</a:t>
            </a:r>
            <a:endParaRPr lang="en-US" dirty="0"/>
          </a:p>
          <a:p>
            <a:r>
              <a:rPr lang="en-US" b="1" dirty="0"/>
              <a:t>Student-led learning</a:t>
            </a:r>
          </a:p>
          <a:p>
            <a:r>
              <a:rPr lang="en-US" b="1" dirty="0"/>
              <a:t>Instructor Led Training</a:t>
            </a:r>
            <a:endParaRPr lang="en-US" dirty="0"/>
          </a:p>
          <a:p>
            <a:r>
              <a:rPr lang="en-US" b="1" dirty="0"/>
              <a:t>Wholly online</a:t>
            </a:r>
            <a:endParaRPr lang="en-US" dirty="0"/>
          </a:p>
        </p:txBody>
      </p:sp>
      <p:sp>
        <p:nvSpPr>
          <p:cNvPr id="4" name="TextBox 3">
            <a:extLst>
              <a:ext uri="{FF2B5EF4-FFF2-40B4-BE49-F238E27FC236}">
                <a16:creationId xmlns:a16="http://schemas.microsoft.com/office/drawing/2014/main" id="{B49CE6F4-F224-4B60-8450-0F4524D2D4D8}"/>
              </a:ext>
            </a:extLst>
          </p:cNvPr>
          <p:cNvSpPr txBox="1"/>
          <p:nvPr/>
        </p:nvSpPr>
        <p:spPr>
          <a:xfrm>
            <a:off x="10522226" y="6334539"/>
            <a:ext cx="1113183" cy="369332"/>
          </a:xfrm>
          <a:prstGeom prst="rect">
            <a:avLst/>
          </a:prstGeom>
          <a:noFill/>
        </p:spPr>
        <p:txBody>
          <a:bodyPr wrap="square" rtlCol="0">
            <a:spAutoFit/>
          </a:bodyPr>
          <a:lstStyle/>
          <a:p>
            <a:r>
              <a:rPr lang="en-US" dirty="0"/>
              <a:t>P-59</a:t>
            </a:r>
          </a:p>
        </p:txBody>
      </p:sp>
    </p:spTree>
    <p:extLst>
      <p:ext uri="{BB962C8B-B14F-4D97-AF65-F5344CB8AC3E}">
        <p14:creationId xmlns:p14="http://schemas.microsoft.com/office/powerpoint/2010/main" val="1896011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815041" y="172278"/>
            <a:ext cx="10561918" cy="861391"/>
          </a:xfrm>
        </p:spPr>
        <p:txBody>
          <a:bodyPr>
            <a:normAutofit/>
          </a:bodyPr>
          <a:lstStyle/>
          <a:p>
            <a:r>
              <a:rPr lang="en-US" b="1" dirty="0"/>
              <a:t>On-the-job training</a:t>
            </a:r>
            <a:endParaRPr lang="en-US" dirty="0"/>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1630017" y="1866899"/>
            <a:ext cx="10005392" cy="3124201"/>
          </a:xfrm>
        </p:spPr>
        <p:txBody>
          <a:bodyPr>
            <a:normAutofit/>
          </a:bodyPr>
          <a:lstStyle/>
          <a:p>
            <a:pPr marL="0" indent="0">
              <a:buNone/>
            </a:pPr>
            <a:r>
              <a:rPr lang="en-US" dirty="0"/>
              <a:t>As the name suggests, “on the job” training (OJT) is a method of imparting training to the employees when they are on the job at the workplace. The aim of training is to make the employees familiar with the normal working situation, i.e. during the training period, the employees will get the first-hand experience of using machinery, equipment, tools, materials, etc. It also helps the employees to learn how to face the challenges that occur during the performance of the job.</a:t>
            </a:r>
          </a:p>
        </p:txBody>
      </p:sp>
      <p:sp>
        <p:nvSpPr>
          <p:cNvPr id="4" name="TextBox 3">
            <a:extLst>
              <a:ext uri="{FF2B5EF4-FFF2-40B4-BE49-F238E27FC236}">
                <a16:creationId xmlns:a16="http://schemas.microsoft.com/office/drawing/2014/main" id="{9A6FD077-D4A2-4998-83FA-A3C935CD6255}"/>
              </a:ext>
            </a:extLst>
          </p:cNvPr>
          <p:cNvSpPr txBox="1"/>
          <p:nvPr/>
        </p:nvSpPr>
        <p:spPr>
          <a:xfrm>
            <a:off x="10522226" y="6334539"/>
            <a:ext cx="1113183" cy="369332"/>
          </a:xfrm>
          <a:prstGeom prst="rect">
            <a:avLst/>
          </a:prstGeom>
          <a:noFill/>
        </p:spPr>
        <p:txBody>
          <a:bodyPr wrap="square" rtlCol="0">
            <a:spAutoFit/>
          </a:bodyPr>
          <a:lstStyle/>
          <a:p>
            <a:r>
              <a:rPr lang="en-US" dirty="0"/>
              <a:t>P-59</a:t>
            </a:r>
          </a:p>
        </p:txBody>
      </p:sp>
    </p:spTree>
    <p:extLst>
      <p:ext uri="{BB962C8B-B14F-4D97-AF65-F5344CB8AC3E}">
        <p14:creationId xmlns:p14="http://schemas.microsoft.com/office/powerpoint/2010/main" val="29166648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815041" y="172278"/>
            <a:ext cx="10561918" cy="861391"/>
          </a:xfrm>
        </p:spPr>
        <p:txBody>
          <a:bodyPr>
            <a:normAutofit/>
          </a:bodyPr>
          <a:lstStyle/>
          <a:p>
            <a:r>
              <a:rPr lang="en-US" b="1" dirty="0"/>
              <a:t>Off-the-job training</a:t>
            </a:r>
            <a:endParaRPr lang="en-US" dirty="0"/>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1630017" y="1866899"/>
            <a:ext cx="10005392" cy="3124201"/>
          </a:xfrm>
        </p:spPr>
        <p:txBody>
          <a:bodyPr>
            <a:normAutofit/>
          </a:bodyPr>
          <a:lstStyle/>
          <a:p>
            <a:pPr marL="0" indent="0">
              <a:buNone/>
            </a:pPr>
            <a:r>
              <a:rPr lang="en-US" dirty="0"/>
              <a:t>“Off the job” training is a method of training, which is undertaken at a site, away from the actual workplace for a particular period. The reason behind imparting training at a place other than the job location is to provide a stress-free environment to the employees where they can concentrate only on learning. Study material is supplied to the trainees, for complete theoretical knowledge.</a:t>
            </a:r>
          </a:p>
        </p:txBody>
      </p:sp>
      <p:sp>
        <p:nvSpPr>
          <p:cNvPr id="4" name="TextBox 3">
            <a:extLst>
              <a:ext uri="{FF2B5EF4-FFF2-40B4-BE49-F238E27FC236}">
                <a16:creationId xmlns:a16="http://schemas.microsoft.com/office/drawing/2014/main" id="{CEEA7864-9F45-489E-BCA1-B17A267D7CCB}"/>
              </a:ext>
            </a:extLst>
          </p:cNvPr>
          <p:cNvSpPr txBox="1"/>
          <p:nvPr/>
        </p:nvSpPr>
        <p:spPr>
          <a:xfrm>
            <a:off x="10522226" y="6334539"/>
            <a:ext cx="1113183" cy="369332"/>
          </a:xfrm>
          <a:prstGeom prst="rect">
            <a:avLst/>
          </a:prstGeom>
          <a:noFill/>
        </p:spPr>
        <p:txBody>
          <a:bodyPr wrap="square" rtlCol="0">
            <a:spAutoFit/>
          </a:bodyPr>
          <a:lstStyle/>
          <a:p>
            <a:r>
              <a:rPr lang="en-US" dirty="0"/>
              <a:t>P-60</a:t>
            </a:r>
          </a:p>
        </p:txBody>
      </p:sp>
    </p:spTree>
    <p:extLst>
      <p:ext uri="{BB962C8B-B14F-4D97-AF65-F5344CB8AC3E}">
        <p14:creationId xmlns:p14="http://schemas.microsoft.com/office/powerpoint/2010/main" val="38687251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815041" y="172278"/>
            <a:ext cx="10561918" cy="861391"/>
          </a:xfrm>
        </p:spPr>
        <p:txBody>
          <a:bodyPr>
            <a:normAutofit/>
          </a:bodyPr>
          <a:lstStyle/>
          <a:p>
            <a:r>
              <a:rPr lang="en-US" b="1" dirty="0"/>
              <a:t>Learner-centered instruction methods</a:t>
            </a:r>
            <a:endParaRPr lang="en-US" dirty="0"/>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3710609" y="1205949"/>
            <a:ext cx="7924800" cy="4903304"/>
          </a:xfrm>
        </p:spPr>
        <p:txBody>
          <a:bodyPr>
            <a:normAutofit fontScale="92500" lnSpcReduction="20000"/>
          </a:bodyPr>
          <a:lstStyle/>
          <a:p>
            <a:pPr>
              <a:buFont typeface="Courier New" panose="02070309020205020404" pitchFamily="49" charset="0"/>
              <a:buChar char="o"/>
            </a:pPr>
            <a:r>
              <a:rPr lang="en-US" dirty="0"/>
              <a:t>Presentations</a:t>
            </a:r>
          </a:p>
          <a:p>
            <a:pPr>
              <a:buFont typeface="Courier New" panose="02070309020205020404" pitchFamily="49" charset="0"/>
              <a:buChar char="o"/>
            </a:pPr>
            <a:r>
              <a:rPr lang="en-US" dirty="0"/>
              <a:t>Demonstration</a:t>
            </a:r>
          </a:p>
          <a:p>
            <a:pPr>
              <a:buFont typeface="Courier New" panose="02070309020205020404" pitchFamily="49" charset="0"/>
              <a:buChar char="o"/>
            </a:pPr>
            <a:r>
              <a:rPr lang="en-US" dirty="0"/>
              <a:t>Practical Session</a:t>
            </a:r>
          </a:p>
          <a:p>
            <a:pPr>
              <a:buFont typeface="Courier New" panose="02070309020205020404" pitchFamily="49" charset="0"/>
              <a:buChar char="o"/>
            </a:pPr>
            <a:r>
              <a:rPr lang="en-US" dirty="0"/>
              <a:t>Discussion</a:t>
            </a:r>
          </a:p>
          <a:p>
            <a:pPr>
              <a:buFont typeface="Courier New" panose="02070309020205020404" pitchFamily="49" charset="0"/>
              <a:buChar char="o"/>
            </a:pPr>
            <a:r>
              <a:rPr lang="en-US" dirty="0"/>
              <a:t>Brainstorming</a:t>
            </a:r>
          </a:p>
          <a:p>
            <a:pPr>
              <a:buFont typeface="Courier New" panose="02070309020205020404" pitchFamily="49" charset="0"/>
              <a:buChar char="o"/>
            </a:pPr>
            <a:r>
              <a:rPr lang="en-US" dirty="0"/>
              <a:t>Small Group</a:t>
            </a:r>
          </a:p>
          <a:p>
            <a:pPr>
              <a:buFont typeface="Courier New" panose="02070309020205020404" pitchFamily="49" charset="0"/>
              <a:buChar char="o"/>
            </a:pPr>
            <a:r>
              <a:rPr lang="en-US" dirty="0"/>
              <a:t>Panel/Expert</a:t>
            </a:r>
          </a:p>
          <a:p>
            <a:pPr>
              <a:buFont typeface="Courier New" panose="02070309020205020404" pitchFamily="49" charset="0"/>
              <a:buChar char="o"/>
            </a:pPr>
            <a:r>
              <a:rPr lang="en-US" dirty="0"/>
              <a:t>(Q&amp;A)</a:t>
            </a:r>
          </a:p>
          <a:p>
            <a:pPr>
              <a:buFont typeface="Courier New" panose="02070309020205020404" pitchFamily="49" charset="0"/>
              <a:buChar char="o"/>
            </a:pPr>
            <a:r>
              <a:rPr lang="en-US" dirty="0"/>
              <a:t>Role-play</a:t>
            </a:r>
          </a:p>
          <a:p>
            <a:pPr>
              <a:buFont typeface="Courier New" panose="02070309020205020404" pitchFamily="49" charset="0"/>
              <a:buChar char="o"/>
            </a:pPr>
            <a:r>
              <a:rPr lang="en-US" dirty="0"/>
              <a:t>Workplace Project</a:t>
            </a:r>
          </a:p>
          <a:p>
            <a:pPr>
              <a:buFont typeface="Courier New" panose="02070309020205020404" pitchFamily="49" charset="0"/>
              <a:buChar char="o"/>
            </a:pPr>
            <a:r>
              <a:rPr lang="en-US" dirty="0"/>
              <a:t>Debate</a:t>
            </a:r>
          </a:p>
          <a:p>
            <a:pPr>
              <a:buFont typeface="Courier New" panose="02070309020205020404" pitchFamily="49" charset="0"/>
              <a:buChar char="o"/>
            </a:pPr>
            <a:r>
              <a:rPr lang="en-US" dirty="0"/>
              <a:t>Competition</a:t>
            </a:r>
          </a:p>
        </p:txBody>
      </p:sp>
      <p:sp>
        <p:nvSpPr>
          <p:cNvPr id="4" name="TextBox 3">
            <a:extLst>
              <a:ext uri="{FF2B5EF4-FFF2-40B4-BE49-F238E27FC236}">
                <a16:creationId xmlns:a16="http://schemas.microsoft.com/office/drawing/2014/main" id="{CEEA7864-9F45-489E-BCA1-B17A267D7CCB}"/>
              </a:ext>
            </a:extLst>
          </p:cNvPr>
          <p:cNvSpPr txBox="1"/>
          <p:nvPr/>
        </p:nvSpPr>
        <p:spPr>
          <a:xfrm>
            <a:off x="10522226" y="6334539"/>
            <a:ext cx="1113183" cy="369332"/>
          </a:xfrm>
          <a:prstGeom prst="rect">
            <a:avLst/>
          </a:prstGeom>
          <a:noFill/>
        </p:spPr>
        <p:txBody>
          <a:bodyPr wrap="square" rtlCol="0">
            <a:spAutoFit/>
          </a:bodyPr>
          <a:lstStyle/>
          <a:p>
            <a:r>
              <a:rPr lang="en-US" dirty="0"/>
              <a:t>P-60</a:t>
            </a:r>
          </a:p>
        </p:txBody>
      </p:sp>
    </p:spTree>
    <p:extLst>
      <p:ext uri="{BB962C8B-B14F-4D97-AF65-F5344CB8AC3E}">
        <p14:creationId xmlns:p14="http://schemas.microsoft.com/office/powerpoint/2010/main" val="5491792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39692" y="0"/>
            <a:ext cx="10561918" cy="861391"/>
          </a:xfrm>
        </p:spPr>
        <p:txBody>
          <a:bodyPr>
            <a:normAutofit/>
          </a:bodyPr>
          <a:lstStyle/>
          <a:p>
            <a:r>
              <a:rPr lang="en-US" b="1" dirty="0"/>
              <a:t>Training Methods</a:t>
            </a:r>
            <a:endParaRPr lang="en-US" dirty="0"/>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3710609" y="1205949"/>
            <a:ext cx="7924800" cy="4903304"/>
          </a:xfrm>
        </p:spPr>
        <p:txBody>
          <a:bodyPr>
            <a:normAutofit/>
          </a:bodyPr>
          <a:lstStyle/>
          <a:p>
            <a:pPr>
              <a:buFont typeface="Wingdings" panose="05000000000000000000" pitchFamily="2" charset="2"/>
              <a:buChar char="v"/>
            </a:pPr>
            <a:r>
              <a:rPr lang="en-US" b="1" dirty="0"/>
              <a:t>    Lectures</a:t>
            </a:r>
          </a:p>
          <a:p>
            <a:pPr>
              <a:buFont typeface="Wingdings" panose="05000000000000000000" pitchFamily="2" charset="2"/>
              <a:buChar char="v"/>
            </a:pPr>
            <a:r>
              <a:rPr lang="en-US" b="1" dirty="0"/>
              <a:t>    Demonstration</a:t>
            </a:r>
          </a:p>
          <a:p>
            <a:pPr>
              <a:buFont typeface="Wingdings" panose="05000000000000000000" pitchFamily="2" charset="2"/>
              <a:buChar char="v"/>
            </a:pPr>
            <a:r>
              <a:rPr lang="en-US" b="1" dirty="0"/>
              <a:t>    Discussion</a:t>
            </a:r>
          </a:p>
          <a:p>
            <a:pPr>
              <a:buFont typeface="Wingdings" panose="05000000000000000000" pitchFamily="2" charset="2"/>
              <a:buChar char="v"/>
            </a:pPr>
            <a:r>
              <a:rPr lang="en-US" b="1" dirty="0"/>
              <a:t>    Online learning </a:t>
            </a:r>
          </a:p>
          <a:p>
            <a:pPr>
              <a:buFont typeface="Wingdings" panose="05000000000000000000" pitchFamily="2" charset="2"/>
              <a:buChar char="v"/>
            </a:pPr>
            <a:r>
              <a:rPr lang="en-US" b="1" dirty="0"/>
              <a:t>    Small Group Teaching</a:t>
            </a:r>
          </a:p>
          <a:p>
            <a:pPr>
              <a:buFont typeface="Wingdings" panose="05000000000000000000" pitchFamily="2" charset="2"/>
              <a:buChar char="v"/>
            </a:pPr>
            <a:r>
              <a:rPr lang="en-US" b="1" dirty="0"/>
              <a:t>    Case studies</a:t>
            </a:r>
          </a:p>
          <a:p>
            <a:pPr>
              <a:buFont typeface="Wingdings" panose="05000000000000000000" pitchFamily="2" charset="2"/>
              <a:buChar char="v"/>
            </a:pPr>
            <a:r>
              <a:rPr lang="en-US" b="1" dirty="0"/>
              <a:t>    Role-play</a:t>
            </a:r>
          </a:p>
        </p:txBody>
      </p:sp>
      <p:sp>
        <p:nvSpPr>
          <p:cNvPr id="4" name="TextBox 3">
            <a:extLst>
              <a:ext uri="{FF2B5EF4-FFF2-40B4-BE49-F238E27FC236}">
                <a16:creationId xmlns:a16="http://schemas.microsoft.com/office/drawing/2014/main" id="{CEEA7864-9F45-489E-BCA1-B17A267D7CCB}"/>
              </a:ext>
            </a:extLst>
          </p:cNvPr>
          <p:cNvSpPr txBox="1"/>
          <p:nvPr/>
        </p:nvSpPr>
        <p:spPr>
          <a:xfrm>
            <a:off x="10522226" y="6334539"/>
            <a:ext cx="1113183" cy="369332"/>
          </a:xfrm>
          <a:prstGeom prst="rect">
            <a:avLst/>
          </a:prstGeom>
          <a:noFill/>
        </p:spPr>
        <p:txBody>
          <a:bodyPr wrap="square" rtlCol="0">
            <a:spAutoFit/>
          </a:bodyPr>
          <a:lstStyle/>
          <a:p>
            <a:r>
              <a:rPr lang="en-US" dirty="0"/>
              <a:t>P-60</a:t>
            </a:r>
          </a:p>
        </p:txBody>
      </p:sp>
    </p:spTree>
    <p:extLst>
      <p:ext uri="{BB962C8B-B14F-4D97-AF65-F5344CB8AC3E}">
        <p14:creationId xmlns:p14="http://schemas.microsoft.com/office/powerpoint/2010/main" val="16351949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39692" y="0"/>
            <a:ext cx="9833049" cy="861391"/>
          </a:xfrm>
        </p:spPr>
        <p:txBody>
          <a:bodyPr>
            <a:normAutofit/>
          </a:bodyPr>
          <a:lstStyle/>
          <a:p>
            <a:r>
              <a:rPr lang="en-US" b="1" dirty="0"/>
              <a:t>Sequencing</a:t>
            </a:r>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2597426" y="1245706"/>
            <a:ext cx="7924800" cy="4903304"/>
          </a:xfrm>
        </p:spPr>
        <p:txBody>
          <a:bodyPr>
            <a:normAutofit/>
          </a:bodyPr>
          <a:lstStyle/>
          <a:p>
            <a:pPr lvl="0"/>
            <a:r>
              <a:rPr lang="en-US" dirty="0"/>
              <a:t>from the known to the unknown</a:t>
            </a:r>
          </a:p>
          <a:p>
            <a:pPr lvl="0"/>
            <a:r>
              <a:rPr lang="en-US" dirty="0"/>
              <a:t>from general to specific</a:t>
            </a:r>
          </a:p>
          <a:p>
            <a:pPr lvl="0"/>
            <a:r>
              <a:rPr lang="en-US" dirty="0"/>
              <a:t>from concrete to abstract</a:t>
            </a:r>
          </a:p>
          <a:p>
            <a:pPr lvl="0"/>
            <a:r>
              <a:rPr lang="en-US" dirty="0"/>
              <a:t>from small task to large task</a:t>
            </a:r>
          </a:p>
          <a:p>
            <a:pPr lvl="0"/>
            <a:r>
              <a:rPr lang="en-US" dirty="0"/>
              <a:t>from individual to group</a:t>
            </a:r>
          </a:p>
          <a:p>
            <a:pPr lvl="0"/>
            <a:r>
              <a:rPr lang="en-US" dirty="0"/>
              <a:t>from older to newer.</a:t>
            </a:r>
          </a:p>
        </p:txBody>
      </p:sp>
      <p:sp>
        <p:nvSpPr>
          <p:cNvPr id="4" name="TextBox 3">
            <a:extLst>
              <a:ext uri="{FF2B5EF4-FFF2-40B4-BE49-F238E27FC236}">
                <a16:creationId xmlns:a16="http://schemas.microsoft.com/office/drawing/2014/main" id="{CEEA7864-9F45-489E-BCA1-B17A267D7CCB}"/>
              </a:ext>
            </a:extLst>
          </p:cNvPr>
          <p:cNvSpPr txBox="1"/>
          <p:nvPr/>
        </p:nvSpPr>
        <p:spPr>
          <a:xfrm>
            <a:off x="10522226" y="6334539"/>
            <a:ext cx="1113183" cy="369332"/>
          </a:xfrm>
          <a:prstGeom prst="rect">
            <a:avLst/>
          </a:prstGeom>
          <a:noFill/>
        </p:spPr>
        <p:txBody>
          <a:bodyPr wrap="square" rtlCol="0">
            <a:spAutoFit/>
          </a:bodyPr>
          <a:lstStyle/>
          <a:p>
            <a:r>
              <a:rPr lang="en-US" dirty="0"/>
              <a:t>P-62</a:t>
            </a:r>
          </a:p>
        </p:txBody>
      </p:sp>
    </p:spTree>
    <p:extLst>
      <p:ext uri="{BB962C8B-B14F-4D97-AF65-F5344CB8AC3E}">
        <p14:creationId xmlns:p14="http://schemas.microsoft.com/office/powerpoint/2010/main" val="2775441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484310" y="347870"/>
            <a:ext cx="10018713" cy="718930"/>
          </a:xfrm>
        </p:spPr>
        <p:txBody>
          <a:bodyPr>
            <a:normAutofit/>
          </a:bodyPr>
          <a:lstStyle/>
          <a:p>
            <a:r>
              <a:rPr lang="en-US" sz="3200" b="1" dirty="0"/>
              <a:t>Information of curriculum document</a:t>
            </a:r>
            <a:endParaRPr lang="en-US" sz="3200" dirty="0"/>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1736035" y="1510748"/>
            <a:ext cx="8700119" cy="4505739"/>
          </a:xfrm>
        </p:spPr>
        <p:txBody>
          <a:bodyPr>
            <a:normAutofit fontScale="85000" lnSpcReduction="20000"/>
          </a:bodyPr>
          <a:lstStyle/>
          <a:p>
            <a:pPr lvl="0"/>
            <a:r>
              <a:rPr lang="en-US" dirty="0"/>
              <a:t>Name and number of the Units of Competency included in the proposal</a:t>
            </a:r>
          </a:p>
          <a:p>
            <a:pPr lvl="0"/>
            <a:r>
              <a:rPr lang="en-US" dirty="0"/>
              <a:t>Nominal delivery hours for each unit</a:t>
            </a:r>
          </a:p>
          <a:p>
            <a:pPr lvl="0"/>
            <a:r>
              <a:rPr lang="en-US" dirty="0"/>
              <a:t>General description of the purpose of the unit of competency</a:t>
            </a:r>
          </a:p>
          <a:p>
            <a:pPr lvl="0"/>
            <a:r>
              <a:rPr lang="en-US" dirty="0"/>
              <a:t>Any prerequisite knowledge and skills</a:t>
            </a:r>
          </a:p>
          <a:p>
            <a:pPr lvl="0"/>
            <a:r>
              <a:rPr lang="en-US" dirty="0"/>
              <a:t>Relationship to the industry competency standards (the industry competency standards)</a:t>
            </a:r>
          </a:p>
          <a:p>
            <a:pPr lvl="0"/>
            <a:r>
              <a:rPr lang="en-US" dirty="0"/>
              <a:t>Summary of the content</a:t>
            </a:r>
          </a:p>
          <a:p>
            <a:pPr lvl="0"/>
            <a:r>
              <a:rPr lang="en-US" dirty="0"/>
              <a:t>Summary of the assessment process</a:t>
            </a:r>
          </a:p>
          <a:p>
            <a:pPr lvl="0"/>
            <a:r>
              <a:rPr lang="en-US" dirty="0"/>
              <a:t>Detailed description of the learning outcomes that learners are expected to achieve, including assessment process (these are the things that you can assess)</a:t>
            </a:r>
          </a:p>
          <a:p>
            <a:pPr lvl="0"/>
            <a:r>
              <a:rPr lang="en-US" dirty="0"/>
              <a:t>Description of how the program/course/unit of competency might be delivered.</a:t>
            </a:r>
          </a:p>
        </p:txBody>
      </p:sp>
    </p:spTree>
    <p:extLst>
      <p:ext uri="{BB962C8B-B14F-4D97-AF65-F5344CB8AC3E}">
        <p14:creationId xmlns:p14="http://schemas.microsoft.com/office/powerpoint/2010/main" val="36464657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179475" y="0"/>
            <a:ext cx="9833049" cy="861391"/>
          </a:xfrm>
        </p:spPr>
        <p:txBody>
          <a:bodyPr>
            <a:normAutofit/>
          </a:bodyPr>
          <a:lstStyle/>
          <a:p>
            <a:r>
              <a:rPr lang="en-US" b="1" dirty="0"/>
              <a:t>Links in learning sessions</a:t>
            </a:r>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1272209" y="1245706"/>
            <a:ext cx="10707756" cy="4903304"/>
          </a:xfrm>
        </p:spPr>
        <p:txBody>
          <a:bodyPr>
            <a:normAutofit/>
          </a:bodyPr>
          <a:lstStyle/>
          <a:p>
            <a:pPr lvl="0"/>
            <a:r>
              <a:rPr lang="en-US" dirty="0"/>
              <a:t>Providing links between learning sessions meets two of the key learning principles identified earlier: that learners remember best the first and last points of a learning session, and that learners need to tie new information into existing knowledge.</a:t>
            </a:r>
          </a:p>
          <a:p>
            <a:pPr lvl="0"/>
            <a:r>
              <a:rPr lang="en-US" dirty="0"/>
              <a:t>Normally, the session that you are delivering will overlap or at least have some relevance to the previous and next session. Where this is the case, you should, in your introduction, summarize the key points from the previous session and tie them in to the information to be covered in the current session. In your review, you should refer to how this session will relate to the next.</a:t>
            </a:r>
          </a:p>
          <a:p>
            <a:pPr lvl="0"/>
            <a:r>
              <a:rPr lang="en-US" dirty="0"/>
              <a:t>If you are introducing completely new material, you should try to relate the information to something that the learners will already know, either through life experience or by use of an appropriate comparison.</a:t>
            </a:r>
          </a:p>
        </p:txBody>
      </p:sp>
      <p:sp>
        <p:nvSpPr>
          <p:cNvPr id="4" name="TextBox 3">
            <a:extLst>
              <a:ext uri="{FF2B5EF4-FFF2-40B4-BE49-F238E27FC236}">
                <a16:creationId xmlns:a16="http://schemas.microsoft.com/office/drawing/2014/main" id="{CEEA7864-9F45-489E-BCA1-B17A267D7CCB}"/>
              </a:ext>
            </a:extLst>
          </p:cNvPr>
          <p:cNvSpPr txBox="1"/>
          <p:nvPr/>
        </p:nvSpPr>
        <p:spPr>
          <a:xfrm>
            <a:off x="10522226" y="6334539"/>
            <a:ext cx="1113183" cy="369332"/>
          </a:xfrm>
          <a:prstGeom prst="rect">
            <a:avLst/>
          </a:prstGeom>
          <a:noFill/>
        </p:spPr>
        <p:txBody>
          <a:bodyPr wrap="square" rtlCol="0">
            <a:spAutoFit/>
          </a:bodyPr>
          <a:lstStyle/>
          <a:p>
            <a:r>
              <a:rPr lang="en-US" dirty="0"/>
              <a:t>P-63</a:t>
            </a:r>
          </a:p>
        </p:txBody>
      </p:sp>
    </p:spTree>
    <p:extLst>
      <p:ext uri="{BB962C8B-B14F-4D97-AF65-F5344CB8AC3E}">
        <p14:creationId xmlns:p14="http://schemas.microsoft.com/office/powerpoint/2010/main" val="4256573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179475" y="0"/>
            <a:ext cx="9833049" cy="861391"/>
          </a:xfrm>
        </p:spPr>
        <p:txBody>
          <a:bodyPr>
            <a:normAutofit/>
          </a:bodyPr>
          <a:lstStyle/>
          <a:p>
            <a:r>
              <a:rPr lang="en-US" b="1" dirty="0"/>
              <a:t>Session Structure-planning</a:t>
            </a:r>
            <a:endParaRPr lang="en-US" dirty="0"/>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1868557" y="1146313"/>
            <a:ext cx="8653669" cy="4903304"/>
          </a:xfrm>
        </p:spPr>
        <p:txBody>
          <a:bodyPr>
            <a:normAutofit/>
          </a:bodyPr>
          <a:lstStyle/>
          <a:p>
            <a:pPr lvl="0"/>
            <a:r>
              <a:rPr lang="en-US" dirty="0"/>
              <a:t>Establish the session outcomes</a:t>
            </a:r>
          </a:p>
          <a:p>
            <a:pPr lvl="0"/>
            <a:r>
              <a:rPr lang="en-US" dirty="0"/>
              <a:t>Decide how you will evaluate the effectiveness of your session.</a:t>
            </a:r>
          </a:p>
          <a:p>
            <a:pPr lvl="0"/>
            <a:r>
              <a:rPr lang="en-US" dirty="0"/>
              <a:t>Choose the method of delivery</a:t>
            </a:r>
          </a:p>
          <a:p>
            <a:pPr lvl="0"/>
            <a:r>
              <a:rPr lang="en-US" dirty="0"/>
              <a:t>Determine the sequence of events, including timing</a:t>
            </a:r>
          </a:p>
          <a:p>
            <a:pPr lvl="0"/>
            <a:r>
              <a:rPr lang="en-US" dirty="0"/>
              <a:t>Select the resources to be used.</a:t>
            </a:r>
          </a:p>
          <a:p>
            <a:pPr lvl="0"/>
            <a:r>
              <a:rPr lang="en-US" dirty="0"/>
              <a:t>Write the session plan.</a:t>
            </a:r>
          </a:p>
        </p:txBody>
      </p:sp>
      <p:sp>
        <p:nvSpPr>
          <p:cNvPr id="4" name="TextBox 3">
            <a:extLst>
              <a:ext uri="{FF2B5EF4-FFF2-40B4-BE49-F238E27FC236}">
                <a16:creationId xmlns:a16="http://schemas.microsoft.com/office/drawing/2014/main" id="{CEEA7864-9F45-489E-BCA1-B17A267D7CCB}"/>
              </a:ext>
            </a:extLst>
          </p:cNvPr>
          <p:cNvSpPr txBox="1"/>
          <p:nvPr/>
        </p:nvSpPr>
        <p:spPr>
          <a:xfrm>
            <a:off x="10522226" y="6334539"/>
            <a:ext cx="1113183" cy="369332"/>
          </a:xfrm>
          <a:prstGeom prst="rect">
            <a:avLst/>
          </a:prstGeom>
          <a:noFill/>
        </p:spPr>
        <p:txBody>
          <a:bodyPr wrap="square" rtlCol="0">
            <a:spAutoFit/>
          </a:bodyPr>
          <a:lstStyle/>
          <a:p>
            <a:r>
              <a:rPr lang="en-US" dirty="0"/>
              <a:t>P-63</a:t>
            </a:r>
          </a:p>
        </p:txBody>
      </p:sp>
    </p:spTree>
    <p:extLst>
      <p:ext uri="{BB962C8B-B14F-4D97-AF65-F5344CB8AC3E}">
        <p14:creationId xmlns:p14="http://schemas.microsoft.com/office/powerpoint/2010/main" val="22270763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179475" y="0"/>
            <a:ext cx="9833049" cy="861391"/>
          </a:xfrm>
        </p:spPr>
        <p:txBody>
          <a:bodyPr>
            <a:normAutofit/>
          </a:bodyPr>
          <a:lstStyle/>
          <a:p>
            <a:r>
              <a:rPr lang="en-US" dirty="0"/>
              <a:t>What Is a Training Session Plan?</a:t>
            </a:r>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1577075" y="1219200"/>
            <a:ext cx="9833048" cy="4167808"/>
          </a:xfrm>
        </p:spPr>
        <p:txBody>
          <a:bodyPr>
            <a:normAutofit/>
          </a:bodyPr>
          <a:lstStyle/>
          <a:p>
            <a:r>
              <a:rPr lang="en-US" dirty="0"/>
              <a:t>A training session plan – also called a learning plan – is an organized description of the activities and resources you'll use to guide a group toward a specific learning objective</a:t>
            </a:r>
            <a:r>
              <a:rPr lang="en-US" b="1" dirty="0"/>
              <a:t>.</a:t>
            </a:r>
            <a:endParaRPr lang="en-US" dirty="0"/>
          </a:p>
          <a:p>
            <a:pPr marL="0" indent="0">
              <a:buNone/>
            </a:pPr>
            <a:endParaRPr lang="en-US" dirty="0"/>
          </a:p>
          <a:p>
            <a:r>
              <a:rPr lang="en-US" dirty="0"/>
              <a:t>A session plan is a written guide used by the trainer to help ensure training is conducted in a logical and sequential manner.</a:t>
            </a:r>
          </a:p>
        </p:txBody>
      </p:sp>
      <p:sp>
        <p:nvSpPr>
          <p:cNvPr id="4" name="TextBox 3">
            <a:extLst>
              <a:ext uri="{FF2B5EF4-FFF2-40B4-BE49-F238E27FC236}">
                <a16:creationId xmlns:a16="http://schemas.microsoft.com/office/drawing/2014/main" id="{CEEA7864-9F45-489E-BCA1-B17A267D7CCB}"/>
              </a:ext>
            </a:extLst>
          </p:cNvPr>
          <p:cNvSpPr txBox="1"/>
          <p:nvPr/>
        </p:nvSpPr>
        <p:spPr>
          <a:xfrm>
            <a:off x="10522226" y="6334539"/>
            <a:ext cx="1113183" cy="369332"/>
          </a:xfrm>
          <a:prstGeom prst="rect">
            <a:avLst/>
          </a:prstGeom>
          <a:noFill/>
        </p:spPr>
        <p:txBody>
          <a:bodyPr wrap="square" rtlCol="0">
            <a:spAutoFit/>
          </a:bodyPr>
          <a:lstStyle/>
          <a:p>
            <a:r>
              <a:rPr lang="en-US" dirty="0"/>
              <a:t>P-63</a:t>
            </a:r>
          </a:p>
        </p:txBody>
      </p:sp>
    </p:spTree>
    <p:extLst>
      <p:ext uri="{BB962C8B-B14F-4D97-AF65-F5344CB8AC3E}">
        <p14:creationId xmlns:p14="http://schemas.microsoft.com/office/powerpoint/2010/main" val="219439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577075" y="154129"/>
            <a:ext cx="9833049" cy="861391"/>
          </a:xfrm>
        </p:spPr>
        <p:txBody>
          <a:bodyPr>
            <a:normAutofit/>
          </a:bodyPr>
          <a:lstStyle/>
          <a:p>
            <a:r>
              <a:rPr lang="en-US" b="1" dirty="0"/>
              <a:t>Steps to Follow in Preparing a Session Plan</a:t>
            </a:r>
            <a:endParaRPr lang="en-US" dirty="0"/>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2199926" y="1591989"/>
            <a:ext cx="9833048" cy="4167808"/>
          </a:xfrm>
        </p:spPr>
        <p:txBody>
          <a:bodyPr>
            <a:normAutofit/>
          </a:bodyPr>
          <a:lstStyle/>
          <a:p>
            <a:pPr marL="0" lvl="0" indent="0">
              <a:buNone/>
            </a:pPr>
            <a:r>
              <a:rPr lang="en-US" dirty="0"/>
              <a:t>Step 1. Define the purpose of the training and the target trainees.</a:t>
            </a:r>
          </a:p>
          <a:p>
            <a:pPr marL="0" lvl="0" indent="0">
              <a:buNone/>
            </a:pPr>
            <a:r>
              <a:rPr lang="en-US" dirty="0"/>
              <a:t>Step 2. Determine the participants’ needs.</a:t>
            </a:r>
          </a:p>
          <a:p>
            <a:pPr marL="0" lvl="0" indent="0">
              <a:buNone/>
            </a:pPr>
            <a:r>
              <a:rPr lang="en-US" dirty="0"/>
              <a:t>Step 3. Define Training goals and objectives.</a:t>
            </a:r>
          </a:p>
          <a:p>
            <a:pPr marL="0" lvl="0" indent="0">
              <a:buNone/>
            </a:pPr>
            <a:r>
              <a:rPr lang="en-US" dirty="0"/>
              <a:t>Step 4. Outline the training content.</a:t>
            </a:r>
          </a:p>
          <a:p>
            <a:pPr marL="0" lvl="0" indent="0">
              <a:buNone/>
            </a:pPr>
            <a:r>
              <a:rPr lang="en-US" dirty="0"/>
              <a:t>Step 5. Develop instructional activities.</a:t>
            </a:r>
          </a:p>
          <a:p>
            <a:pPr marL="0" lvl="0" indent="0">
              <a:buNone/>
            </a:pPr>
            <a:r>
              <a:rPr lang="en-US" dirty="0"/>
              <a:t>Step 6. Prepare the written session plan.</a:t>
            </a:r>
          </a:p>
          <a:p>
            <a:pPr marL="0" lvl="0" indent="0">
              <a:buNone/>
            </a:pPr>
            <a:r>
              <a:rPr lang="en-US" dirty="0"/>
              <a:t>Step 7. Prepare course participants evaluation Form.</a:t>
            </a:r>
          </a:p>
          <a:p>
            <a:pPr marL="0" lvl="0" indent="0">
              <a:buNone/>
            </a:pPr>
            <a:r>
              <a:rPr lang="en-US" dirty="0"/>
              <a:t>Step 8. Determine follow-up activities of the event.</a:t>
            </a:r>
          </a:p>
        </p:txBody>
      </p:sp>
      <p:sp>
        <p:nvSpPr>
          <p:cNvPr id="4" name="TextBox 3">
            <a:extLst>
              <a:ext uri="{FF2B5EF4-FFF2-40B4-BE49-F238E27FC236}">
                <a16:creationId xmlns:a16="http://schemas.microsoft.com/office/drawing/2014/main" id="{CEEA7864-9F45-489E-BCA1-B17A267D7CCB}"/>
              </a:ext>
            </a:extLst>
          </p:cNvPr>
          <p:cNvSpPr txBox="1"/>
          <p:nvPr/>
        </p:nvSpPr>
        <p:spPr>
          <a:xfrm>
            <a:off x="10522226" y="6334539"/>
            <a:ext cx="1113183" cy="369332"/>
          </a:xfrm>
          <a:prstGeom prst="rect">
            <a:avLst/>
          </a:prstGeom>
          <a:noFill/>
        </p:spPr>
        <p:txBody>
          <a:bodyPr wrap="square" rtlCol="0">
            <a:spAutoFit/>
          </a:bodyPr>
          <a:lstStyle/>
          <a:p>
            <a:r>
              <a:rPr lang="en-US" dirty="0"/>
              <a:t>P-63</a:t>
            </a:r>
          </a:p>
        </p:txBody>
      </p:sp>
    </p:spTree>
    <p:extLst>
      <p:ext uri="{BB962C8B-B14F-4D97-AF65-F5344CB8AC3E}">
        <p14:creationId xmlns:p14="http://schemas.microsoft.com/office/powerpoint/2010/main" val="22034993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338534" y="2998304"/>
            <a:ext cx="10561918" cy="861391"/>
          </a:xfrm>
        </p:spPr>
        <p:txBody>
          <a:bodyPr>
            <a:normAutofit fontScale="90000"/>
          </a:bodyPr>
          <a:lstStyle/>
          <a:p>
            <a:r>
              <a:rPr lang="en-US" sz="3200" dirty="0">
                <a:solidFill>
                  <a:srgbClr val="00B0F0"/>
                </a:solidFill>
                <a:latin typeface="Algerian" panose="04020705040A02060702" pitchFamily="82" charset="0"/>
              </a:rPr>
              <a:t>8.4 </a:t>
            </a:r>
            <a:r>
              <a:rPr lang="en-US" sz="3600" dirty="0">
                <a:solidFill>
                  <a:srgbClr val="00B0F0"/>
                </a:solidFill>
                <a:latin typeface="Algerian" panose="04020705040A02060702" pitchFamily="82" charset="0"/>
              </a:rPr>
              <a:t>Arrange learning and teaching resources</a:t>
            </a:r>
            <a:br>
              <a:rPr lang="en-US" sz="3600" dirty="0"/>
            </a:br>
            <a:endParaRPr lang="en-US" sz="3200" dirty="0">
              <a:solidFill>
                <a:srgbClr val="00B0F0"/>
              </a:solidFill>
              <a:latin typeface="Algerian" panose="04020705040A02060702" pitchFamily="82" charset="0"/>
            </a:endParaRPr>
          </a:p>
        </p:txBody>
      </p:sp>
    </p:spTree>
    <p:extLst>
      <p:ext uri="{BB962C8B-B14F-4D97-AF65-F5344CB8AC3E}">
        <p14:creationId xmlns:p14="http://schemas.microsoft.com/office/powerpoint/2010/main" val="32228026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815041" y="172278"/>
            <a:ext cx="10561918" cy="861391"/>
          </a:xfrm>
        </p:spPr>
        <p:txBody>
          <a:bodyPr>
            <a:normAutofit/>
          </a:bodyPr>
          <a:lstStyle/>
          <a:p>
            <a:r>
              <a:rPr lang="en-US" b="1" dirty="0"/>
              <a:t>What is a checklist?</a:t>
            </a:r>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1762538" y="1641612"/>
            <a:ext cx="9515061" cy="4083327"/>
          </a:xfrm>
        </p:spPr>
        <p:txBody>
          <a:bodyPr>
            <a:normAutofit/>
          </a:bodyPr>
          <a:lstStyle/>
          <a:p>
            <a:pPr marL="0" indent="0">
              <a:buNone/>
            </a:pPr>
            <a:r>
              <a:rPr lang="en-US" dirty="0"/>
              <a:t>Checklists, Control Lists or Verification Lists are formats designed to perform repetitive activities</a:t>
            </a:r>
            <a:r>
              <a:rPr lang="en-US" b="1" dirty="0"/>
              <a:t>,</a:t>
            </a:r>
            <a:r>
              <a:rPr lang="en-US" dirty="0"/>
              <a:t> to verify a list of requirements or to collect data in an orderly and systematic manner.</a:t>
            </a:r>
          </a:p>
          <a:p>
            <a:pPr marL="0" indent="0">
              <a:buNone/>
            </a:pPr>
            <a:r>
              <a:rPr lang="en-US" b="1" dirty="0"/>
              <a:t>The main uses of checklists are: </a:t>
            </a:r>
          </a:p>
          <a:p>
            <a:pPr lvl="0"/>
            <a:r>
              <a:rPr lang="en-US" dirty="0"/>
              <a:t>Verification of the activities development in which it is important not to forget any step, or where the tasks have to be done with an established order.</a:t>
            </a:r>
          </a:p>
          <a:p>
            <a:pPr lvl="0"/>
            <a:r>
              <a:rPr lang="en-US" dirty="0"/>
              <a:t>Doing inspections and record the points which have been inspected.</a:t>
            </a:r>
          </a:p>
          <a:p>
            <a:pPr lvl="0"/>
            <a:r>
              <a:rPr lang="en-US" dirty="0"/>
              <a:t>Check the correct implementation of standards or procedures.</a:t>
            </a:r>
          </a:p>
          <a:p>
            <a:pPr marL="0" indent="0">
              <a:buNone/>
            </a:pPr>
            <a:endParaRPr lang="en-US" dirty="0"/>
          </a:p>
        </p:txBody>
      </p:sp>
      <p:sp>
        <p:nvSpPr>
          <p:cNvPr id="4" name="TextBox 3">
            <a:extLst>
              <a:ext uri="{FF2B5EF4-FFF2-40B4-BE49-F238E27FC236}">
                <a16:creationId xmlns:a16="http://schemas.microsoft.com/office/drawing/2014/main" id="{251B0AE6-7F2E-4BCF-A71B-EA06FC2674EE}"/>
              </a:ext>
            </a:extLst>
          </p:cNvPr>
          <p:cNvSpPr txBox="1"/>
          <p:nvPr/>
        </p:nvSpPr>
        <p:spPr>
          <a:xfrm>
            <a:off x="10522226" y="6334539"/>
            <a:ext cx="1113183" cy="369332"/>
          </a:xfrm>
          <a:prstGeom prst="rect">
            <a:avLst/>
          </a:prstGeom>
          <a:noFill/>
        </p:spPr>
        <p:txBody>
          <a:bodyPr wrap="square" rtlCol="0">
            <a:spAutoFit/>
          </a:bodyPr>
          <a:lstStyle/>
          <a:p>
            <a:r>
              <a:rPr lang="en-US" dirty="0"/>
              <a:t>P-80</a:t>
            </a:r>
          </a:p>
        </p:txBody>
      </p:sp>
    </p:spTree>
    <p:extLst>
      <p:ext uri="{BB962C8B-B14F-4D97-AF65-F5344CB8AC3E}">
        <p14:creationId xmlns:p14="http://schemas.microsoft.com/office/powerpoint/2010/main" val="34202391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815041" y="172278"/>
            <a:ext cx="10561918" cy="861391"/>
          </a:xfrm>
        </p:spPr>
        <p:txBody>
          <a:bodyPr>
            <a:normAutofit/>
          </a:bodyPr>
          <a:lstStyle/>
          <a:p>
            <a:r>
              <a:rPr lang="en-US" b="1" dirty="0"/>
              <a:t>Checklist for selecting resources</a:t>
            </a:r>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1762538" y="914400"/>
            <a:ext cx="9515061" cy="5420139"/>
          </a:xfrm>
        </p:spPr>
        <p:txBody>
          <a:bodyPr>
            <a:normAutofit fontScale="77500" lnSpcReduction="20000"/>
          </a:bodyPr>
          <a:lstStyle/>
          <a:p>
            <a:pPr marL="0" indent="0">
              <a:buNone/>
            </a:pPr>
            <a:r>
              <a:rPr lang="en-US" b="1" dirty="0"/>
              <a:t>Firstly, analyze the curriculum document to ensure that you are clear on:</a:t>
            </a:r>
          </a:p>
          <a:p>
            <a:pPr lvl="0"/>
            <a:r>
              <a:rPr lang="en-US" dirty="0"/>
              <a:t>Appropriate assessment procedures</a:t>
            </a:r>
          </a:p>
          <a:p>
            <a:pPr lvl="0"/>
            <a:r>
              <a:rPr lang="en-US" dirty="0"/>
              <a:t>Existing recommended resources.</a:t>
            </a:r>
          </a:p>
          <a:p>
            <a:pPr marL="0" indent="0">
              <a:buNone/>
            </a:pPr>
            <a:r>
              <a:rPr lang="en-US" b="1" dirty="0"/>
              <a:t>Then consider the following points when choosing resource materials:</a:t>
            </a:r>
          </a:p>
          <a:p>
            <a:pPr lvl="0"/>
            <a:r>
              <a:rPr lang="en-US" dirty="0"/>
              <a:t>What is the subject area and the title of the resource (for reference purposes)?</a:t>
            </a:r>
          </a:p>
          <a:p>
            <a:pPr lvl="0"/>
            <a:r>
              <a:rPr lang="en-US" dirty="0"/>
              <a:t>Who are the intended audience?</a:t>
            </a:r>
          </a:p>
          <a:p>
            <a:pPr lvl="0"/>
            <a:r>
              <a:rPr lang="en-US" dirty="0"/>
              <a:t>Is the material relevant for the session learning outcomes?</a:t>
            </a:r>
          </a:p>
          <a:p>
            <a:pPr lvl="0"/>
            <a:r>
              <a:rPr lang="en-US" dirty="0"/>
              <a:t>Is the information current and accurate?</a:t>
            </a:r>
          </a:p>
          <a:p>
            <a:pPr lvl="0"/>
            <a:r>
              <a:rPr lang="en-US" dirty="0"/>
              <a:t>Is language simple, conversational and inclusive?</a:t>
            </a:r>
          </a:p>
          <a:p>
            <a:pPr lvl="0"/>
            <a:r>
              <a:rPr lang="en-US" dirty="0"/>
              <a:t>Has gender sensitivity been maintained in the development of resources?</a:t>
            </a:r>
          </a:p>
          <a:p>
            <a:pPr lvl="0"/>
            <a:r>
              <a:rPr lang="en-US" dirty="0"/>
              <a:t>Do any portrayals of characters show disrespect towards local culture, religion and customs?</a:t>
            </a:r>
          </a:p>
          <a:p>
            <a:pPr lvl="0"/>
            <a:r>
              <a:rPr lang="en-US" dirty="0"/>
              <a:t>Is it likely to engage and excite the learners?</a:t>
            </a:r>
          </a:p>
          <a:p>
            <a:r>
              <a:rPr lang="en-US" dirty="0"/>
              <a:t>Is the pace appropriate and organized logically?</a:t>
            </a:r>
          </a:p>
          <a:p>
            <a:pPr lvl="0"/>
            <a:r>
              <a:rPr lang="en-US" dirty="0"/>
              <a:t>Is it Have you considered copyright?</a:t>
            </a:r>
          </a:p>
        </p:txBody>
      </p:sp>
      <p:sp>
        <p:nvSpPr>
          <p:cNvPr id="4" name="TextBox 3">
            <a:extLst>
              <a:ext uri="{FF2B5EF4-FFF2-40B4-BE49-F238E27FC236}">
                <a16:creationId xmlns:a16="http://schemas.microsoft.com/office/drawing/2014/main" id="{251B0AE6-7F2E-4BCF-A71B-EA06FC2674EE}"/>
              </a:ext>
            </a:extLst>
          </p:cNvPr>
          <p:cNvSpPr txBox="1"/>
          <p:nvPr/>
        </p:nvSpPr>
        <p:spPr>
          <a:xfrm>
            <a:off x="10522226" y="6334539"/>
            <a:ext cx="1113183" cy="369332"/>
          </a:xfrm>
          <a:prstGeom prst="rect">
            <a:avLst/>
          </a:prstGeom>
          <a:noFill/>
        </p:spPr>
        <p:txBody>
          <a:bodyPr wrap="square" rtlCol="0">
            <a:spAutoFit/>
          </a:bodyPr>
          <a:lstStyle/>
          <a:p>
            <a:r>
              <a:rPr lang="en-US" dirty="0"/>
              <a:t>P-81</a:t>
            </a:r>
          </a:p>
        </p:txBody>
      </p:sp>
    </p:spTree>
    <p:extLst>
      <p:ext uri="{BB962C8B-B14F-4D97-AF65-F5344CB8AC3E}">
        <p14:creationId xmlns:p14="http://schemas.microsoft.com/office/powerpoint/2010/main" val="24134469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815041" y="172278"/>
            <a:ext cx="10561918" cy="861391"/>
          </a:xfrm>
        </p:spPr>
        <p:txBody>
          <a:bodyPr>
            <a:normAutofit/>
          </a:bodyPr>
          <a:lstStyle/>
          <a:p>
            <a:r>
              <a:rPr lang="en-US" b="1" dirty="0"/>
              <a:t>Check required resources for availability</a:t>
            </a:r>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1762538" y="914400"/>
            <a:ext cx="9515061" cy="5420139"/>
          </a:xfrm>
        </p:spPr>
        <p:txBody>
          <a:bodyPr>
            <a:normAutofit/>
          </a:bodyPr>
          <a:lstStyle/>
          <a:p>
            <a:r>
              <a:rPr lang="en-US" dirty="0"/>
              <a:t>Marking pens</a:t>
            </a:r>
          </a:p>
          <a:p>
            <a:pPr lvl="0"/>
            <a:r>
              <a:rPr lang="en-US" dirty="0"/>
              <a:t>Overhead transparencies</a:t>
            </a:r>
          </a:p>
          <a:p>
            <a:pPr lvl="0"/>
            <a:r>
              <a:rPr lang="en-US" dirty="0"/>
              <a:t>CDs and DVDs</a:t>
            </a:r>
          </a:p>
          <a:p>
            <a:pPr lvl="0"/>
            <a:r>
              <a:rPr lang="en-US" dirty="0"/>
              <a:t>Paper for the printer</a:t>
            </a:r>
          </a:p>
          <a:p>
            <a:pPr lvl="0"/>
            <a:r>
              <a:rPr lang="en-US" dirty="0"/>
              <a:t>Butcher's paper or flip charts</a:t>
            </a:r>
          </a:p>
          <a:p>
            <a:pPr lvl="0"/>
            <a:r>
              <a:rPr lang="en-US" dirty="0"/>
              <a:t>Whiteboard markers</a:t>
            </a:r>
          </a:p>
          <a:p>
            <a:pPr lvl="0"/>
            <a:r>
              <a:rPr lang="en-US" dirty="0"/>
              <a:t>Chalks (yes, there are still some blackboards out there)</a:t>
            </a:r>
          </a:p>
        </p:txBody>
      </p:sp>
      <p:sp>
        <p:nvSpPr>
          <p:cNvPr id="4" name="TextBox 3">
            <a:extLst>
              <a:ext uri="{FF2B5EF4-FFF2-40B4-BE49-F238E27FC236}">
                <a16:creationId xmlns:a16="http://schemas.microsoft.com/office/drawing/2014/main" id="{251B0AE6-7F2E-4BCF-A71B-EA06FC2674EE}"/>
              </a:ext>
            </a:extLst>
          </p:cNvPr>
          <p:cNvSpPr txBox="1"/>
          <p:nvPr/>
        </p:nvSpPr>
        <p:spPr>
          <a:xfrm>
            <a:off x="10522226" y="6334539"/>
            <a:ext cx="1113183" cy="369332"/>
          </a:xfrm>
          <a:prstGeom prst="rect">
            <a:avLst/>
          </a:prstGeom>
          <a:noFill/>
        </p:spPr>
        <p:txBody>
          <a:bodyPr wrap="square" rtlCol="0">
            <a:spAutoFit/>
          </a:bodyPr>
          <a:lstStyle/>
          <a:p>
            <a:r>
              <a:rPr lang="en-US" dirty="0"/>
              <a:t>P-81</a:t>
            </a:r>
          </a:p>
        </p:txBody>
      </p:sp>
    </p:spTree>
    <p:extLst>
      <p:ext uri="{BB962C8B-B14F-4D97-AF65-F5344CB8AC3E}">
        <p14:creationId xmlns:p14="http://schemas.microsoft.com/office/powerpoint/2010/main" val="2035387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815041" y="172278"/>
            <a:ext cx="10561918" cy="861391"/>
          </a:xfrm>
        </p:spPr>
        <p:txBody>
          <a:bodyPr>
            <a:normAutofit/>
          </a:bodyPr>
          <a:lstStyle/>
          <a:p>
            <a:r>
              <a:rPr lang="en-US" dirty="0"/>
              <a:t>Customizing and developing resources</a:t>
            </a:r>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1762538" y="914400"/>
            <a:ext cx="9515061" cy="5420139"/>
          </a:xfrm>
        </p:spPr>
        <p:txBody>
          <a:bodyPr>
            <a:normAutofit/>
          </a:bodyPr>
          <a:lstStyle/>
          <a:p>
            <a:pPr marL="0" indent="0">
              <a:buNone/>
            </a:pPr>
            <a:r>
              <a:rPr lang="en-US" dirty="0"/>
              <a:t>What if I find a good resource but I want to change it a bit?</a:t>
            </a:r>
          </a:p>
          <a:p>
            <a:r>
              <a:rPr lang="en-US" dirty="0"/>
              <a:t>There are a lot of learning resources available in almost every subject area imaginable. You can use the library network to access print-based materials, videos, audio tapes, self-paced packages. You can also go on-line and link up to a vast array of on-line resources.</a:t>
            </a:r>
          </a:p>
          <a:p>
            <a:r>
              <a:rPr lang="en-US" b="1" dirty="0"/>
              <a:t>Funding</a:t>
            </a:r>
            <a:endParaRPr lang="en-US" dirty="0"/>
          </a:p>
          <a:p>
            <a:r>
              <a:rPr lang="en-US" b="1" dirty="0"/>
              <a:t>Copyright</a:t>
            </a:r>
            <a:endParaRPr lang="en-US" dirty="0"/>
          </a:p>
        </p:txBody>
      </p:sp>
      <p:sp>
        <p:nvSpPr>
          <p:cNvPr id="4" name="TextBox 3">
            <a:extLst>
              <a:ext uri="{FF2B5EF4-FFF2-40B4-BE49-F238E27FC236}">
                <a16:creationId xmlns:a16="http://schemas.microsoft.com/office/drawing/2014/main" id="{251B0AE6-7F2E-4BCF-A71B-EA06FC2674EE}"/>
              </a:ext>
            </a:extLst>
          </p:cNvPr>
          <p:cNvSpPr txBox="1"/>
          <p:nvPr/>
        </p:nvSpPr>
        <p:spPr>
          <a:xfrm>
            <a:off x="10522226" y="6334539"/>
            <a:ext cx="1113183" cy="369332"/>
          </a:xfrm>
          <a:prstGeom prst="rect">
            <a:avLst/>
          </a:prstGeom>
          <a:noFill/>
        </p:spPr>
        <p:txBody>
          <a:bodyPr wrap="square" rtlCol="0">
            <a:spAutoFit/>
          </a:bodyPr>
          <a:lstStyle/>
          <a:p>
            <a:r>
              <a:rPr lang="en-US" dirty="0"/>
              <a:t>P-81</a:t>
            </a:r>
          </a:p>
        </p:txBody>
      </p:sp>
    </p:spTree>
    <p:extLst>
      <p:ext uri="{BB962C8B-B14F-4D97-AF65-F5344CB8AC3E}">
        <p14:creationId xmlns:p14="http://schemas.microsoft.com/office/powerpoint/2010/main" val="35864161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815041" y="172278"/>
            <a:ext cx="10561918" cy="861391"/>
          </a:xfrm>
        </p:spPr>
        <p:txBody>
          <a:bodyPr>
            <a:normAutofit/>
          </a:bodyPr>
          <a:lstStyle/>
          <a:p>
            <a:r>
              <a:rPr lang="en-US" b="1" dirty="0"/>
              <a:t>Training Resources Checklist</a:t>
            </a:r>
            <a:endParaRPr lang="en-US" dirty="0"/>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1762538" y="914400"/>
            <a:ext cx="9515061" cy="5420139"/>
          </a:xfrm>
        </p:spPr>
        <p:txBody>
          <a:bodyPr>
            <a:normAutofit lnSpcReduction="10000"/>
          </a:bodyPr>
          <a:lstStyle/>
          <a:p>
            <a:pPr marL="0" indent="0">
              <a:buNone/>
            </a:pPr>
            <a:r>
              <a:rPr lang="en-US" dirty="0"/>
              <a:t>Attendance Sheet</a:t>
            </a:r>
          </a:p>
          <a:p>
            <a:pPr marL="0" indent="0">
              <a:buNone/>
            </a:pPr>
            <a:r>
              <a:rPr lang="en-US" dirty="0"/>
              <a:t>Activity Sheets</a:t>
            </a:r>
          </a:p>
          <a:p>
            <a:pPr marL="0" indent="0">
              <a:buNone/>
            </a:pPr>
            <a:r>
              <a:rPr lang="en-US" dirty="0"/>
              <a:t>Training Room Reservation Information</a:t>
            </a:r>
          </a:p>
          <a:p>
            <a:pPr marL="0" indent="0">
              <a:buNone/>
            </a:pPr>
            <a:r>
              <a:rPr lang="en-US" dirty="0"/>
              <a:t>Plastic Tab for Markers Pen</a:t>
            </a:r>
          </a:p>
          <a:p>
            <a:pPr marL="0" indent="0">
              <a:buNone/>
            </a:pPr>
            <a:r>
              <a:rPr lang="en-US" dirty="0"/>
              <a:t>Fat Felt Tip Pen, Scissors</a:t>
            </a:r>
          </a:p>
          <a:p>
            <a:pPr marL="0" indent="0">
              <a:buNone/>
            </a:pPr>
            <a:r>
              <a:rPr lang="en-US" dirty="0"/>
              <a:t>Tape Dispenser, Whiteboard Marker, Ruler</a:t>
            </a:r>
          </a:p>
          <a:p>
            <a:pPr marL="0" indent="0">
              <a:buNone/>
            </a:pPr>
            <a:r>
              <a:rPr lang="en-US" dirty="0"/>
              <a:t>Paper Clips, Punch Machine, Stapler</a:t>
            </a:r>
          </a:p>
          <a:p>
            <a:pPr marL="0" indent="0">
              <a:buNone/>
            </a:pPr>
            <a:r>
              <a:rPr lang="en-US" dirty="0"/>
              <a:t>Wall Clock, White Board, Internet Connection, Wireless Microphone </a:t>
            </a:r>
          </a:p>
          <a:p>
            <a:pPr marL="0" indent="0">
              <a:buNone/>
            </a:pPr>
            <a:r>
              <a:rPr lang="en-US" dirty="0"/>
              <a:t>Menu Confirmation and Prints</a:t>
            </a:r>
          </a:p>
          <a:p>
            <a:pPr marL="0" indent="0">
              <a:buNone/>
            </a:pPr>
            <a:r>
              <a:rPr lang="en-US" dirty="0"/>
              <a:t>Table Preparation , Flip Chart Board</a:t>
            </a:r>
          </a:p>
          <a:p>
            <a:pPr marL="0" indent="0">
              <a:buNone/>
            </a:pPr>
            <a:r>
              <a:rPr lang="en-US" dirty="0"/>
              <a:t>Water Arrangement for Participants and RPs, Adequate Power Strips </a:t>
            </a:r>
          </a:p>
          <a:p>
            <a:pPr marL="0" indent="0">
              <a:buNone/>
            </a:pPr>
            <a:endParaRPr lang="en-US" dirty="0"/>
          </a:p>
        </p:txBody>
      </p:sp>
      <p:sp>
        <p:nvSpPr>
          <p:cNvPr id="4" name="TextBox 3">
            <a:extLst>
              <a:ext uri="{FF2B5EF4-FFF2-40B4-BE49-F238E27FC236}">
                <a16:creationId xmlns:a16="http://schemas.microsoft.com/office/drawing/2014/main" id="{251B0AE6-7F2E-4BCF-A71B-EA06FC2674EE}"/>
              </a:ext>
            </a:extLst>
          </p:cNvPr>
          <p:cNvSpPr txBox="1"/>
          <p:nvPr/>
        </p:nvSpPr>
        <p:spPr>
          <a:xfrm>
            <a:off x="10522226" y="6334539"/>
            <a:ext cx="1113183" cy="369332"/>
          </a:xfrm>
          <a:prstGeom prst="rect">
            <a:avLst/>
          </a:prstGeom>
          <a:noFill/>
        </p:spPr>
        <p:txBody>
          <a:bodyPr wrap="square" rtlCol="0">
            <a:spAutoFit/>
          </a:bodyPr>
          <a:lstStyle/>
          <a:p>
            <a:r>
              <a:rPr lang="en-US" dirty="0"/>
              <a:t>P-83</a:t>
            </a:r>
          </a:p>
        </p:txBody>
      </p:sp>
    </p:spTree>
    <p:extLst>
      <p:ext uri="{BB962C8B-B14F-4D97-AF65-F5344CB8AC3E}">
        <p14:creationId xmlns:p14="http://schemas.microsoft.com/office/powerpoint/2010/main" val="3343710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484310" y="347870"/>
            <a:ext cx="10018713" cy="718930"/>
          </a:xfrm>
        </p:spPr>
        <p:txBody>
          <a:bodyPr>
            <a:normAutofit/>
          </a:bodyPr>
          <a:lstStyle/>
          <a:p>
            <a:r>
              <a:rPr lang="en-US" b="1" dirty="0"/>
              <a:t>Competency Standards (CS)</a:t>
            </a:r>
            <a:endParaRPr lang="en-US" sz="3200" dirty="0"/>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1736035" y="1510748"/>
            <a:ext cx="8700119" cy="4505739"/>
          </a:xfrm>
        </p:spPr>
        <p:txBody>
          <a:bodyPr>
            <a:normAutofit/>
          </a:bodyPr>
          <a:lstStyle/>
          <a:p>
            <a:pPr marL="0" indent="0">
              <a:buNone/>
            </a:pPr>
            <a:r>
              <a:rPr lang="en-US" dirty="0"/>
              <a:t>Competency standards describe the knowledge, skills and attitudes needed to perform in a particular occupation. Competency includes all aspects of the work including:</a:t>
            </a:r>
          </a:p>
          <a:p>
            <a:pPr lvl="0"/>
            <a:r>
              <a:rPr lang="en-US" dirty="0"/>
              <a:t>skills to perform all the different tasks of the job</a:t>
            </a:r>
          </a:p>
          <a:p>
            <a:pPr lvl="0"/>
            <a:r>
              <a:rPr lang="en-US" dirty="0"/>
              <a:t>managing a range of different task and activities required by the job</a:t>
            </a:r>
          </a:p>
          <a:p>
            <a:pPr lvl="0"/>
            <a:r>
              <a:rPr lang="en-US" dirty="0"/>
              <a:t>responding to problems, the unexpected and non-routine events</a:t>
            </a:r>
          </a:p>
          <a:p>
            <a:pPr lvl="0"/>
            <a:r>
              <a:rPr lang="en-US" dirty="0"/>
              <a:t>dealing with all aspects of the workplace, the organization and colleagues</a:t>
            </a:r>
          </a:p>
        </p:txBody>
      </p:sp>
    </p:spTree>
    <p:extLst>
      <p:ext uri="{BB962C8B-B14F-4D97-AF65-F5344CB8AC3E}">
        <p14:creationId xmlns:p14="http://schemas.microsoft.com/office/powerpoint/2010/main" val="41446149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815041" y="172278"/>
            <a:ext cx="10561918" cy="861391"/>
          </a:xfrm>
        </p:spPr>
        <p:txBody>
          <a:bodyPr>
            <a:normAutofit fontScale="90000"/>
          </a:bodyPr>
          <a:lstStyle/>
          <a:p>
            <a:r>
              <a:rPr lang="en-US" b="1" dirty="0"/>
              <a:t>Things to consider while selecting training venue</a:t>
            </a:r>
            <a:endParaRPr lang="en-US" dirty="0"/>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1762538" y="914400"/>
            <a:ext cx="9515061" cy="5420139"/>
          </a:xfrm>
        </p:spPr>
        <p:txBody>
          <a:bodyPr>
            <a:normAutofit/>
          </a:bodyPr>
          <a:lstStyle/>
          <a:p>
            <a:pPr lvl="0"/>
            <a:r>
              <a:rPr lang="en-US" dirty="0"/>
              <a:t>how the location is easy to get to for your trainees and / or delegates?</a:t>
            </a:r>
          </a:p>
          <a:p>
            <a:pPr lvl="0"/>
            <a:r>
              <a:rPr lang="en-US" dirty="0"/>
              <a:t>where are people coming from and what mode of transport will they use?</a:t>
            </a:r>
          </a:p>
          <a:p>
            <a:pPr lvl="0"/>
            <a:r>
              <a:rPr lang="en-US" dirty="0"/>
              <a:t>are your location close enough to public transport links, train stations?</a:t>
            </a:r>
          </a:p>
          <a:p>
            <a:pPr lvl="0"/>
            <a:r>
              <a:rPr lang="en-US" dirty="0"/>
              <a:t>ensure that everyone can get there without too much difficulty.</a:t>
            </a:r>
          </a:p>
          <a:p>
            <a:pPr lvl="0"/>
            <a:r>
              <a:rPr lang="en-US" dirty="0"/>
              <a:t>if the majority of delegates are driving, it is vital to assess whether there is plenty of car parking.</a:t>
            </a:r>
          </a:p>
          <a:p>
            <a:pPr marL="0" indent="0">
              <a:buNone/>
            </a:pPr>
            <a:endParaRPr lang="en-US" dirty="0"/>
          </a:p>
        </p:txBody>
      </p:sp>
      <p:sp>
        <p:nvSpPr>
          <p:cNvPr id="4" name="TextBox 3">
            <a:extLst>
              <a:ext uri="{FF2B5EF4-FFF2-40B4-BE49-F238E27FC236}">
                <a16:creationId xmlns:a16="http://schemas.microsoft.com/office/drawing/2014/main" id="{251B0AE6-7F2E-4BCF-A71B-EA06FC2674EE}"/>
              </a:ext>
            </a:extLst>
          </p:cNvPr>
          <p:cNvSpPr txBox="1"/>
          <p:nvPr/>
        </p:nvSpPr>
        <p:spPr>
          <a:xfrm>
            <a:off x="10522226" y="6334539"/>
            <a:ext cx="1113183" cy="369332"/>
          </a:xfrm>
          <a:prstGeom prst="rect">
            <a:avLst/>
          </a:prstGeom>
          <a:noFill/>
        </p:spPr>
        <p:txBody>
          <a:bodyPr wrap="square" rtlCol="0">
            <a:spAutoFit/>
          </a:bodyPr>
          <a:lstStyle/>
          <a:p>
            <a:r>
              <a:rPr lang="en-US" dirty="0"/>
              <a:t>P-86</a:t>
            </a:r>
          </a:p>
        </p:txBody>
      </p:sp>
    </p:spTree>
    <p:extLst>
      <p:ext uri="{BB962C8B-B14F-4D97-AF65-F5344CB8AC3E}">
        <p14:creationId xmlns:p14="http://schemas.microsoft.com/office/powerpoint/2010/main" val="3414435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815041" y="172278"/>
            <a:ext cx="10561918" cy="861391"/>
          </a:xfrm>
        </p:spPr>
        <p:txBody>
          <a:bodyPr>
            <a:normAutofit/>
          </a:bodyPr>
          <a:lstStyle/>
          <a:p>
            <a:r>
              <a:rPr lang="en-US" b="1" dirty="0"/>
              <a:t>The Facilities</a:t>
            </a:r>
            <a:endParaRPr lang="en-US" dirty="0"/>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1762538" y="914400"/>
            <a:ext cx="9515061" cy="5420139"/>
          </a:xfrm>
        </p:spPr>
        <p:txBody>
          <a:bodyPr>
            <a:normAutofit/>
          </a:bodyPr>
          <a:lstStyle/>
          <a:p>
            <a:pPr lvl="0"/>
            <a:r>
              <a:rPr lang="en-US" dirty="0"/>
              <a:t>Does it have a meeting room?</a:t>
            </a:r>
          </a:p>
          <a:p>
            <a:pPr lvl="0"/>
            <a:r>
              <a:rPr lang="en-US" dirty="0"/>
              <a:t>Does it have a suitable sound system?</a:t>
            </a:r>
          </a:p>
          <a:p>
            <a:pPr lvl="0"/>
            <a:r>
              <a:rPr lang="en-US" dirty="0"/>
              <a:t>Is there disabled access?</a:t>
            </a:r>
          </a:p>
          <a:p>
            <a:pPr lvl="0"/>
            <a:r>
              <a:rPr lang="en-US" dirty="0"/>
              <a:t>Does the venue use high quality, heavy duty cables and offer free, unlimited Wi-Fi access (if required)?</a:t>
            </a:r>
          </a:p>
          <a:p>
            <a:pPr lvl="0"/>
            <a:r>
              <a:rPr lang="en-US" dirty="0"/>
              <a:t>Are there suitable light fittings, power points and unobstructed views in the room?</a:t>
            </a:r>
          </a:p>
          <a:p>
            <a:r>
              <a:rPr lang="en-US" dirty="0"/>
              <a:t>All of these should be a part and parcel of any venue that claims to have dedicated training facilities.</a:t>
            </a:r>
          </a:p>
        </p:txBody>
      </p:sp>
      <p:sp>
        <p:nvSpPr>
          <p:cNvPr id="4" name="TextBox 3">
            <a:extLst>
              <a:ext uri="{FF2B5EF4-FFF2-40B4-BE49-F238E27FC236}">
                <a16:creationId xmlns:a16="http://schemas.microsoft.com/office/drawing/2014/main" id="{251B0AE6-7F2E-4BCF-A71B-EA06FC2674EE}"/>
              </a:ext>
            </a:extLst>
          </p:cNvPr>
          <p:cNvSpPr txBox="1"/>
          <p:nvPr/>
        </p:nvSpPr>
        <p:spPr>
          <a:xfrm>
            <a:off x="10522226" y="6334539"/>
            <a:ext cx="1113183" cy="369332"/>
          </a:xfrm>
          <a:prstGeom prst="rect">
            <a:avLst/>
          </a:prstGeom>
          <a:noFill/>
        </p:spPr>
        <p:txBody>
          <a:bodyPr wrap="square" rtlCol="0">
            <a:spAutoFit/>
          </a:bodyPr>
          <a:lstStyle/>
          <a:p>
            <a:r>
              <a:rPr lang="en-US" dirty="0"/>
              <a:t>P-86</a:t>
            </a:r>
          </a:p>
        </p:txBody>
      </p:sp>
    </p:spTree>
    <p:extLst>
      <p:ext uri="{BB962C8B-B14F-4D97-AF65-F5344CB8AC3E}">
        <p14:creationId xmlns:p14="http://schemas.microsoft.com/office/powerpoint/2010/main" val="542246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345128" y="175736"/>
            <a:ext cx="10561918" cy="861391"/>
          </a:xfrm>
        </p:spPr>
        <p:txBody>
          <a:bodyPr>
            <a:normAutofit/>
          </a:bodyPr>
          <a:lstStyle/>
          <a:p>
            <a:r>
              <a:rPr lang="en-US" b="1" dirty="0"/>
              <a:t>Resources to be considered during the planning </a:t>
            </a:r>
            <a:endParaRPr lang="en-US" dirty="0"/>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1762538" y="914400"/>
            <a:ext cx="9515061" cy="5420139"/>
          </a:xfrm>
        </p:spPr>
        <p:txBody>
          <a:bodyPr>
            <a:normAutofit fontScale="92500"/>
          </a:bodyPr>
          <a:lstStyle/>
          <a:p>
            <a:pPr lvl="0"/>
            <a:r>
              <a:rPr lang="en-US" dirty="0"/>
              <a:t>Location of the training which maybe on the job, or in an institution workshop/laboratory.</a:t>
            </a:r>
          </a:p>
          <a:p>
            <a:pPr lvl="0"/>
            <a:r>
              <a:rPr lang="en-US" dirty="0"/>
              <a:t>If the session is going to involve a visit somewhere, extra materials, guest speaker or demonstration equipment.</a:t>
            </a:r>
          </a:p>
          <a:p>
            <a:pPr lvl="0"/>
            <a:r>
              <a:rPr lang="en-US" dirty="0"/>
              <a:t>The cost involves conducting the training including if the learners need to purchase anything during the training.</a:t>
            </a:r>
          </a:p>
          <a:p>
            <a:pPr lvl="0"/>
            <a:r>
              <a:rPr lang="en-US" dirty="0"/>
              <a:t>Technical support from appropriate people. You might have to plan for any extra people who might be required during the training. For example a specialist trainer, a supervisor, technical expert or assessment specialist.</a:t>
            </a:r>
          </a:p>
          <a:p>
            <a:pPr lvl="0"/>
            <a:r>
              <a:rPr lang="en-US" dirty="0"/>
              <a:t>Equipment required for training needs to be planned, for example training aids and devices.</a:t>
            </a:r>
          </a:p>
          <a:p>
            <a:pPr lvl="0"/>
            <a:r>
              <a:rPr lang="en-US" dirty="0"/>
              <a:t>Some resources may require approval from other people or special access in certain circumstances, especially if there are safeties regulations involve.</a:t>
            </a:r>
          </a:p>
        </p:txBody>
      </p:sp>
      <p:sp>
        <p:nvSpPr>
          <p:cNvPr id="4" name="TextBox 3">
            <a:extLst>
              <a:ext uri="{FF2B5EF4-FFF2-40B4-BE49-F238E27FC236}">
                <a16:creationId xmlns:a16="http://schemas.microsoft.com/office/drawing/2014/main" id="{251B0AE6-7F2E-4BCF-A71B-EA06FC2674EE}"/>
              </a:ext>
            </a:extLst>
          </p:cNvPr>
          <p:cNvSpPr txBox="1"/>
          <p:nvPr/>
        </p:nvSpPr>
        <p:spPr>
          <a:xfrm>
            <a:off x="10522226" y="6334539"/>
            <a:ext cx="1113183" cy="369332"/>
          </a:xfrm>
          <a:prstGeom prst="rect">
            <a:avLst/>
          </a:prstGeom>
          <a:noFill/>
        </p:spPr>
        <p:txBody>
          <a:bodyPr wrap="square" rtlCol="0">
            <a:spAutoFit/>
          </a:bodyPr>
          <a:lstStyle/>
          <a:p>
            <a:r>
              <a:rPr lang="en-US" dirty="0"/>
              <a:t>P-88</a:t>
            </a:r>
          </a:p>
        </p:txBody>
      </p:sp>
    </p:spTree>
    <p:extLst>
      <p:ext uri="{BB962C8B-B14F-4D97-AF65-F5344CB8AC3E}">
        <p14:creationId xmlns:p14="http://schemas.microsoft.com/office/powerpoint/2010/main" val="39955887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345128" y="175736"/>
            <a:ext cx="10561918" cy="861391"/>
          </a:xfrm>
        </p:spPr>
        <p:txBody>
          <a:bodyPr>
            <a:normAutofit/>
          </a:bodyPr>
          <a:lstStyle/>
          <a:p>
            <a:r>
              <a:rPr lang="en-US" b="1" dirty="0"/>
              <a:t>Arrange human resources required for training </a:t>
            </a:r>
            <a:endParaRPr lang="en-US" dirty="0"/>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1762538" y="914400"/>
            <a:ext cx="9515061" cy="5420139"/>
          </a:xfrm>
        </p:spPr>
        <p:txBody>
          <a:bodyPr>
            <a:normAutofit lnSpcReduction="10000"/>
          </a:bodyPr>
          <a:lstStyle/>
          <a:p>
            <a:pPr lvl="0"/>
            <a:r>
              <a:rPr lang="en-US" dirty="0"/>
              <a:t>Administrative staffs</a:t>
            </a:r>
          </a:p>
          <a:p>
            <a:pPr lvl="0"/>
            <a:r>
              <a:rPr lang="en-US" dirty="0"/>
              <a:t>Accounts staffs</a:t>
            </a:r>
          </a:p>
          <a:p>
            <a:pPr lvl="0"/>
            <a:r>
              <a:rPr lang="en-US" dirty="0"/>
              <a:t>Office staffs</a:t>
            </a:r>
          </a:p>
          <a:p>
            <a:pPr lvl="0"/>
            <a:r>
              <a:rPr lang="en-US" dirty="0"/>
              <a:t>Technicians and computer experts</a:t>
            </a:r>
          </a:p>
          <a:p>
            <a:pPr lvl="0"/>
            <a:r>
              <a:rPr lang="en-US" dirty="0"/>
              <a:t>Maintenance staffs</a:t>
            </a:r>
          </a:p>
          <a:p>
            <a:pPr lvl="0"/>
            <a:r>
              <a:rPr lang="en-US" dirty="0"/>
              <a:t>Consultants (internal or external)</a:t>
            </a:r>
          </a:p>
          <a:p>
            <a:pPr lvl="0"/>
            <a:r>
              <a:rPr lang="en-US" dirty="0"/>
              <a:t>Assessors</a:t>
            </a:r>
          </a:p>
          <a:p>
            <a:pPr lvl="0"/>
            <a:r>
              <a:rPr lang="en-US" dirty="0"/>
              <a:t>Subject experts and guest speakers (internal or external)</a:t>
            </a:r>
          </a:p>
          <a:p>
            <a:pPr lvl="0"/>
            <a:r>
              <a:rPr lang="en-US" dirty="0"/>
              <a:t>Authorities</a:t>
            </a:r>
          </a:p>
          <a:p>
            <a:pPr lvl="0"/>
            <a:r>
              <a:rPr lang="en-US" dirty="0"/>
              <a:t>Other trainers</a:t>
            </a:r>
          </a:p>
          <a:p>
            <a:pPr lvl="0"/>
            <a:r>
              <a:rPr lang="en-US" dirty="0"/>
              <a:t>Trainees' coordinators</a:t>
            </a:r>
          </a:p>
        </p:txBody>
      </p:sp>
      <p:sp>
        <p:nvSpPr>
          <p:cNvPr id="4" name="TextBox 3">
            <a:extLst>
              <a:ext uri="{FF2B5EF4-FFF2-40B4-BE49-F238E27FC236}">
                <a16:creationId xmlns:a16="http://schemas.microsoft.com/office/drawing/2014/main" id="{251B0AE6-7F2E-4BCF-A71B-EA06FC2674EE}"/>
              </a:ext>
            </a:extLst>
          </p:cNvPr>
          <p:cNvSpPr txBox="1"/>
          <p:nvPr/>
        </p:nvSpPr>
        <p:spPr>
          <a:xfrm>
            <a:off x="10522226" y="6334539"/>
            <a:ext cx="1113183" cy="369332"/>
          </a:xfrm>
          <a:prstGeom prst="rect">
            <a:avLst/>
          </a:prstGeom>
          <a:noFill/>
        </p:spPr>
        <p:txBody>
          <a:bodyPr wrap="square" rtlCol="0">
            <a:spAutoFit/>
          </a:bodyPr>
          <a:lstStyle/>
          <a:p>
            <a:r>
              <a:rPr lang="en-US" dirty="0"/>
              <a:t>P-89</a:t>
            </a:r>
          </a:p>
        </p:txBody>
      </p:sp>
    </p:spTree>
    <p:extLst>
      <p:ext uri="{BB962C8B-B14F-4D97-AF65-F5344CB8AC3E}">
        <p14:creationId xmlns:p14="http://schemas.microsoft.com/office/powerpoint/2010/main" val="2497607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484310" y="347870"/>
            <a:ext cx="10018713" cy="718930"/>
          </a:xfrm>
        </p:spPr>
        <p:txBody>
          <a:bodyPr>
            <a:normAutofit fontScale="90000"/>
          </a:bodyPr>
          <a:lstStyle/>
          <a:p>
            <a:r>
              <a:rPr lang="en-US" b="1" dirty="0"/>
              <a:t>Different components of a competency standard</a:t>
            </a:r>
            <a:endParaRPr lang="en-US" sz="3200" dirty="0"/>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1745940" y="1176130"/>
            <a:ext cx="8700119" cy="4505739"/>
          </a:xfrm>
        </p:spPr>
        <p:txBody>
          <a:bodyPr>
            <a:normAutofit fontScale="92500" lnSpcReduction="10000"/>
          </a:bodyPr>
          <a:lstStyle/>
          <a:p>
            <a:r>
              <a:rPr lang="en-US" b="1" dirty="0"/>
              <a:t>Unit code and title</a:t>
            </a:r>
          </a:p>
          <a:p>
            <a:r>
              <a:rPr lang="en-US" b="1" dirty="0"/>
              <a:t>Nominal hours</a:t>
            </a:r>
            <a:endParaRPr lang="en-US" dirty="0"/>
          </a:p>
          <a:p>
            <a:r>
              <a:rPr lang="en-US" b="1" dirty="0"/>
              <a:t>Unit descriptor</a:t>
            </a:r>
            <a:endParaRPr lang="en-US" dirty="0"/>
          </a:p>
          <a:p>
            <a:r>
              <a:rPr lang="en-US" b="1" dirty="0"/>
              <a:t>Elements of competency</a:t>
            </a:r>
            <a:endParaRPr lang="en-US" dirty="0"/>
          </a:p>
          <a:p>
            <a:r>
              <a:rPr lang="en-US" b="1" dirty="0"/>
              <a:t>Performance criteria</a:t>
            </a:r>
          </a:p>
          <a:p>
            <a:r>
              <a:rPr lang="en-US" b="1" dirty="0"/>
              <a:t>Range statement</a:t>
            </a:r>
            <a:endParaRPr lang="en-US" dirty="0"/>
          </a:p>
          <a:p>
            <a:r>
              <a:rPr lang="en-US" b="1" dirty="0"/>
              <a:t>Evidence guide</a:t>
            </a:r>
            <a:endParaRPr lang="en-US" dirty="0"/>
          </a:p>
          <a:p>
            <a:pPr lvl="1"/>
            <a:r>
              <a:rPr lang="en-US" b="1" dirty="0"/>
              <a:t>Critical Aspect of Competency</a:t>
            </a:r>
          </a:p>
          <a:p>
            <a:pPr lvl="1"/>
            <a:r>
              <a:rPr lang="en-US" b="1" dirty="0"/>
              <a:t>Underpinning Knowledge</a:t>
            </a:r>
          </a:p>
          <a:p>
            <a:pPr lvl="1"/>
            <a:r>
              <a:rPr lang="en-US" b="1" dirty="0"/>
              <a:t>Underpinning Skills</a:t>
            </a:r>
            <a:endParaRPr lang="en-US" dirty="0"/>
          </a:p>
        </p:txBody>
      </p:sp>
    </p:spTree>
    <p:extLst>
      <p:ext uri="{BB962C8B-B14F-4D97-AF65-F5344CB8AC3E}">
        <p14:creationId xmlns:p14="http://schemas.microsoft.com/office/powerpoint/2010/main" val="1283119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484310" y="347870"/>
            <a:ext cx="10018713" cy="718930"/>
          </a:xfrm>
        </p:spPr>
        <p:txBody>
          <a:bodyPr>
            <a:normAutofit fontScale="90000"/>
          </a:bodyPr>
          <a:lstStyle/>
          <a:p>
            <a:r>
              <a:rPr lang="en-US" b="1" dirty="0"/>
              <a:t>How does a curriculum document differ from competency standards?</a:t>
            </a:r>
            <a:endParaRPr lang="en-US" dirty="0"/>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2143606" y="1600200"/>
            <a:ext cx="8700119" cy="4505739"/>
          </a:xfrm>
        </p:spPr>
        <p:txBody>
          <a:bodyPr>
            <a:normAutofit fontScale="92500"/>
          </a:bodyPr>
          <a:lstStyle/>
          <a:p>
            <a:pPr algn="just"/>
            <a:r>
              <a:rPr lang="en-US" dirty="0"/>
              <a:t>An industry competency standard provides information about the competencies associated with occupations within a particular industry and leads to national qualifications and include assessment guidelines.</a:t>
            </a:r>
          </a:p>
          <a:p>
            <a:pPr algn="just"/>
            <a:r>
              <a:rPr lang="en-US" dirty="0"/>
              <a:t>A curriculum document serves as an implementation guide for a unit of competency or course or module of study. At this stage though, there are still many industries that do not have industry competency standards developed.</a:t>
            </a:r>
          </a:p>
          <a:p>
            <a:pPr algn="just"/>
            <a:r>
              <a:rPr lang="en-US" dirty="0"/>
              <a:t>Basically, industry competency standards establish the skills, knowledge and attitude required for a particular industry. A curriculum interprets the industry competency standards so that it can be delivered as a learning program or course in TVET institutions.</a:t>
            </a:r>
          </a:p>
        </p:txBody>
      </p:sp>
    </p:spTree>
    <p:extLst>
      <p:ext uri="{BB962C8B-B14F-4D97-AF65-F5344CB8AC3E}">
        <p14:creationId xmlns:p14="http://schemas.microsoft.com/office/powerpoint/2010/main" val="1033861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484310" y="347870"/>
            <a:ext cx="10018713" cy="718930"/>
          </a:xfrm>
        </p:spPr>
        <p:txBody>
          <a:bodyPr>
            <a:normAutofit/>
          </a:bodyPr>
          <a:lstStyle/>
          <a:p>
            <a:r>
              <a:rPr lang="en-US" b="1" dirty="0"/>
              <a:t>Identify Learner’s Current Competency</a:t>
            </a:r>
            <a:endParaRPr lang="en-US" dirty="0"/>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2143606" y="1600200"/>
            <a:ext cx="8700119" cy="4505739"/>
          </a:xfrm>
        </p:spPr>
        <p:txBody>
          <a:bodyPr>
            <a:normAutofit/>
          </a:bodyPr>
          <a:lstStyle/>
          <a:p>
            <a:r>
              <a:rPr lang="en-US" dirty="0"/>
              <a:t>Training needs assessment (TNA) acts as the guide to creating a training program. The more thorough and clear a TNA is, the more successful attaining program is, as it will be addressing all identified shortcomings of the trainees.</a:t>
            </a:r>
          </a:p>
          <a:p>
            <a:r>
              <a:rPr lang="en-US" dirty="0"/>
              <a:t>It is therefore crucial that an organization conducts a training needs assessment the right way so that a training program can be made addressing the right issues.</a:t>
            </a:r>
          </a:p>
          <a:p>
            <a:r>
              <a:rPr lang="en-US" dirty="0"/>
              <a:t>Trainees’ current competency can be determined by pre-assessment. The following are suggested methods you can use to pre-assess a trainee’s competencies.</a:t>
            </a:r>
          </a:p>
        </p:txBody>
      </p:sp>
    </p:spTree>
    <p:extLst>
      <p:ext uri="{BB962C8B-B14F-4D97-AF65-F5344CB8AC3E}">
        <p14:creationId xmlns:p14="http://schemas.microsoft.com/office/powerpoint/2010/main" val="2654485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42EC-8A38-4101-916B-5E5439C990B5}"/>
              </a:ext>
            </a:extLst>
          </p:cNvPr>
          <p:cNvSpPr>
            <a:spLocks noGrp="1"/>
          </p:cNvSpPr>
          <p:nvPr>
            <p:ph type="title"/>
          </p:nvPr>
        </p:nvSpPr>
        <p:spPr>
          <a:xfrm>
            <a:off x="1484310" y="347870"/>
            <a:ext cx="10018713" cy="718930"/>
          </a:xfrm>
        </p:spPr>
        <p:txBody>
          <a:bodyPr>
            <a:normAutofit/>
          </a:bodyPr>
          <a:lstStyle/>
          <a:p>
            <a:r>
              <a:rPr lang="en-US" b="1" dirty="0"/>
              <a:t>Preparing a Self-assessment Guide</a:t>
            </a:r>
            <a:endParaRPr lang="en-US" dirty="0"/>
          </a:p>
        </p:txBody>
      </p:sp>
      <p:sp>
        <p:nvSpPr>
          <p:cNvPr id="3" name="Content Placeholder 2">
            <a:extLst>
              <a:ext uri="{FF2B5EF4-FFF2-40B4-BE49-F238E27FC236}">
                <a16:creationId xmlns:a16="http://schemas.microsoft.com/office/drawing/2014/main" id="{0B0B1944-9FEA-4697-B00C-7244D12AFF0F}"/>
              </a:ext>
            </a:extLst>
          </p:cNvPr>
          <p:cNvSpPr>
            <a:spLocks noGrp="1"/>
          </p:cNvSpPr>
          <p:nvPr>
            <p:ph idx="1"/>
          </p:nvPr>
        </p:nvSpPr>
        <p:spPr>
          <a:xfrm>
            <a:off x="2143606" y="1600200"/>
            <a:ext cx="8700119" cy="4505739"/>
          </a:xfrm>
        </p:spPr>
        <p:txBody>
          <a:bodyPr>
            <a:normAutofit/>
          </a:bodyPr>
          <a:lstStyle/>
          <a:p>
            <a:endParaRPr lang="en-US" dirty="0"/>
          </a:p>
        </p:txBody>
      </p:sp>
    </p:spTree>
    <p:extLst>
      <p:ext uri="{BB962C8B-B14F-4D97-AF65-F5344CB8AC3E}">
        <p14:creationId xmlns:p14="http://schemas.microsoft.com/office/powerpoint/2010/main" val="6139988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5684</TotalTime>
  <Words>3631</Words>
  <Application>Microsoft Office PowerPoint</Application>
  <PresentationFormat>Widescreen</PresentationFormat>
  <Paragraphs>776</Paragraphs>
  <Slides>53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53</vt:i4>
      </vt:variant>
    </vt:vector>
  </HeadingPairs>
  <TitlesOfParts>
    <vt:vector size="62" baseType="lpstr">
      <vt:lpstr>Algerian</vt:lpstr>
      <vt:lpstr>Arial</vt:lpstr>
      <vt:lpstr>Bookman Old Style</vt:lpstr>
      <vt:lpstr>Calibri</vt:lpstr>
      <vt:lpstr>Corbel</vt:lpstr>
      <vt:lpstr>Courier New</vt:lpstr>
      <vt:lpstr>Times New Roman</vt:lpstr>
      <vt:lpstr>Wingdings</vt:lpstr>
      <vt:lpstr>Parallax</vt:lpstr>
      <vt:lpstr> Competency Based Training (CBT&amp;A Methodology) Trainer &amp; Assessor(Level 4)</vt:lpstr>
      <vt:lpstr>The trainee must be able to:</vt:lpstr>
      <vt:lpstr>8.1 Identify training requirements of trainees</vt:lpstr>
      <vt:lpstr>Information of curriculum document</vt:lpstr>
      <vt:lpstr>Competency Standards (CS)</vt:lpstr>
      <vt:lpstr>Different components of a competency standard</vt:lpstr>
      <vt:lpstr>How does a curriculum document differ from competency standards?</vt:lpstr>
      <vt:lpstr>Identify Learner’s Current Competency</vt:lpstr>
      <vt:lpstr>Preparing a Self-assessment Guide</vt:lpstr>
      <vt:lpstr>Relationship between learning outcomes and elements</vt:lpstr>
      <vt:lpstr>Relationship between assessment criteria and performance criteria</vt:lpstr>
      <vt:lpstr>Validating Training Requirements</vt:lpstr>
      <vt:lpstr>8.2 Modify instructional materials</vt:lpstr>
      <vt:lpstr>Identify new requirements of learning materials</vt:lpstr>
      <vt:lpstr>Key feature of CBT</vt:lpstr>
      <vt:lpstr>Learning styles</vt:lpstr>
      <vt:lpstr>Instructional materials</vt:lpstr>
      <vt:lpstr>Review and revision of training materials</vt:lpstr>
      <vt:lpstr>Steps to review instructional materials</vt:lpstr>
      <vt:lpstr>What makes good learning material?</vt:lpstr>
      <vt:lpstr>Characteristics of Learners</vt:lpstr>
      <vt:lpstr>Training Requirements based on Characteristics of Learners</vt:lpstr>
      <vt:lpstr>How can equality and multiculturalism be promoted at training session?</vt:lpstr>
      <vt:lpstr>Removing barriers for Person with Disability (PWD)</vt:lpstr>
      <vt:lpstr>8.3 Prepare delivery plan and session plan</vt:lpstr>
      <vt:lpstr>Task Analysis</vt:lpstr>
      <vt:lpstr>Task Analysis</vt:lpstr>
      <vt:lpstr>Task Analysis</vt:lpstr>
      <vt:lpstr>Program Delivery Plan</vt:lpstr>
      <vt:lpstr>What should be considered in developing the delivery plan?</vt:lpstr>
      <vt:lpstr>Steps involved in developing a plan</vt:lpstr>
      <vt:lpstr>Sample program delivery plan</vt:lpstr>
      <vt:lpstr>Training Delivery Modes</vt:lpstr>
      <vt:lpstr>Other modes of delivery of learning</vt:lpstr>
      <vt:lpstr>On-the-job training</vt:lpstr>
      <vt:lpstr>Off-the-job training</vt:lpstr>
      <vt:lpstr>Learner-centered instruction methods</vt:lpstr>
      <vt:lpstr>Training Methods</vt:lpstr>
      <vt:lpstr>Sequencing</vt:lpstr>
      <vt:lpstr>Links in learning sessions</vt:lpstr>
      <vt:lpstr>Session Structure-planning</vt:lpstr>
      <vt:lpstr>What Is a Training Session Plan?</vt:lpstr>
      <vt:lpstr>Steps to Follow in Preparing a Session Plan</vt:lpstr>
      <vt:lpstr>8.4 Arrange learning and teaching resources </vt:lpstr>
      <vt:lpstr>What is a checklist?</vt:lpstr>
      <vt:lpstr>Checklist for selecting resources</vt:lpstr>
      <vt:lpstr>Check required resources for availability</vt:lpstr>
      <vt:lpstr>Customizing and developing resources</vt:lpstr>
      <vt:lpstr>Training Resources Checklist</vt:lpstr>
      <vt:lpstr>Things to consider while selecting training venue</vt:lpstr>
      <vt:lpstr>The Facilities</vt:lpstr>
      <vt:lpstr>Resources to be considered during the planning </vt:lpstr>
      <vt:lpstr>Arrange human resources required for training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reza.dte@gmail.com</dc:creator>
  <cp:lastModifiedBy>HP</cp:lastModifiedBy>
  <cp:revision>285</cp:revision>
  <dcterms:created xsi:type="dcterms:W3CDTF">2020-12-07T16:50:05Z</dcterms:created>
  <dcterms:modified xsi:type="dcterms:W3CDTF">2022-03-31T07:36:56Z</dcterms:modified>
</cp:coreProperties>
</file>