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9" r:id="rId18"/>
    <p:sldId id="280" r:id="rId19"/>
    <p:sldId id="281" r:id="rId20"/>
    <p:sldId id="282" r:id="rId21"/>
    <p:sldId id="283" r:id="rId22"/>
    <p:sldId id="284" r:id="rId23"/>
    <p:sldId id="285" r:id="rId24"/>
    <p:sldId id="286" r:id="rId25"/>
    <p:sldId id="287" r:id="rId26"/>
    <p:sldId id="276" r:id="rId27"/>
    <p:sldId id="277" r:id="rId28"/>
    <p:sldId id="278"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3/29/2022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Video" TargetMode="External"/><Relationship Id="rId2" Type="http://schemas.openxmlformats.org/officeDocument/2006/relationships/hyperlink" Target="https://en.wikipedia.org/wiki/Media_cli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hecompetencygroup.com/optimization/skill-gap-analysis.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hecompetencygroup.com/optimization/skill-gap-analysis.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studylecturenotes.com/social-sciences/education/224-qualities-of-a-good-teach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22624"/>
            <a:ext cx="10671750" cy="2616199"/>
          </a:xfrm>
        </p:spPr>
        <p:txBody>
          <a:bodyPr>
            <a:normAutofit fontScale="90000"/>
          </a:bodyPr>
          <a:lstStyle/>
          <a:p>
            <a:pPr algn="ctr"/>
            <a:br>
              <a:rPr lang="en-US" dirty="0"/>
            </a:br>
            <a:r>
              <a:rPr lang="en-US" sz="5300" dirty="0"/>
              <a:t>Competency Based Training (CBT&amp;A Methodology)</a:t>
            </a:r>
            <a:br>
              <a:rPr lang="en-US" sz="5300" dirty="0"/>
            </a:br>
            <a:r>
              <a:rPr lang="en-US" sz="5300"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5577290" y="2723609"/>
            <a:ext cx="2239618"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Day-9</a:t>
            </a:r>
          </a:p>
        </p:txBody>
      </p:sp>
      <p:sp>
        <p:nvSpPr>
          <p:cNvPr id="5" name="Rectangle 4">
            <a:extLst>
              <a:ext uri="{FF2B5EF4-FFF2-40B4-BE49-F238E27FC236}">
                <a16:creationId xmlns:a16="http://schemas.microsoft.com/office/drawing/2014/main" id="{DE544164-B746-49BE-BC75-7286E17FBB1E}"/>
              </a:ext>
            </a:extLst>
          </p:cNvPr>
          <p:cNvSpPr/>
          <p:nvPr/>
        </p:nvSpPr>
        <p:spPr>
          <a:xfrm>
            <a:off x="2967735" y="3313420"/>
            <a:ext cx="9423048" cy="954107"/>
          </a:xfrm>
          <a:prstGeom prst="rect">
            <a:avLst/>
          </a:prstGeom>
        </p:spPr>
        <p:txBody>
          <a:bodyPr wrap="square">
            <a:spAutoFit/>
          </a:bodyPr>
          <a:lstStyle/>
          <a:p>
            <a:r>
              <a:rPr lang="en-US" sz="2800" b="1" dirty="0">
                <a:solidFill>
                  <a:srgbClr val="00B050"/>
                </a:solidFill>
                <a:latin typeface="Algerian" panose="04020705040A02060702" pitchFamily="82" charset="0"/>
              </a:rPr>
              <a:t>9. Deliver Competency-Based Training</a:t>
            </a:r>
            <a:endParaRPr lang="en-US" sz="2800" dirty="0">
              <a:solidFill>
                <a:srgbClr val="00B050"/>
              </a:solidFill>
              <a:latin typeface="Algerian" panose="04020705040A02060702" pitchFamily="82" charset="0"/>
            </a:endParaRPr>
          </a:p>
          <a:p>
            <a:endParaRPr lang="en-US" sz="28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Applications of instructional videos and video clips</a:t>
            </a:r>
            <a:br>
              <a:rPr lang="en-US" dirty="0"/>
            </a:b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P-20</a:t>
            </a:r>
          </a:p>
        </p:txBody>
      </p:sp>
      <p:sp>
        <p:nvSpPr>
          <p:cNvPr id="8" name="Rectangle 7">
            <a:extLst>
              <a:ext uri="{FF2B5EF4-FFF2-40B4-BE49-F238E27FC236}">
                <a16:creationId xmlns:a16="http://schemas.microsoft.com/office/drawing/2014/main" id="{3FCEF701-E6D3-47D2-A833-67E8B4B101D8}"/>
              </a:ext>
            </a:extLst>
          </p:cNvPr>
          <p:cNvSpPr/>
          <p:nvPr/>
        </p:nvSpPr>
        <p:spPr>
          <a:xfrm>
            <a:off x="1881842" y="1559798"/>
            <a:ext cx="9528312" cy="3816429"/>
          </a:xfrm>
          <a:prstGeom prst="rect">
            <a:avLst/>
          </a:prstGeom>
        </p:spPr>
        <p:txBody>
          <a:bodyPr wrap="square">
            <a:spAutoFit/>
          </a:bodyPr>
          <a:lstStyle/>
          <a:p>
            <a:r>
              <a:rPr lang="en-US" dirty="0"/>
              <a:t> </a:t>
            </a:r>
            <a:r>
              <a:rPr lang="en-US" b="1" dirty="0"/>
              <a:t> Video clips:</a:t>
            </a:r>
            <a:endParaRPr lang="en-US" dirty="0"/>
          </a:p>
          <a:p>
            <a:r>
              <a:rPr lang="en-US" sz="2000" dirty="0"/>
              <a:t>Video clips are short </a:t>
            </a:r>
            <a:r>
              <a:rPr lang="en-US" sz="2000" dirty="0">
                <a:hlinkClick r:id="rId2"/>
              </a:rPr>
              <a:t>clips </a:t>
            </a:r>
            <a:r>
              <a:rPr lang="en-US" sz="2000" dirty="0"/>
              <a:t>of </a:t>
            </a:r>
            <a:r>
              <a:rPr lang="en-US" sz="2000" dirty="0">
                <a:hlinkClick r:id="rId3"/>
              </a:rPr>
              <a:t>video, </a:t>
            </a:r>
            <a:r>
              <a:rPr lang="en-US" sz="2000" dirty="0"/>
              <a:t>usually part of a longer recording. The term is also more loosely used to mean any short video less than the length of a traditional television program.</a:t>
            </a:r>
          </a:p>
          <a:p>
            <a:endParaRPr lang="en-US" sz="2000" dirty="0"/>
          </a:p>
          <a:p>
            <a:r>
              <a:rPr lang="en-US" b="1" dirty="0"/>
              <a:t>Why Use Video in the Classroom?</a:t>
            </a:r>
            <a:endParaRPr lang="en-US" dirty="0"/>
          </a:p>
          <a:p>
            <a:r>
              <a:rPr lang="en-US" dirty="0"/>
              <a:t> </a:t>
            </a:r>
          </a:p>
          <a:p>
            <a:r>
              <a:rPr lang="en-US" dirty="0"/>
              <a:t>Teachers, who use instructional video report that their students retain more information, understand concepts more rapidly and show more interest about what they are learning. With video as one component in a thoughtful lesson plan, students often make new connections between curriculum topics, and discover links between these topics and the world outside the classroom.</a:t>
            </a:r>
          </a:p>
          <a:p>
            <a:endParaRPr lang="en-US" dirty="0"/>
          </a:p>
        </p:txBody>
      </p:sp>
    </p:spTree>
    <p:extLst>
      <p:ext uri="{BB962C8B-B14F-4D97-AF65-F5344CB8AC3E}">
        <p14:creationId xmlns:p14="http://schemas.microsoft.com/office/powerpoint/2010/main" val="390718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Key advantages of video lectures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P-20</a:t>
            </a:r>
          </a:p>
        </p:txBody>
      </p:sp>
      <p:sp>
        <p:nvSpPr>
          <p:cNvPr id="8" name="Rectangle 7">
            <a:extLst>
              <a:ext uri="{FF2B5EF4-FFF2-40B4-BE49-F238E27FC236}">
                <a16:creationId xmlns:a16="http://schemas.microsoft.com/office/drawing/2014/main" id="{3FCEF701-E6D3-47D2-A833-67E8B4B101D8}"/>
              </a:ext>
            </a:extLst>
          </p:cNvPr>
          <p:cNvSpPr/>
          <p:nvPr/>
        </p:nvSpPr>
        <p:spPr>
          <a:xfrm>
            <a:off x="1789043" y="1771833"/>
            <a:ext cx="9912627" cy="3693319"/>
          </a:xfrm>
          <a:prstGeom prst="rect">
            <a:avLst/>
          </a:prstGeom>
        </p:spPr>
        <p:txBody>
          <a:bodyPr wrap="square">
            <a:spAutoFit/>
          </a:bodyPr>
          <a:lstStyle/>
          <a:p>
            <a:pPr lvl="0"/>
            <a:r>
              <a:rPr lang="en-US" b="1" dirty="0"/>
              <a:t>Explore the advantages of video presentations in teaching and training. This will help you make</a:t>
            </a:r>
          </a:p>
          <a:p>
            <a:pPr lvl="0"/>
            <a:endParaRPr lang="en-US" b="1" dirty="0"/>
          </a:p>
          <a:p>
            <a:pPr marL="285750" lvl="0" indent="-285750">
              <a:buFont typeface="Courier New" panose="02070309020205020404" pitchFamily="49" charset="0"/>
              <a:buChar char="o"/>
            </a:pPr>
            <a:r>
              <a:rPr lang="en-US" dirty="0"/>
              <a:t> </a:t>
            </a:r>
            <a:r>
              <a:rPr lang="en-US" sz="2000" b="1" dirty="0"/>
              <a:t>video lectures even more effective.</a:t>
            </a:r>
          </a:p>
          <a:p>
            <a:pPr marL="285750" lvl="0" indent="-285750">
              <a:buFont typeface="Courier New" panose="02070309020205020404" pitchFamily="49" charset="0"/>
              <a:buChar char="o"/>
            </a:pPr>
            <a:r>
              <a:rPr lang="en-US" sz="2000" b="1" dirty="0"/>
              <a:t>Easy to access anytime</a:t>
            </a:r>
          </a:p>
          <a:p>
            <a:pPr marL="285750" lvl="0" indent="-285750">
              <a:buFont typeface="Courier New" panose="02070309020205020404" pitchFamily="49" charset="0"/>
              <a:buChar char="o"/>
            </a:pPr>
            <a:r>
              <a:rPr lang="en-US" sz="2000" b="1" dirty="0"/>
              <a:t>Learn whenever you want</a:t>
            </a:r>
          </a:p>
          <a:p>
            <a:pPr marL="285750" lvl="0" indent="-285750">
              <a:buFont typeface="Courier New" panose="02070309020205020404" pitchFamily="49" charset="0"/>
              <a:buChar char="o"/>
            </a:pPr>
            <a:r>
              <a:rPr lang="en-US" sz="2000" b="1" dirty="0"/>
              <a:t>Learning at an individual pace</a:t>
            </a:r>
          </a:p>
          <a:p>
            <a:pPr marL="285750" lvl="0" indent="-285750">
              <a:buFont typeface="Courier New" panose="02070309020205020404" pitchFamily="49" charset="0"/>
              <a:buChar char="o"/>
            </a:pPr>
            <a:r>
              <a:rPr lang="en-US" sz="2000" b="1" dirty="0"/>
              <a:t>Many ways to use</a:t>
            </a:r>
          </a:p>
          <a:p>
            <a:pPr marL="285750" lvl="0" indent="-285750">
              <a:buFont typeface="Courier New" panose="02070309020205020404" pitchFamily="49" charset="0"/>
              <a:buChar char="o"/>
            </a:pPr>
            <a:r>
              <a:rPr lang="en-US" sz="2000" b="1" dirty="0"/>
              <a:t>Easy to deliver</a:t>
            </a:r>
          </a:p>
          <a:p>
            <a:pPr marL="285750" lvl="0" indent="-285750">
              <a:buFont typeface="Courier New" panose="02070309020205020404" pitchFamily="49" charset="0"/>
              <a:buChar char="o"/>
            </a:pPr>
            <a:r>
              <a:rPr lang="en-US" sz="2000" b="1" dirty="0"/>
              <a:t>More effective learning</a:t>
            </a:r>
          </a:p>
          <a:p>
            <a:pPr marL="285750" lvl="0" indent="-285750">
              <a:buFont typeface="Courier New" panose="02070309020205020404" pitchFamily="49" charset="0"/>
              <a:buChar char="o"/>
            </a:pPr>
            <a:r>
              <a:rPr lang="en-US" sz="2000" b="1" dirty="0"/>
              <a:t>Opportunity for self-study</a:t>
            </a:r>
          </a:p>
          <a:p>
            <a:pPr marL="285750" lvl="0" indent="-285750">
              <a:buFont typeface="Courier New" panose="02070309020205020404" pitchFamily="49" charset="0"/>
              <a:buChar char="o"/>
            </a:pPr>
            <a:r>
              <a:rPr lang="en-US" sz="2000" b="1" dirty="0"/>
              <a:t>Chance for self-testing</a:t>
            </a:r>
          </a:p>
          <a:p>
            <a:endParaRPr lang="en-US" dirty="0"/>
          </a:p>
        </p:txBody>
      </p:sp>
    </p:spTree>
    <p:extLst>
      <p:ext uri="{BB962C8B-B14F-4D97-AF65-F5344CB8AC3E}">
        <p14:creationId xmlns:p14="http://schemas.microsoft.com/office/powerpoint/2010/main" val="147377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Distribution and Timing</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P-22</a:t>
            </a:r>
          </a:p>
        </p:txBody>
      </p:sp>
      <p:sp>
        <p:nvSpPr>
          <p:cNvPr id="8" name="Rectangle 7">
            <a:extLst>
              <a:ext uri="{FF2B5EF4-FFF2-40B4-BE49-F238E27FC236}">
                <a16:creationId xmlns:a16="http://schemas.microsoft.com/office/drawing/2014/main" id="{3FCEF701-E6D3-47D2-A833-67E8B4B101D8}"/>
              </a:ext>
            </a:extLst>
          </p:cNvPr>
          <p:cNvSpPr/>
          <p:nvPr/>
        </p:nvSpPr>
        <p:spPr>
          <a:xfrm>
            <a:off x="4134679" y="2566964"/>
            <a:ext cx="4373218" cy="1200329"/>
          </a:xfrm>
          <a:prstGeom prst="rect">
            <a:avLst/>
          </a:prstGeom>
        </p:spPr>
        <p:txBody>
          <a:bodyPr wrap="square">
            <a:spAutoFit/>
          </a:bodyPr>
          <a:lstStyle/>
          <a:p>
            <a:pPr marL="285750" indent="-285750">
              <a:buFont typeface="Arial" panose="020B0604020202020204" pitchFamily="34" charset="0"/>
              <a:buChar char="•"/>
            </a:pPr>
            <a:r>
              <a:rPr lang="en-US" b="1" dirty="0"/>
              <a:t>Advance</a:t>
            </a:r>
          </a:p>
          <a:p>
            <a:pPr marL="285750" lvl="0" indent="-285750">
              <a:buFont typeface="Arial" panose="020B0604020202020204" pitchFamily="34" charset="0"/>
              <a:buChar char="•"/>
            </a:pPr>
            <a:r>
              <a:rPr lang="en-US" b="1" dirty="0"/>
              <a:t>During the session</a:t>
            </a:r>
          </a:p>
          <a:p>
            <a:pPr marL="285750" lvl="0" indent="-285750">
              <a:buFont typeface="Arial" panose="020B0604020202020204" pitchFamily="34" charset="0"/>
              <a:buChar char="•"/>
            </a:pPr>
            <a:r>
              <a:rPr lang="en-US" b="1" dirty="0"/>
              <a:t>At the end of the session</a:t>
            </a:r>
          </a:p>
          <a:p>
            <a:endParaRPr lang="en-US" dirty="0"/>
          </a:p>
        </p:txBody>
      </p:sp>
    </p:spTree>
    <p:extLst>
      <p:ext uri="{BB962C8B-B14F-4D97-AF65-F5344CB8AC3E}">
        <p14:creationId xmlns:p14="http://schemas.microsoft.com/office/powerpoint/2010/main" val="164709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Advantages of Print-based materials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P-22</a:t>
            </a:r>
          </a:p>
        </p:txBody>
      </p:sp>
      <p:sp>
        <p:nvSpPr>
          <p:cNvPr id="8" name="Rectangle 7">
            <a:extLst>
              <a:ext uri="{FF2B5EF4-FFF2-40B4-BE49-F238E27FC236}">
                <a16:creationId xmlns:a16="http://schemas.microsoft.com/office/drawing/2014/main" id="{3FCEF701-E6D3-47D2-A833-67E8B4B101D8}"/>
              </a:ext>
            </a:extLst>
          </p:cNvPr>
          <p:cNvSpPr/>
          <p:nvPr/>
        </p:nvSpPr>
        <p:spPr>
          <a:xfrm>
            <a:off x="1444519" y="1975296"/>
            <a:ext cx="9302961" cy="3139321"/>
          </a:xfrm>
          <a:prstGeom prst="rect">
            <a:avLst/>
          </a:prstGeom>
        </p:spPr>
        <p:txBody>
          <a:bodyPr wrap="square">
            <a:spAutoFit/>
          </a:bodyPr>
          <a:lstStyle/>
          <a:p>
            <a:pPr marL="285750" lvl="0" indent="-285750">
              <a:buFont typeface="Wingdings" panose="05000000000000000000" pitchFamily="2" charset="2"/>
              <a:buChar char="Ø"/>
            </a:pPr>
            <a:r>
              <a:rPr lang="en-US" dirty="0"/>
              <a:t>Print is highly portable. Print materials fit into pockets, backpacks, briefcases and glove boxes. This promotes independent learning.</a:t>
            </a:r>
          </a:p>
          <a:p>
            <a:endParaRPr lang="en-US" dirty="0"/>
          </a:p>
          <a:p>
            <a:pPr marL="285750" lvl="0" indent="-285750">
              <a:buFont typeface="Wingdings" panose="05000000000000000000" pitchFamily="2" charset="2"/>
              <a:buChar char="Ø"/>
            </a:pPr>
            <a:r>
              <a:rPr lang="en-US" dirty="0"/>
              <a:t>Print always matches the pace of the reader. It does not race ahead of the slow reader or lag behind the speed reader. It always waits for you to think things over.</a:t>
            </a:r>
          </a:p>
          <a:p>
            <a:endParaRPr lang="en-US" dirty="0"/>
          </a:p>
          <a:p>
            <a:pPr marL="285750" lvl="0" indent="-285750">
              <a:buFont typeface="Wingdings" panose="05000000000000000000" pitchFamily="2" charset="2"/>
              <a:buChar char="Ø"/>
            </a:pPr>
            <a:r>
              <a:rPr lang="en-US" dirty="0"/>
              <a:t>Most people learn to read at an early age and they can use anything in print provided that it's in a language they know.</a:t>
            </a:r>
          </a:p>
          <a:p>
            <a:endParaRPr lang="en-US" dirty="0"/>
          </a:p>
          <a:p>
            <a:pPr marL="285750" lvl="0" indent="-285750">
              <a:buFont typeface="Wingdings" panose="05000000000000000000" pitchFamily="2" charset="2"/>
              <a:buChar char="Ø"/>
            </a:pPr>
            <a:r>
              <a:rPr lang="en-US" dirty="0"/>
              <a:t>Printed materials can be personalized for effective one-to-one training</a:t>
            </a:r>
          </a:p>
          <a:p>
            <a:endParaRPr lang="en-US" dirty="0"/>
          </a:p>
        </p:txBody>
      </p:sp>
    </p:spTree>
    <p:extLst>
      <p:ext uri="{BB962C8B-B14F-4D97-AF65-F5344CB8AC3E}">
        <p14:creationId xmlns:p14="http://schemas.microsoft.com/office/powerpoint/2010/main" val="240051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dirty="0"/>
              <a:t>Benefits of using internet</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P-24</a:t>
            </a:r>
          </a:p>
        </p:txBody>
      </p:sp>
      <p:sp>
        <p:nvSpPr>
          <p:cNvPr id="8" name="Rectangle 7">
            <a:extLst>
              <a:ext uri="{FF2B5EF4-FFF2-40B4-BE49-F238E27FC236}">
                <a16:creationId xmlns:a16="http://schemas.microsoft.com/office/drawing/2014/main" id="{3FCEF701-E6D3-47D2-A833-67E8B4B101D8}"/>
              </a:ext>
            </a:extLst>
          </p:cNvPr>
          <p:cNvSpPr/>
          <p:nvPr/>
        </p:nvSpPr>
        <p:spPr>
          <a:xfrm>
            <a:off x="1444519" y="1975296"/>
            <a:ext cx="9302961" cy="3416320"/>
          </a:xfrm>
          <a:prstGeom prst="rect">
            <a:avLst/>
          </a:prstGeom>
        </p:spPr>
        <p:txBody>
          <a:bodyPr wrap="square">
            <a:spAutoFit/>
          </a:bodyPr>
          <a:lstStyle/>
          <a:p>
            <a:pPr marL="285750" indent="-285750">
              <a:buFont typeface="Wingdings" panose="05000000000000000000" pitchFamily="2" charset="2"/>
              <a:buChar char="ü"/>
            </a:pPr>
            <a:r>
              <a:rPr lang="en-US" dirty="0"/>
              <a:t> It is an amazing and fascinating learning resource.</a:t>
            </a:r>
          </a:p>
          <a:p>
            <a:pPr marL="285750" indent="-285750">
              <a:buFont typeface="Wingdings" panose="05000000000000000000" pitchFamily="2" charset="2"/>
              <a:buChar char="ü"/>
            </a:pPr>
            <a:endParaRPr lang="en-US" dirty="0"/>
          </a:p>
          <a:p>
            <a:pPr marL="285750" lvl="0" indent="-285750">
              <a:buFont typeface="Wingdings" panose="05000000000000000000" pitchFamily="2" charset="2"/>
              <a:buChar char="ü"/>
            </a:pPr>
            <a:r>
              <a:rPr lang="en-US" dirty="0"/>
              <a:t>It is a vast database of research material, with information on just about anything you could imagine.</a:t>
            </a:r>
          </a:p>
          <a:p>
            <a:endParaRPr lang="en-US" dirty="0"/>
          </a:p>
          <a:p>
            <a:pPr marL="285750" lvl="0" indent="-285750">
              <a:buFont typeface="Wingdings" panose="05000000000000000000" pitchFamily="2" charset="2"/>
              <a:buChar char="ü"/>
            </a:pPr>
            <a:r>
              <a:rPr lang="en-US" dirty="0"/>
              <a:t>It allows learners to communicate with each other via e-mail.</a:t>
            </a:r>
          </a:p>
          <a:p>
            <a:endParaRPr lang="en-US" dirty="0"/>
          </a:p>
          <a:p>
            <a:pPr marL="285750" lvl="0" indent="-285750">
              <a:buFont typeface="Wingdings" panose="05000000000000000000" pitchFamily="2" charset="2"/>
              <a:buChar char="ü"/>
            </a:pPr>
            <a:r>
              <a:rPr lang="en-US" dirty="0"/>
              <a:t>It can support a learner community via newsgroups.</a:t>
            </a:r>
          </a:p>
          <a:p>
            <a:endParaRPr lang="en-US" dirty="0"/>
          </a:p>
          <a:p>
            <a:pPr marL="285750" lvl="0" indent="-285750">
              <a:buFont typeface="Wingdings" panose="05000000000000000000" pitchFamily="2" charset="2"/>
              <a:buChar char="ü"/>
            </a:pPr>
            <a:r>
              <a:rPr lang="en-US" dirty="0"/>
              <a:t>It can provide for real-time communication via on-line chat.</a:t>
            </a:r>
          </a:p>
          <a:p>
            <a:endParaRPr lang="en-US" dirty="0"/>
          </a:p>
          <a:p>
            <a:pPr marL="285750" indent="-285750">
              <a:buFont typeface="Wingdings" panose="05000000000000000000" pitchFamily="2" charset="2"/>
              <a:buChar char="ü"/>
            </a:pPr>
            <a:r>
              <a:rPr lang="en-US" dirty="0"/>
              <a:t>It provides timely and accurate information through news-wire and other services</a:t>
            </a:r>
          </a:p>
        </p:txBody>
      </p:sp>
    </p:spTree>
    <p:extLst>
      <p:ext uri="{BB962C8B-B14F-4D97-AF65-F5344CB8AC3E}">
        <p14:creationId xmlns:p14="http://schemas.microsoft.com/office/powerpoint/2010/main" val="110088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pPr lvl="0"/>
            <a:r>
              <a:rPr lang="en-US" dirty="0"/>
              <a:t>Disadvantages of internet</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P-24</a:t>
            </a:r>
          </a:p>
        </p:txBody>
      </p:sp>
      <p:sp>
        <p:nvSpPr>
          <p:cNvPr id="8" name="Rectangle 7">
            <a:extLst>
              <a:ext uri="{FF2B5EF4-FFF2-40B4-BE49-F238E27FC236}">
                <a16:creationId xmlns:a16="http://schemas.microsoft.com/office/drawing/2014/main" id="{3FCEF701-E6D3-47D2-A833-67E8B4B101D8}"/>
              </a:ext>
            </a:extLst>
          </p:cNvPr>
          <p:cNvSpPr/>
          <p:nvPr/>
        </p:nvSpPr>
        <p:spPr>
          <a:xfrm>
            <a:off x="1444519" y="1975296"/>
            <a:ext cx="9302961" cy="1477328"/>
          </a:xfrm>
          <a:prstGeom prst="rect">
            <a:avLst/>
          </a:prstGeom>
        </p:spPr>
        <p:txBody>
          <a:bodyPr wrap="square">
            <a:spAutoFit/>
          </a:bodyPr>
          <a:lstStyle/>
          <a:p>
            <a:pPr marL="285750" lvl="0" indent="-285750">
              <a:buFont typeface="Wingdings" panose="05000000000000000000" pitchFamily="2" charset="2"/>
              <a:buChar char="ü"/>
            </a:pPr>
            <a:r>
              <a:rPr lang="en-US" dirty="0"/>
              <a:t>There is a lot of information that is untrue, inaccurate or at best very difficult to verify. Some learners find it hard to distinguish the quality of the source material.</a:t>
            </a:r>
          </a:p>
          <a:p>
            <a:pPr marL="285750" lvl="0" indent="-285750">
              <a:buFont typeface="Wingdings" panose="05000000000000000000" pitchFamily="2" charset="2"/>
              <a:buChar char="ü"/>
            </a:pPr>
            <a:r>
              <a:rPr lang="en-US" dirty="0"/>
              <a:t>Learners have ready access to inappropriate material of every kind imaginable.</a:t>
            </a:r>
          </a:p>
          <a:p>
            <a:endParaRPr lang="en-US" dirty="0"/>
          </a:p>
          <a:p>
            <a:pPr marL="285750" lvl="0" indent="-285750">
              <a:buFont typeface="Wingdings" panose="05000000000000000000" pitchFamily="2" charset="2"/>
              <a:buChar char="ü"/>
            </a:pPr>
            <a:r>
              <a:rPr lang="en-US" dirty="0"/>
              <a:t>It can be a real time-waster.</a:t>
            </a:r>
          </a:p>
        </p:txBody>
      </p:sp>
    </p:spTree>
    <p:extLst>
      <p:ext uri="{BB962C8B-B14F-4D97-AF65-F5344CB8AC3E}">
        <p14:creationId xmlns:p14="http://schemas.microsoft.com/office/powerpoint/2010/main" val="90119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pPr lvl="0"/>
            <a:r>
              <a:rPr lang="en-US" b="1" dirty="0"/>
              <a:t>Important To Use Technology In Classroom</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P-25</a:t>
            </a:r>
          </a:p>
        </p:txBody>
      </p:sp>
      <p:sp>
        <p:nvSpPr>
          <p:cNvPr id="8" name="Rectangle 7">
            <a:extLst>
              <a:ext uri="{FF2B5EF4-FFF2-40B4-BE49-F238E27FC236}">
                <a16:creationId xmlns:a16="http://schemas.microsoft.com/office/drawing/2014/main" id="{3FCEF701-E6D3-47D2-A833-67E8B4B101D8}"/>
              </a:ext>
            </a:extLst>
          </p:cNvPr>
          <p:cNvSpPr/>
          <p:nvPr/>
        </p:nvSpPr>
        <p:spPr>
          <a:xfrm>
            <a:off x="2650435" y="1975296"/>
            <a:ext cx="8097045" cy="3416320"/>
          </a:xfrm>
          <a:prstGeom prst="rect">
            <a:avLst/>
          </a:prstGeom>
        </p:spPr>
        <p:txBody>
          <a:bodyPr wrap="square">
            <a:spAutoFit/>
          </a:bodyPr>
          <a:lstStyle/>
          <a:p>
            <a:pPr marL="285750" lvl="0" indent="-285750">
              <a:buFont typeface="Courier New" panose="02070309020205020404" pitchFamily="49" charset="0"/>
              <a:buChar char="o"/>
            </a:pPr>
            <a:r>
              <a:rPr lang="en-US" dirty="0"/>
              <a:t>Easy access to educational materials</a:t>
            </a:r>
          </a:p>
          <a:p>
            <a:endParaRPr lang="en-US" dirty="0"/>
          </a:p>
          <a:p>
            <a:pPr marL="285750" lvl="0" indent="-285750">
              <a:buFont typeface="Courier New" panose="02070309020205020404" pitchFamily="49" charset="0"/>
              <a:buChar char="o"/>
            </a:pPr>
            <a:r>
              <a:rPr lang="en-US" dirty="0"/>
              <a:t>New Technology Motivates Students</a:t>
            </a:r>
          </a:p>
          <a:p>
            <a:endParaRPr lang="en-US" dirty="0"/>
          </a:p>
          <a:p>
            <a:pPr marL="285750" lvl="0" indent="-285750">
              <a:buFont typeface="Courier New" panose="02070309020205020404" pitchFamily="49" charset="0"/>
              <a:buChar char="o"/>
            </a:pPr>
            <a:r>
              <a:rPr lang="en-US" dirty="0"/>
              <a:t>Increases Students Participation</a:t>
            </a:r>
          </a:p>
          <a:p>
            <a:endParaRPr lang="en-US" dirty="0"/>
          </a:p>
          <a:p>
            <a:pPr marL="285750" lvl="0" indent="-285750">
              <a:buFont typeface="Courier New" panose="02070309020205020404" pitchFamily="49" charset="0"/>
              <a:buChar char="o"/>
            </a:pPr>
            <a:r>
              <a:rPr lang="en-US" dirty="0"/>
              <a:t>Improves Students writing skills</a:t>
            </a:r>
          </a:p>
          <a:p>
            <a:pPr lvl="0"/>
            <a:endParaRPr lang="en-US" dirty="0"/>
          </a:p>
          <a:p>
            <a:pPr marL="285750" lvl="0" indent="-285750">
              <a:buFont typeface="Courier New" panose="02070309020205020404" pitchFamily="49" charset="0"/>
              <a:buChar char="o"/>
            </a:pPr>
            <a:r>
              <a:rPr lang="en-US" dirty="0"/>
              <a:t>Subjects are made easier to learn</a:t>
            </a:r>
          </a:p>
          <a:p>
            <a:endParaRPr lang="en-US" dirty="0"/>
          </a:p>
          <a:p>
            <a:pPr marL="285750" lvl="0" indent="-285750">
              <a:buFont typeface="Courier New" panose="02070309020205020404" pitchFamily="49" charset="0"/>
              <a:buChar char="o"/>
            </a:pPr>
            <a:r>
              <a:rPr lang="en-US" dirty="0"/>
              <a:t>Encourages personalized learning plans</a:t>
            </a:r>
          </a:p>
          <a:p>
            <a:pPr marL="285750" lvl="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59680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Computer based learning / eLearning</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P-25</a:t>
            </a:r>
          </a:p>
        </p:txBody>
      </p:sp>
      <p:sp>
        <p:nvSpPr>
          <p:cNvPr id="8" name="Rectangle 7">
            <a:extLst>
              <a:ext uri="{FF2B5EF4-FFF2-40B4-BE49-F238E27FC236}">
                <a16:creationId xmlns:a16="http://schemas.microsoft.com/office/drawing/2014/main" id="{3FCEF701-E6D3-47D2-A833-67E8B4B101D8}"/>
              </a:ext>
            </a:extLst>
          </p:cNvPr>
          <p:cNvSpPr/>
          <p:nvPr/>
        </p:nvSpPr>
        <p:spPr>
          <a:xfrm>
            <a:off x="2650435" y="1975296"/>
            <a:ext cx="8097045" cy="3416320"/>
          </a:xfrm>
          <a:prstGeom prst="rect">
            <a:avLst/>
          </a:prstGeom>
        </p:spPr>
        <p:txBody>
          <a:bodyPr wrap="square">
            <a:spAutoFit/>
          </a:bodyPr>
          <a:lstStyle/>
          <a:p>
            <a:pPr marL="285750" lvl="0" indent="-285750">
              <a:buFont typeface="Wingdings" panose="05000000000000000000" pitchFamily="2" charset="2"/>
              <a:buChar char="Ø"/>
            </a:pPr>
            <a:r>
              <a:rPr lang="en-US" dirty="0"/>
              <a:t>Engaging Students with Customized Content</a:t>
            </a:r>
          </a:p>
          <a:p>
            <a:endParaRPr lang="en-US" dirty="0"/>
          </a:p>
          <a:p>
            <a:pPr marL="285750" lvl="0" indent="-285750">
              <a:buFont typeface="Wingdings" panose="05000000000000000000" pitchFamily="2" charset="2"/>
              <a:buChar char="Ø"/>
            </a:pPr>
            <a:r>
              <a:rPr lang="en-US" dirty="0"/>
              <a:t>Synchronization with Updated and Info graphic Content</a:t>
            </a:r>
          </a:p>
          <a:p>
            <a:endParaRPr lang="en-US" dirty="0"/>
          </a:p>
          <a:p>
            <a:pPr marL="285750" lvl="0" indent="-285750">
              <a:buFont typeface="Wingdings" panose="05000000000000000000" pitchFamily="2" charset="2"/>
              <a:buChar char="Ø"/>
            </a:pPr>
            <a:r>
              <a:rPr lang="en-US" dirty="0"/>
              <a:t>Enhanced Lesson Plans with Quick Delivery</a:t>
            </a:r>
          </a:p>
          <a:p>
            <a:endParaRPr lang="en-US" dirty="0"/>
          </a:p>
          <a:p>
            <a:pPr marL="285750" lvl="0" indent="-285750">
              <a:buFont typeface="Wingdings" panose="05000000000000000000" pitchFamily="2" charset="2"/>
              <a:buChar char="Ø"/>
            </a:pPr>
            <a:r>
              <a:rPr lang="en-US" dirty="0"/>
              <a:t>High-End Effectiveness</a:t>
            </a:r>
          </a:p>
          <a:p>
            <a:endParaRPr lang="en-US" dirty="0"/>
          </a:p>
          <a:p>
            <a:pPr marL="285750" lvl="0" indent="-285750">
              <a:buFont typeface="Wingdings" panose="05000000000000000000" pitchFamily="2" charset="2"/>
              <a:buChar char="Ø"/>
            </a:pPr>
            <a:r>
              <a:rPr lang="en-US" dirty="0"/>
              <a:t>Reduction in Cost</a:t>
            </a:r>
          </a:p>
          <a:p>
            <a:endParaRPr lang="en-US" dirty="0"/>
          </a:p>
          <a:p>
            <a:pPr marL="285750" lvl="0" indent="-285750">
              <a:buFont typeface="Wingdings" panose="05000000000000000000" pitchFamily="2" charset="2"/>
              <a:buChar char="Ø"/>
            </a:pPr>
            <a:r>
              <a:rPr lang="en-US" dirty="0"/>
              <a:t>Paperless Learning</a:t>
            </a:r>
          </a:p>
          <a:p>
            <a:pPr lvl="0"/>
            <a:endParaRPr lang="en-US" dirty="0"/>
          </a:p>
        </p:txBody>
      </p:sp>
    </p:spTree>
    <p:extLst>
      <p:ext uri="{BB962C8B-B14F-4D97-AF65-F5344CB8AC3E}">
        <p14:creationId xmlns:p14="http://schemas.microsoft.com/office/powerpoint/2010/main" val="217562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Computer based learning / eLearning Limitations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P-25</a:t>
            </a:r>
          </a:p>
        </p:txBody>
      </p:sp>
      <p:sp>
        <p:nvSpPr>
          <p:cNvPr id="8" name="Rectangle 7">
            <a:extLst>
              <a:ext uri="{FF2B5EF4-FFF2-40B4-BE49-F238E27FC236}">
                <a16:creationId xmlns:a16="http://schemas.microsoft.com/office/drawing/2014/main" id="{3FCEF701-E6D3-47D2-A833-67E8B4B101D8}"/>
              </a:ext>
            </a:extLst>
          </p:cNvPr>
          <p:cNvSpPr/>
          <p:nvPr/>
        </p:nvSpPr>
        <p:spPr>
          <a:xfrm>
            <a:off x="2226366" y="1392200"/>
            <a:ext cx="8097045" cy="4524315"/>
          </a:xfrm>
          <a:prstGeom prst="rect">
            <a:avLst/>
          </a:prstGeom>
        </p:spPr>
        <p:txBody>
          <a:bodyPr wrap="square">
            <a:spAutoFit/>
          </a:bodyPr>
          <a:lstStyle/>
          <a:p>
            <a:pPr marL="285750" lvl="0" indent="-285750">
              <a:buFont typeface="Wingdings" panose="05000000000000000000" pitchFamily="2" charset="2"/>
              <a:buChar char="§"/>
            </a:pPr>
            <a:r>
              <a:rPr lang="en-US" dirty="0"/>
              <a:t>Designing instructional material is very complex</a:t>
            </a:r>
          </a:p>
          <a:p>
            <a:endParaRPr lang="en-US" dirty="0"/>
          </a:p>
          <a:p>
            <a:pPr marL="285750" lvl="0" indent="-285750">
              <a:buFont typeface="Wingdings" panose="05000000000000000000" pitchFamily="2" charset="2"/>
              <a:buChar char="§"/>
            </a:pPr>
            <a:r>
              <a:rPr lang="en-US" dirty="0"/>
              <a:t>It requires intensive labor</a:t>
            </a:r>
          </a:p>
          <a:p>
            <a:endParaRPr lang="en-US" dirty="0"/>
          </a:p>
          <a:p>
            <a:pPr marL="285750" lvl="0" indent="-285750">
              <a:buFont typeface="Wingdings" panose="05000000000000000000" pitchFamily="2" charset="2"/>
              <a:buChar char="§"/>
            </a:pPr>
            <a:r>
              <a:rPr lang="en-US" dirty="0"/>
              <a:t>It is  expensive</a:t>
            </a:r>
          </a:p>
          <a:p>
            <a:endParaRPr lang="en-US" dirty="0"/>
          </a:p>
          <a:p>
            <a:pPr marL="285750" lvl="0" indent="-285750">
              <a:buFont typeface="Wingdings" panose="05000000000000000000" pitchFamily="2" charset="2"/>
              <a:buChar char="§"/>
            </a:pPr>
            <a:r>
              <a:rPr lang="en-US" dirty="0"/>
              <a:t>There is a lack of high quality software to assist in the process</a:t>
            </a:r>
          </a:p>
          <a:p>
            <a:endParaRPr lang="en-US" dirty="0"/>
          </a:p>
          <a:p>
            <a:pPr marL="285750" lvl="0" indent="-285750">
              <a:buFont typeface="Wingdings" panose="05000000000000000000" pitchFamily="2" charset="2"/>
              <a:buChar char="§"/>
            </a:pPr>
            <a:r>
              <a:rPr lang="en-US" dirty="0"/>
              <a:t>A limited range of skills can be taught by computers—they don't train effectively in the affective, motor and interpersonal skills;</a:t>
            </a:r>
          </a:p>
          <a:p>
            <a:endParaRPr lang="en-US" dirty="0"/>
          </a:p>
          <a:p>
            <a:pPr marL="285750" lvl="0" indent="-285750">
              <a:buFont typeface="Wingdings" panose="05000000000000000000" pitchFamily="2" charset="2"/>
              <a:buChar char="§"/>
            </a:pPr>
            <a:r>
              <a:rPr lang="en-US" dirty="0"/>
              <a:t>Small companies can rarely afford to develop their own software and the prepared products often don't meet individual needs;</a:t>
            </a:r>
          </a:p>
          <a:p>
            <a:endParaRPr lang="en-US" dirty="0"/>
          </a:p>
          <a:p>
            <a:pPr marL="285750" lvl="0" indent="-285750">
              <a:buFont typeface="Wingdings" panose="05000000000000000000" pitchFamily="2" charset="2"/>
              <a:buChar char="§"/>
            </a:pPr>
            <a:r>
              <a:rPr lang="en-US" dirty="0"/>
              <a:t>Interaction with a computer is a solitary activity.</a:t>
            </a:r>
          </a:p>
          <a:p>
            <a:pPr lvl="0"/>
            <a:endParaRPr lang="en-US" dirty="0"/>
          </a:p>
        </p:txBody>
      </p:sp>
    </p:spTree>
    <p:extLst>
      <p:ext uri="{BB962C8B-B14F-4D97-AF65-F5344CB8AC3E}">
        <p14:creationId xmlns:p14="http://schemas.microsoft.com/office/powerpoint/2010/main" val="405721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Teaching and learning principles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P-27</a:t>
            </a:r>
          </a:p>
        </p:txBody>
      </p:sp>
      <p:sp>
        <p:nvSpPr>
          <p:cNvPr id="8" name="Rectangle 7">
            <a:extLst>
              <a:ext uri="{FF2B5EF4-FFF2-40B4-BE49-F238E27FC236}">
                <a16:creationId xmlns:a16="http://schemas.microsoft.com/office/drawing/2014/main" id="{3FCEF701-E6D3-47D2-A833-67E8B4B101D8}"/>
              </a:ext>
            </a:extLst>
          </p:cNvPr>
          <p:cNvSpPr/>
          <p:nvPr/>
        </p:nvSpPr>
        <p:spPr>
          <a:xfrm>
            <a:off x="1484244" y="948690"/>
            <a:ext cx="10217426" cy="5078313"/>
          </a:xfrm>
          <a:prstGeom prst="rect">
            <a:avLst/>
          </a:prstGeom>
        </p:spPr>
        <p:txBody>
          <a:bodyPr wrap="square">
            <a:spAutoFit/>
          </a:bodyPr>
          <a:lstStyle/>
          <a:p>
            <a:pPr marL="342900" lvl="0" indent="-342900">
              <a:buFont typeface="+mj-lt"/>
              <a:buAutoNum type="arabicPeriod"/>
            </a:pPr>
            <a:r>
              <a:rPr lang="en-US" dirty="0"/>
              <a:t>Students' beliefs or perceptions about intelligence and ability affect their learning.</a:t>
            </a:r>
          </a:p>
          <a:p>
            <a:pPr marL="342900" lvl="0" indent="-342900">
              <a:buFont typeface="+mj-lt"/>
              <a:buAutoNum type="arabicPeriod"/>
            </a:pPr>
            <a:r>
              <a:rPr lang="en-US" dirty="0"/>
              <a:t>What students already know affects their learning.</a:t>
            </a:r>
          </a:p>
          <a:p>
            <a:pPr marL="342900" lvl="0" indent="-342900">
              <a:buFont typeface="+mj-lt"/>
              <a:buAutoNum type="arabicPeriod"/>
            </a:pPr>
            <a:r>
              <a:rPr lang="en-US" dirty="0"/>
              <a:t>Learning is based on context, so generalizing learning to new contexts is not spontaneous but instead needs to be facilitated.</a:t>
            </a:r>
          </a:p>
          <a:p>
            <a:pPr marL="342900" lvl="0" indent="-342900">
              <a:buFont typeface="+mj-lt"/>
              <a:buAutoNum type="arabicPeriod"/>
            </a:pPr>
            <a:r>
              <a:rPr lang="en-US" dirty="0"/>
              <a:t>Acquiring long-term knowledge and skill is largely dependent on practice.</a:t>
            </a:r>
          </a:p>
          <a:p>
            <a:pPr marL="342900" lvl="0" indent="-342900">
              <a:buFont typeface="+mj-lt"/>
              <a:buAutoNum type="arabicPeriod"/>
            </a:pPr>
            <a:r>
              <a:rPr lang="en-US" dirty="0"/>
              <a:t>Clear, explanatory and timely feedback to students is important for learning.</a:t>
            </a:r>
          </a:p>
          <a:p>
            <a:pPr marL="342900" lvl="0" indent="-342900">
              <a:buFont typeface="+mj-lt"/>
              <a:buAutoNum type="arabicPeriod"/>
            </a:pPr>
            <a:r>
              <a:rPr lang="en-US" dirty="0"/>
              <a:t>Student creativity can be promoted.</a:t>
            </a:r>
          </a:p>
          <a:p>
            <a:pPr marL="342900" lvl="0" indent="-342900">
              <a:buFont typeface="+mj-lt"/>
              <a:buAutoNum type="arabicPeriod"/>
            </a:pPr>
            <a:r>
              <a:rPr lang="en-US" dirty="0"/>
              <a:t>Students tend to enjoy learning and perform better when they are motivated to achieve.</a:t>
            </a:r>
          </a:p>
          <a:p>
            <a:pPr marL="342900" lvl="0" indent="-342900">
              <a:buFont typeface="+mj-lt"/>
              <a:buAutoNum type="arabicPeriod"/>
            </a:pPr>
            <a:r>
              <a:rPr lang="en-US" dirty="0"/>
              <a:t>Teachers' expectations about their students affect students' opportunities to learn, their motivation and their learning outcomes.</a:t>
            </a:r>
          </a:p>
          <a:p>
            <a:pPr marL="342900" lvl="0" indent="-342900">
              <a:buFont typeface="+mj-lt"/>
              <a:buAutoNum type="arabicPeriod"/>
            </a:pPr>
            <a:r>
              <a:rPr lang="en-US" dirty="0"/>
              <a:t>Learning is situated within multiple social contexts.</a:t>
            </a:r>
          </a:p>
          <a:p>
            <a:pPr marL="342900" lvl="0" indent="-342900">
              <a:buFont typeface="+mj-lt"/>
              <a:buAutoNum type="arabicPeriod"/>
            </a:pPr>
            <a:r>
              <a:rPr lang="en-US" dirty="0"/>
              <a:t>Interpersonal relationships and communication are critical to both the teaching-learning process and the social-emotional development of students.</a:t>
            </a:r>
          </a:p>
          <a:p>
            <a:pPr marL="342900" lvl="0" indent="-342900">
              <a:buFont typeface="+mj-lt"/>
              <a:buAutoNum type="arabicPeriod"/>
            </a:pPr>
            <a:r>
              <a:rPr lang="en-US" dirty="0"/>
              <a:t>Emotional well-being influences educational performance, learning and development.</a:t>
            </a:r>
          </a:p>
          <a:p>
            <a:pPr marL="342900" lvl="0" indent="-342900">
              <a:buFont typeface="+mj-lt"/>
              <a:buAutoNum type="arabicPeriod"/>
            </a:pPr>
            <a:r>
              <a:rPr lang="en-US" dirty="0"/>
              <a:t>Formative and summative assessments are both important and useful but require different approaches and interpretations.</a:t>
            </a:r>
          </a:p>
          <a:p>
            <a:pPr marL="342900" lvl="0" indent="-342900">
              <a:buFont typeface="+mj-lt"/>
              <a:buAutoNum type="arabicPeriod"/>
            </a:pPr>
            <a:r>
              <a:rPr lang="en-US" dirty="0"/>
              <a:t>Students' skills, knowledge and attitude are best measured with competency Based Assessment processes.</a:t>
            </a:r>
          </a:p>
        </p:txBody>
      </p:sp>
    </p:spTree>
    <p:extLst>
      <p:ext uri="{BB962C8B-B14F-4D97-AF65-F5344CB8AC3E}">
        <p14:creationId xmlns:p14="http://schemas.microsoft.com/office/powerpoint/2010/main" val="78972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a:solidFill>
                  <a:srgbClr val="00B0F0"/>
                </a:solidFill>
                <a:latin typeface="Algerian" panose="04020705040A02060702" pitchFamily="82" charset="0"/>
              </a:rPr>
              <a:t>Deliver </a:t>
            </a:r>
            <a:r>
              <a:rPr lang="en-US" b="1" dirty="0">
                <a:solidFill>
                  <a:srgbClr val="00B0F0"/>
                </a:solidFill>
                <a:latin typeface="Algerian" panose="04020705040A02060702" pitchFamily="82" charset="0"/>
              </a:rPr>
              <a:t>Competency-Based Training</a:t>
            </a:r>
            <a:endParaRPr lang="en-US" sz="32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498169" y="1416325"/>
            <a:ext cx="7884977" cy="3124201"/>
          </a:xfrm>
        </p:spPr>
        <p:txBody>
          <a:bodyPr>
            <a:normAutofit/>
          </a:bodyPr>
          <a:lstStyle/>
          <a:p>
            <a:pPr marL="457200" lvl="0" indent="-457200">
              <a:buFont typeface="+mj-lt"/>
              <a:buAutoNum type="arabicPeriod"/>
            </a:pPr>
            <a:r>
              <a:rPr lang="en-US" b="1" dirty="0"/>
              <a:t>Arrange training facilities and aids</a:t>
            </a:r>
          </a:p>
          <a:p>
            <a:pPr marL="457200" lvl="0" indent="-457200">
              <a:buFont typeface="+mj-lt"/>
              <a:buAutoNum type="arabicPeriod"/>
            </a:pPr>
            <a:r>
              <a:rPr lang="en-US" b="1" dirty="0"/>
              <a:t>Facilitate training session</a:t>
            </a:r>
          </a:p>
          <a:p>
            <a:pPr marL="457200" lvl="0" indent="-457200">
              <a:buFont typeface="+mj-lt"/>
              <a:buAutoNum type="arabicPeriod"/>
            </a:pPr>
            <a:r>
              <a:rPr lang="en-US" b="1" dirty="0"/>
              <a:t>Review and evaluate training session delivery</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P-6</a:t>
            </a:r>
          </a:p>
        </p:txBody>
      </p:sp>
    </p:spTree>
    <p:extLst>
      <p:ext uri="{BB962C8B-B14F-4D97-AF65-F5344CB8AC3E}">
        <p14:creationId xmlns:p14="http://schemas.microsoft.com/office/powerpoint/2010/main" val="322280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355794"/>
            <a:ext cx="10561918" cy="556592"/>
          </a:xfrm>
        </p:spPr>
        <p:txBody>
          <a:bodyPr>
            <a:normAutofit fontScale="90000"/>
          </a:bodyPr>
          <a:lstStyle/>
          <a:p>
            <a:r>
              <a:rPr lang="en-US" b="1" dirty="0"/>
              <a:t>Reasonable Adjustments on the RTO</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P-27</a:t>
            </a:r>
          </a:p>
        </p:txBody>
      </p:sp>
      <p:sp>
        <p:nvSpPr>
          <p:cNvPr id="8" name="Rectangle 7">
            <a:extLst>
              <a:ext uri="{FF2B5EF4-FFF2-40B4-BE49-F238E27FC236}">
                <a16:creationId xmlns:a16="http://schemas.microsoft.com/office/drawing/2014/main" id="{3FCEF701-E6D3-47D2-A833-67E8B4B101D8}"/>
              </a:ext>
            </a:extLst>
          </p:cNvPr>
          <p:cNvSpPr/>
          <p:nvPr/>
        </p:nvSpPr>
        <p:spPr>
          <a:xfrm>
            <a:off x="2736606" y="1144300"/>
            <a:ext cx="7818783" cy="4801314"/>
          </a:xfrm>
          <a:prstGeom prst="rect">
            <a:avLst/>
          </a:prstGeom>
        </p:spPr>
        <p:txBody>
          <a:bodyPr wrap="square">
            <a:spAutoFit/>
          </a:bodyPr>
          <a:lstStyle/>
          <a:p>
            <a:pPr marL="285750" lvl="0" indent="-285750">
              <a:buFont typeface="Courier New" panose="02070309020205020404" pitchFamily="49" charset="0"/>
              <a:buChar char="o"/>
            </a:pPr>
            <a:r>
              <a:rPr lang="en-US" b="1" dirty="0"/>
              <a:t>Accessible class rooms</a:t>
            </a:r>
          </a:p>
          <a:p>
            <a:endParaRPr lang="en-US" b="1" dirty="0"/>
          </a:p>
          <a:p>
            <a:pPr marL="285750" lvl="0" indent="-285750">
              <a:buFont typeface="Courier New" panose="02070309020205020404" pitchFamily="49" charset="0"/>
              <a:buChar char="o"/>
            </a:pPr>
            <a:r>
              <a:rPr lang="en-US" b="1" dirty="0"/>
              <a:t>Note-taking support</a:t>
            </a:r>
          </a:p>
          <a:p>
            <a:endParaRPr lang="en-US" b="1" dirty="0"/>
          </a:p>
          <a:p>
            <a:pPr marL="285750" lvl="0" indent="-285750">
              <a:buFont typeface="Courier New" panose="02070309020205020404" pitchFamily="49" charset="0"/>
              <a:buChar char="o"/>
            </a:pPr>
            <a:r>
              <a:rPr lang="en-US" b="1" dirty="0"/>
              <a:t>Course material in alternate formats—electronic, large print, Braille</a:t>
            </a:r>
          </a:p>
          <a:p>
            <a:endParaRPr lang="en-US" b="1" dirty="0"/>
          </a:p>
          <a:p>
            <a:pPr marL="285750" lvl="0" indent="-285750">
              <a:buFont typeface="Courier New" panose="02070309020205020404" pitchFamily="49" charset="0"/>
              <a:buChar char="o"/>
            </a:pPr>
            <a:r>
              <a:rPr lang="en-US" b="1" dirty="0"/>
              <a:t>Use of laptop for assessments</a:t>
            </a:r>
          </a:p>
          <a:p>
            <a:endParaRPr lang="en-US" b="1" dirty="0"/>
          </a:p>
          <a:p>
            <a:pPr marL="285750" lvl="0" indent="-285750">
              <a:buFont typeface="Courier New" panose="02070309020205020404" pitchFamily="49" charset="0"/>
              <a:buChar char="o"/>
            </a:pPr>
            <a:r>
              <a:rPr lang="en-US" b="1" dirty="0"/>
              <a:t>Extra time or extensions for assessments</a:t>
            </a:r>
          </a:p>
          <a:p>
            <a:endParaRPr lang="en-US" b="1" dirty="0"/>
          </a:p>
          <a:p>
            <a:pPr marL="285750" lvl="0" indent="-285750">
              <a:buFont typeface="Courier New" panose="02070309020205020404" pitchFamily="49" charset="0"/>
              <a:buChar char="o"/>
            </a:pPr>
            <a:r>
              <a:rPr lang="en-US" b="1" dirty="0"/>
              <a:t>Alternate assessment tasks</a:t>
            </a:r>
          </a:p>
          <a:p>
            <a:endParaRPr lang="en-US" b="1" dirty="0"/>
          </a:p>
          <a:p>
            <a:pPr marL="285750" lvl="0" indent="-285750">
              <a:buFont typeface="Courier New" panose="02070309020205020404" pitchFamily="49" charset="0"/>
              <a:buChar char="o"/>
            </a:pPr>
            <a:r>
              <a:rPr lang="en-US" b="1" dirty="0"/>
              <a:t>Ergonomic chair/desk</a:t>
            </a:r>
          </a:p>
          <a:p>
            <a:endParaRPr lang="en-US" b="1" dirty="0"/>
          </a:p>
          <a:p>
            <a:pPr marL="285750" lvl="0" indent="-285750">
              <a:buFont typeface="Courier New" panose="02070309020205020404" pitchFamily="49" charset="0"/>
              <a:buChar char="o"/>
            </a:pPr>
            <a:r>
              <a:rPr lang="en-US" b="1" dirty="0"/>
              <a:t>Use of assistive technology</a:t>
            </a:r>
          </a:p>
          <a:p>
            <a:endParaRPr lang="en-US" b="1" dirty="0"/>
          </a:p>
          <a:p>
            <a:pPr marL="285750" lvl="0" indent="-285750">
              <a:buFont typeface="Courier New" panose="02070309020205020404" pitchFamily="49" charset="0"/>
              <a:buChar char="o"/>
            </a:pPr>
            <a:r>
              <a:rPr lang="en-US" b="1" dirty="0"/>
              <a:t>An interpreter</a:t>
            </a:r>
          </a:p>
        </p:txBody>
      </p:sp>
    </p:spTree>
    <p:extLst>
      <p:ext uri="{BB962C8B-B14F-4D97-AF65-F5344CB8AC3E}">
        <p14:creationId xmlns:p14="http://schemas.microsoft.com/office/powerpoint/2010/main" val="398440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355794"/>
            <a:ext cx="10561918" cy="556592"/>
          </a:xfrm>
        </p:spPr>
        <p:txBody>
          <a:bodyPr>
            <a:normAutofit fontScale="90000"/>
          </a:bodyPr>
          <a:lstStyle/>
          <a:p>
            <a:r>
              <a:rPr lang="en-US" b="1" dirty="0">
                <a:solidFill>
                  <a:srgbClr val="00B0F0"/>
                </a:solidFill>
                <a:latin typeface="Tahoma" panose="020B0604030504040204" pitchFamily="34" charset="0"/>
                <a:ea typeface="Tahoma" panose="020B0604030504040204" pitchFamily="34" charset="0"/>
                <a:cs typeface="Tahoma" panose="020B0604030504040204" pitchFamily="34" charset="0"/>
              </a:rPr>
              <a:t>9.2 Facilitate Training Session</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P-36</a:t>
            </a:r>
          </a:p>
        </p:txBody>
      </p:sp>
      <p:sp>
        <p:nvSpPr>
          <p:cNvPr id="8" name="Rectangle 7">
            <a:extLst>
              <a:ext uri="{FF2B5EF4-FFF2-40B4-BE49-F238E27FC236}">
                <a16:creationId xmlns:a16="http://schemas.microsoft.com/office/drawing/2014/main" id="{3FCEF701-E6D3-47D2-A833-67E8B4B101D8}"/>
              </a:ext>
            </a:extLst>
          </p:cNvPr>
          <p:cNvSpPr/>
          <p:nvPr/>
        </p:nvSpPr>
        <p:spPr>
          <a:xfrm>
            <a:off x="2040835" y="1740648"/>
            <a:ext cx="8839200" cy="3139321"/>
          </a:xfrm>
          <a:prstGeom prst="rect">
            <a:avLst/>
          </a:prstGeom>
        </p:spPr>
        <p:txBody>
          <a:bodyPr wrap="square">
            <a:spAutoFit/>
          </a:bodyPr>
          <a:lstStyle/>
          <a:p>
            <a:r>
              <a:rPr lang="en-US" b="1" dirty="0"/>
              <a:t>Competency Based Training &amp; Assessment (CBT&amp;A)</a:t>
            </a:r>
            <a:endParaRPr lang="en-US" dirty="0"/>
          </a:p>
          <a:p>
            <a:r>
              <a:rPr lang="en-US" dirty="0"/>
              <a:t> </a:t>
            </a:r>
          </a:p>
          <a:p>
            <a:r>
              <a:rPr lang="en-US" dirty="0"/>
              <a:t>It is widely </a:t>
            </a:r>
            <a:r>
              <a:rPr lang="en-US" dirty="0" err="1"/>
              <a:t>recogised</a:t>
            </a:r>
            <a:r>
              <a:rPr lang="en-US" dirty="0"/>
              <a:t> that skill needs in the </a:t>
            </a:r>
            <a:r>
              <a:rPr lang="en-US" dirty="0" err="1"/>
              <a:t>lobour</a:t>
            </a:r>
            <a:r>
              <a:rPr lang="en-US" dirty="0"/>
              <a:t> market need to be more clearly and precisely defined so that delivery and assessment arrangements can give greater emphasis to practical skills.</a:t>
            </a:r>
          </a:p>
          <a:p>
            <a:r>
              <a:rPr lang="en-US" dirty="0"/>
              <a:t> </a:t>
            </a:r>
          </a:p>
          <a:p>
            <a:r>
              <a:rPr lang="en-US" dirty="0"/>
              <a:t>An important foundation for the introduction of CBT&amp;A is close dialogue with industry to develop clear description of skills and knowledge required to perform different tasks in the workplace.</a:t>
            </a:r>
          </a:p>
          <a:p>
            <a:r>
              <a:rPr lang="en-US" dirty="0"/>
              <a:t> </a:t>
            </a:r>
          </a:p>
          <a:p>
            <a:r>
              <a:rPr lang="en-US" dirty="0"/>
              <a:t>CBT&amp;A is one of the main features of Bangladesh National Skills Development Policy-2011.</a:t>
            </a:r>
            <a:endParaRPr lang="en-US" b="1" dirty="0"/>
          </a:p>
        </p:txBody>
      </p:sp>
    </p:spTree>
    <p:extLst>
      <p:ext uri="{BB962C8B-B14F-4D97-AF65-F5344CB8AC3E}">
        <p14:creationId xmlns:p14="http://schemas.microsoft.com/office/powerpoint/2010/main" val="62663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355794"/>
            <a:ext cx="10561918" cy="556592"/>
          </a:xfrm>
        </p:spPr>
        <p:txBody>
          <a:bodyPr>
            <a:normAutofit fontScale="90000"/>
          </a:bodyPr>
          <a:lstStyle/>
          <a:p>
            <a:r>
              <a:rPr lang="en-US" b="1" dirty="0"/>
              <a:t>Competency Based Training Program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P-36</a:t>
            </a:r>
          </a:p>
        </p:txBody>
      </p:sp>
      <p:sp>
        <p:nvSpPr>
          <p:cNvPr id="8" name="Rectangle 7">
            <a:extLst>
              <a:ext uri="{FF2B5EF4-FFF2-40B4-BE49-F238E27FC236}">
                <a16:creationId xmlns:a16="http://schemas.microsoft.com/office/drawing/2014/main" id="{3FCEF701-E6D3-47D2-A833-67E8B4B101D8}"/>
              </a:ext>
            </a:extLst>
          </p:cNvPr>
          <p:cNvSpPr/>
          <p:nvPr/>
        </p:nvSpPr>
        <p:spPr>
          <a:xfrm>
            <a:off x="2040835" y="1740648"/>
            <a:ext cx="8839200" cy="3693319"/>
          </a:xfrm>
          <a:prstGeom prst="rect">
            <a:avLst/>
          </a:prstGeom>
        </p:spPr>
        <p:txBody>
          <a:bodyPr wrap="square">
            <a:spAutoFit/>
          </a:bodyPr>
          <a:lstStyle/>
          <a:p>
            <a:r>
              <a:rPr lang="en-US" dirty="0"/>
              <a:t>Competency based training (CBT) places emphasis on what a person can do in the workplace as a result of completing a training program.</a:t>
            </a:r>
          </a:p>
          <a:p>
            <a:r>
              <a:rPr lang="en-US" dirty="0"/>
              <a:t> </a:t>
            </a:r>
          </a:p>
          <a:p>
            <a:r>
              <a:rPr lang="en-US" dirty="0"/>
              <a:t>CBT programs are often comprised of modules broken into segments called learning outcomes. These modules are based on standards set by industry, and assessment is designed to ensure each trainee has achieved all module outcomes.</a:t>
            </a:r>
          </a:p>
          <a:p>
            <a:r>
              <a:rPr lang="en-US" dirty="0"/>
              <a:t> </a:t>
            </a:r>
          </a:p>
          <a:p>
            <a:r>
              <a:rPr lang="en-US" dirty="0"/>
              <a:t>Progress within a CBT program is not based on time. When students complete the requirements in a module, they can move to the next module, therefore they may be able to complete a program of study quickly.</a:t>
            </a:r>
          </a:p>
          <a:p>
            <a:r>
              <a:rPr lang="en-US" dirty="0"/>
              <a:t> </a:t>
            </a:r>
          </a:p>
          <a:p>
            <a:r>
              <a:rPr lang="en-US" dirty="0"/>
              <a:t>Some CBT programs will only be available within fixed timeframes and some have on the job and outside the job components.</a:t>
            </a:r>
            <a:endParaRPr lang="en-US" b="1" dirty="0"/>
          </a:p>
        </p:txBody>
      </p:sp>
    </p:spTree>
    <p:extLst>
      <p:ext uri="{BB962C8B-B14F-4D97-AF65-F5344CB8AC3E}">
        <p14:creationId xmlns:p14="http://schemas.microsoft.com/office/powerpoint/2010/main" val="4045601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027076" y="305090"/>
            <a:ext cx="10561918" cy="556592"/>
          </a:xfrm>
        </p:spPr>
        <p:txBody>
          <a:bodyPr>
            <a:normAutofit fontScale="90000"/>
          </a:bodyPr>
          <a:lstStyle/>
          <a:p>
            <a:r>
              <a:rPr lang="en-US" b="1" dirty="0"/>
              <a:t>Why CBT surpasses more conventional methods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P-36</a:t>
            </a:r>
          </a:p>
        </p:txBody>
      </p:sp>
      <p:sp>
        <p:nvSpPr>
          <p:cNvPr id="8" name="Rectangle 7">
            <a:extLst>
              <a:ext uri="{FF2B5EF4-FFF2-40B4-BE49-F238E27FC236}">
                <a16:creationId xmlns:a16="http://schemas.microsoft.com/office/drawing/2014/main" id="{3FCEF701-E6D3-47D2-A833-67E8B4B101D8}"/>
              </a:ext>
            </a:extLst>
          </p:cNvPr>
          <p:cNvSpPr/>
          <p:nvPr/>
        </p:nvSpPr>
        <p:spPr>
          <a:xfrm>
            <a:off x="1497496" y="1740648"/>
            <a:ext cx="10091498" cy="2862322"/>
          </a:xfrm>
          <a:prstGeom prst="rect">
            <a:avLst/>
          </a:prstGeom>
        </p:spPr>
        <p:txBody>
          <a:bodyPr wrap="square">
            <a:spAutoFit/>
          </a:bodyPr>
          <a:lstStyle/>
          <a:p>
            <a:pPr lvl="0"/>
            <a:r>
              <a:rPr lang="en-US" b="1" dirty="0"/>
              <a:t>1. Competency-based training targets </a:t>
            </a:r>
            <a:r>
              <a:rPr lang="en-US" b="1" dirty="0">
                <a:hlinkClick r:id="rId2"/>
              </a:rPr>
              <a:t>skill gaps.</a:t>
            </a:r>
            <a:endParaRPr lang="en-US" b="1" dirty="0"/>
          </a:p>
          <a:p>
            <a:r>
              <a:rPr lang="en-US" b="1" dirty="0"/>
              <a:t> </a:t>
            </a:r>
          </a:p>
          <a:p>
            <a:pPr lvl="0"/>
            <a:r>
              <a:rPr lang="en-US" b="1" dirty="0"/>
              <a:t>2. Competency-based training is performance-based.</a:t>
            </a:r>
          </a:p>
          <a:p>
            <a:r>
              <a:rPr lang="en-US" b="1" dirty="0"/>
              <a:t> </a:t>
            </a:r>
          </a:p>
          <a:p>
            <a:pPr lvl="0"/>
            <a:r>
              <a:rPr lang="en-US" b="1" dirty="0"/>
              <a:t>3. Competency-based training requires that learners take responsibility for their own learning.</a:t>
            </a:r>
          </a:p>
          <a:p>
            <a:pPr lvl="0"/>
            <a:endParaRPr lang="en-US" b="1" dirty="0"/>
          </a:p>
          <a:p>
            <a:pPr lvl="0"/>
            <a:r>
              <a:rPr lang="en-US" b="1" dirty="0"/>
              <a:t>4. Competency-based training builds the training capacity of the organization.</a:t>
            </a:r>
          </a:p>
          <a:p>
            <a:r>
              <a:rPr lang="en-US" b="1" dirty="0"/>
              <a:t> </a:t>
            </a:r>
          </a:p>
          <a:p>
            <a:pPr lvl="0"/>
            <a:r>
              <a:rPr lang="en-US" b="1" dirty="0"/>
              <a:t>5. Competency-based training is customized to meet the specific requirements of the trainees.</a:t>
            </a:r>
          </a:p>
          <a:p>
            <a:pPr lvl="0"/>
            <a:endParaRPr lang="en-US" dirty="0"/>
          </a:p>
        </p:txBody>
      </p:sp>
    </p:spTree>
    <p:extLst>
      <p:ext uri="{BB962C8B-B14F-4D97-AF65-F5344CB8AC3E}">
        <p14:creationId xmlns:p14="http://schemas.microsoft.com/office/powerpoint/2010/main" val="2351020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027076" y="305090"/>
            <a:ext cx="10561918" cy="556592"/>
          </a:xfrm>
        </p:spPr>
        <p:txBody>
          <a:bodyPr>
            <a:normAutofit fontScale="90000"/>
          </a:bodyPr>
          <a:lstStyle/>
          <a:p>
            <a:r>
              <a:rPr lang="en-US" b="1" dirty="0"/>
              <a:t>CBT versus Traditional Programs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P-36</a:t>
            </a:r>
          </a:p>
        </p:txBody>
      </p:sp>
      <p:graphicFrame>
        <p:nvGraphicFramePr>
          <p:cNvPr id="3" name="Table 4">
            <a:extLst>
              <a:ext uri="{FF2B5EF4-FFF2-40B4-BE49-F238E27FC236}">
                <a16:creationId xmlns:a16="http://schemas.microsoft.com/office/drawing/2014/main" id="{94B768A7-F63C-4ECE-8632-D5526F35C873}"/>
              </a:ext>
            </a:extLst>
          </p:cNvPr>
          <p:cNvGraphicFramePr>
            <a:graphicFrameLocks noGrp="1"/>
          </p:cNvGraphicFramePr>
          <p:nvPr>
            <p:extLst>
              <p:ext uri="{D42A27DB-BD31-4B8C-83A1-F6EECF244321}">
                <p14:modId xmlns:p14="http://schemas.microsoft.com/office/powerpoint/2010/main" val="3879474281"/>
              </p:ext>
            </p:extLst>
          </p:nvPr>
        </p:nvGraphicFramePr>
        <p:xfrm>
          <a:off x="1338470" y="1673822"/>
          <a:ext cx="10694438" cy="4414520"/>
        </p:xfrm>
        <a:graphic>
          <a:graphicData uri="http://schemas.openxmlformats.org/drawingml/2006/table">
            <a:tbl>
              <a:tblPr firstRow="1" bandRow="1">
                <a:tableStyleId>{5C22544A-7EE6-4342-B048-85BDC9FD1C3A}</a:tableStyleId>
              </a:tblPr>
              <a:tblGrid>
                <a:gridCol w="5155095">
                  <a:extLst>
                    <a:ext uri="{9D8B030D-6E8A-4147-A177-3AD203B41FA5}">
                      <a16:colId xmlns:a16="http://schemas.microsoft.com/office/drawing/2014/main" val="2423346853"/>
                    </a:ext>
                  </a:extLst>
                </a:gridCol>
                <a:gridCol w="5539343">
                  <a:extLst>
                    <a:ext uri="{9D8B030D-6E8A-4147-A177-3AD203B41FA5}">
                      <a16:colId xmlns:a16="http://schemas.microsoft.com/office/drawing/2014/main" val="3732286822"/>
                    </a:ext>
                  </a:extLst>
                </a:gridCol>
              </a:tblGrid>
              <a:tr h="370840">
                <a:tc>
                  <a:txBody>
                    <a:bodyPr/>
                    <a:lstStyle/>
                    <a:p>
                      <a:r>
                        <a:rPr lang="en-US" sz="1800" b="1" kern="1200" dirty="0">
                          <a:solidFill>
                            <a:schemeClr val="lt1"/>
                          </a:solidFill>
                          <a:effectLst/>
                          <a:latin typeface="+mn-lt"/>
                          <a:ea typeface="+mn-ea"/>
                          <a:cs typeface="+mn-cs"/>
                        </a:rPr>
                        <a:t>Traditional training programs</a:t>
                      </a:r>
                      <a:endParaRPr lang="en-US" dirty="0"/>
                    </a:p>
                  </a:txBody>
                  <a:tcPr/>
                </a:tc>
                <a:tc>
                  <a:txBody>
                    <a:bodyPr/>
                    <a:lstStyle/>
                    <a:p>
                      <a:r>
                        <a:rPr lang="en-US" sz="1800" b="1" kern="1200" dirty="0">
                          <a:solidFill>
                            <a:schemeClr val="lt1"/>
                          </a:solidFill>
                          <a:effectLst/>
                          <a:latin typeface="+mn-lt"/>
                          <a:ea typeface="+mn-ea"/>
                          <a:cs typeface="+mn-cs"/>
                        </a:rPr>
                        <a:t>CBT training programs</a:t>
                      </a:r>
                      <a:endParaRPr lang="en-US" dirty="0"/>
                    </a:p>
                  </a:txBody>
                  <a:tcPr/>
                </a:tc>
                <a:extLst>
                  <a:ext uri="{0D108BD9-81ED-4DB2-BD59-A6C34878D82A}">
                    <a16:rowId xmlns:a16="http://schemas.microsoft.com/office/drawing/2014/main" val="3040463704"/>
                  </a:ext>
                </a:extLst>
              </a:tr>
              <a:tr h="370840">
                <a:tc>
                  <a:txBody>
                    <a:bodyPr/>
                    <a:lstStyle/>
                    <a:p>
                      <a:r>
                        <a:rPr lang="en-US" sz="1800" kern="1200" dirty="0">
                          <a:solidFill>
                            <a:schemeClr val="dk1"/>
                          </a:solidFill>
                          <a:effectLst/>
                          <a:latin typeface="+mn-lt"/>
                          <a:ea typeface="+mn-ea"/>
                          <a:cs typeface="+mn-cs"/>
                        </a:rPr>
                        <a:t>1. Instructors focus on managing instruction.</a:t>
                      </a:r>
                      <a:endParaRPr lang="en-US" dirty="0"/>
                    </a:p>
                  </a:txBody>
                  <a:tcPr/>
                </a:tc>
                <a:tc>
                  <a:txBody>
                    <a:bodyPr/>
                    <a:lstStyle/>
                    <a:p>
                      <a:r>
                        <a:rPr lang="en-US" sz="1800" kern="1200" dirty="0">
                          <a:solidFill>
                            <a:schemeClr val="dk1"/>
                          </a:solidFill>
                          <a:effectLst/>
                          <a:latin typeface="+mn-lt"/>
                          <a:ea typeface="+mn-ea"/>
                          <a:cs typeface="+mn-cs"/>
                        </a:rPr>
                        <a:t>1. Instructors focus on managing learning</a:t>
                      </a:r>
                      <a:endParaRPr lang="en-US" dirty="0"/>
                    </a:p>
                  </a:txBody>
                  <a:tcPr/>
                </a:tc>
                <a:extLst>
                  <a:ext uri="{0D108BD9-81ED-4DB2-BD59-A6C34878D82A}">
                    <a16:rowId xmlns:a16="http://schemas.microsoft.com/office/drawing/2014/main" val="597688818"/>
                  </a:ext>
                </a:extLst>
              </a:tr>
              <a:tr h="370840">
                <a:tc>
                  <a:txBody>
                    <a:bodyPr/>
                    <a:lstStyle/>
                    <a:p>
                      <a:r>
                        <a:rPr lang="en-US" dirty="0"/>
                        <a:t>2. </a:t>
                      </a:r>
                      <a:r>
                        <a:rPr lang="en-US" sz="1800" kern="1200" dirty="0">
                          <a:solidFill>
                            <a:schemeClr val="dk1"/>
                          </a:solidFill>
                          <a:effectLst/>
                          <a:latin typeface="+mn-lt"/>
                          <a:ea typeface="+mn-ea"/>
                          <a:cs typeface="+mn-cs"/>
                        </a:rPr>
                        <a:t>Most students enter at about the same time.</a:t>
                      </a:r>
                      <a:endParaRPr lang="en-US" dirty="0"/>
                    </a:p>
                  </a:txBody>
                  <a:tcPr/>
                </a:tc>
                <a:tc>
                  <a:txBody>
                    <a:bodyPr/>
                    <a:lstStyle/>
                    <a:p>
                      <a:r>
                        <a:rPr lang="en-US" dirty="0"/>
                        <a:t>2. </a:t>
                      </a:r>
                      <a:r>
                        <a:rPr lang="en-US" sz="1800" kern="1200" dirty="0">
                          <a:solidFill>
                            <a:schemeClr val="dk1"/>
                          </a:solidFill>
                          <a:effectLst/>
                          <a:latin typeface="+mn-lt"/>
                          <a:ea typeface="+mn-ea"/>
                          <a:cs typeface="+mn-cs"/>
                        </a:rPr>
                        <a:t>Students enter at various times throughout the year.</a:t>
                      </a:r>
                      <a:endParaRPr lang="en-US" dirty="0"/>
                    </a:p>
                  </a:txBody>
                  <a:tcPr/>
                </a:tc>
                <a:extLst>
                  <a:ext uri="{0D108BD9-81ED-4DB2-BD59-A6C34878D82A}">
                    <a16:rowId xmlns:a16="http://schemas.microsoft.com/office/drawing/2014/main" val="3563860011"/>
                  </a:ext>
                </a:extLst>
              </a:tr>
              <a:tr h="370840">
                <a:tc>
                  <a:txBody>
                    <a:bodyPr/>
                    <a:lstStyle/>
                    <a:p>
                      <a:r>
                        <a:rPr lang="en-US" dirty="0"/>
                        <a:t>3. </a:t>
                      </a:r>
                      <a:r>
                        <a:rPr lang="en-US" sz="1800" kern="1200" dirty="0">
                          <a:solidFill>
                            <a:schemeClr val="dk1"/>
                          </a:solidFill>
                          <a:effectLst/>
                          <a:latin typeface="+mn-lt"/>
                          <a:ea typeface="+mn-ea"/>
                          <a:cs typeface="+mn-cs"/>
                        </a:rPr>
                        <a:t>All students cover the same material</a:t>
                      </a:r>
                      <a:endParaRPr lang="en-US" dirty="0"/>
                    </a:p>
                  </a:txBody>
                  <a:tcPr/>
                </a:tc>
                <a:tc>
                  <a:txBody>
                    <a:bodyPr/>
                    <a:lstStyle/>
                    <a:p>
                      <a:r>
                        <a:rPr lang="en-US" dirty="0"/>
                        <a:t>3. </a:t>
                      </a:r>
                      <a:r>
                        <a:rPr lang="en-US" sz="1800" kern="1200" dirty="0">
                          <a:solidFill>
                            <a:schemeClr val="dk1"/>
                          </a:solidFill>
                          <a:effectLst/>
                          <a:latin typeface="+mn-lt"/>
                          <a:ea typeface="+mn-ea"/>
                          <a:cs typeface="+mn-cs"/>
                        </a:rPr>
                        <a:t>Different students may be training for different occupations within the same program</a:t>
                      </a:r>
                      <a:endParaRPr lang="en-US" dirty="0"/>
                    </a:p>
                  </a:txBody>
                  <a:tcPr/>
                </a:tc>
                <a:extLst>
                  <a:ext uri="{0D108BD9-81ED-4DB2-BD59-A6C34878D82A}">
                    <a16:rowId xmlns:a16="http://schemas.microsoft.com/office/drawing/2014/main" val="202682345"/>
                  </a:ext>
                </a:extLst>
              </a:tr>
              <a:tr h="370840">
                <a:tc>
                  <a:txBody>
                    <a:bodyPr/>
                    <a:lstStyle/>
                    <a:p>
                      <a:r>
                        <a:rPr lang="en-US" dirty="0"/>
                        <a:t>4. </a:t>
                      </a:r>
                      <a:r>
                        <a:rPr lang="en-US" sz="1800" kern="1200" dirty="0">
                          <a:solidFill>
                            <a:schemeClr val="dk1"/>
                          </a:solidFill>
                          <a:effectLst/>
                          <a:latin typeface="+mn-lt"/>
                          <a:ea typeface="+mn-ea"/>
                          <a:cs typeface="+mn-cs"/>
                        </a:rPr>
                        <a:t>Retesting is discouraged or not allowed at all</a:t>
                      </a:r>
                      <a:endParaRPr lang="en-US" dirty="0"/>
                    </a:p>
                  </a:txBody>
                  <a:tcPr/>
                </a:tc>
                <a:tc>
                  <a:txBody>
                    <a:bodyPr/>
                    <a:lstStyle/>
                    <a:p>
                      <a:r>
                        <a:rPr lang="en-US" dirty="0"/>
                        <a:t>4. </a:t>
                      </a:r>
                      <a:r>
                        <a:rPr lang="en-US" sz="1800" kern="1200" dirty="0">
                          <a:solidFill>
                            <a:schemeClr val="dk1"/>
                          </a:solidFill>
                          <a:effectLst/>
                          <a:latin typeface="+mn-lt"/>
                          <a:ea typeface="+mn-ea"/>
                          <a:cs typeface="+mn-cs"/>
                        </a:rPr>
                        <a:t>Retesting is encouraged for mastery.</a:t>
                      </a:r>
                      <a:endParaRPr lang="en-US" dirty="0"/>
                    </a:p>
                  </a:txBody>
                  <a:tcPr/>
                </a:tc>
                <a:extLst>
                  <a:ext uri="{0D108BD9-81ED-4DB2-BD59-A6C34878D82A}">
                    <a16:rowId xmlns:a16="http://schemas.microsoft.com/office/drawing/2014/main" val="3130701439"/>
                  </a:ext>
                </a:extLst>
              </a:tr>
              <a:tr h="370840">
                <a:tc>
                  <a:txBody>
                    <a:bodyPr/>
                    <a:lstStyle/>
                    <a:p>
                      <a:r>
                        <a:rPr lang="en-US" dirty="0"/>
                        <a:t>5. </a:t>
                      </a:r>
                      <a:r>
                        <a:rPr lang="en-US" sz="1800" kern="1200" dirty="0">
                          <a:solidFill>
                            <a:schemeClr val="dk1"/>
                          </a:solidFill>
                          <a:effectLst/>
                          <a:latin typeface="+mn-lt"/>
                          <a:ea typeface="+mn-ea"/>
                          <a:cs typeface="+mn-cs"/>
                        </a:rPr>
                        <a:t>The instructor controls the learning pace</a:t>
                      </a:r>
                      <a:endParaRPr lang="en-US" dirty="0"/>
                    </a:p>
                  </a:txBody>
                  <a:tcPr/>
                </a:tc>
                <a:tc>
                  <a:txBody>
                    <a:bodyPr/>
                    <a:lstStyle/>
                    <a:p>
                      <a:r>
                        <a:rPr lang="en-US" dirty="0"/>
                        <a:t>5. </a:t>
                      </a:r>
                      <a:r>
                        <a:rPr lang="en-US" sz="1800" kern="1200" dirty="0">
                          <a:solidFill>
                            <a:schemeClr val="dk1"/>
                          </a:solidFill>
                          <a:effectLst/>
                          <a:latin typeface="+mn-lt"/>
                          <a:ea typeface="+mn-ea"/>
                          <a:cs typeface="+mn-cs"/>
                        </a:rPr>
                        <a:t>Each student progresses at his or her own pace</a:t>
                      </a:r>
                      <a:endParaRPr lang="en-US" dirty="0"/>
                    </a:p>
                  </a:txBody>
                  <a:tcPr/>
                </a:tc>
                <a:extLst>
                  <a:ext uri="{0D108BD9-81ED-4DB2-BD59-A6C34878D82A}">
                    <a16:rowId xmlns:a16="http://schemas.microsoft.com/office/drawing/2014/main" val="625570444"/>
                  </a:ext>
                </a:extLst>
              </a:tr>
              <a:tr h="370840">
                <a:tc>
                  <a:txBody>
                    <a:bodyPr/>
                    <a:lstStyle/>
                    <a:p>
                      <a:r>
                        <a:rPr lang="en-US" dirty="0"/>
                        <a:t>6. </a:t>
                      </a:r>
                      <a:r>
                        <a:rPr lang="en-US" sz="1800" kern="1200" dirty="0">
                          <a:solidFill>
                            <a:schemeClr val="dk1"/>
                          </a:solidFill>
                          <a:effectLst/>
                          <a:latin typeface="+mn-lt"/>
                          <a:ea typeface="+mn-ea"/>
                          <a:cs typeface="+mn-cs"/>
                        </a:rPr>
                        <a:t>All  students  are  usually  tested  at once</a:t>
                      </a:r>
                      <a:endParaRPr lang="en-US" dirty="0"/>
                    </a:p>
                  </a:txBody>
                  <a:tcPr/>
                </a:tc>
                <a:tc>
                  <a:txBody>
                    <a:bodyPr/>
                    <a:lstStyle/>
                    <a:p>
                      <a:r>
                        <a:rPr lang="en-US" dirty="0"/>
                        <a:t>6. </a:t>
                      </a:r>
                      <a:r>
                        <a:rPr lang="en-US" sz="1800" kern="1200" dirty="0">
                          <a:solidFill>
                            <a:schemeClr val="dk1"/>
                          </a:solidFill>
                          <a:effectLst/>
                          <a:latin typeface="+mn-lt"/>
                          <a:ea typeface="+mn-ea"/>
                          <a:cs typeface="+mn-cs"/>
                        </a:rPr>
                        <a:t>Each student is tested when ready to demonstrate mastery</a:t>
                      </a:r>
                      <a:endParaRPr lang="en-US" dirty="0"/>
                    </a:p>
                  </a:txBody>
                  <a:tcPr/>
                </a:tc>
                <a:extLst>
                  <a:ext uri="{0D108BD9-81ED-4DB2-BD59-A6C34878D82A}">
                    <a16:rowId xmlns:a16="http://schemas.microsoft.com/office/drawing/2014/main" val="260080500"/>
                  </a:ext>
                </a:extLst>
              </a:tr>
              <a:tr h="370840">
                <a:tc>
                  <a:txBody>
                    <a:bodyPr/>
                    <a:lstStyle/>
                    <a:p>
                      <a:r>
                        <a:rPr lang="en-US" dirty="0"/>
                        <a:t>7. </a:t>
                      </a:r>
                      <a:r>
                        <a:rPr lang="en-US" sz="1800" kern="1200" dirty="0">
                          <a:solidFill>
                            <a:schemeClr val="dk1"/>
                          </a:solidFill>
                          <a:effectLst/>
                          <a:latin typeface="+mn-lt"/>
                          <a:ea typeface="+mn-ea"/>
                          <a:cs typeface="+mn-cs"/>
                        </a:rPr>
                        <a:t>Very little continuous feedback is given</a:t>
                      </a:r>
                      <a:endParaRPr lang="en-US" dirty="0"/>
                    </a:p>
                  </a:txBody>
                  <a:tcPr/>
                </a:tc>
                <a:tc>
                  <a:txBody>
                    <a:bodyPr/>
                    <a:lstStyle/>
                    <a:p>
                      <a:r>
                        <a:rPr lang="en-US" dirty="0"/>
                        <a:t>7. </a:t>
                      </a:r>
                      <a:r>
                        <a:rPr lang="en-US" sz="1800" kern="1200" dirty="0">
                          <a:solidFill>
                            <a:schemeClr val="dk1"/>
                          </a:solidFill>
                          <a:effectLst/>
                          <a:latin typeface="+mn-lt"/>
                          <a:ea typeface="+mn-ea"/>
                          <a:cs typeface="+mn-cs"/>
                        </a:rPr>
                        <a:t>Immediate feedback is given to each student at critical points in the learning process</a:t>
                      </a:r>
                      <a:endParaRPr lang="en-US" dirty="0"/>
                    </a:p>
                  </a:txBody>
                  <a:tcPr/>
                </a:tc>
                <a:extLst>
                  <a:ext uri="{0D108BD9-81ED-4DB2-BD59-A6C34878D82A}">
                    <a16:rowId xmlns:a16="http://schemas.microsoft.com/office/drawing/2014/main" val="454921065"/>
                  </a:ext>
                </a:extLst>
              </a:tr>
              <a:tr h="370840">
                <a:tc>
                  <a:txBody>
                    <a:bodyPr/>
                    <a:lstStyle/>
                    <a:p>
                      <a:r>
                        <a:rPr lang="en-US" dirty="0"/>
                        <a:t>8. </a:t>
                      </a:r>
                      <a:r>
                        <a:rPr lang="en-US" sz="1800" kern="1200" dirty="0">
                          <a:solidFill>
                            <a:schemeClr val="dk1"/>
                          </a:solidFill>
                          <a:effectLst/>
                          <a:latin typeface="+mn-lt"/>
                          <a:ea typeface="+mn-ea"/>
                          <a:cs typeface="+mn-cs"/>
                        </a:rPr>
                        <a:t>Materials, tools, and supplies for only one topic are needed at a time</a:t>
                      </a:r>
                      <a:endParaRPr lang="en-US" dirty="0"/>
                    </a:p>
                  </a:txBody>
                  <a:tcPr/>
                </a:tc>
                <a:tc>
                  <a:txBody>
                    <a:bodyPr/>
                    <a:lstStyle/>
                    <a:p>
                      <a:r>
                        <a:rPr lang="en-US" dirty="0"/>
                        <a:t>8. </a:t>
                      </a:r>
                      <a:r>
                        <a:rPr lang="en-US" sz="1800" kern="1200" dirty="0">
                          <a:solidFill>
                            <a:schemeClr val="dk1"/>
                          </a:solidFill>
                          <a:effectLst/>
                          <a:latin typeface="+mn-lt"/>
                          <a:ea typeface="+mn-ea"/>
                          <a:cs typeface="+mn-cs"/>
                        </a:rPr>
                        <a:t>The instructor must see that all materials needed for many tasks</a:t>
                      </a:r>
                      <a:endParaRPr lang="en-US" dirty="0"/>
                    </a:p>
                  </a:txBody>
                  <a:tcPr/>
                </a:tc>
                <a:extLst>
                  <a:ext uri="{0D108BD9-81ED-4DB2-BD59-A6C34878D82A}">
                    <a16:rowId xmlns:a16="http://schemas.microsoft.com/office/drawing/2014/main" val="1012848127"/>
                  </a:ext>
                </a:extLst>
              </a:tr>
            </a:tbl>
          </a:graphicData>
        </a:graphic>
      </p:graphicFrame>
    </p:spTree>
    <p:extLst>
      <p:ext uri="{BB962C8B-B14F-4D97-AF65-F5344CB8AC3E}">
        <p14:creationId xmlns:p14="http://schemas.microsoft.com/office/powerpoint/2010/main" val="3624048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027076" y="305090"/>
            <a:ext cx="10561918" cy="556592"/>
          </a:xfrm>
        </p:spPr>
        <p:txBody>
          <a:bodyPr>
            <a:normAutofit fontScale="90000"/>
          </a:bodyPr>
          <a:lstStyle/>
          <a:p>
            <a:r>
              <a:rPr lang="en-US" b="1" dirty="0"/>
              <a:t>CBT versus Traditional Programs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P-36</a:t>
            </a:r>
          </a:p>
        </p:txBody>
      </p:sp>
      <p:sp>
        <p:nvSpPr>
          <p:cNvPr id="8" name="Rectangle 7">
            <a:extLst>
              <a:ext uri="{FF2B5EF4-FFF2-40B4-BE49-F238E27FC236}">
                <a16:creationId xmlns:a16="http://schemas.microsoft.com/office/drawing/2014/main" id="{3FCEF701-E6D3-47D2-A833-67E8B4B101D8}"/>
              </a:ext>
            </a:extLst>
          </p:cNvPr>
          <p:cNvSpPr/>
          <p:nvPr/>
        </p:nvSpPr>
        <p:spPr>
          <a:xfrm>
            <a:off x="1497496" y="1740648"/>
            <a:ext cx="10091498" cy="2862322"/>
          </a:xfrm>
          <a:prstGeom prst="rect">
            <a:avLst/>
          </a:prstGeom>
        </p:spPr>
        <p:txBody>
          <a:bodyPr wrap="square">
            <a:spAutoFit/>
          </a:bodyPr>
          <a:lstStyle/>
          <a:p>
            <a:pPr lvl="0"/>
            <a:r>
              <a:rPr lang="en-US" b="1" dirty="0"/>
              <a:t>1. Competency-based training targets </a:t>
            </a:r>
            <a:r>
              <a:rPr lang="en-US" b="1" dirty="0">
                <a:hlinkClick r:id="rId2"/>
              </a:rPr>
              <a:t>skill gaps.</a:t>
            </a:r>
            <a:endParaRPr lang="en-US" b="1" dirty="0"/>
          </a:p>
          <a:p>
            <a:r>
              <a:rPr lang="en-US" b="1" dirty="0"/>
              <a:t> </a:t>
            </a:r>
          </a:p>
          <a:p>
            <a:pPr lvl="0"/>
            <a:r>
              <a:rPr lang="en-US" b="1" dirty="0"/>
              <a:t>2. Competency-based training is performance-based.</a:t>
            </a:r>
          </a:p>
          <a:p>
            <a:r>
              <a:rPr lang="en-US" b="1" dirty="0"/>
              <a:t> </a:t>
            </a:r>
          </a:p>
          <a:p>
            <a:pPr lvl="0"/>
            <a:r>
              <a:rPr lang="en-US" b="1" dirty="0"/>
              <a:t>3. Competency-based training requires that learners take responsibility for their own learning.</a:t>
            </a:r>
          </a:p>
          <a:p>
            <a:pPr lvl="0"/>
            <a:endParaRPr lang="en-US" b="1" dirty="0"/>
          </a:p>
          <a:p>
            <a:pPr lvl="0"/>
            <a:r>
              <a:rPr lang="en-US" b="1" dirty="0"/>
              <a:t>4. Competency-based training builds the training capacity of the organization.</a:t>
            </a:r>
          </a:p>
          <a:p>
            <a:r>
              <a:rPr lang="en-US" b="1" dirty="0"/>
              <a:t> </a:t>
            </a:r>
          </a:p>
          <a:p>
            <a:pPr lvl="0"/>
            <a:r>
              <a:rPr lang="en-US" b="1" dirty="0"/>
              <a:t>5. Competency-based training is customized to meet the specific requirements of the trainees.</a:t>
            </a:r>
          </a:p>
          <a:p>
            <a:pPr lvl="0"/>
            <a:endParaRPr lang="en-US" dirty="0"/>
          </a:p>
        </p:txBody>
      </p:sp>
    </p:spTree>
    <p:extLst>
      <p:ext uri="{BB962C8B-B14F-4D97-AF65-F5344CB8AC3E}">
        <p14:creationId xmlns:p14="http://schemas.microsoft.com/office/powerpoint/2010/main" val="207321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dirty="0"/>
              <a:t>Questioning Skills and Techniques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P-41</a:t>
            </a:r>
          </a:p>
        </p:txBody>
      </p:sp>
      <p:sp>
        <p:nvSpPr>
          <p:cNvPr id="8" name="Rectangle 7">
            <a:extLst>
              <a:ext uri="{FF2B5EF4-FFF2-40B4-BE49-F238E27FC236}">
                <a16:creationId xmlns:a16="http://schemas.microsoft.com/office/drawing/2014/main" id="{3FCEF701-E6D3-47D2-A833-67E8B4B101D8}"/>
              </a:ext>
            </a:extLst>
          </p:cNvPr>
          <p:cNvSpPr/>
          <p:nvPr/>
        </p:nvSpPr>
        <p:spPr>
          <a:xfrm>
            <a:off x="1424625" y="1286183"/>
            <a:ext cx="9342750" cy="5078313"/>
          </a:xfrm>
          <a:prstGeom prst="rect">
            <a:avLst/>
          </a:prstGeom>
        </p:spPr>
        <p:txBody>
          <a:bodyPr wrap="square">
            <a:spAutoFit/>
          </a:bodyPr>
          <a:lstStyle/>
          <a:p>
            <a:r>
              <a:rPr lang="en-US" dirty="0"/>
              <a:t>Questioning skills are essential to good teaching. Teachers often use questions to ensure that students are attentive and engaged, and to assess students’ understanding. It is therefore essential that group facilitators develop effective questioning techniques. There are some question types that a facilitator can use, and each of these has a different purpose and generates a different result.</a:t>
            </a:r>
          </a:p>
          <a:p>
            <a:r>
              <a:rPr lang="en-US" dirty="0"/>
              <a:t> </a:t>
            </a:r>
          </a:p>
          <a:p>
            <a:r>
              <a:rPr lang="en-US" b="1" dirty="0"/>
              <a:t>Open Questions</a:t>
            </a:r>
            <a:endParaRPr lang="en-US" dirty="0"/>
          </a:p>
          <a:p>
            <a:r>
              <a:rPr lang="en-US" dirty="0"/>
              <a:t> </a:t>
            </a:r>
          </a:p>
          <a:p>
            <a:r>
              <a:rPr lang="en-US" dirty="0"/>
              <a:t>Open questions elicit longer answers. They usually begin with what, why, how. An open question asks the respondent for his or her knowledge, opinion or feelings. "Tell me" and "describe" can also be used in the same way as</a:t>
            </a:r>
          </a:p>
          <a:p>
            <a:r>
              <a:rPr lang="en-US" b="1" dirty="0"/>
              <a:t>Closed Questions</a:t>
            </a:r>
            <a:endParaRPr lang="en-US" dirty="0"/>
          </a:p>
          <a:p>
            <a:r>
              <a:rPr lang="en-US" dirty="0"/>
              <a:t> </a:t>
            </a:r>
          </a:p>
          <a:p>
            <a:r>
              <a:rPr lang="en-US" dirty="0"/>
              <a:t>A closed question usually receives a single word or very short, factual answer. For example, "Are you thirsty?" The answer is "Yes" or "No"; "Where do you live?" The answer is generally the name of your town or your address.</a:t>
            </a:r>
          </a:p>
          <a:p>
            <a:endParaRPr lang="en-US" dirty="0"/>
          </a:p>
          <a:p>
            <a:pPr marL="285750" lvl="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405331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dirty="0"/>
              <a:t>Questioning Skills and Techniques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P-41</a:t>
            </a:r>
          </a:p>
        </p:txBody>
      </p:sp>
      <p:sp>
        <p:nvSpPr>
          <p:cNvPr id="8" name="Rectangle 7">
            <a:extLst>
              <a:ext uri="{FF2B5EF4-FFF2-40B4-BE49-F238E27FC236}">
                <a16:creationId xmlns:a16="http://schemas.microsoft.com/office/drawing/2014/main" id="{3FCEF701-E6D3-47D2-A833-67E8B4B101D8}"/>
              </a:ext>
            </a:extLst>
          </p:cNvPr>
          <p:cNvSpPr/>
          <p:nvPr/>
        </p:nvSpPr>
        <p:spPr>
          <a:xfrm>
            <a:off x="1424625" y="1286183"/>
            <a:ext cx="9342750" cy="5355312"/>
          </a:xfrm>
          <a:prstGeom prst="rect">
            <a:avLst/>
          </a:prstGeom>
        </p:spPr>
        <p:txBody>
          <a:bodyPr wrap="square">
            <a:spAutoFit/>
          </a:bodyPr>
          <a:lstStyle/>
          <a:p>
            <a:r>
              <a:rPr lang="en-US" b="1" dirty="0"/>
              <a:t>Probing Questions</a:t>
            </a:r>
            <a:endParaRPr lang="en-US" dirty="0"/>
          </a:p>
          <a:p>
            <a:r>
              <a:rPr lang="en-US" dirty="0"/>
              <a:t> </a:t>
            </a:r>
          </a:p>
          <a:p>
            <a:r>
              <a:rPr lang="en-US" dirty="0"/>
              <a:t>Asking probing questions is another strategy for finding out more detail. Sometimes it's as simple as asking your respondent for an example, to help you understand a statement that they have made. At other times, you need additional information for clarification, "When do you need this report by, and do you want to see a draft before I give you my final version?"</a:t>
            </a:r>
          </a:p>
          <a:p>
            <a:r>
              <a:rPr lang="en-US" dirty="0"/>
              <a:t> </a:t>
            </a:r>
          </a:p>
          <a:p>
            <a:r>
              <a:rPr lang="en-US" b="1" dirty="0"/>
              <a:t>Leading Questions</a:t>
            </a:r>
            <a:endParaRPr lang="en-US" dirty="0"/>
          </a:p>
          <a:p>
            <a:r>
              <a:rPr lang="en-US" dirty="0"/>
              <a:t> </a:t>
            </a:r>
          </a:p>
          <a:p>
            <a:r>
              <a:rPr lang="en-US" dirty="0"/>
              <a:t>Leading questions try to lead the respondent to your way of thinking. They can do this in several ways:</a:t>
            </a:r>
          </a:p>
          <a:p>
            <a:r>
              <a:rPr lang="en-US" dirty="0"/>
              <a:t> </a:t>
            </a:r>
          </a:p>
          <a:p>
            <a:pPr lvl="0"/>
            <a:r>
              <a:rPr lang="en-US" dirty="0"/>
              <a:t>With an assumption – "How late do you think that the project will deliver?" This assumes that the project will certainly not be completed on time.</a:t>
            </a:r>
          </a:p>
          <a:p>
            <a:r>
              <a:rPr lang="en-US" dirty="0"/>
              <a:t> </a:t>
            </a:r>
          </a:p>
          <a:p>
            <a:pPr lvl="0"/>
            <a:r>
              <a:rPr lang="en-US" dirty="0"/>
              <a:t>By adding a personal appeal to agree at the end </a:t>
            </a:r>
            <a:r>
              <a:rPr lang="en-US" b="1" dirty="0"/>
              <a:t>–</a:t>
            </a:r>
            <a:r>
              <a:rPr lang="en-US" dirty="0"/>
              <a:t> "Lori's very efficient, don't you think?" or "Option Two is better, isn't it?"</a:t>
            </a:r>
          </a:p>
          <a:p>
            <a:endParaRPr lang="en-US" dirty="0"/>
          </a:p>
          <a:p>
            <a:pPr marL="285750" lvl="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250596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dirty="0"/>
              <a:t>Questioning Skills and Techniques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P-42</a:t>
            </a:r>
          </a:p>
        </p:txBody>
      </p:sp>
      <p:sp>
        <p:nvSpPr>
          <p:cNvPr id="8" name="Rectangle 7">
            <a:extLst>
              <a:ext uri="{FF2B5EF4-FFF2-40B4-BE49-F238E27FC236}">
                <a16:creationId xmlns:a16="http://schemas.microsoft.com/office/drawing/2014/main" id="{3FCEF701-E6D3-47D2-A833-67E8B4B101D8}"/>
              </a:ext>
            </a:extLst>
          </p:cNvPr>
          <p:cNvSpPr/>
          <p:nvPr/>
        </p:nvSpPr>
        <p:spPr>
          <a:xfrm>
            <a:off x="1424625" y="948690"/>
            <a:ext cx="9342750" cy="5355312"/>
          </a:xfrm>
          <a:prstGeom prst="rect">
            <a:avLst/>
          </a:prstGeom>
        </p:spPr>
        <p:txBody>
          <a:bodyPr wrap="square">
            <a:spAutoFit/>
          </a:bodyPr>
          <a:lstStyle/>
          <a:p>
            <a:r>
              <a:rPr lang="en-US" b="1" dirty="0"/>
              <a:t>Funnel Questions</a:t>
            </a:r>
            <a:endParaRPr lang="en-US" dirty="0"/>
          </a:p>
          <a:p>
            <a:r>
              <a:rPr lang="en-US" dirty="0"/>
              <a:t>This technique involves starting with general questions, and then drilling down to a more</a:t>
            </a:r>
          </a:p>
          <a:p>
            <a:r>
              <a:rPr lang="en-US" dirty="0"/>
              <a:t>specific point in each. Usually, this will involve asking for more and more detail at each level.</a:t>
            </a:r>
          </a:p>
          <a:p>
            <a:r>
              <a:rPr lang="en-US" dirty="0"/>
              <a:t>It's often used by detectives taking a statement from a witness:</a:t>
            </a:r>
          </a:p>
          <a:p>
            <a:r>
              <a:rPr lang="en-US" dirty="0"/>
              <a:t> </a:t>
            </a:r>
          </a:p>
          <a:p>
            <a:r>
              <a:rPr lang="en-US" b="1" dirty="0"/>
              <a:t>Types of questions to avoid</a:t>
            </a:r>
            <a:endParaRPr lang="en-US" dirty="0"/>
          </a:p>
          <a:p>
            <a:r>
              <a:rPr lang="en-US" dirty="0"/>
              <a:t> </a:t>
            </a:r>
          </a:p>
          <a:p>
            <a:pPr lvl="0"/>
            <a:r>
              <a:rPr lang="en-US" dirty="0"/>
              <a:t>‘Too hard’ or ‘too easy’ questions</a:t>
            </a:r>
          </a:p>
          <a:p>
            <a:pPr lvl="0"/>
            <a:r>
              <a:rPr lang="en-US" dirty="0"/>
              <a:t>Too many questions at once</a:t>
            </a:r>
          </a:p>
          <a:p>
            <a:pPr lvl="0"/>
            <a:r>
              <a:rPr lang="en-US" dirty="0"/>
              <a:t>Questions only of the brightest or most likeable or quickest to respond</a:t>
            </a:r>
          </a:p>
          <a:p>
            <a:pPr lvl="0"/>
            <a:r>
              <a:rPr lang="en-US" dirty="0"/>
              <a:t>Questions in a threatening way</a:t>
            </a:r>
          </a:p>
          <a:p>
            <a:pPr lvl="0"/>
            <a:r>
              <a:rPr lang="en-US" dirty="0"/>
              <a:t>The same kinds of questions all the time</a:t>
            </a:r>
          </a:p>
          <a:p>
            <a:pPr lvl="0"/>
            <a:r>
              <a:rPr lang="en-US" dirty="0"/>
              <a:t>A difficult question too early</a:t>
            </a:r>
          </a:p>
          <a:p>
            <a:pPr lvl="0"/>
            <a:r>
              <a:rPr lang="en-US" dirty="0"/>
              <a:t>Leading questions</a:t>
            </a:r>
          </a:p>
          <a:p>
            <a:pPr lvl="0"/>
            <a:r>
              <a:rPr lang="en-US" dirty="0"/>
              <a:t>Questions with unfamiliar terms</a:t>
            </a:r>
          </a:p>
          <a:p>
            <a:pPr lvl="0"/>
            <a:r>
              <a:rPr lang="en-US" dirty="0"/>
              <a:t>Irrelevant questions</a:t>
            </a:r>
          </a:p>
          <a:p>
            <a:pPr lvl="0"/>
            <a:r>
              <a:rPr lang="en-US" dirty="0"/>
              <a:t>Unethical questions</a:t>
            </a:r>
          </a:p>
          <a:p>
            <a:endParaRPr lang="en-US" dirty="0"/>
          </a:p>
          <a:p>
            <a:pPr marL="285750" lvl="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3381292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An effective TVET teacher/trainer will</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P-42</a:t>
            </a:r>
          </a:p>
        </p:txBody>
      </p:sp>
      <p:sp>
        <p:nvSpPr>
          <p:cNvPr id="8" name="Rectangle 7">
            <a:extLst>
              <a:ext uri="{FF2B5EF4-FFF2-40B4-BE49-F238E27FC236}">
                <a16:creationId xmlns:a16="http://schemas.microsoft.com/office/drawing/2014/main" id="{3FCEF701-E6D3-47D2-A833-67E8B4B101D8}"/>
              </a:ext>
            </a:extLst>
          </p:cNvPr>
          <p:cNvSpPr/>
          <p:nvPr/>
        </p:nvSpPr>
        <p:spPr>
          <a:xfrm>
            <a:off x="2246260" y="1571543"/>
            <a:ext cx="9342750" cy="3816429"/>
          </a:xfrm>
          <a:prstGeom prst="rect">
            <a:avLst/>
          </a:prstGeom>
        </p:spPr>
        <p:txBody>
          <a:bodyPr wrap="square">
            <a:spAutoFit/>
          </a:bodyPr>
          <a:lstStyle/>
          <a:p>
            <a:r>
              <a:rPr lang="en-US" sz="2400" b="1" dirty="0"/>
              <a:t>Prepare the session and he must</a:t>
            </a:r>
          </a:p>
          <a:p>
            <a:r>
              <a:rPr lang="en-US" sz="2000" b="1" dirty="0"/>
              <a:t> </a:t>
            </a:r>
          </a:p>
          <a:p>
            <a:pPr marL="342900" lvl="0" indent="-342900">
              <a:buFont typeface="Wingdings" panose="05000000000000000000" pitchFamily="2" charset="2"/>
              <a:buChar char="q"/>
            </a:pPr>
            <a:r>
              <a:rPr lang="en-US" sz="2000" b="1" dirty="0"/>
              <a:t>be able to perform the job task</a:t>
            </a:r>
          </a:p>
          <a:p>
            <a:endParaRPr lang="en-US" sz="2000" b="1" dirty="0"/>
          </a:p>
          <a:p>
            <a:pPr marL="342900" lvl="0" indent="-342900">
              <a:buFont typeface="Wingdings" panose="05000000000000000000" pitchFamily="2" charset="2"/>
              <a:buChar char="q"/>
            </a:pPr>
            <a:r>
              <a:rPr lang="en-US" sz="2000" b="1" dirty="0"/>
              <a:t>understand how learners learn</a:t>
            </a:r>
          </a:p>
          <a:p>
            <a:endParaRPr lang="en-US" sz="2000" b="1" dirty="0"/>
          </a:p>
          <a:p>
            <a:pPr marL="342900" lvl="0" indent="-342900">
              <a:buFont typeface="Wingdings" panose="05000000000000000000" pitchFamily="2" charset="2"/>
              <a:buChar char="q"/>
            </a:pPr>
            <a:r>
              <a:rPr lang="en-US" sz="2000" b="1" dirty="0"/>
              <a:t>sequence information logically</a:t>
            </a:r>
          </a:p>
          <a:p>
            <a:endParaRPr lang="en-US" sz="2000" b="1" dirty="0"/>
          </a:p>
          <a:p>
            <a:pPr marL="342900" lvl="0" indent="-342900">
              <a:buFont typeface="Wingdings" panose="05000000000000000000" pitchFamily="2" charset="2"/>
              <a:buChar char="q"/>
            </a:pPr>
            <a:r>
              <a:rPr lang="en-US" sz="2000" b="1" dirty="0"/>
              <a:t>inform the learner what is expected from them</a:t>
            </a:r>
          </a:p>
          <a:p>
            <a:endParaRPr lang="en-US" sz="2000" b="1" dirty="0"/>
          </a:p>
          <a:p>
            <a:pPr marL="342900" lvl="0" indent="-342900">
              <a:buFont typeface="Wingdings" panose="05000000000000000000" pitchFamily="2" charset="2"/>
              <a:buChar char="q"/>
            </a:pPr>
            <a:r>
              <a:rPr lang="en-US" sz="2000" b="1" dirty="0"/>
              <a:t>develop learning materials that encourage learners to participate</a:t>
            </a:r>
          </a:p>
          <a:p>
            <a:pPr marL="285750" lvl="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18578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pPr lvl="0"/>
            <a:r>
              <a:rPr lang="en-US" b="1" dirty="0"/>
              <a:t>Arrange training facilities and aids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498169" y="1416325"/>
            <a:ext cx="7884977" cy="3124201"/>
          </a:xfrm>
        </p:spPr>
        <p:txBody>
          <a:bodyPr>
            <a:normAutofit/>
          </a:bodyPr>
          <a:lstStyle/>
          <a:p>
            <a:pPr marL="0" indent="0">
              <a:buNone/>
            </a:pPr>
            <a:r>
              <a:rPr lang="en-US" dirty="0"/>
              <a:t>To deliver training in a Registered Training </a:t>
            </a:r>
            <a:r>
              <a:rPr lang="en-US" dirty="0" err="1"/>
              <a:t>Organisation</a:t>
            </a:r>
            <a:r>
              <a:rPr lang="en-US" dirty="0"/>
              <a:t> (RTO) you will have to collect suitable training facilities and aids considering the learner’s requirements.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P-13</a:t>
            </a:r>
          </a:p>
        </p:txBody>
      </p:sp>
    </p:spTree>
    <p:extLst>
      <p:ext uri="{BB962C8B-B14F-4D97-AF65-F5344CB8AC3E}">
        <p14:creationId xmlns:p14="http://schemas.microsoft.com/office/powerpoint/2010/main" val="249396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Deliver the session and he must</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P-42</a:t>
            </a:r>
          </a:p>
        </p:txBody>
      </p:sp>
      <p:sp>
        <p:nvSpPr>
          <p:cNvPr id="8" name="Rectangle 7">
            <a:extLst>
              <a:ext uri="{FF2B5EF4-FFF2-40B4-BE49-F238E27FC236}">
                <a16:creationId xmlns:a16="http://schemas.microsoft.com/office/drawing/2014/main" id="{3FCEF701-E6D3-47D2-A833-67E8B4B101D8}"/>
              </a:ext>
            </a:extLst>
          </p:cNvPr>
          <p:cNvSpPr/>
          <p:nvPr/>
        </p:nvSpPr>
        <p:spPr>
          <a:xfrm>
            <a:off x="2484799" y="1876343"/>
            <a:ext cx="9342750" cy="4370427"/>
          </a:xfrm>
          <a:prstGeom prst="rect">
            <a:avLst/>
          </a:prstGeom>
        </p:spPr>
        <p:txBody>
          <a:bodyPr wrap="square">
            <a:spAutoFit/>
          </a:bodyPr>
          <a:lstStyle/>
          <a:p>
            <a:pPr marL="342900" lvl="0" indent="-342900">
              <a:buFont typeface="Courier New" panose="02070309020205020404" pitchFamily="49" charset="0"/>
              <a:buChar char="o"/>
            </a:pPr>
            <a:r>
              <a:rPr lang="en-US" sz="2000" b="1" dirty="0"/>
              <a:t>draw upon the learner's life experience</a:t>
            </a:r>
          </a:p>
          <a:p>
            <a:endParaRPr lang="en-US" sz="2000" b="1" dirty="0"/>
          </a:p>
          <a:p>
            <a:pPr marL="342900" lvl="0" indent="-342900">
              <a:buFont typeface="Courier New" panose="02070309020205020404" pitchFamily="49" charset="0"/>
              <a:buChar char="o"/>
            </a:pPr>
            <a:r>
              <a:rPr lang="en-US" sz="2000" b="1" dirty="0"/>
              <a:t>use a variety of delivery methods that acknowledge different learning styles</a:t>
            </a:r>
          </a:p>
          <a:p>
            <a:endParaRPr lang="en-US" sz="2000" b="1" dirty="0"/>
          </a:p>
          <a:p>
            <a:pPr marL="342900" lvl="0" indent="-342900">
              <a:buFont typeface="Courier New" panose="02070309020205020404" pitchFamily="49" charset="0"/>
              <a:buChar char="o"/>
            </a:pPr>
            <a:r>
              <a:rPr lang="en-US" sz="2000" b="1" dirty="0"/>
              <a:t>encourage open discussion</a:t>
            </a:r>
          </a:p>
          <a:p>
            <a:endParaRPr lang="en-US" sz="2000" b="1" dirty="0"/>
          </a:p>
          <a:p>
            <a:pPr marL="342900" lvl="0" indent="-342900">
              <a:buFont typeface="Courier New" panose="02070309020205020404" pitchFamily="49" charset="0"/>
              <a:buChar char="o"/>
            </a:pPr>
            <a:r>
              <a:rPr lang="en-US" sz="2000" b="1" dirty="0"/>
              <a:t>make learning fun</a:t>
            </a:r>
          </a:p>
          <a:p>
            <a:endParaRPr lang="en-US" sz="2000" b="1" dirty="0"/>
          </a:p>
          <a:p>
            <a:pPr marL="342900" lvl="0" indent="-342900">
              <a:buFont typeface="Courier New" panose="02070309020205020404" pitchFamily="49" charset="0"/>
              <a:buChar char="o"/>
            </a:pPr>
            <a:r>
              <a:rPr lang="en-US" sz="2000" b="1" dirty="0"/>
              <a:t>provide appropriate constructive feedback</a:t>
            </a:r>
          </a:p>
          <a:p>
            <a:endParaRPr lang="en-US" sz="2000" b="1" dirty="0"/>
          </a:p>
          <a:p>
            <a:pPr marL="342900" lvl="0" indent="-342900">
              <a:buFont typeface="Courier New" panose="02070309020205020404" pitchFamily="49" charset="0"/>
              <a:buChar char="o"/>
            </a:pPr>
            <a:r>
              <a:rPr lang="en-US" sz="2000" b="1" dirty="0"/>
              <a:t>provide opportunities for practice</a:t>
            </a:r>
          </a:p>
          <a:p>
            <a:endParaRPr lang="en-US" sz="2000" b="1" dirty="0"/>
          </a:p>
          <a:p>
            <a:pPr marL="342900" lvl="0" indent="-342900">
              <a:buFont typeface="Courier New" panose="02070309020205020404" pitchFamily="49" charset="0"/>
              <a:buChar char="o"/>
            </a:pPr>
            <a:r>
              <a:rPr lang="en-US" sz="2000" b="1" dirty="0"/>
              <a:t>identify linkages for further learning</a:t>
            </a:r>
          </a:p>
          <a:p>
            <a:pPr marL="285750" lvl="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263320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Deliver the session and he must</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P-42</a:t>
            </a:r>
          </a:p>
        </p:txBody>
      </p:sp>
      <p:sp>
        <p:nvSpPr>
          <p:cNvPr id="8" name="Rectangle 7">
            <a:extLst>
              <a:ext uri="{FF2B5EF4-FFF2-40B4-BE49-F238E27FC236}">
                <a16:creationId xmlns:a16="http://schemas.microsoft.com/office/drawing/2014/main" id="{3FCEF701-E6D3-47D2-A833-67E8B4B101D8}"/>
              </a:ext>
            </a:extLst>
          </p:cNvPr>
          <p:cNvSpPr/>
          <p:nvPr/>
        </p:nvSpPr>
        <p:spPr>
          <a:xfrm>
            <a:off x="2484799" y="1876343"/>
            <a:ext cx="9342750" cy="3693319"/>
          </a:xfrm>
          <a:prstGeom prst="rect">
            <a:avLst/>
          </a:prstGeom>
        </p:spPr>
        <p:txBody>
          <a:bodyPr wrap="square">
            <a:spAutoFit/>
          </a:bodyPr>
          <a:lstStyle/>
          <a:p>
            <a:pPr marL="342900" lvl="0" indent="-342900">
              <a:buFont typeface="Wingdings" panose="05000000000000000000" pitchFamily="2" charset="2"/>
              <a:buChar char="ü"/>
            </a:pPr>
            <a:r>
              <a:rPr lang="en-US" sz="2400" b="1" dirty="0"/>
              <a:t>check for understanding &amp; skills development</a:t>
            </a:r>
          </a:p>
          <a:p>
            <a:endParaRPr lang="en-US" sz="2400" b="1" dirty="0"/>
          </a:p>
          <a:p>
            <a:pPr marL="342900" lvl="0" indent="-342900">
              <a:buFont typeface="Wingdings" panose="05000000000000000000" pitchFamily="2" charset="2"/>
              <a:buChar char="ü"/>
            </a:pPr>
            <a:r>
              <a:rPr lang="en-US" sz="2400" b="1" dirty="0"/>
              <a:t>seek feedback</a:t>
            </a:r>
          </a:p>
          <a:p>
            <a:endParaRPr lang="en-US" sz="2400" b="1" dirty="0"/>
          </a:p>
          <a:p>
            <a:pPr marL="342900" lvl="0" indent="-342900">
              <a:buFont typeface="Wingdings" panose="05000000000000000000" pitchFamily="2" charset="2"/>
              <a:buChar char="ü"/>
            </a:pPr>
            <a:r>
              <a:rPr lang="en-US" sz="2400" b="1" dirty="0"/>
              <a:t>provide timely assessment</a:t>
            </a:r>
          </a:p>
          <a:p>
            <a:endParaRPr lang="en-US" sz="2400" b="1" dirty="0"/>
          </a:p>
          <a:p>
            <a:pPr marL="342900" lvl="0" indent="-342900">
              <a:buFont typeface="Wingdings" panose="05000000000000000000" pitchFamily="2" charset="2"/>
              <a:buChar char="ü"/>
            </a:pPr>
            <a:r>
              <a:rPr lang="en-US" sz="2400" b="1" dirty="0"/>
              <a:t>ensure learning outcomes have been achieved</a:t>
            </a:r>
          </a:p>
          <a:p>
            <a:endParaRPr lang="en-US" sz="2400" b="1" dirty="0"/>
          </a:p>
          <a:p>
            <a:pPr marL="342900" lvl="0" indent="-342900">
              <a:buFont typeface="Wingdings" panose="05000000000000000000" pitchFamily="2" charset="2"/>
              <a:buChar char="ü"/>
            </a:pPr>
            <a:r>
              <a:rPr lang="en-US" sz="2400" b="1" dirty="0"/>
              <a:t>check sessions have met learner's need/s</a:t>
            </a:r>
          </a:p>
          <a:p>
            <a:pPr lvl="0"/>
            <a:endParaRPr lang="en-US" dirty="0"/>
          </a:p>
        </p:txBody>
      </p:sp>
    </p:spTree>
    <p:extLst>
      <p:ext uri="{BB962C8B-B14F-4D97-AF65-F5344CB8AC3E}">
        <p14:creationId xmlns:p14="http://schemas.microsoft.com/office/powerpoint/2010/main" val="2572420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Teachers should avoid to Teach</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P-43</a:t>
            </a:r>
          </a:p>
        </p:txBody>
      </p:sp>
      <p:sp>
        <p:nvSpPr>
          <p:cNvPr id="8" name="Rectangle 7">
            <a:extLst>
              <a:ext uri="{FF2B5EF4-FFF2-40B4-BE49-F238E27FC236}">
                <a16:creationId xmlns:a16="http://schemas.microsoft.com/office/drawing/2014/main" id="{3FCEF701-E6D3-47D2-A833-67E8B4B101D8}"/>
              </a:ext>
            </a:extLst>
          </p:cNvPr>
          <p:cNvSpPr/>
          <p:nvPr/>
        </p:nvSpPr>
        <p:spPr>
          <a:xfrm>
            <a:off x="1828800" y="1876343"/>
            <a:ext cx="9998749" cy="3785652"/>
          </a:xfrm>
          <a:prstGeom prst="rect">
            <a:avLst/>
          </a:prstGeom>
        </p:spPr>
        <p:txBody>
          <a:bodyPr wrap="square">
            <a:spAutoFit/>
          </a:bodyPr>
          <a:lstStyle/>
          <a:p>
            <a:pPr marL="342900" lvl="0" indent="-342900">
              <a:buFont typeface="+mj-lt"/>
              <a:buAutoNum type="arabicPeriod"/>
            </a:pPr>
            <a:r>
              <a:rPr lang="en-US" sz="2400" dirty="0"/>
              <a:t>Avoid giving lectures following boring methods.</a:t>
            </a:r>
          </a:p>
          <a:p>
            <a:pPr marL="342900" lvl="0" indent="-342900">
              <a:buFont typeface="+mj-lt"/>
              <a:buAutoNum type="arabicPeriod"/>
            </a:pPr>
            <a:r>
              <a:rPr lang="en-US" sz="2400" dirty="0"/>
              <a:t>Never ask students to memorize the topic without understanding it.</a:t>
            </a:r>
          </a:p>
          <a:p>
            <a:pPr marL="342900" lvl="0" indent="-342900">
              <a:buFont typeface="+mj-lt"/>
              <a:buAutoNum type="arabicPeriod"/>
            </a:pPr>
            <a:r>
              <a:rPr lang="en-US" sz="2400" dirty="0"/>
              <a:t>Avoid teaching theories without giving practical examples.</a:t>
            </a:r>
          </a:p>
          <a:p>
            <a:pPr marL="342900" lvl="0" indent="-342900">
              <a:buFont typeface="+mj-lt"/>
              <a:buAutoNum type="arabicPeriod"/>
            </a:pPr>
            <a:r>
              <a:rPr lang="en-US" sz="2400" dirty="0"/>
              <a:t>Never promise your students to answer all of their questions</a:t>
            </a:r>
          </a:p>
          <a:p>
            <a:pPr marL="342900" lvl="0" indent="-342900">
              <a:buFont typeface="+mj-lt"/>
              <a:buAutoNum type="arabicPeriod"/>
            </a:pPr>
            <a:r>
              <a:rPr lang="en-US" sz="2400" dirty="0"/>
              <a:t>Never stop learning</a:t>
            </a:r>
          </a:p>
          <a:p>
            <a:pPr marL="342900" lvl="0" indent="-342900">
              <a:buFont typeface="+mj-lt"/>
              <a:buAutoNum type="arabicPeriod"/>
            </a:pPr>
            <a:r>
              <a:rPr lang="en-US" sz="2400" dirty="0"/>
              <a:t>Avoid discouraging students instead encourage them to use their potential to the fullest</a:t>
            </a:r>
          </a:p>
          <a:p>
            <a:pPr marL="342900" lvl="0" indent="-342900">
              <a:buFont typeface="+mj-lt"/>
              <a:buAutoNum type="arabicPeriod"/>
            </a:pPr>
            <a:r>
              <a:rPr lang="en-US" sz="2400" dirty="0"/>
              <a:t>Never say to a student that he or she disappointed you at work</a:t>
            </a:r>
          </a:p>
          <a:p>
            <a:pPr marL="342900" lvl="0" indent="-342900">
              <a:buFont typeface="+mj-lt"/>
              <a:buAutoNum type="arabicPeriod"/>
            </a:pPr>
            <a:r>
              <a:rPr lang="en-US" sz="2400" dirty="0"/>
              <a:t>Avoid comparing siblings</a:t>
            </a:r>
          </a:p>
          <a:p>
            <a:pPr marL="342900" lvl="0" indent="-342900">
              <a:buFont typeface="+mj-lt"/>
              <a:buAutoNum type="arabicPeriod"/>
            </a:pPr>
            <a:r>
              <a:rPr lang="en-US" sz="2400" dirty="0"/>
              <a:t>Never blame parents in front of student</a:t>
            </a:r>
          </a:p>
        </p:txBody>
      </p:sp>
    </p:spTree>
    <p:extLst>
      <p:ext uri="{BB962C8B-B14F-4D97-AF65-F5344CB8AC3E}">
        <p14:creationId xmlns:p14="http://schemas.microsoft.com/office/powerpoint/2010/main" val="412401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284954" y="295005"/>
            <a:ext cx="10561918" cy="556592"/>
          </a:xfrm>
        </p:spPr>
        <p:txBody>
          <a:bodyPr>
            <a:normAutofit fontScale="90000"/>
          </a:bodyPr>
          <a:lstStyle/>
          <a:p>
            <a:r>
              <a:rPr lang="en-US" b="1" dirty="0"/>
              <a:t>Role for students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P-42</a:t>
            </a:r>
          </a:p>
        </p:txBody>
      </p:sp>
      <p:sp>
        <p:nvSpPr>
          <p:cNvPr id="8" name="Rectangle 7">
            <a:extLst>
              <a:ext uri="{FF2B5EF4-FFF2-40B4-BE49-F238E27FC236}">
                <a16:creationId xmlns:a16="http://schemas.microsoft.com/office/drawing/2014/main" id="{3FCEF701-E6D3-47D2-A833-67E8B4B101D8}"/>
              </a:ext>
            </a:extLst>
          </p:cNvPr>
          <p:cNvSpPr/>
          <p:nvPr/>
        </p:nvSpPr>
        <p:spPr>
          <a:xfrm>
            <a:off x="1702921" y="1382286"/>
            <a:ext cx="9998749" cy="4093428"/>
          </a:xfrm>
          <a:prstGeom prst="rect">
            <a:avLst/>
          </a:prstGeom>
        </p:spPr>
        <p:txBody>
          <a:bodyPr wrap="square">
            <a:spAutoFit/>
          </a:bodyPr>
          <a:lstStyle/>
          <a:p>
            <a:pPr marL="285750" lvl="0" indent="-285750">
              <a:buFont typeface="Arial" panose="020B0604020202020204" pitchFamily="34" charset="0"/>
              <a:buChar char="•"/>
            </a:pPr>
            <a:r>
              <a:rPr lang="en-US" sz="2000" dirty="0"/>
              <a:t>Students may select modules/</a:t>
            </a:r>
            <a:r>
              <a:rPr lang="en-US" sz="2000" dirty="0" err="1"/>
              <a:t>UoC</a:t>
            </a:r>
            <a:r>
              <a:rPr lang="en-US" sz="2000" dirty="0"/>
              <a:t> they want to learn and when they want to learn, learn it within reason</a:t>
            </a:r>
          </a:p>
          <a:p>
            <a:pPr marL="285750" lvl="0" indent="-285750">
              <a:buFont typeface="Arial" panose="020B0604020202020204" pitchFamily="34" charset="0"/>
              <a:buChar char="•"/>
            </a:pPr>
            <a:r>
              <a:rPr lang="en-US" sz="2000" dirty="0"/>
              <a:t>Students learn at their own rate within program guidelines. They may speed up, slow down, stop or even repeat a task</a:t>
            </a:r>
          </a:p>
          <a:p>
            <a:pPr marL="285750" lvl="0" indent="-285750">
              <a:buFont typeface="Arial" panose="020B0604020202020204" pitchFamily="34" charset="0"/>
              <a:buChar char="•"/>
            </a:pPr>
            <a:r>
              <a:rPr lang="en-US" sz="2000" dirty="0"/>
              <a:t>Students may request to receive credit for what they already know. This is done either through pre-testing or through a review of a task list completed at another training site.</a:t>
            </a:r>
          </a:p>
          <a:p>
            <a:pPr marL="285750" lvl="0" indent="-285750">
              <a:buFont typeface="Arial" panose="020B0604020202020204" pitchFamily="34" charset="0"/>
              <a:buChar char="•"/>
            </a:pPr>
            <a:r>
              <a:rPr lang="en-US" sz="2000" dirty="0"/>
              <a:t>Students decide when they are ready to perform each task or demonstrate mastery of learning to a job-like level of proficiency before receiving credit for the task. Students compete against preset job standards and not other students and are graded on achievement of the standards or criteria of each task.</a:t>
            </a:r>
          </a:p>
          <a:p>
            <a:pPr marL="285750" lvl="0" indent="-285750">
              <a:buFont typeface="Arial" panose="020B0604020202020204" pitchFamily="34" charset="0"/>
              <a:buChar char="•"/>
            </a:pPr>
            <a:r>
              <a:rPr lang="en-US" sz="2000" dirty="0"/>
              <a:t>Students know "up front", before instruction begins what they are expected to know and do to complete the program.</a:t>
            </a:r>
          </a:p>
          <a:p>
            <a:pPr marL="285750" lvl="0" indent="-285750">
              <a:buFont typeface="Arial" panose="020B0604020202020204" pitchFamily="34" charset="0"/>
              <a:buChar char="•"/>
            </a:pPr>
            <a:r>
              <a:rPr lang="en-US" sz="2000" dirty="0"/>
              <a:t>Students can evaluate their own progress to see how well they are doing.</a:t>
            </a:r>
          </a:p>
        </p:txBody>
      </p:sp>
    </p:spTree>
    <p:extLst>
      <p:ext uri="{BB962C8B-B14F-4D97-AF65-F5344CB8AC3E}">
        <p14:creationId xmlns:p14="http://schemas.microsoft.com/office/powerpoint/2010/main" val="777181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284954" y="295005"/>
            <a:ext cx="10561918" cy="556592"/>
          </a:xfrm>
        </p:spPr>
        <p:txBody>
          <a:bodyPr>
            <a:normAutofit fontScale="90000"/>
          </a:bodyPr>
          <a:lstStyle/>
          <a:p>
            <a:r>
              <a:rPr lang="en-US" b="1" dirty="0"/>
              <a:t>Characteristics of good learners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P-45</a:t>
            </a:r>
          </a:p>
        </p:txBody>
      </p:sp>
      <p:sp>
        <p:nvSpPr>
          <p:cNvPr id="8" name="Rectangle 7">
            <a:extLst>
              <a:ext uri="{FF2B5EF4-FFF2-40B4-BE49-F238E27FC236}">
                <a16:creationId xmlns:a16="http://schemas.microsoft.com/office/drawing/2014/main" id="{3FCEF701-E6D3-47D2-A833-67E8B4B101D8}"/>
              </a:ext>
            </a:extLst>
          </p:cNvPr>
          <p:cNvSpPr/>
          <p:nvPr/>
        </p:nvSpPr>
        <p:spPr>
          <a:xfrm>
            <a:off x="1702921" y="1382286"/>
            <a:ext cx="9998749" cy="3785652"/>
          </a:xfrm>
          <a:prstGeom prst="rect">
            <a:avLst/>
          </a:prstGeom>
        </p:spPr>
        <p:txBody>
          <a:bodyPr wrap="square">
            <a:spAutoFit/>
          </a:bodyPr>
          <a:lstStyle/>
          <a:p>
            <a:pPr marL="285750" lvl="0" indent="-285750">
              <a:buFont typeface="Wingdings" panose="05000000000000000000" pitchFamily="2" charset="2"/>
              <a:buChar char="ü"/>
            </a:pPr>
            <a:r>
              <a:rPr lang="en-US" sz="2000" b="1" dirty="0"/>
              <a:t>Good learners are curious</a:t>
            </a:r>
            <a:endParaRPr lang="en-US" sz="2000" dirty="0"/>
          </a:p>
          <a:p>
            <a:r>
              <a:rPr lang="en-US" sz="2000" dirty="0"/>
              <a:t> </a:t>
            </a:r>
          </a:p>
          <a:p>
            <a:r>
              <a:rPr lang="en-US" sz="2000" dirty="0"/>
              <a:t>A learner is never satisfied. They are always hungry for information, love for discovery and try to find out the solution to problems. Learner collects the information about best study material and latest information.</a:t>
            </a:r>
          </a:p>
          <a:p>
            <a:r>
              <a:rPr lang="en-US" sz="2000" dirty="0"/>
              <a:t> </a:t>
            </a:r>
          </a:p>
          <a:p>
            <a:pPr marL="285750" lvl="0" indent="-285750">
              <a:buFont typeface="Wingdings" panose="05000000000000000000" pitchFamily="2" charset="2"/>
              <a:buChar char="ü"/>
            </a:pPr>
            <a:r>
              <a:rPr lang="en-US" sz="2000" b="1" dirty="0"/>
              <a:t>Carefully understanding</a:t>
            </a:r>
            <a:endParaRPr lang="en-US" sz="2000" dirty="0"/>
          </a:p>
          <a:p>
            <a:r>
              <a:rPr lang="en-US" sz="2000" dirty="0"/>
              <a:t> </a:t>
            </a:r>
          </a:p>
          <a:p>
            <a:r>
              <a:rPr lang="en-US" sz="2000" dirty="0"/>
              <a:t>A good learner possesses the attribute of careful understanding. Most of the knowledge can be gained with the hard work and efforts. A learner should try to understand the subject matter carefully. An effective learner always tries to interpret the stimulus, combine and differentiate them and give them some meaning.</a:t>
            </a:r>
          </a:p>
        </p:txBody>
      </p:sp>
    </p:spTree>
    <p:extLst>
      <p:ext uri="{BB962C8B-B14F-4D97-AF65-F5344CB8AC3E}">
        <p14:creationId xmlns:p14="http://schemas.microsoft.com/office/powerpoint/2010/main" val="4243704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284954" y="295005"/>
            <a:ext cx="10561918" cy="556592"/>
          </a:xfrm>
        </p:spPr>
        <p:txBody>
          <a:bodyPr>
            <a:normAutofit fontScale="90000"/>
          </a:bodyPr>
          <a:lstStyle/>
          <a:p>
            <a:r>
              <a:rPr lang="en-US" dirty="0"/>
              <a:t>Provide variety in delivering sessions </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P-45</a:t>
            </a:r>
          </a:p>
        </p:txBody>
      </p:sp>
      <p:sp>
        <p:nvSpPr>
          <p:cNvPr id="8" name="Rectangle 7">
            <a:extLst>
              <a:ext uri="{FF2B5EF4-FFF2-40B4-BE49-F238E27FC236}">
                <a16:creationId xmlns:a16="http://schemas.microsoft.com/office/drawing/2014/main" id="{3FCEF701-E6D3-47D2-A833-67E8B4B101D8}"/>
              </a:ext>
            </a:extLst>
          </p:cNvPr>
          <p:cNvSpPr/>
          <p:nvPr/>
        </p:nvSpPr>
        <p:spPr>
          <a:xfrm>
            <a:off x="1726104" y="1832860"/>
            <a:ext cx="7679618" cy="2677656"/>
          </a:xfrm>
          <a:prstGeom prst="rect">
            <a:avLst/>
          </a:prstGeom>
        </p:spPr>
        <p:txBody>
          <a:bodyPr wrap="square">
            <a:spAutoFit/>
          </a:bodyPr>
          <a:lstStyle/>
          <a:p>
            <a:pPr marL="285750" lvl="0" indent="-285750">
              <a:buFont typeface="Wingdings" panose="05000000000000000000" pitchFamily="2" charset="2"/>
              <a:buChar char="Ø"/>
            </a:pPr>
            <a:r>
              <a:rPr lang="en-US" sz="2400" dirty="0"/>
              <a:t>accommodate different learning styles (i.e. visual, auditory, reading/writing and kinesthetic or tactile)</a:t>
            </a:r>
          </a:p>
          <a:p>
            <a:pPr marL="285750" lvl="0" indent="-285750">
              <a:buFont typeface="Wingdings" panose="05000000000000000000" pitchFamily="2" charset="2"/>
              <a:buChar char="Ø"/>
            </a:pPr>
            <a:r>
              <a:rPr lang="en-US" sz="2400" dirty="0"/>
              <a:t>cover the different learning domains (the three Hs)</a:t>
            </a:r>
          </a:p>
          <a:p>
            <a:pPr marL="285750" lvl="0" indent="-285750">
              <a:buFont typeface="Wingdings" panose="05000000000000000000" pitchFamily="2" charset="2"/>
              <a:buChar char="Ø"/>
            </a:pPr>
            <a:r>
              <a:rPr lang="en-US" sz="2400" dirty="0"/>
              <a:t>stimulate and motivate the learners</a:t>
            </a:r>
          </a:p>
          <a:p>
            <a:pPr marL="285750" lvl="0" indent="-285750">
              <a:buFont typeface="Wingdings" panose="05000000000000000000" pitchFamily="2" charset="2"/>
              <a:buChar char="Ø"/>
            </a:pPr>
            <a:r>
              <a:rPr lang="en-US" sz="2400" dirty="0"/>
              <a:t>draw on the experiences of the learner</a:t>
            </a:r>
          </a:p>
          <a:p>
            <a:pPr marL="285750" lvl="0" indent="-285750">
              <a:buFont typeface="Wingdings" panose="05000000000000000000" pitchFamily="2" charset="2"/>
              <a:buChar char="Ø"/>
            </a:pPr>
            <a:r>
              <a:rPr lang="en-US" sz="2400" dirty="0"/>
              <a:t>keep an interesting flow (pace) happening</a:t>
            </a:r>
          </a:p>
          <a:p>
            <a:pPr marL="285750" lvl="0" indent="-285750">
              <a:buFont typeface="Wingdings" panose="05000000000000000000" pitchFamily="2" charset="2"/>
              <a:buChar char="Ø"/>
            </a:pPr>
            <a:r>
              <a:rPr lang="en-US" sz="2400" dirty="0"/>
              <a:t>Engage, Excite, Enliven.</a:t>
            </a:r>
          </a:p>
        </p:txBody>
      </p:sp>
    </p:spTree>
    <p:extLst>
      <p:ext uri="{BB962C8B-B14F-4D97-AF65-F5344CB8AC3E}">
        <p14:creationId xmlns:p14="http://schemas.microsoft.com/office/powerpoint/2010/main" val="847760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284954" y="295005"/>
            <a:ext cx="10561918" cy="556592"/>
          </a:xfrm>
        </p:spPr>
        <p:txBody>
          <a:bodyPr>
            <a:normAutofit fontScale="90000"/>
          </a:bodyPr>
          <a:lstStyle/>
          <a:p>
            <a:r>
              <a:rPr lang="en-US" b="1" dirty="0"/>
              <a:t>Demonstration</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P-45</a:t>
            </a:r>
          </a:p>
        </p:txBody>
      </p:sp>
      <p:sp>
        <p:nvSpPr>
          <p:cNvPr id="8" name="Rectangle 7">
            <a:extLst>
              <a:ext uri="{FF2B5EF4-FFF2-40B4-BE49-F238E27FC236}">
                <a16:creationId xmlns:a16="http://schemas.microsoft.com/office/drawing/2014/main" id="{3FCEF701-E6D3-47D2-A833-67E8B4B101D8}"/>
              </a:ext>
            </a:extLst>
          </p:cNvPr>
          <p:cNvSpPr/>
          <p:nvPr/>
        </p:nvSpPr>
        <p:spPr>
          <a:xfrm>
            <a:off x="1457738" y="1166842"/>
            <a:ext cx="10243931" cy="4154984"/>
          </a:xfrm>
          <a:prstGeom prst="rect">
            <a:avLst/>
          </a:prstGeom>
        </p:spPr>
        <p:txBody>
          <a:bodyPr wrap="square">
            <a:spAutoFit/>
          </a:bodyPr>
          <a:lstStyle/>
          <a:p>
            <a:pPr lvl="0"/>
            <a:r>
              <a:rPr lang="en-US" sz="2400" b="1" dirty="0"/>
              <a:t>Introduction: </a:t>
            </a:r>
            <a:r>
              <a:rPr lang="en-US" sz="2400" dirty="0"/>
              <a:t>In this step objectives of the lesson are stated. </a:t>
            </a:r>
            <a:r>
              <a:rPr lang="en-US" sz="2400" dirty="0">
                <a:hlinkClick r:id="rId2"/>
              </a:rPr>
              <a:t>The teacher may be called</a:t>
            </a:r>
            <a:r>
              <a:rPr lang="en-US" sz="2400" dirty="0"/>
              <a:t> </a:t>
            </a:r>
            <a:r>
              <a:rPr lang="en-US" sz="2400" dirty="0">
                <a:hlinkClick r:id="rId2"/>
              </a:rPr>
              <a:t>demonstrator. </a:t>
            </a:r>
            <a:r>
              <a:rPr lang="en-US" sz="2400" dirty="0"/>
              <a:t>He demonstrates the activity before the student that is to be developed.</a:t>
            </a:r>
          </a:p>
          <a:p>
            <a:r>
              <a:rPr lang="en-US" sz="2400" dirty="0"/>
              <a:t> </a:t>
            </a:r>
          </a:p>
          <a:p>
            <a:pPr lvl="0"/>
            <a:r>
              <a:rPr lang="en-US" sz="2400" b="1" dirty="0"/>
              <a:t>Development. </a:t>
            </a:r>
            <a:r>
              <a:rPr lang="en-US" sz="2400" dirty="0"/>
              <a:t>Students try to initiate the demonstrated activity. If there is any query</a:t>
            </a:r>
            <a:r>
              <a:rPr lang="en-US" sz="2400" b="1" dirty="0"/>
              <a:t> </a:t>
            </a:r>
            <a:r>
              <a:rPr lang="en-US" sz="2400" dirty="0"/>
              <a:t>the teacher tries to satisfy them by further demonstration and illustrations.</a:t>
            </a:r>
          </a:p>
          <a:p>
            <a:r>
              <a:rPr lang="en-US" sz="2400" dirty="0"/>
              <a:t> </a:t>
            </a:r>
          </a:p>
          <a:p>
            <a:pPr lvl="0"/>
            <a:r>
              <a:rPr lang="en-US" sz="2400" b="1" dirty="0"/>
              <a:t>Integration. </a:t>
            </a:r>
            <a:r>
              <a:rPr lang="en-US" sz="2400" dirty="0"/>
              <a:t>At this step, the teacher integrates all the activities and then these</a:t>
            </a:r>
          </a:p>
          <a:p>
            <a:r>
              <a:rPr lang="en-US" sz="2400" dirty="0"/>
              <a:t> </a:t>
            </a:r>
          </a:p>
          <a:p>
            <a:r>
              <a:rPr lang="en-US" sz="2400" dirty="0"/>
              <a:t>activities are rehearsed revised and evaluated.</a:t>
            </a:r>
          </a:p>
        </p:txBody>
      </p:sp>
    </p:spTree>
    <p:extLst>
      <p:ext uri="{BB962C8B-B14F-4D97-AF65-F5344CB8AC3E}">
        <p14:creationId xmlns:p14="http://schemas.microsoft.com/office/powerpoint/2010/main" val="230589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Demonstration of the skill to learners </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P-48</a:t>
            </a:r>
          </a:p>
        </p:txBody>
      </p:sp>
      <p:sp>
        <p:nvSpPr>
          <p:cNvPr id="8" name="Rectangle 7">
            <a:extLst>
              <a:ext uri="{FF2B5EF4-FFF2-40B4-BE49-F238E27FC236}">
                <a16:creationId xmlns:a16="http://schemas.microsoft.com/office/drawing/2014/main" id="{3FCEF701-E6D3-47D2-A833-67E8B4B101D8}"/>
              </a:ext>
            </a:extLst>
          </p:cNvPr>
          <p:cNvSpPr/>
          <p:nvPr/>
        </p:nvSpPr>
        <p:spPr>
          <a:xfrm>
            <a:off x="3034748" y="2200511"/>
            <a:ext cx="6944140" cy="2251065"/>
          </a:xfrm>
          <a:prstGeom prst="rect">
            <a:avLst/>
          </a:prstGeom>
        </p:spPr>
        <p:txBody>
          <a:bodyPr wrap="square">
            <a:spAutoFit/>
          </a:bodyPr>
          <a:lstStyle/>
          <a:p>
            <a:pPr marL="457200" lvl="0" indent="-457200">
              <a:lnSpc>
                <a:spcPct val="150000"/>
              </a:lnSpc>
              <a:buFont typeface="+mj-lt"/>
              <a:buAutoNum type="arabicPeriod"/>
            </a:pPr>
            <a:r>
              <a:rPr lang="en-US" sz="2400" b="1" dirty="0"/>
              <a:t>Do it normal (as per industry standards)</a:t>
            </a:r>
          </a:p>
          <a:p>
            <a:pPr marL="457200" lvl="0" indent="-457200">
              <a:lnSpc>
                <a:spcPct val="150000"/>
              </a:lnSpc>
              <a:buFont typeface="+mj-lt"/>
              <a:buAutoNum type="arabicPeriod"/>
            </a:pPr>
            <a:r>
              <a:rPr lang="en-US" sz="2400" b="1" dirty="0"/>
              <a:t>Do it slow (with explanation)</a:t>
            </a:r>
          </a:p>
          <a:p>
            <a:pPr marL="457200" lvl="0" indent="-457200">
              <a:lnSpc>
                <a:spcPct val="150000"/>
              </a:lnSpc>
              <a:buFont typeface="+mj-lt"/>
              <a:buAutoNum type="arabicPeriod"/>
            </a:pPr>
            <a:r>
              <a:rPr lang="en-US" sz="2400" b="1" dirty="0"/>
              <a:t>Do it together, (involve the learners) and</a:t>
            </a:r>
          </a:p>
          <a:p>
            <a:pPr marL="457200" lvl="0" indent="-457200">
              <a:lnSpc>
                <a:spcPct val="150000"/>
              </a:lnSpc>
              <a:buFont typeface="+mj-lt"/>
              <a:buAutoNum type="arabicPeriod"/>
            </a:pPr>
            <a:r>
              <a:rPr lang="en-US" sz="2400" b="1" dirty="0"/>
              <a:t>Off you go!</a:t>
            </a:r>
          </a:p>
        </p:txBody>
      </p:sp>
    </p:spTree>
    <p:extLst>
      <p:ext uri="{BB962C8B-B14F-4D97-AF65-F5344CB8AC3E}">
        <p14:creationId xmlns:p14="http://schemas.microsoft.com/office/powerpoint/2010/main" val="237487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The components of effective demonstrations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P-48</a:t>
            </a:r>
          </a:p>
        </p:txBody>
      </p:sp>
      <p:sp>
        <p:nvSpPr>
          <p:cNvPr id="8" name="Rectangle 7">
            <a:extLst>
              <a:ext uri="{FF2B5EF4-FFF2-40B4-BE49-F238E27FC236}">
                <a16:creationId xmlns:a16="http://schemas.microsoft.com/office/drawing/2014/main" id="{3FCEF701-E6D3-47D2-A833-67E8B4B101D8}"/>
              </a:ext>
            </a:extLst>
          </p:cNvPr>
          <p:cNvSpPr/>
          <p:nvPr/>
        </p:nvSpPr>
        <p:spPr>
          <a:xfrm>
            <a:off x="2928731" y="1783692"/>
            <a:ext cx="6944140" cy="3477875"/>
          </a:xfrm>
          <a:prstGeom prst="rect">
            <a:avLst/>
          </a:prstGeom>
        </p:spPr>
        <p:txBody>
          <a:bodyPr wrap="square">
            <a:spAutoFit/>
          </a:bodyPr>
          <a:lstStyle/>
          <a:p>
            <a:pPr marL="285750" lvl="0" indent="-285750">
              <a:buFont typeface="Arial" panose="020B0604020202020204" pitchFamily="34" charset="0"/>
              <a:buChar char="•"/>
            </a:pPr>
            <a:r>
              <a:rPr lang="en-US" sz="2000" b="1" dirty="0"/>
              <a:t>State the importance of the skill</a:t>
            </a:r>
          </a:p>
          <a:p>
            <a:endParaRPr lang="en-US" sz="2000" b="1" dirty="0"/>
          </a:p>
          <a:p>
            <a:pPr marL="285750" lvl="0" indent="-285750">
              <a:buFont typeface="Arial" panose="020B0604020202020204" pitchFamily="34" charset="0"/>
              <a:buChar char="•"/>
            </a:pPr>
            <a:r>
              <a:rPr lang="en-US" sz="2000" b="1" dirty="0"/>
              <a:t>Obtain interest of students</a:t>
            </a:r>
          </a:p>
          <a:p>
            <a:endParaRPr lang="en-US" sz="2000" b="1" dirty="0"/>
          </a:p>
          <a:p>
            <a:pPr marL="285750" lvl="0" indent="-285750">
              <a:buFont typeface="Arial" panose="020B0604020202020204" pitchFamily="34" charset="0"/>
              <a:buChar char="•"/>
            </a:pPr>
            <a:r>
              <a:rPr lang="en-US" sz="2000" b="1" dirty="0"/>
              <a:t>All necessary materials ready</a:t>
            </a:r>
          </a:p>
          <a:p>
            <a:endParaRPr lang="en-US" sz="2000" b="1" dirty="0"/>
          </a:p>
          <a:p>
            <a:pPr marL="285750" lvl="0" indent="-285750">
              <a:buFont typeface="Arial" panose="020B0604020202020204" pitchFamily="34" charset="0"/>
              <a:buChar char="•"/>
            </a:pPr>
            <a:r>
              <a:rPr lang="en-US" sz="2000" b="1" dirty="0"/>
              <a:t>Knowledgeable of subject</a:t>
            </a:r>
          </a:p>
          <a:p>
            <a:endParaRPr lang="en-US" sz="2000" b="1" dirty="0"/>
          </a:p>
          <a:p>
            <a:pPr marL="285750" lvl="0" indent="-285750">
              <a:buFont typeface="Arial" panose="020B0604020202020204" pitchFamily="34" charset="0"/>
              <a:buChar char="•"/>
            </a:pPr>
            <a:r>
              <a:rPr lang="en-US" sz="2000" b="1" dirty="0"/>
              <a:t>Stress the key points</a:t>
            </a:r>
          </a:p>
          <a:p>
            <a:endParaRPr lang="en-US" sz="2000" b="1" dirty="0"/>
          </a:p>
          <a:p>
            <a:pPr marL="285750" lvl="0" indent="-285750">
              <a:buFont typeface="Arial" panose="020B0604020202020204" pitchFamily="34" charset="0"/>
              <a:buChar char="•"/>
            </a:pPr>
            <a:r>
              <a:rPr lang="en-US" sz="2000" b="1" dirty="0"/>
              <a:t>Performed skillfully</a:t>
            </a:r>
          </a:p>
        </p:txBody>
      </p:sp>
    </p:spTree>
    <p:extLst>
      <p:ext uri="{BB962C8B-B14F-4D97-AF65-F5344CB8AC3E}">
        <p14:creationId xmlns:p14="http://schemas.microsoft.com/office/powerpoint/2010/main" val="110764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Key elements of effective presentations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P-49</a:t>
            </a:r>
          </a:p>
        </p:txBody>
      </p:sp>
      <p:sp>
        <p:nvSpPr>
          <p:cNvPr id="8" name="Rectangle 7">
            <a:extLst>
              <a:ext uri="{FF2B5EF4-FFF2-40B4-BE49-F238E27FC236}">
                <a16:creationId xmlns:a16="http://schemas.microsoft.com/office/drawing/2014/main" id="{3FCEF701-E6D3-47D2-A833-67E8B4B101D8}"/>
              </a:ext>
            </a:extLst>
          </p:cNvPr>
          <p:cNvSpPr/>
          <p:nvPr/>
        </p:nvSpPr>
        <p:spPr>
          <a:xfrm>
            <a:off x="2928731" y="1783692"/>
            <a:ext cx="6944140" cy="2677656"/>
          </a:xfrm>
          <a:prstGeom prst="rect">
            <a:avLst/>
          </a:prstGeom>
        </p:spPr>
        <p:txBody>
          <a:bodyPr wrap="square">
            <a:spAutoFit/>
          </a:bodyPr>
          <a:lstStyle/>
          <a:p>
            <a:pPr lvl="0"/>
            <a:r>
              <a:rPr lang="en-US" sz="2400" dirty="0"/>
              <a:t>Understanding your audience.</a:t>
            </a:r>
          </a:p>
          <a:p>
            <a:r>
              <a:rPr lang="en-US" sz="2400" dirty="0"/>
              <a:t> </a:t>
            </a:r>
          </a:p>
          <a:p>
            <a:pPr lvl="0"/>
            <a:r>
              <a:rPr lang="en-US" sz="2400" dirty="0"/>
              <a:t>Preparing your content.</a:t>
            </a:r>
          </a:p>
          <a:p>
            <a:r>
              <a:rPr lang="en-US" sz="2400" dirty="0"/>
              <a:t> </a:t>
            </a:r>
          </a:p>
          <a:p>
            <a:pPr lvl="0"/>
            <a:r>
              <a:rPr lang="en-US" sz="2400" dirty="0"/>
              <a:t>Delivering confidently.</a:t>
            </a:r>
          </a:p>
          <a:p>
            <a:r>
              <a:rPr lang="en-US" sz="2400" dirty="0"/>
              <a:t> </a:t>
            </a:r>
          </a:p>
          <a:p>
            <a:pPr lvl="0"/>
            <a:r>
              <a:rPr lang="en-US" sz="2400" dirty="0"/>
              <a:t>Controlling the environment.</a:t>
            </a:r>
          </a:p>
        </p:txBody>
      </p:sp>
    </p:spTree>
    <p:extLst>
      <p:ext uri="{BB962C8B-B14F-4D97-AF65-F5344CB8AC3E}">
        <p14:creationId xmlns:p14="http://schemas.microsoft.com/office/powerpoint/2010/main" val="261257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pPr lvl="0"/>
            <a:r>
              <a:rPr lang="en-US" b="1" dirty="0"/>
              <a:t>Find learner’s requirements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498169" y="1416325"/>
            <a:ext cx="7884977" cy="3124201"/>
          </a:xfrm>
        </p:spPr>
        <p:txBody>
          <a:bodyPr>
            <a:normAutofit/>
          </a:bodyPr>
          <a:lstStyle/>
          <a:p>
            <a:r>
              <a:rPr lang="en-US" dirty="0"/>
              <a:t>Who are the learners?</a:t>
            </a:r>
          </a:p>
          <a:p>
            <a:r>
              <a:rPr lang="en-US" dirty="0"/>
              <a:t>What experiences do they bring to the learning situation?</a:t>
            </a:r>
          </a:p>
          <a:p>
            <a:r>
              <a:rPr lang="en-US" dirty="0"/>
              <a:t>What skills and information do they need to know?</a:t>
            </a:r>
          </a:p>
          <a:p>
            <a:r>
              <a:rPr lang="en-US" dirty="0"/>
              <a:t>Where will the training take place?</a:t>
            </a:r>
          </a:p>
          <a:p>
            <a:r>
              <a:rPr lang="en-US" dirty="0"/>
              <a:t>What resources are available to me?</a:t>
            </a:r>
          </a:p>
          <a:p>
            <a:r>
              <a:rPr lang="en-US" dirty="0"/>
              <a:t>Is the training one-to-one, or in a group?</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P-13</a:t>
            </a:r>
          </a:p>
        </p:txBody>
      </p:sp>
    </p:spTree>
    <p:extLst>
      <p:ext uri="{BB962C8B-B14F-4D97-AF65-F5344CB8AC3E}">
        <p14:creationId xmlns:p14="http://schemas.microsoft.com/office/powerpoint/2010/main" val="3126249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Communication strategies in presentation</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P-49</a:t>
            </a:r>
          </a:p>
        </p:txBody>
      </p:sp>
      <p:sp>
        <p:nvSpPr>
          <p:cNvPr id="8" name="Rectangle 7">
            <a:extLst>
              <a:ext uri="{FF2B5EF4-FFF2-40B4-BE49-F238E27FC236}">
                <a16:creationId xmlns:a16="http://schemas.microsoft.com/office/drawing/2014/main" id="{3FCEF701-E6D3-47D2-A833-67E8B4B101D8}"/>
              </a:ext>
            </a:extLst>
          </p:cNvPr>
          <p:cNvSpPr/>
          <p:nvPr/>
        </p:nvSpPr>
        <p:spPr>
          <a:xfrm>
            <a:off x="2928731" y="1783692"/>
            <a:ext cx="6944140" cy="3477875"/>
          </a:xfrm>
          <a:prstGeom prst="rect">
            <a:avLst/>
          </a:prstGeom>
        </p:spPr>
        <p:txBody>
          <a:bodyPr wrap="square">
            <a:spAutoFit/>
          </a:bodyPr>
          <a:lstStyle/>
          <a:p>
            <a:pPr marL="285750" lvl="0" indent="-285750">
              <a:buFont typeface="Wingdings" panose="05000000000000000000" pitchFamily="2" charset="2"/>
              <a:buChar char="ü"/>
            </a:pPr>
            <a:r>
              <a:rPr lang="en-US" sz="2000" b="1" dirty="0"/>
              <a:t>Planning content careful</a:t>
            </a:r>
          </a:p>
          <a:p>
            <a:endParaRPr lang="en-US" sz="2000" b="1" dirty="0"/>
          </a:p>
          <a:p>
            <a:pPr marL="285750" lvl="0" indent="-285750">
              <a:buFont typeface="Wingdings" panose="05000000000000000000" pitchFamily="2" charset="2"/>
              <a:buChar char="ü"/>
            </a:pPr>
            <a:r>
              <a:rPr lang="en-US" sz="2000" b="1" dirty="0"/>
              <a:t>Using 'you' to convey empathy</a:t>
            </a:r>
          </a:p>
          <a:p>
            <a:endParaRPr lang="en-US" sz="2000" b="1" dirty="0"/>
          </a:p>
          <a:p>
            <a:pPr marL="285750" lvl="0" indent="-285750">
              <a:buFont typeface="Wingdings" panose="05000000000000000000" pitchFamily="2" charset="2"/>
              <a:buChar char="ü"/>
            </a:pPr>
            <a:r>
              <a:rPr lang="en-US" sz="2000" b="1" dirty="0"/>
              <a:t>Seeking and giving feedback</a:t>
            </a:r>
          </a:p>
          <a:p>
            <a:endParaRPr lang="en-US" sz="2000" b="1" dirty="0"/>
          </a:p>
          <a:p>
            <a:pPr marL="285750" lvl="0" indent="-285750">
              <a:buFont typeface="Wingdings" panose="05000000000000000000" pitchFamily="2" charset="2"/>
              <a:buChar char="ü"/>
            </a:pPr>
            <a:r>
              <a:rPr lang="en-US" sz="2000" b="1" dirty="0"/>
              <a:t>Encouraging, clarifying and paraphrasing information</a:t>
            </a:r>
          </a:p>
          <a:p>
            <a:endParaRPr lang="en-US" sz="2000" b="1" dirty="0"/>
          </a:p>
          <a:p>
            <a:pPr marL="285750" lvl="0" indent="-285750">
              <a:buFont typeface="Wingdings" panose="05000000000000000000" pitchFamily="2" charset="2"/>
              <a:buChar char="ü"/>
            </a:pPr>
            <a:r>
              <a:rPr lang="en-US" sz="2000" b="1" dirty="0"/>
              <a:t>Summarizing</a:t>
            </a:r>
          </a:p>
          <a:p>
            <a:endParaRPr lang="en-US" sz="2000" b="1" dirty="0"/>
          </a:p>
          <a:p>
            <a:pPr marL="285750" lvl="0" indent="-285750">
              <a:buFont typeface="Wingdings" panose="05000000000000000000" pitchFamily="2" charset="2"/>
              <a:buChar char="ü"/>
            </a:pPr>
            <a:r>
              <a:rPr lang="en-US" sz="2000" b="1" dirty="0"/>
              <a:t>Use of appropriate language (plain and simple language</a:t>
            </a:r>
            <a:r>
              <a:rPr lang="en-US" dirty="0"/>
              <a:t>)</a:t>
            </a:r>
          </a:p>
        </p:txBody>
      </p:sp>
    </p:spTree>
    <p:extLst>
      <p:ext uri="{BB962C8B-B14F-4D97-AF65-F5344CB8AC3E}">
        <p14:creationId xmlns:p14="http://schemas.microsoft.com/office/powerpoint/2010/main" val="4203140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Tips for a great presentation</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P-51</a:t>
            </a:r>
          </a:p>
        </p:txBody>
      </p:sp>
      <p:sp>
        <p:nvSpPr>
          <p:cNvPr id="8" name="Rectangle 7">
            <a:extLst>
              <a:ext uri="{FF2B5EF4-FFF2-40B4-BE49-F238E27FC236}">
                <a16:creationId xmlns:a16="http://schemas.microsoft.com/office/drawing/2014/main" id="{3FCEF701-E6D3-47D2-A833-67E8B4B101D8}"/>
              </a:ext>
            </a:extLst>
          </p:cNvPr>
          <p:cNvSpPr/>
          <p:nvPr/>
        </p:nvSpPr>
        <p:spPr>
          <a:xfrm>
            <a:off x="2928731" y="1783692"/>
            <a:ext cx="6944140" cy="4154984"/>
          </a:xfrm>
          <a:prstGeom prst="rect">
            <a:avLst/>
          </a:prstGeom>
        </p:spPr>
        <p:txBody>
          <a:bodyPr wrap="square">
            <a:spAutoFit/>
          </a:bodyPr>
          <a:lstStyle/>
          <a:p>
            <a:r>
              <a:rPr lang="en-US" b="1" dirty="0"/>
              <a:t>A touch of humor is a must.</a:t>
            </a:r>
            <a:endParaRPr lang="en-US" dirty="0"/>
          </a:p>
          <a:p>
            <a:endParaRPr lang="en-US" sz="2000" b="1" dirty="0"/>
          </a:p>
          <a:p>
            <a:pPr marL="285750" lvl="0" indent="-285750">
              <a:buFont typeface="Wingdings" panose="05000000000000000000" pitchFamily="2" charset="2"/>
              <a:buChar char="ü"/>
            </a:pPr>
            <a:r>
              <a:rPr lang="en-US" sz="2000" b="1" dirty="0"/>
              <a:t>Using 'you' to convey empathy</a:t>
            </a:r>
          </a:p>
          <a:p>
            <a:endParaRPr lang="en-US" sz="2000" b="1" dirty="0"/>
          </a:p>
          <a:p>
            <a:pPr marL="285750" indent="-285750">
              <a:buFont typeface="Wingdings" panose="05000000000000000000" pitchFamily="2" charset="2"/>
              <a:buChar char="ü"/>
            </a:pPr>
            <a:r>
              <a:rPr lang="en-US" b="1" dirty="0"/>
              <a:t>Be smile</a:t>
            </a:r>
            <a:endParaRPr lang="en-US" dirty="0"/>
          </a:p>
          <a:p>
            <a:endParaRPr lang="en-US" sz="2000" b="1" dirty="0"/>
          </a:p>
          <a:p>
            <a:pPr marL="285750" indent="-285750">
              <a:buFont typeface="Wingdings" panose="05000000000000000000" pitchFamily="2" charset="2"/>
              <a:buChar char="ü"/>
            </a:pPr>
            <a:r>
              <a:rPr lang="en-US" b="1" dirty="0"/>
              <a:t>Practice more and more.</a:t>
            </a:r>
            <a:endParaRPr lang="en-US" dirty="0"/>
          </a:p>
          <a:p>
            <a:endParaRPr lang="en-US" sz="2000" b="1" dirty="0"/>
          </a:p>
          <a:p>
            <a:pPr marL="285750" indent="-285750">
              <a:buFont typeface="Wingdings" panose="05000000000000000000" pitchFamily="2" charset="2"/>
              <a:buChar char="ü"/>
            </a:pPr>
            <a:r>
              <a:rPr lang="en-US" b="1" dirty="0"/>
              <a:t>Relaxed and confident presentation</a:t>
            </a:r>
            <a:endParaRPr lang="en-US" sz="2000" b="1" dirty="0"/>
          </a:p>
          <a:p>
            <a:endParaRPr lang="en-US" sz="2000" b="1" dirty="0"/>
          </a:p>
          <a:p>
            <a:pPr marL="285750" indent="-285750">
              <a:buFont typeface="Wingdings" panose="05000000000000000000" pitchFamily="2" charset="2"/>
              <a:buChar char="ü"/>
            </a:pPr>
            <a:r>
              <a:rPr lang="en-US" b="1" dirty="0"/>
              <a:t>Your voice</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US" b="1" dirty="0"/>
              <a:t>Body language</a:t>
            </a:r>
            <a:endParaRPr lang="en-US" dirty="0"/>
          </a:p>
          <a:p>
            <a:endParaRPr lang="en-US" dirty="0"/>
          </a:p>
        </p:txBody>
      </p:sp>
    </p:spTree>
    <p:extLst>
      <p:ext uri="{BB962C8B-B14F-4D97-AF65-F5344CB8AC3E}">
        <p14:creationId xmlns:p14="http://schemas.microsoft.com/office/powerpoint/2010/main" val="3759599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dirty="0"/>
              <a:t>Hints for body language</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P-51</a:t>
            </a:r>
          </a:p>
        </p:txBody>
      </p:sp>
      <p:sp>
        <p:nvSpPr>
          <p:cNvPr id="8" name="Rectangle 7">
            <a:extLst>
              <a:ext uri="{FF2B5EF4-FFF2-40B4-BE49-F238E27FC236}">
                <a16:creationId xmlns:a16="http://schemas.microsoft.com/office/drawing/2014/main" id="{3FCEF701-E6D3-47D2-A833-67E8B4B101D8}"/>
              </a:ext>
            </a:extLst>
          </p:cNvPr>
          <p:cNvSpPr/>
          <p:nvPr/>
        </p:nvSpPr>
        <p:spPr>
          <a:xfrm>
            <a:off x="2928731" y="1783692"/>
            <a:ext cx="6944140" cy="3693319"/>
          </a:xfrm>
          <a:prstGeom prst="rect">
            <a:avLst/>
          </a:prstGeom>
        </p:spPr>
        <p:txBody>
          <a:bodyPr wrap="square">
            <a:spAutoFit/>
          </a:bodyPr>
          <a:lstStyle/>
          <a:p>
            <a:r>
              <a:rPr lang="en-US" dirty="0"/>
              <a:t>An acronym sometimes used is </a:t>
            </a:r>
            <a:r>
              <a:rPr lang="en-US" b="1" dirty="0">
                <a:solidFill>
                  <a:srgbClr val="FF0000"/>
                </a:solidFill>
              </a:rPr>
              <a:t>SOLER</a:t>
            </a:r>
            <a:r>
              <a:rPr lang="en-US" dirty="0"/>
              <a:t>:</a:t>
            </a:r>
          </a:p>
          <a:p>
            <a:r>
              <a:rPr lang="en-US" dirty="0"/>
              <a:t> </a:t>
            </a:r>
          </a:p>
          <a:p>
            <a:pPr lvl="0"/>
            <a:r>
              <a:rPr lang="en-US" dirty="0">
                <a:solidFill>
                  <a:srgbClr val="FF0000"/>
                </a:solidFill>
              </a:rPr>
              <a:t>S</a:t>
            </a:r>
            <a:r>
              <a:rPr lang="en-US" dirty="0"/>
              <a:t>it, stand or situate squarely (straight).</a:t>
            </a:r>
          </a:p>
          <a:p>
            <a:r>
              <a:rPr lang="en-US" dirty="0"/>
              <a:t> </a:t>
            </a:r>
          </a:p>
          <a:p>
            <a:pPr lvl="0"/>
            <a:r>
              <a:rPr lang="en-US" dirty="0">
                <a:solidFill>
                  <a:srgbClr val="FF0000"/>
                </a:solidFill>
              </a:rPr>
              <a:t>O</a:t>
            </a:r>
            <a:r>
              <a:rPr lang="en-US" dirty="0"/>
              <a:t>pen body posture (e.g. try not to cross your arms).</a:t>
            </a:r>
          </a:p>
          <a:p>
            <a:r>
              <a:rPr lang="en-US" dirty="0"/>
              <a:t> </a:t>
            </a:r>
          </a:p>
          <a:p>
            <a:pPr lvl="0"/>
            <a:r>
              <a:rPr lang="en-US" dirty="0">
                <a:solidFill>
                  <a:srgbClr val="FF0000"/>
                </a:solidFill>
              </a:rPr>
              <a:t>L</a:t>
            </a:r>
            <a:r>
              <a:rPr lang="en-US" dirty="0"/>
              <a:t>ean slightly forward to indicate that you are interested. </a:t>
            </a:r>
          </a:p>
          <a:p>
            <a:pPr lvl="0"/>
            <a:endParaRPr lang="en-US" dirty="0"/>
          </a:p>
          <a:p>
            <a:pPr lvl="0"/>
            <a:r>
              <a:rPr lang="en-US" dirty="0">
                <a:solidFill>
                  <a:srgbClr val="FF0000"/>
                </a:solidFill>
              </a:rPr>
              <a:t>E</a:t>
            </a:r>
            <a:r>
              <a:rPr lang="en-US" dirty="0"/>
              <a:t>ye contact should be natural.</a:t>
            </a:r>
          </a:p>
          <a:p>
            <a:r>
              <a:rPr lang="en-US" dirty="0"/>
              <a:t> </a:t>
            </a:r>
          </a:p>
          <a:p>
            <a:pPr lvl="0"/>
            <a:r>
              <a:rPr lang="en-US" dirty="0">
                <a:solidFill>
                  <a:srgbClr val="FF0000"/>
                </a:solidFill>
              </a:rPr>
              <a:t>R</a:t>
            </a:r>
            <a:r>
              <a:rPr lang="en-US" dirty="0"/>
              <a:t>elax to indicate that you are comfortable and ready to receive feedback.</a:t>
            </a:r>
          </a:p>
          <a:p>
            <a:endParaRPr lang="en-US" dirty="0"/>
          </a:p>
        </p:txBody>
      </p:sp>
    </p:spTree>
    <p:extLst>
      <p:ext uri="{BB962C8B-B14F-4D97-AF65-F5344CB8AC3E}">
        <p14:creationId xmlns:p14="http://schemas.microsoft.com/office/powerpoint/2010/main" val="3205686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Listen actively</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P-54</a:t>
            </a:r>
          </a:p>
        </p:txBody>
      </p:sp>
      <p:sp>
        <p:nvSpPr>
          <p:cNvPr id="8" name="Rectangle 7">
            <a:extLst>
              <a:ext uri="{FF2B5EF4-FFF2-40B4-BE49-F238E27FC236}">
                <a16:creationId xmlns:a16="http://schemas.microsoft.com/office/drawing/2014/main" id="{3FCEF701-E6D3-47D2-A833-67E8B4B101D8}"/>
              </a:ext>
            </a:extLst>
          </p:cNvPr>
          <p:cNvSpPr/>
          <p:nvPr/>
        </p:nvSpPr>
        <p:spPr>
          <a:xfrm>
            <a:off x="2928731" y="1783692"/>
            <a:ext cx="6944140" cy="2769989"/>
          </a:xfrm>
          <a:prstGeom prst="rect">
            <a:avLst/>
          </a:prstGeom>
        </p:spPr>
        <p:txBody>
          <a:bodyPr wrap="square">
            <a:spAutoFit/>
          </a:bodyPr>
          <a:lstStyle/>
          <a:p>
            <a:r>
              <a:rPr lang="en-US" dirty="0"/>
              <a:t>One of the most common areas to need improvement is listening.</a:t>
            </a:r>
          </a:p>
          <a:p>
            <a:r>
              <a:rPr lang="en-US" dirty="0"/>
              <a:t> </a:t>
            </a:r>
          </a:p>
          <a:p>
            <a:pPr marL="285750" lvl="0" indent="-285750">
              <a:buFont typeface="Wingdings" panose="05000000000000000000" pitchFamily="2" charset="2"/>
              <a:buChar char="v"/>
            </a:pPr>
            <a:r>
              <a:rPr lang="en-US" sz="2400" dirty="0"/>
              <a:t> Attending to learners</a:t>
            </a:r>
          </a:p>
          <a:p>
            <a:pPr marL="285750" lvl="0" indent="-285750">
              <a:buFont typeface="Wingdings" panose="05000000000000000000" pitchFamily="2" charset="2"/>
              <a:buChar char="v"/>
            </a:pPr>
            <a:r>
              <a:rPr lang="en-US" sz="2400" dirty="0"/>
              <a:t> Encouraging feedback</a:t>
            </a:r>
          </a:p>
          <a:p>
            <a:pPr marL="285750" lvl="0" indent="-285750">
              <a:buFont typeface="Wingdings" panose="05000000000000000000" pitchFamily="2" charset="2"/>
              <a:buChar char="v"/>
            </a:pPr>
            <a:r>
              <a:rPr lang="en-US" sz="2400" dirty="0"/>
              <a:t> Clarifying and paraphrasing information to check messages</a:t>
            </a:r>
          </a:p>
          <a:p>
            <a:pPr marL="285750" lvl="0" indent="-285750">
              <a:buFont typeface="Wingdings" panose="05000000000000000000" pitchFamily="2" charset="2"/>
              <a:buChar char="v"/>
            </a:pPr>
            <a:r>
              <a:rPr lang="en-US" sz="2400" dirty="0"/>
              <a:t> Summarizing information</a:t>
            </a:r>
          </a:p>
          <a:p>
            <a:endParaRPr lang="en-US" dirty="0"/>
          </a:p>
        </p:txBody>
      </p:sp>
    </p:spTree>
    <p:extLst>
      <p:ext uri="{BB962C8B-B14F-4D97-AF65-F5344CB8AC3E}">
        <p14:creationId xmlns:p14="http://schemas.microsoft.com/office/powerpoint/2010/main" val="2250049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60146"/>
            <a:ext cx="10561918" cy="556592"/>
          </a:xfrm>
        </p:spPr>
        <p:txBody>
          <a:bodyPr>
            <a:normAutofit fontScale="90000"/>
          </a:bodyPr>
          <a:lstStyle/>
          <a:p>
            <a:r>
              <a:rPr lang="en-US" b="1" dirty="0"/>
              <a:t>Preparing learners for learning</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P-54</a:t>
            </a:r>
          </a:p>
        </p:txBody>
      </p:sp>
      <p:sp>
        <p:nvSpPr>
          <p:cNvPr id="8" name="Rectangle 7">
            <a:extLst>
              <a:ext uri="{FF2B5EF4-FFF2-40B4-BE49-F238E27FC236}">
                <a16:creationId xmlns:a16="http://schemas.microsoft.com/office/drawing/2014/main" id="{3FCEF701-E6D3-47D2-A833-67E8B4B101D8}"/>
              </a:ext>
            </a:extLst>
          </p:cNvPr>
          <p:cNvSpPr/>
          <p:nvPr/>
        </p:nvSpPr>
        <p:spPr>
          <a:xfrm>
            <a:off x="2955236" y="2136338"/>
            <a:ext cx="6944140" cy="2585323"/>
          </a:xfrm>
          <a:prstGeom prst="rect">
            <a:avLst/>
          </a:prstGeom>
        </p:spPr>
        <p:txBody>
          <a:bodyPr wrap="square">
            <a:spAutoFit/>
          </a:bodyPr>
          <a:lstStyle/>
          <a:p>
            <a:pPr marL="342900" indent="-342900">
              <a:buFont typeface="Courier New" panose="02070309020205020404" pitchFamily="49" charset="0"/>
              <a:buChar char="o"/>
            </a:pPr>
            <a:r>
              <a:rPr lang="en-US" sz="2400" b="1" dirty="0">
                <a:solidFill>
                  <a:srgbClr val="FF0000"/>
                </a:solidFill>
              </a:rPr>
              <a:t>G</a:t>
            </a:r>
            <a:r>
              <a:rPr lang="en-US" sz="2400" b="1" dirty="0"/>
              <a:t>et attention and put at ease</a:t>
            </a:r>
          </a:p>
          <a:p>
            <a:pPr marL="342900" indent="-342900">
              <a:buFont typeface="Courier New" panose="02070309020205020404" pitchFamily="49" charset="0"/>
              <a:buChar char="o"/>
            </a:pPr>
            <a:r>
              <a:rPr lang="en-US" sz="2400" b="1" dirty="0">
                <a:solidFill>
                  <a:srgbClr val="FF0000"/>
                </a:solidFill>
              </a:rPr>
              <a:t>L</a:t>
            </a:r>
            <a:r>
              <a:rPr lang="en-US" sz="2400" b="1" dirty="0"/>
              <a:t>ink to previous learning/life experiences</a:t>
            </a:r>
          </a:p>
          <a:p>
            <a:pPr marL="342900" indent="-342900">
              <a:buFont typeface="Courier New" panose="02070309020205020404" pitchFamily="49" charset="0"/>
              <a:buChar char="o"/>
            </a:pPr>
            <a:r>
              <a:rPr lang="en-US" sz="2400" b="1" dirty="0">
                <a:solidFill>
                  <a:srgbClr val="FF0000"/>
                </a:solidFill>
              </a:rPr>
              <a:t>O</a:t>
            </a:r>
            <a:r>
              <a:rPr lang="en-US" sz="2400" b="1" dirty="0"/>
              <a:t>utcomes of session need to be explained and 	  discussed with learners</a:t>
            </a:r>
          </a:p>
          <a:p>
            <a:pPr marL="342900" indent="-342900">
              <a:buFont typeface="Courier New" panose="02070309020205020404" pitchFamily="49" charset="0"/>
              <a:buChar char="o"/>
            </a:pPr>
            <a:r>
              <a:rPr lang="en-US" sz="2400" b="1" dirty="0">
                <a:solidFill>
                  <a:srgbClr val="FF0000"/>
                </a:solidFill>
              </a:rPr>
              <a:t>S</a:t>
            </a:r>
            <a:r>
              <a:rPr lang="en-US" sz="2400" b="1" dirty="0"/>
              <a:t>tructure of session</a:t>
            </a:r>
          </a:p>
          <a:p>
            <a:pPr marL="342900" indent="-342900">
              <a:buFont typeface="Courier New" panose="02070309020205020404" pitchFamily="49" charset="0"/>
              <a:buChar char="o"/>
            </a:pPr>
            <a:r>
              <a:rPr lang="en-US" sz="2400" b="1" dirty="0">
                <a:solidFill>
                  <a:srgbClr val="FF0000"/>
                </a:solidFill>
              </a:rPr>
              <a:t>S</a:t>
            </a:r>
            <a:r>
              <a:rPr lang="en-US" sz="2400" b="1" dirty="0"/>
              <a:t>timulate motivation and arouse interest</a:t>
            </a:r>
          </a:p>
          <a:p>
            <a:endParaRPr lang="en-US" dirty="0"/>
          </a:p>
        </p:txBody>
      </p:sp>
    </p:spTree>
    <p:extLst>
      <p:ext uri="{BB962C8B-B14F-4D97-AF65-F5344CB8AC3E}">
        <p14:creationId xmlns:p14="http://schemas.microsoft.com/office/powerpoint/2010/main" val="1512792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85088"/>
            <a:ext cx="10561918" cy="556592"/>
          </a:xfrm>
        </p:spPr>
        <p:txBody>
          <a:bodyPr>
            <a:normAutofit fontScale="90000"/>
          </a:bodyPr>
          <a:lstStyle/>
          <a:p>
            <a:r>
              <a:rPr lang="en-US" dirty="0"/>
              <a:t>Techniques for GLOSS model</a:t>
            </a:r>
            <a:endParaRPr lang="en-US" sz="3200" dirty="0">
              <a:solidFill>
                <a:srgbClr val="00B0F0"/>
              </a:solidFill>
              <a:latin typeface="Algerian" panose="04020705040A02060702" pitchFamily="82" charset="0"/>
            </a:endParaRP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P-55</a:t>
            </a:r>
          </a:p>
        </p:txBody>
      </p:sp>
      <p:graphicFrame>
        <p:nvGraphicFramePr>
          <p:cNvPr id="7" name="Table 7">
            <a:extLst>
              <a:ext uri="{FF2B5EF4-FFF2-40B4-BE49-F238E27FC236}">
                <a16:creationId xmlns:a16="http://schemas.microsoft.com/office/drawing/2014/main" id="{16426916-DA0C-46FF-B097-C9B8F6C9E328}"/>
              </a:ext>
            </a:extLst>
          </p:cNvPr>
          <p:cNvGraphicFramePr>
            <a:graphicFrameLocks noGrp="1"/>
          </p:cNvGraphicFramePr>
          <p:nvPr>
            <p:ph idx="1"/>
          </p:nvPr>
        </p:nvGraphicFramePr>
        <p:xfrm>
          <a:off x="1630081" y="1082040"/>
          <a:ext cx="9746878" cy="5034280"/>
        </p:xfrm>
        <a:graphic>
          <a:graphicData uri="http://schemas.openxmlformats.org/drawingml/2006/table">
            <a:tbl>
              <a:tblPr firstRow="1" bandRow="1">
                <a:tableStyleId>{5C22544A-7EE6-4342-B048-85BDC9FD1C3A}</a:tableStyleId>
              </a:tblPr>
              <a:tblGrid>
                <a:gridCol w="1620948">
                  <a:extLst>
                    <a:ext uri="{9D8B030D-6E8A-4147-A177-3AD203B41FA5}">
                      <a16:colId xmlns:a16="http://schemas.microsoft.com/office/drawing/2014/main" val="2491425717"/>
                    </a:ext>
                  </a:extLst>
                </a:gridCol>
                <a:gridCol w="2407649">
                  <a:extLst>
                    <a:ext uri="{9D8B030D-6E8A-4147-A177-3AD203B41FA5}">
                      <a16:colId xmlns:a16="http://schemas.microsoft.com/office/drawing/2014/main" val="43884666"/>
                    </a:ext>
                  </a:extLst>
                </a:gridCol>
                <a:gridCol w="5718281">
                  <a:extLst>
                    <a:ext uri="{9D8B030D-6E8A-4147-A177-3AD203B41FA5}">
                      <a16:colId xmlns:a16="http://schemas.microsoft.com/office/drawing/2014/main" val="1687200362"/>
                    </a:ext>
                  </a:extLst>
                </a:gridCol>
              </a:tblGrid>
              <a:tr h="370840">
                <a:tc>
                  <a:txBody>
                    <a:bodyPr/>
                    <a:lstStyle/>
                    <a:p>
                      <a:pPr algn="ctr"/>
                      <a:r>
                        <a:rPr lang="en-US" sz="1800" b="1" kern="1200" dirty="0">
                          <a:solidFill>
                            <a:schemeClr val="lt1"/>
                          </a:solidFill>
                          <a:effectLst/>
                          <a:latin typeface="+mn-lt"/>
                          <a:ea typeface="+mn-ea"/>
                          <a:cs typeface="+mn-cs"/>
                        </a:rPr>
                        <a:t>Component</a:t>
                      </a:r>
                      <a:endParaRPr lang="en-US" dirty="0"/>
                    </a:p>
                  </a:txBody>
                  <a:tcPr/>
                </a:tc>
                <a:tc>
                  <a:txBody>
                    <a:bodyPr/>
                    <a:lstStyle/>
                    <a:p>
                      <a:pPr algn="ctr"/>
                      <a:r>
                        <a:rPr lang="en-US" dirty="0"/>
                        <a:t>Key </a:t>
                      </a:r>
                      <a:r>
                        <a:rPr lang="en-US" sz="1800" b="1" kern="1200" dirty="0">
                          <a:solidFill>
                            <a:schemeClr val="lt1"/>
                          </a:solidFill>
                          <a:effectLst/>
                          <a:latin typeface="+mn-lt"/>
                          <a:ea typeface="+mn-ea"/>
                          <a:cs typeface="+mn-cs"/>
                        </a:rPr>
                        <a:t>Learning Principle</a:t>
                      </a:r>
                      <a:endParaRPr lang="en-US" dirty="0"/>
                    </a:p>
                  </a:txBody>
                  <a:tcPr/>
                </a:tc>
                <a:tc>
                  <a:txBody>
                    <a:bodyPr/>
                    <a:lstStyle/>
                    <a:p>
                      <a:pPr algn="ctr"/>
                      <a:r>
                        <a:rPr lang="en-US" sz="1800" b="1" kern="1200" dirty="0">
                          <a:solidFill>
                            <a:schemeClr val="lt1"/>
                          </a:solidFill>
                          <a:effectLst/>
                          <a:latin typeface="+mn-lt"/>
                          <a:ea typeface="+mn-ea"/>
                          <a:cs typeface="+mn-cs"/>
                        </a:rPr>
                        <a:t>Possible delivery strategy</a:t>
                      </a:r>
                      <a:endParaRPr lang="en-US" dirty="0"/>
                    </a:p>
                  </a:txBody>
                  <a:tcPr/>
                </a:tc>
                <a:extLst>
                  <a:ext uri="{0D108BD9-81ED-4DB2-BD59-A6C34878D82A}">
                    <a16:rowId xmlns:a16="http://schemas.microsoft.com/office/drawing/2014/main" val="2833559458"/>
                  </a:ext>
                </a:extLst>
              </a:tr>
              <a:tr h="370840">
                <a:tc>
                  <a:txBody>
                    <a:bodyPr/>
                    <a:lstStyle/>
                    <a:p>
                      <a:r>
                        <a:rPr lang="en-US" dirty="0"/>
                        <a:t>Get attention and put at ease</a:t>
                      </a:r>
                    </a:p>
                  </a:txBody>
                  <a:tcPr/>
                </a:tc>
                <a:tc>
                  <a:txBody>
                    <a:bodyPr/>
                    <a:lstStyle/>
                    <a:p>
                      <a:r>
                        <a:rPr lang="en-US" sz="1800" kern="1200" dirty="0">
                          <a:solidFill>
                            <a:schemeClr val="dk1"/>
                          </a:solidFill>
                          <a:effectLst/>
                          <a:latin typeface="+mn-lt"/>
                          <a:ea typeface="+mn-ea"/>
                          <a:cs typeface="+mn-cs"/>
                        </a:rPr>
                        <a:t>Involvement </a:t>
                      </a:r>
                    </a:p>
                    <a:p>
                      <a:r>
                        <a:rPr lang="en-US" sz="1800" kern="1200" dirty="0">
                          <a:solidFill>
                            <a:schemeClr val="dk1"/>
                          </a:solidFill>
                          <a:effectLst/>
                          <a:latin typeface="+mn-lt"/>
                          <a:ea typeface="+mn-ea"/>
                          <a:cs typeface="+mn-cs"/>
                        </a:rPr>
                        <a:t>Senses</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Stand up or log on, indicating your presence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Introduce yourself and welcome learners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Icebreaker activity or anecdote</a:t>
                      </a:r>
                      <a:endParaRPr lang="en-US" dirty="0"/>
                    </a:p>
                  </a:txBody>
                  <a:tcPr/>
                </a:tc>
                <a:extLst>
                  <a:ext uri="{0D108BD9-81ED-4DB2-BD59-A6C34878D82A}">
                    <a16:rowId xmlns:a16="http://schemas.microsoft.com/office/drawing/2014/main" val="223857335"/>
                  </a:ext>
                </a:extLst>
              </a:tr>
              <a:tr h="370840">
                <a:tc>
                  <a:txBody>
                    <a:bodyPr/>
                    <a:lstStyle/>
                    <a:p>
                      <a:r>
                        <a:rPr lang="en-US" sz="1800" kern="1200" dirty="0">
                          <a:solidFill>
                            <a:schemeClr val="dk1"/>
                          </a:solidFill>
                          <a:effectLst/>
                          <a:latin typeface="+mn-lt"/>
                          <a:ea typeface="+mn-ea"/>
                          <a:cs typeface="+mn-cs"/>
                        </a:rPr>
                        <a:t>Link to previous learning/life experiences</a:t>
                      </a:r>
                      <a:endParaRPr lang="en-US" dirty="0"/>
                    </a:p>
                  </a:txBody>
                  <a:tcPr/>
                </a:tc>
                <a:tc>
                  <a:txBody>
                    <a:bodyPr/>
                    <a:lstStyle/>
                    <a:p>
                      <a:r>
                        <a:rPr lang="en-US" sz="1800" kern="1200" dirty="0">
                          <a:solidFill>
                            <a:schemeClr val="dk1"/>
                          </a:solidFill>
                          <a:effectLst/>
                          <a:latin typeface="+mn-lt"/>
                          <a:ea typeface="+mn-ea"/>
                          <a:cs typeface="+mn-cs"/>
                        </a:rPr>
                        <a:t>Linking </a:t>
                      </a:r>
                    </a:p>
                    <a:p>
                      <a:r>
                        <a:rPr lang="en-US" sz="1800" kern="1200" dirty="0">
                          <a:solidFill>
                            <a:schemeClr val="dk1"/>
                          </a:solidFill>
                          <a:effectLst/>
                          <a:latin typeface="+mn-lt"/>
                          <a:ea typeface="+mn-ea"/>
                          <a:cs typeface="+mn-cs"/>
                        </a:rPr>
                        <a:t>Involvement</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Focus question for learners to report on: "What is your experience with this field and what would you like to achieve during this session/module?“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Charts or overheads of learners background and expectations if information is available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Link between the session and the program should be explained</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Visuals demonstrating relationships</a:t>
                      </a:r>
                      <a:endParaRPr lang="en-US" dirty="0"/>
                    </a:p>
                  </a:txBody>
                  <a:tcPr/>
                </a:tc>
                <a:extLst>
                  <a:ext uri="{0D108BD9-81ED-4DB2-BD59-A6C34878D82A}">
                    <a16:rowId xmlns:a16="http://schemas.microsoft.com/office/drawing/2014/main" val="2528384351"/>
                  </a:ext>
                </a:extLst>
              </a:tr>
              <a:tr h="370840">
                <a:tc>
                  <a:txBody>
                    <a:bodyPr/>
                    <a:lstStyle/>
                    <a:p>
                      <a:r>
                        <a:rPr lang="en-US" sz="1800" kern="1200" dirty="0">
                          <a:solidFill>
                            <a:schemeClr val="dk1"/>
                          </a:solidFill>
                          <a:effectLst/>
                          <a:latin typeface="+mn-lt"/>
                          <a:ea typeface="+mn-ea"/>
                          <a:cs typeface="+mn-cs"/>
                        </a:rPr>
                        <a:t>Outcomes of session need to be explained and discussed</a:t>
                      </a:r>
                      <a:endParaRPr lang="en-US" dirty="0"/>
                    </a:p>
                  </a:txBody>
                  <a:tcPr/>
                </a:tc>
                <a:tc>
                  <a:txBody>
                    <a:bodyPr/>
                    <a:lstStyle/>
                    <a:p>
                      <a:r>
                        <a:rPr lang="en-US" sz="1800" kern="1200" dirty="0">
                          <a:solidFill>
                            <a:schemeClr val="dk1"/>
                          </a:solidFill>
                          <a:effectLst/>
                          <a:latin typeface="+mn-lt"/>
                          <a:ea typeface="+mn-ea"/>
                          <a:cs typeface="+mn-cs"/>
                        </a:rPr>
                        <a:t>Sequence </a:t>
                      </a:r>
                    </a:p>
                    <a:p>
                      <a:r>
                        <a:rPr lang="en-US" sz="1800" kern="1200" dirty="0">
                          <a:solidFill>
                            <a:schemeClr val="dk1"/>
                          </a:solidFill>
                          <a:effectLst/>
                          <a:latin typeface="+mn-lt"/>
                          <a:ea typeface="+mn-ea"/>
                          <a:cs typeface="+mn-cs"/>
                        </a:rPr>
                        <a:t>Reward </a:t>
                      </a:r>
                    </a:p>
                    <a:p>
                      <a:r>
                        <a:rPr lang="en-US" sz="1800" kern="1200" dirty="0">
                          <a:solidFill>
                            <a:schemeClr val="dk1"/>
                          </a:solidFill>
                          <a:effectLst/>
                          <a:latin typeface="+mn-lt"/>
                          <a:ea typeface="+mn-ea"/>
                          <a:cs typeface="+mn-cs"/>
                        </a:rPr>
                        <a:t>Linking</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Session goals  and  learning  outcomes  should  be documented and learners given hard copy – student assessment guidelines.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Assessment   methods  should   be  documented, explained and discussed</a:t>
                      </a:r>
                      <a:endParaRPr lang="en-US" dirty="0"/>
                    </a:p>
                  </a:txBody>
                  <a:tcPr/>
                </a:tc>
                <a:extLst>
                  <a:ext uri="{0D108BD9-81ED-4DB2-BD59-A6C34878D82A}">
                    <a16:rowId xmlns:a16="http://schemas.microsoft.com/office/drawing/2014/main" val="1705020472"/>
                  </a:ext>
                </a:extLst>
              </a:tr>
            </a:tbl>
          </a:graphicData>
        </a:graphic>
      </p:graphicFrame>
    </p:spTree>
    <p:extLst>
      <p:ext uri="{BB962C8B-B14F-4D97-AF65-F5344CB8AC3E}">
        <p14:creationId xmlns:p14="http://schemas.microsoft.com/office/powerpoint/2010/main" val="3128012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03218"/>
            <a:ext cx="10561918" cy="556592"/>
          </a:xfrm>
        </p:spPr>
        <p:txBody>
          <a:bodyPr>
            <a:normAutofit fontScale="90000"/>
          </a:bodyPr>
          <a:lstStyle/>
          <a:p>
            <a:r>
              <a:rPr lang="en-US" dirty="0"/>
              <a:t>Techniques for GLOSS model</a:t>
            </a:r>
            <a:endParaRPr lang="en-US" sz="3200" dirty="0">
              <a:solidFill>
                <a:srgbClr val="00B0F0"/>
              </a:solidFill>
              <a:latin typeface="Algerian" panose="04020705040A02060702" pitchFamily="82" charset="0"/>
            </a:endParaRPr>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488668"/>
            <a:ext cx="1033670" cy="369332"/>
          </a:xfrm>
          <a:prstGeom prst="rect">
            <a:avLst/>
          </a:prstGeom>
          <a:noFill/>
        </p:spPr>
        <p:txBody>
          <a:bodyPr wrap="square" rtlCol="0">
            <a:spAutoFit/>
          </a:bodyPr>
          <a:lstStyle/>
          <a:p>
            <a:r>
              <a:rPr lang="en-US" dirty="0"/>
              <a:t>P-55</a:t>
            </a:r>
          </a:p>
        </p:txBody>
      </p:sp>
      <p:graphicFrame>
        <p:nvGraphicFramePr>
          <p:cNvPr id="7" name="Table 7">
            <a:extLst>
              <a:ext uri="{FF2B5EF4-FFF2-40B4-BE49-F238E27FC236}">
                <a16:creationId xmlns:a16="http://schemas.microsoft.com/office/drawing/2014/main" id="{16426916-DA0C-46FF-B097-C9B8F6C9E328}"/>
              </a:ext>
            </a:extLst>
          </p:cNvPr>
          <p:cNvGraphicFramePr>
            <a:graphicFrameLocks noGrp="1"/>
          </p:cNvGraphicFramePr>
          <p:nvPr>
            <p:ph idx="1"/>
          </p:nvPr>
        </p:nvGraphicFramePr>
        <p:xfrm>
          <a:off x="1437828" y="722868"/>
          <a:ext cx="10455966" cy="5765800"/>
        </p:xfrm>
        <a:graphic>
          <a:graphicData uri="http://schemas.openxmlformats.org/drawingml/2006/table">
            <a:tbl>
              <a:tblPr firstRow="1" bandRow="1">
                <a:tableStyleId>{5C22544A-7EE6-4342-B048-85BDC9FD1C3A}</a:tableStyleId>
              </a:tblPr>
              <a:tblGrid>
                <a:gridCol w="1738873">
                  <a:extLst>
                    <a:ext uri="{9D8B030D-6E8A-4147-A177-3AD203B41FA5}">
                      <a16:colId xmlns:a16="http://schemas.microsoft.com/office/drawing/2014/main" val="2491425717"/>
                    </a:ext>
                  </a:extLst>
                </a:gridCol>
                <a:gridCol w="2656079">
                  <a:extLst>
                    <a:ext uri="{9D8B030D-6E8A-4147-A177-3AD203B41FA5}">
                      <a16:colId xmlns:a16="http://schemas.microsoft.com/office/drawing/2014/main" val="43884666"/>
                    </a:ext>
                  </a:extLst>
                </a:gridCol>
                <a:gridCol w="6061014">
                  <a:extLst>
                    <a:ext uri="{9D8B030D-6E8A-4147-A177-3AD203B41FA5}">
                      <a16:colId xmlns:a16="http://schemas.microsoft.com/office/drawing/2014/main" val="1687200362"/>
                    </a:ext>
                  </a:extLst>
                </a:gridCol>
              </a:tblGrid>
              <a:tr h="370840">
                <a:tc>
                  <a:txBody>
                    <a:bodyPr/>
                    <a:lstStyle/>
                    <a:p>
                      <a:pPr algn="ctr"/>
                      <a:r>
                        <a:rPr lang="en-US" sz="1800" b="1" kern="1200" dirty="0">
                          <a:solidFill>
                            <a:schemeClr val="lt1"/>
                          </a:solidFill>
                          <a:effectLst/>
                          <a:latin typeface="+mn-lt"/>
                          <a:ea typeface="+mn-ea"/>
                          <a:cs typeface="+mn-cs"/>
                        </a:rPr>
                        <a:t>Component</a:t>
                      </a:r>
                      <a:endParaRPr lang="en-US" dirty="0"/>
                    </a:p>
                  </a:txBody>
                  <a:tcPr/>
                </a:tc>
                <a:tc>
                  <a:txBody>
                    <a:bodyPr/>
                    <a:lstStyle/>
                    <a:p>
                      <a:pPr algn="ctr"/>
                      <a:r>
                        <a:rPr lang="en-US" dirty="0"/>
                        <a:t>Key </a:t>
                      </a:r>
                      <a:r>
                        <a:rPr lang="en-US" sz="1800" b="1" kern="1200" dirty="0">
                          <a:solidFill>
                            <a:schemeClr val="lt1"/>
                          </a:solidFill>
                          <a:effectLst/>
                          <a:latin typeface="+mn-lt"/>
                          <a:ea typeface="+mn-ea"/>
                          <a:cs typeface="+mn-cs"/>
                        </a:rPr>
                        <a:t>Learning Principle</a:t>
                      </a:r>
                      <a:endParaRPr lang="en-US" dirty="0"/>
                    </a:p>
                  </a:txBody>
                  <a:tcPr/>
                </a:tc>
                <a:tc>
                  <a:txBody>
                    <a:bodyPr/>
                    <a:lstStyle/>
                    <a:p>
                      <a:pPr algn="ctr"/>
                      <a:r>
                        <a:rPr lang="en-US" sz="1800" b="1" kern="1200" dirty="0">
                          <a:solidFill>
                            <a:schemeClr val="lt1"/>
                          </a:solidFill>
                          <a:effectLst/>
                          <a:latin typeface="+mn-lt"/>
                          <a:ea typeface="+mn-ea"/>
                          <a:cs typeface="+mn-cs"/>
                        </a:rPr>
                        <a:t>Possible delivery strategy</a:t>
                      </a:r>
                      <a:endParaRPr lang="en-US" dirty="0"/>
                    </a:p>
                  </a:txBody>
                  <a:tcPr/>
                </a:tc>
                <a:extLst>
                  <a:ext uri="{0D108BD9-81ED-4DB2-BD59-A6C34878D82A}">
                    <a16:rowId xmlns:a16="http://schemas.microsoft.com/office/drawing/2014/main" val="2833559458"/>
                  </a:ext>
                </a:extLst>
              </a:tr>
              <a:tr h="370840">
                <a:tc>
                  <a:txBody>
                    <a:bodyPr/>
                    <a:lstStyle/>
                    <a:p>
                      <a:r>
                        <a:rPr lang="en-US" sz="1800" kern="1200" dirty="0">
                          <a:solidFill>
                            <a:schemeClr val="dk1"/>
                          </a:solidFill>
                          <a:effectLst/>
                          <a:latin typeface="+mn-lt"/>
                          <a:ea typeface="+mn-ea"/>
                          <a:cs typeface="+mn-cs"/>
                        </a:rPr>
                        <a:t>Structure of session</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Sequence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Reward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Linking</a:t>
                      </a:r>
                      <a:endParaRPr lang="en-US" dirty="0"/>
                    </a:p>
                    <a:p>
                      <a:r>
                        <a:rPr lang="en-US" sz="1800" kern="1200" dirty="0">
                          <a:solidFill>
                            <a:schemeClr val="dk1"/>
                          </a:solidFill>
                          <a:effectLst/>
                          <a:latin typeface="+mn-lt"/>
                          <a:ea typeface="+mn-ea"/>
                          <a:cs typeface="+mn-cs"/>
                        </a:rPr>
                        <a:t>Feedback</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Print-based material outlining content, sequence, resources,  activities  and  assessment  should  be given to learners.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Teacher/trainer should present information on how the sessions are to be structured and the rationale for that structure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Discussion  with  learners  as  to  structure  and negotiation of any special requirements or issues or concerns, if appropriate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Confirmation of understanding</a:t>
                      </a:r>
                      <a:endParaRPr lang="en-US" dirty="0"/>
                    </a:p>
                  </a:txBody>
                  <a:tcPr/>
                </a:tc>
                <a:extLst>
                  <a:ext uri="{0D108BD9-81ED-4DB2-BD59-A6C34878D82A}">
                    <a16:rowId xmlns:a16="http://schemas.microsoft.com/office/drawing/2014/main" val="1102181089"/>
                  </a:ext>
                </a:extLst>
              </a:tr>
              <a:tr h="370840">
                <a:tc>
                  <a:txBody>
                    <a:bodyPr/>
                    <a:lstStyle/>
                    <a:p>
                      <a:r>
                        <a:rPr lang="en-US" sz="1800" kern="1200" dirty="0">
                          <a:solidFill>
                            <a:schemeClr val="dk1"/>
                          </a:solidFill>
                          <a:effectLst/>
                          <a:latin typeface="+mn-lt"/>
                          <a:ea typeface="+mn-ea"/>
                          <a:cs typeface="+mn-cs"/>
                        </a:rPr>
                        <a:t>Stimulate</a:t>
                      </a:r>
                    </a:p>
                    <a:p>
                      <a:r>
                        <a:rPr lang="en-US" sz="1800" kern="1200" dirty="0">
                          <a:solidFill>
                            <a:schemeClr val="dk1"/>
                          </a:solidFill>
                          <a:effectLst/>
                          <a:latin typeface="+mn-lt"/>
                          <a:ea typeface="+mn-ea"/>
                          <a:cs typeface="+mn-cs"/>
                        </a:rPr>
                        <a:t>Motivation and arouse interest</a:t>
                      </a:r>
                      <a:endParaRPr lang="en-US" dirty="0"/>
                    </a:p>
                  </a:txBody>
                  <a:tcPr/>
                </a:tc>
                <a:tc>
                  <a:txBody>
                    <a:bodyPr/>
                    <a:lstStyle/>
                    <a:p>
                      <a:r>
                        <a:rPr lang="en-US" sz="1800" kern="1200" dirty="0">
                          <a:solidFill>
                            <a:schemeClr val="dk1"/>
                          </a:solidFill>
                          <a:effectLst/>
                          <a:latin typeface="+mn-lt"/>
                          <a:ea typeface="+mn-ea"/>
                          <a:cs typeface="+mn-cs"/>
                        </a:rPr>
                        <a:t>Involvement </a:t>
                      </a:r>
                    </a:p>
                    <a:p>
                      <a:r>
                        <a:rPr lang="en-US" sz="1800" kern="1200" dirty="0">
                          <a:solidFill>
                            <a:schemeClr val="dk1"/>
                          </a:solidFill>
                          <a:effectLst/>
                          <a:latin typeface="+mn-lt"/>
                          <a:ea typeface="+mn-ea"/>
                          <a:cs typeface="+mn-cs"/>
                        </a:rPr>
                        <a:t>Senses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Reward </a:t>
                      </a:r>
                    </a:p>
                    <a:p>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Ask why learners are there</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Match session content to possible workplace applications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Analogies/comparisons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Brainstorming</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Learners rights and responsibilities</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Group activity - identify some potential barriers to learning</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Handout + information about available services(library, canteen, common room , student guidance and counseling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Visit library</a:t>
                      </a:r>
                      <a:endParaRPr lang="en-US" dirty="0"/>
                    </a:p>
                  </a:txBody>
                  <a:tcPr/>
                </a:tc>
                <a:extLst>
                  <a:ext uri="{0D108BD9-81ED-4DB2-BD59-A6C34878D82A}">
                    <a16:rowId xmlns:a16="http://schemas.microsoft.com/office/drawing/2014/main" val="954458030"/>
                  </a:ext>
                </a:extLst>
              </a:tr>
            </a:tbl>
          </a:graphicData>
        </a:graphic>
      </p:graphicFrame>
    </p:spTree>
    <p:extLst>
      <p:ext uri="{BB962C8B-B14F-4D97-AF65-F5344CB8AC3E}">
        <p14:creationId xmlns:p14="http://schemas.microsoft.com/office/powerpoint/2010/main" val="2296288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03218"/>
            <a:ext cx="10561918" cy="556592"/>
          </a:xfrm>
        </p:spPr>
        <p:txBody>
          <a:bodyPr>
            <a:normAutofit fontScale="90000"/>
          </a:bodyPr>
          <a:lstStyle/>
          <a:p>
            <a:r>
              <a:rPr lang="en-US" b="1" dirty="0"/>
              <a:t>Icebreakers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488668"/>
            <a:ext cx="1033670" cy="369332"/>
          </a:xfrm>
          <a:prstGeom prst="rect">
            <a:avLst/>
          </a:prstGeom>
          <a:noFill/>
        </p:spPr>
        <p:txBody>
          <a:bodyPr wrap="square" rtlCol="0">
            <a:spAutoFit/>
          </a:bodyPr>
          <a:lstStyle/>
          <a:p>
            <a:r>
              <a:rPr lang="en-US" dirty="0"/>
              <a:t>P-56</a:t>
            </a:r>
          </a:p>
        </p:txBody>
      </p:sp>
      <p:sp>
        <p:nvSpPr>
          <p:cNvPr id="6" name="Rectangle 5">
            <a:extLst>
              <a:ext uri="{FF2B5EF4-FFF2-40B4-BE49-F238E27FC236}">
                <a16:creationId xmlns:a16="http://schemas.microsoft.com/office/drawing/2014/main" id="{095F7304-7889-46A8-AE18-5EFC9C56B277}"/>
              </a:ext>
            </a:extLst>
          </p:cNvPr>
          <p:cNvSpPr/>
          <p:nvPr/>
        </p:nvSpPr>
        <p:spPr>
          <a:xfrm>
            <a:off x="2107096" y="1152940"/>
            <a:ext cx="9269863" cy="4770537"/>
          </a:xfrm>
          <a:prstGeom prst="rect">
            <a:avLst/>
          </a:prstGeom>
        </p:spPr>
        <p:txBody>
          <a:bodyPr wrap="square">
            <a:spAutoFit/>
          </a:bodyPr>
          <a:lstStyle/>
          <a:p>
            <a:pPr marL="1200150" lvl="2" indent="-285750">
              <a:buFont typeface="Arial" panose="020B0604020202020204" pitchFamily="34" charset="0"/>
              <a:buChar char="•"/>
              <a:tabLst>
                <a:tab pos="292100" algn="l"/>
              </a:tabLst>
            </a:pPr>
            <a:r>
              <a:rPr lang="en-US" sz="2400" dirty="0">
                <a:solidFill>
                  <a:srgbClr val="303030"/>
                </a:solidFill>
                <a:latin typeface="Times New Roman" panose="02020603050405020304" pitchFamily="18" charset="0"/>
                <a:ea typeface="Times New Roman" panose="02020603050405020304" pitchFamily="18" charset="0"/>
                <a:cs typeface="Times New Roman" panose="02020603050405020304" pitchFamily="18" charset="0"/>
              </a:rPr>
              <a:t>An icebreaker should be fun.</a:t>
            </a:r>
          </a:p>
          <a:p>
            <a:pPr marL="1200150" lvl="2" indent="-285750">
              <a:buFont typeface="Arial" panose="020B0604020202020204" pitchFamily="34" charset="0"/>
              <a:buChar char="•"/>
              <a:tabLst>
                <a:tab pos="292100" algn="l"/>
              </a:tabLst>
            </a:pPr>
            <a:r>
              <a:rPr lang="en-US" sz="2400" dirty="0">
                <a:latin typeface="Times New Roman" panose="02020603050405020304" pitchFamily="18" charset="0"/>
                <a:cs typeface="Times New Roman" panose="02020603050405020304" pitchFamily="18" charset="0"/>
              </a:rPr>
              <a:t>An icebreaker should be non-threatening.</a:t>
            </a:r>
          </a:p>
          <a:p>
            <a:pPr marL="1200150" lvl="2" indent="-285750">
              <a:buFont typeface="Arial" panose="020B0604020202020204" pitchFamily="34" charset="0"/>
              <a:buChar char="•"/>
              <a:tabLst>
                <a:tab pos="292100" algn="l"/>
              </a:tabLst>
            </a:pPr>
            <a:r>
              <a:rPr lang="en-US" sz="2400" dirty="0">
                <a:latin typeface="Times New Roman" panose="02020603050405020304" pitchFamily="18" charset="0"/>
                <a:cs typeface="Times New Roman" panose="02020603050405020304" pitchFamily="18" charset="0"/>
              </a:rPr>
              <a:t>An icebreaker should be highly interactive.</a:t>
            </a:r>
          </a:p>
          <a:p>
            <a:pPr marL="1200150" lvl="2" indent="-285750">
              <a:buFont typeface="Arial" panose="020B0604020202020204" pitchFamily="34" charset="0"/>
              <a:buChar char="•"/>
              <a:tabLst>
                <a:tab pos="292100" algn="l"/>
              </a:tabLst>
            </a:pPr>
            <a:r>
              <a:rPr lang="en-US" sz="2400" dirty="0">
                <a:latin typeface="Times New Roman" panose="02020603050405020304" pitchFamily="18" charset="0"/>
                <a:cs typeface="Times New Roman" panose="02020603050405020304" pitchFamily="18" charset="0"/>
              </a:rPr>
              <a:t>An icebreaker should be simple &amp; easy to understand.</a:t>
            </a:r>
          </a:p>
          <a:p>
            <a:pPr marL="1200150" lvl="2" indent="-285750">
              <a:buFont typeface="Arial" panose="020B0604020202020204" pitchFamily="34" charset="0"/>
              <a:buChar char="•"/>
              <a:tabLst>
                <a:tab pos="292100" algn="l"/>
              </a:tabLst>
            </a:pPr>
            <a:r>
              <a:rPr lang="en-US" sz="2400" dirty="0">
                <a:latin typeface="Times New Roman" panose="02020603050405020304" pitchFamily="18" charset="0"/>
                <a:cs typeface="Times New Roman" panose="02020603050405020304" pitchFamily="18" charset="0"/>
              </a:rPr>
              <a:t>An icebreaker should be success-oriented.</a:t>
            </a:r>
          </a:p>
          <a:p>
            <a:pPr marR="0" lvl="0">
              <a:spcBef>
                <a:spcPts val="0"/>
              </a:spcBef>
              <a:spcAft>
                <a:spcPts val="0"/>
              </a:spcAft>
              <a:tabLst>
                <a:tab pos="292100" algn="l"/>
              </a:tabLs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t>An effective icebreaker is an activity, exercise, or experience that successfully prepares a group for what is ahead. For an effective icebreaker, you need:</a:t>
            </a:r>
          </a:p>
          <a:p>
            <a:r>
              <a:rPr lang="en-US" sz="2000" dirty="0"/>
              <a:t> </a:t>
            </a:r>
          </a:p>
          <a:p>
            <a:r>
              <a:rPr lang="en-US" sz="2000" dirty="0"/>
              <a:t> </a:t>
            </a:r>
          </a:p>
          <a:p>
            <a:pPr marL="285750" lvl="0" indent="-285750">
              <a:buFont typeface="Wingdings" panose="05000000000000000000" pitchFamily="2" charset="2"/>
              <a:buChar char="ü"/>
            </a:pPr>
            <a:r>
              <a:rPr lang="en-US" sz="2000" dirty="0"/>
              <a:t>A comfortable location and a relaxed atmosphere.</a:t>
            </a:r>
          </a:p>
          <a:p>
            <a:pPr marL="285750" lvl="0" indent="-285750">
              <a:buFont typeface="Wingdings" panose="05000000000000000000" pitchFamily="2" charset="2"/>
              <a:buChar char="ü"/>
            </a:pPr>
            <a:r>
              <a:rPr lang="en-US" sz="2000" dirty="0"/>
              <a:t>An excellent leader or facilitator familiar with the icebreaker.</a:t>
            </a:r>
          </a:p>
          <a:p>
            <a:pPr marL="285750" lvl="0" indent="-285750">
              <a:buFont typeface="Wingdings" panose="05000000000000000000" pitchFamily="2" charset="2"/>
              <a:buChar char="ü"/>
            </a:pPr>
            <a:r>
              <a:rPr lang="en-US" sz="2000" dirty="0"/>
              <a:t>Clear, concise, relatively easy-to-follow directions.</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471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03218"/>
            <a:ext cx="10561918" cy="556592"/>
          </a:xfrm>
        </p:spPr>
        <p:txBody>
          <a:bodyPr>
            <a:normAutofit fontScale="90000"/>
          </a:bodyPr>
          <a:lstStyle/>
          <a:p>
            <a:r>
              <a:rPr lang="en-US" b="1" dirty="0"/>
              <a:t>Reasons for using an icebreaker are</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488668"/>
            <a:ext cx="1033670" cy="369332"/>
          </a:xfrm>
          <a:prstGeom prst="rect">
            <a:avLst/>
          </a:prstGeom>
          <a:noFill/>
        </p:spPr>
        <p:txBody>
          <a:bodyPr wrap="square" rtlCol="0">
            <a:spAutoFit/>
          </a:bodyPr>
          <a:lstStyle/>
          <a:p>
            <a:r>
              <a:rPr lang="en-US" dirty="0"/>
              <a:t>P-56</a:t>
            </a:r>
          </a:p>
        </p:txBody>
      </p:sp>
      <p:sp>
        <p:nvSpPr>
          <p:cNvPr id="6" name="Rectangle 5">
            <a:extLst>
              <a:ext uri="{FF2B5EF4-FFF2-40B4-BE49-F238E27FC236}">
                <a16:creationId xmlns:a16="http://schemas.microsoft.com/office/drawing/2014/main" id="{095F7304-7889-46A8-AE18-5EFC9C56B277}"/>
              </a:ext>
            </a:extLst>
          </p:cNvPr>
          <p:cNvSpPr/>
          <p:nvPr/>
        </p:nvSpPr>
        <p:spPr>
          <a:xfrm>
            <a:off x="2107096" y="1152940"/>
            <a:ext cx="9269863" cy="4770537"/>
          </a:xfrm>
          <a:prstGeom prst="rect">
            <a:avLst/>
          </a:prstGeom>
        </p:spPr>
        <p:txBody>
          <a:bodyPr wrap="square">
            <a:spAutoFit/>
          </a:bodyPr>
          <a:lstStyle/>
          <a:p>
            <a:pPr marL="285750" lvl="0" indent="-285750">
              <a:buFont typeface="Courier New" panose="02070309020205020404" pitchFamily="49" charset="0"/>
              <a:buChar char="o"/>
            </a:pPr>
            <a:r>
              <a:rPr lang="en-US" sz="2000" dirty="0"/>
              <a:t>Icebreakers help participants know each other.</a:t>
            </a:r>
          </a:p>
          <a:p>
            <a:endParaRPr lang="en-US" sz="2000" dirty="0"/>
          </a:p>
          <a:p>
            <a:pPr marL="285750" lvl="0" indent="-285750">
              <a:buFont typeface="Courier New" panose="02070309020205020404" pitchFamily="49" charset="0"/>
              <a:buChar char="o"/>
            </a:pPr>
            <a:r>
              <a:rPr lang="en-US" sz="2000" dirty="0"/>
              <a:t>Icebreakers warm participants up and get discussions flowing comfortably.</a:t>
            </a:r>
          </a:p>
          <a:p>
            <a:endParaRPr lang="en-US" sz="2000" dirty="0"/>
          </a:p>
          <a:p>
            <a:pPr marL="285750" lvl="0" indent="-285750">
              <a:buFont typeface="Courier New" panose="02070309020205020404" pitchFamily="49" charset="0"/>
              <a:buChar char="o"/>
            </a:pPr>
            <a:r>
              <a:rPr lang="en-US" sz="2000" dirty="0"/>
              <a:t>Icebreakers help participants who know each other and work in different areas or departments bear the ice that can occur when individuals do not want to share information.</a:t>
            </a:r>
          </a:p>
          <a:p>
            <a:endParaRPr lang="en-US" sz="2000" dirty="0"/>
          </a:p>
          <a:p>
            <a:pPr marL="285750" lvl="0" indent="-285750">
              <a:buFont typeface="Courier New" panose="02070309020205020404" pitchFamily="49" charset="0"/>
              <a:buChar char="o"/>
            </a:pPr>
            <a:r>
              <a:rPr lang="en-US" sz="2000" dirty="0"/>
              <a:t>Icebreakers help participants who know each other but have different job titles and levels within an organization’s chain of command break down the barriers that might inhibit honest, comfortable communication.</a:t>
            </a:r>
          </a:p>
          <a:p>
            <a:endParaRPr lang="en-US" sz="2000" dirty="0"/>
          </a:p>
          <a:p>
            <a:pPr marL="285750" lvl="0" indent="-285750">
              <a:buFont typeface="Courier New" panose="02070309020205020404" pitchFamily="49" charset="0"/>
              <a:buChar char="o"/>
            </a:pPr>
            <a:r>
              <a:rPr lang="en-US" sz="2000" dirty="0"/>
              <a:t>Icebreakers help participants who are strangers make introductions and start communicating and sharing thoughts in a comfortable, simple way.</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002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03218"/>
            <a:ext cx="10561918" cy="556592"/>
          </a:xfrm>
        </p:spPr>
        <p:txBody>
          <a:bodyPr>
            <a:normAutofit fontScale="90000"/>
          </a:bodyPr>
          <a:lstStyle/>
          <a:p>
            <a:r>
              <a:rPr lang="en-US" b="1" dirty="0"/>
              <a:t>Learning Domains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488668"/>
            <a:ext cx="1033670" cy="369332"/>
          </a:xfrm>
          <a:prstGeom prst="rect">
            <a:avLst/>
          </a:prstGeom>
          <a:noFill/>
        </p:spPr>
        <p:txBody>
          <a:bodyPr wrap="square" rtlCol="0">
            <a:spAutoFit/>
          </a:bodyPr>
          <a:lstStyle/>
          <a:p>
            <a:r>
              <a:rPr lang="en-US" dirty="0"/>
              <a:t>P-59</a:t>
            </a:r>
          </a:p>
        </p:txBody>
      </p:sp>
      <p:graphicFrame>
        <p:nvGraphicFramePr>
          <p:cNvPr id="3" name="Table 4">
            <a:extLst>
              <a:ext uri="{FF2B5EF4-FFF2-40B4-BE49-F238E27FC236}">
                <a16:creationId xmlns:a16="http://schemas.microsoft.com/office/drawing/2014/main" id="{61770443-75EA-4016-BA10-7FE618BDD73E}"/>
              </a:ext>
            </a:extLst>
          </p:cNvPr>
          <p:cNvGraphicFramePr>
            <a:graphicFrameLocks noGrp="1"/>
          </p:cNvGraphicFramePr>
          <p:nvPr/>
        </p:nvGraphicFramePr>
        <p:xfrm>
          <a:off x="2032000" y="719666"/>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264614461"/>
                    </a:ext>
                  </a:extLst>
                </a:gridCol>
                <a:gridCol w="1404730">
                  <a:extLst>
                    <a:ext uri="{9D8B030D-6E8A-4147-A177-3AD203B41FA5}">
                      <a16:colId xmlns:a16="http://schemas.microsoft.com/office/drawing/2014/main" val="630838589"/>
                    </a:ext>
                  </a:extLst>
                </a:gridCol>
                <a:gridCol w="1205948">
                  <a:extLst>
                    <a:ext uri="{9D8B030D-6E8A-4147-A177-3AD203B41FA5}">
                      <a16:colId xmlns:a16="http://schemas.microsoft.com/office/drawing/2014/main" val="1577308658"/>
                    </a:ext>
                  </a:extLst>
                </a:gridCol>
                <a:gridCol w="1311965">
                  <a:extLst>
                    <a:ext uri="{9D8B030D-6E8A-4147-A177-3AD203B41FA5}">
                      <a16:colId xmlns:a16="http://schemas.microsoft.com/office/drawing/2014/main" val="2058292928"/>
                    </a:ext>
                  </a:extLst>
                </a:gridCol>
                <a:gridCol w="1219200">
                  <a:extLst>
                    <a:ext uri="{9D8B030D-6E8A-4147-A177-3AD203B41FA5}">
                      <a16:colId xmlns:a16="http://schemas.microsoft.com/office/drawing/2014/main" val="175436390"/>
                    </a:ext>
                  </a:extLst>
                </a:gridCol>
                <a:gridCol w="1360557">
                  <a:extLst>
                    <a:ext uri="{9D8B030D-6E8A-4147-A177-3AD203B41FA5}">
                      <a16:colId xmlns:a16="http://schemas.microsoft.com/office/drawing/2014/main" val="824561415"/>
                    </a:ext>
                  </a:extLst>
                </a:gridCol>
              </a:tblGrid>
              <a:tr h="370840">
                <a:tc gridSpan="6">
                  <a:txBody>
                    <a:bodyPr/>
                    <a:lstStyle/>
                    <a:p>
                      <a:pPr algn="ctr"/>
                      <a:r>
                        <a:rPr lang="en-US" sz="1800" b="1" kern="1200" dirty="0">
                          <a:solidFill>
                            <a:schemeClr val="lt1"/>
                          </a:solidFill>
                          <a:effectLst/>
                          <a:latin typeface="+mn-lt"/>
                          <a:ea typeface="+mn-ea"/>
                          <a:cs typeface="+mn-cs"/>
                        </a:rPr>
                        <a:t>Cognitive Domain Levels</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055389921"/>
                  </a:ext>
                </a:extLst>
              </a:tr>
              <a:tr h="370840">
                <a:tc gridSpan="6">
                  <a:txBody>
                    <a:bodyPr/>
                    <a:lstStyle/>
                    <a:p>
                      <a:pPr algn="ctr"/>
                      <a:r>
                        <a:rPr lang="en-US" sz="1800" kern="1200" dirty="0">
                          <a:solidFill>
                            <a:schemeClr val="dk1"/>
                          </a:solidFill>
                          <a:effectLst/>
                          <a:latin typeface="+mn-lt"/>
                          <a:ea typeface="+mn-ea"/>
                          <a:cs typeface="+mn-cs"/>
                        </a:rPr>
                        <a:t>-----------------Increasing Complexity----------------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538637471"/>
                  </a:ext>
                </a:extLst>
              </a:tr>
              <a:tr h="370840">
                <a:tc>
                  <a:txBody>
                    <a:bodyPr/>
                    <a:lstStyle/>
                    <a:p>
                      <a:pPr algn="ctr"/>
                      <a:r>
                        <a:rPr lang="en-US" sz="1800" b="1" kern="1200" dirty="0">
                          <a:solidFill>
                            <a:schemeClr val="dk1"/>
                          </a:solidFill>
                          <a:effectLst/>
                          <a:latin typeface="+mn-lt"/>
                          <a:ea typeface="+mn-ea"/>
                          <a:cs typeface="+mn-cs"/>
                        </a:rPr>
                        <a:t>Remember</a:t>
                      </a:r>
                      <a:endParaRPr lang="en-US" dirty="0"/>
                    </a:p>
                  </a:txBody>
                  <a:tcPr/>
                </a:tc>
                <a:tc>
                  <a:txBody>
                    <a:bodyPr/>
                    <a:lstStyle/>
                    <a:p>
                      <a:pPr algn="ctr"/>
                      <a:r>
                        <a:rPr lang="en-US" sz="1800" b="1" kern="1200" dirty="0">
                          <a:solidFill>
                            <a:schemeClr val="dk1"/>
                          </a:solidFill>
                          <a:effectLst/>
                          <a:latin typeface="+mn-lt"/>
                          <a:ea typeface="+mn-ea"/>
                          <a:cs typeface="+mn-cs"/>
                        </a:rPr>
                        <a:t>Understand</a:t>
                      </a:r>
                      <a:endParaRPr lang="en-US" dirty="0"/>
                    </a:p>
                  </a:txBody>
                  <a:tcPr/>
                </a:tc>
                <a:tc>
                  <a:txBody>
                    <a:bodyPr/>
                    <a:lstStyle/>
                    <a:p>
                      <a:pPr algn="ctr"/>
                      <a:r>
                        <a:rPr lang="en-US" sz="1800" b="1" kern="1200" dirty="0">
                          <a:solidFill>
                            <a:schemeClr val="dk1"/>
                          </a:solidFill>
                          <a:effectLst/>
                          <a:latin typeface="+mn-lt"/>
                          <a:ea typeface="+mn-ea"/>
                          <a:cs typeface="+mn-cs"/>
                        </a:rPr>
                        <a:t>Apply</a:t>
                      </a:r>
                      <a:endParaRPr lang="en-US" dirty="0"/>
                    </a:p>
                  </a:txBody>
                  <a:tcPr/>
                </a:tc>
                <a:tc>
                  <a:txBody>
                    <a:bodyPr/>
                    <a:lstStyle/>
                    <a:p>
                      <a:pPr algn="ctr"/>
                      <a:r>
                        <a:rPr lang="en-US" sz="1800" b="1" kern="1200" dirty="0">
                          <a:solidFill>
                            <a:schemeClr val="dk1"/>
                          </a:solidFill>
                          <a:effectLst/>
                          <a:latin typeface="+mn-lt"/>
                          <a:ea typeface="+mn-ea"/>
                          <a:cs typeface="+mn-cs"/>
                        </a:rPr>
                        <a:t>Analyze</a:t>
                      </a:r>
                      <a:endParaRPr lang="en-US" dirty="0"/>
                    </a:p>
                  </a:txBody>
                  <a:tcPr/>
                </a:tc>
                <a:tc>
                  <a:txBody>
                    <a:bodyPr/>
                    <a:lstStyle/>
                    <a:p>
                      <a:pPr algn="ctr"/>
                      <a:r>
                        <a:rPr lang="en-US" sz="1800" b="1" kern="1200" dirty="0">
                          <a:solidFill>
                            <a:schemeClr val="dk1"/>
                          </a:solidFill>
                          <a:effectLst/>
                          <a:latin typeface="+mn-lt"/>
                          <a:ea typeface="+mn-ea"/>
                          <a:cs typeface="+mn-cs"/>
                        </a:rPr>
                        <a:t>Evaluate</a:t>
                      </a:r>
                      <a:endParaRPr lang="en-US" dirty="0"/>
                    </a:p>
                  </a:txBody>
                  <a:tcPr/>
                </a:tc>
                <a:tc>
                  <a:txBody>
                    <a:bodyPr/>
                    <a:lstStyle/>
                    <a:p>
                      <a:pPr algn="ctr"/>
                      <a:r>
                        <a:rPr lang="en-US" sz="1800" b="1" kern="1200" dirty="0">
                          <a:solidFill>
                            <a:schemeClr val="dk1"/>
                          </a:solidFill>
                          <a:effectLst/>
                          <a:latin typeface="+mn-lt"/>
                          <a:ea typeface="+mn-ea"/>
                          <a:cs typeface="+mn-cs"/>
                        </a:rPr>
                        <a:t>Create</a:t>
                      </a:r>
                      <a:endParaRPr lang="en-US" dirty="0"/>
                    </a:p>
                  </a:txBody>
                  <a:tcPr/>
                </a:tc>
                <a:extLst>
                  <a:ext uri="{0D108BD9-81ED-4DB2-BD59-A6C34878D82A}">
                    <a16:rowId xmlns:a16="http://schemas.microsoft.com/office/drawing/2014/main" val="1512565406"/>
                  </a:ext>
                </a:extLst>
              </a:tr>
            </a:tbl>
          </a:graphicData>
        </a:graphic>
      </p:graphicFrame>
      <p:cxnSp>
        <p:nvCxnSpPr>
          <p:cNvPr id="8" name="Straight Arrow Connector 7">
            <a:extLst>
              <a:ext uri="{FF2B5EF4-FFF2-40B4-BE49-F238E27FC236}">
                <a16:creationId xmlns:a16="http://schemas.microsoft.com/office/drawing/2014/main" id="{4AC9B78E-AAFD-4DE0-AA23-9FF208B9A064}"/>
              </a:ext>
            </a:extLst>
          </p:cNvPr>
          <p:cNvCxnSpPr/>
          <p:nvPr/>
        </p:nvCxnSpPr>
        <p:spPr>
          <a:xfrm>
            <a:off x="8428383" y="1272209"/>
            <a:ext cx="47707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9" name="Table 8">
            <a:extLst>
              <a:ext uri="{FF2B5EF4-FFF2-40B4-BE49-F238E27FC236}">
                <a16:creationId xmlns:a16="http://schemas.microsoft.com/office/drawing/2014/main" id="{5EE29AA8-8888-41F7-A73E-D5E948C748E6}"/>
              </a:ext>
            </a:extLst>
          </p:cNvPr>
          <p:cNvGraphicFramePr>
            <a:graphicFrameLocks noGrp="1"/>
          </p:cNvGraphicFramePr>
          <p:nvPr/>
        </p:nvGraphicFramePr>
        <p:xfrm>
          <a:off x="2032000" y="2594610"/>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38198419"/>
                    </a:ext>
                  </a:extLst>
                </a:gridCol>
                <a:gridCol w="1404730">
                  <a:extLst>
                    <a:ext uri="{9D8B030D-6E8A-4147-A177-3AD203B41FA5}">
                      <a16:colId xmlns:a16="http://schemas.microsoft.com/office/drawing/2014/main" val="1911314333"/>
                    </a:ext>
                  </a:extLst>
                </a:gridCol>
                <a:gridCol w="1205948">
                  <a:extLst>
                    <a:ext uri="{9D8B030D-6E8A-4147-A177-3AD203B41FA5}">
                      <a16:colId xmlns:a16="http://schemas.microsoft.com/office/drawing/2014/main" val="3056811973"/>
                    </a:ext>
                  </a:extLst>
                </a:gridCol>
                <a:gridCol w="1656522">
                  <a:extLst>
                    <a:ext uri="{9D8B030D-6E8A-4147-A177-3AD203B41FA5}">
                      <a16:colId xmlns:a16="http://schemas.microsoft.com/office/drawing/2014/main" val="2127851231"/>
                    </a:ext>
                  </a:extLst>
                </a:gridCol>
                <a:gridCol w="2235200">
                  <a:extLst>
                    <a:ext uri="{9D8B030D-6E8A-4147-A177-3AD203B41FA5}">
                      <a16:colId xmlns:a16="http://schemas.microsoft.com/office/drawing/2014/main" val="2460405338"/>
                    </a:ext>
                  </a:extLst>
                </a:gridCol>
              </a:tblGrid>
              <a:tr h="370840">
                <a:tc gridSpan="5">
                  <a:txBody>
                    <a:bodyPr/>
                    <a:lstStyle/>
                    <a:p>
                      <a:pPr algn="ctr"/>
                      <a:r>
                        <a:rPr lang="en-US" sz="1800" b="1" kern="1200" dirty="0">
                          <a:solidFill>
                            <a:schemeClr val="lt1"/>
                          </a:solidFill>
                          <a:effectLst/>
                          <a:latin typeface="+mn-lt"/>
                          <a:ea typeface="+mn-ea"/>
                          <a:cs typeface="+mn-cs"/>
                        </a:rPr>
                        <a:t>Affective Domain Levels</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16686346"/>
                  </a:ext>
                </a:extLst>
              </a:tr>
              <a:tr h="370840">
                <a:tc gridSpan="5">
                  <a:txBody>
                    <a:bodyPr/>
                    <a:lstStyle/>
                    <a:p>
                      <a:pPr algn="ctr"/>
                      <a:r>
                        <a:rPr lang="en-US" sz="1800" kern="1200" dirty="0">
                          <a:solidFill>
                            <a:schemeClr val="dk1"/>
                          </a:solidFill>
                          <a:effectLst/>
                          <a:latin typeface="+mn-lt"/>
                          <a:ea typeface="+mn-ea"/>
                          <a:cs typeface="+mn-cs"/>
                        </a:rPr>
                        <a:t>-----------------Increasing Complexity----------------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625916979"/>
                  </a:ext>
                </a:extLst>
              </a:tr>
              <a:tr h="370840">
                <a:tc>
                  <a:txBody>
                    <a:bodyPr/>
                    <a:lstStyle/>
                    <a:p>
                      <a:pPr algn="ctr"/>
                      <a:r>
                        <a:rPr lang="en-US" sz="1800" b="1" kern="1200" dirty="0">
                          <a:solidFill>
                            <a:schemeClr val="dk1"/>
                          </a:solidFill>
                          <a:effectLst/>
                          <a:latin typeface="+mn-lt"/>
                          <a:ea typeface="+mn-ea"/>
                          <a:cs typeface="+mn-cs"/>
                        </a:rPr>
                        <a:t>Receiving</a:t>
                      </a:r>
                      <a:endParaRPr lang="en-US" dirty="0"/>
                    </a:p>
                  </a:txBody>
                  <a:tcPr/>
                </a:tc>
                <a:tc>
                  <a:txBody>
                    <a:bodyPr/>
                    <a:lstStyle/>
                    <a:p>
                      <a:pPr algn="ctr"/>
                      <a:r>
                        <a:rPr lang="en-US" sz="1800" b="1" kern="1200" dirty="0">
                          <a:solidFill>
                            <a:schemeClr val="dk1"/>
                          </a:solidFill>
                          <a:effectLst/>
                          <a:latin typeface="+mn-lt"/>
                          <a:ea typeface="+mn-ea"/>
                          <a:cs typeface="+mn-cs"/>
                        </a:rPr>
                        <a:t>Responding</a:t>
                      </a:r>
                      <a:endParaRPr lang="en-US" dirty="0"/>
                    </a:p>
                  </a:txBody>
                  <a:tcPr/>
                </a:tc>
                <a:tc>
                  <a:txBody>
                    <a:bodyPr/>
                    <a:lstStyle/>
                    <a:p>
                      <a:pPr algn="ctr"/>
                      <a:r>
                        <a:rPr lang="en-US" sz="1800" b="1" kern="1200" dirty="0">
                          <a:solidFill>
                            <a:schemeClr val="dk1"/>
                          </a:solidFill>
                          <a:effectLst/>
                          <a:latin typeface="+mn-lt"/>
                          <a:ea typeface="+mn-ea"/>
                          <a:cs typeface="+mn-cs"/>
                        </a:rPr>
                        <a:t>Valuing</a:t>
                      </a:r>
                      <a:endParaRPr lang="en-US" dirty="0"/>
                    </a:p>
                  </a:txBody>
                  <a:tcPr/>
                </a:tc>
                <a:tc>
                  <a:txBody>
                    <a:bodyPr/>
                    <a:lstStyle/>
                    <a:p>
                      <a:pPr algn="ctr"/>
                      <a:r>
                        <a:rPr lang="en-US" sz="1800" b="1" kern="1200" dirty="0">
                          <a:solidFill>
                            <a:schemeClr val="dk1"/>
                          </a:solidFill>
                          <a:effectLst/>
                          <a:latin typeface="+mn-lt"/>
                          <a:ea typeface="+mn-ea"/>
                          <a:cs typeface="+mn-cs"/>
                        </a:rPr>
                        <a:t>Organization</a:t>
                      </a:r>
                      <a:endParaRPr lang="en-US" dirty="0"/>
                    </a:p>
                  </a:txBody>
                  <a:tcPr/>
                </a:tc>
                <a:tc>
                  <a:txBody>
                    <a:bodyPr/>
                    <a:lstStyle/>
                    <a:p>
                      <a:pPr algn="ctr"/>
                      <a:r>
                        <a:rPr lang="en-US" sz="1800" b="1" kern="1200" dirty="0">
                          <a:solidFill>
                            <a:schemeClr val="dk1"/>
                          </a:solidFill>
                          <a:effectLst/>
                          <a:latin typeface="+mn-lt"/>
                          <a:ea typeface="+mn-ea"/>
                          <a:cs typeface="+mn-cs"/>
                        </a:rPr>
                        <a:t>Characterization</a:t>
                      </a:r>
                      <a:endParaRPr lang="en-US" dirty="0"/>
                    </a:p>
                  </a:txBody>
                  <a:tcPr/>
                </a:tc>
                <a:extLst>
                  <a:ext uri="{0D108BD9-81ED-4DB2-BD59-A6C34878D82A}">
                    <a16:rowId xmlns:a16="http://schemas.microsoft.com/office/drawing/2014/main" val="3975367640"/>
                  </a:ext>
                </a:extLst>
              </a:tr>
            </a:tbl>
          </a:graphicData>
        </a:graphic>
      </p:graphicFrame>
      <p:graphicFrame>
        <p:nvGraphicFramePr>
          <p:cNvPr id="10" name="Table 9">
            <a:extLst>
              <a:ext uri="{FF2B5EF4-FFF2-40B4-BE49-F238E27FC236}">
                <a16:creationId xmlns:a16="http://schemas.microsoft.com/office/drawing/2014/main" id="{553935B5-9246-4F20-A97D-552FE223A117}"/>
              </a:ext>
            </a:extLst>
          </p:cNvPr>
          <p:cNvGraphicFramePr>
            <a:graphicFrameLocks noGrp="1"/>
          </p:cNvGraphicFramePr>
          <p:nvPr/>
        </p:nvGraphicFramePr>
        <p:xfrm>
          <a:off x="2032000" y="4459873"/>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38198419"/>
                    </a:ext>
                  </a:extLst>
                </a:gridCol>
                <a:gridCol w="1656522">
                  <a:extLst>
                    <a:ext uri="{9D8B030D-6E8A-4147-A177-3AD203B41FA5}">
                      <a16:colId xmlns:a16="http://schemas.microsoft.com/office/drawing/2014/main" val="1911314333"/>
                    </a:ext>
                  </a:extLst>
                </a:gridCol>
                <a:gridCol w="1351721">
                  <a:extLst>
                    <a:ext uri="{9D8B030D-6E8A-4147-A177-3AD203B41FA5}">
                      <a16:colId xmlns:a16="http://schemas.microsoft.com/office/drawing/2014/main" val="3056811973"/>
                    </a:ext>
                  </a:extLst>
                </a:gridCol>
                <a:gridCol w="1616766">
                  <a:extLst>
                    <a:ext uri="{9D8B030D-6E8A-4147-A177-3AD203B41FA5}">
                      <a16:colId xmlns:a16="http://schemas.microsoft.com/office/drawing/2014/main" val="2127851231"/>
                    </a:ext>
                  </a:extLst>
                </a:gridCol>
                <a:gridCol w="1877391">
                  <a:extLst>
                    <a:ext uri="{9D8B030D-6E8A-4147-A177-3AD203B41FA5}">
                      <a16:colId xmlns:a16="http://schemas.microsoft.com/office/drawing/2014/main" val="2460405338"/>
                    </a:ext>
                  </a:extLst>
                </a:gridCol>
              </a:tblGrid>
              <a:tr h="370840">
                <a:tc gridSpan="5">
                  <a:txBody>
                    <a:bodyPr/>
                    <a:lstStyle/>
                    <a:p>
                      <a:pPr algn="ctr"/>
                      <a:r>
                        <a:rPr lang="en-US" sz="1800" b="1" kern="1200" dirty="0">
                          <a:solidFill>
                            <a:schemeClr val="lt1"/>
                          </a:solidFill>
                          <a:effectLst/>
                          <a:latin typeface="+mn-lt"/>
                          <a:ea typeface="+mn-ea"/>
                          <a:cs typeface="+mn-cs"/>
                        </a:rPr>
                        <a:t>Psychomotor Domain Levels</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016686346"/>
                  </a:ext>
                </a:extLst>
              </a:tr>
              <a:tr h="370840">
                <a:tc gridSpan="5">
                  <a:txBody>
                    <a:bodyPr/>
                    <a:lstStyle/>
                    <a:p>
                      <a:pPr algn="ctr"/>
                      <a:r>
                        <a:rPr lang="en-US" sz="1800" kern="1200" dirty="0">
                          <a:solidFill>
                            <a:schemeClr val="dk1"/>
                          </a:solidFill>
                          <a:effectLst/>
                          <a:latin typeface="+mn-lt"/>
                          <a:ea typeface="+mn-ea"/>
                          <a:cs typeface="+mn-cs"/>
                        </a:rPr>
                        <a:t>-----------------Increasing Complexity----------------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625916979"/>
                  </a:ext>
                </a:extLst>
              </a:tr>
              <a:tr h="370840">
                <a:tc>
                  <a:txBody>
                    <a:bodyPr/>
                    <a:lstStyle/>
                    <a:p>
                      <a:pPr algn="ctr"/>
                      <a:r>
                        <a:rPr lang="en-US" sz="1800" b="1" kern="1200" dirty="0">
                          <a:solidFill>
                            <a:schemeClr val="dk1"/>
                          </a:solidFill>
                          <a:effectLst/>
                          <a:latin typeface="+mn-lt"/>
                          <a:ea typeface="+mn-ea"/>
                          <a:cs typeface="+mn-cs"/>
                        </a:rPr>
                        <a:t>Imitation</a:t>
                      </a:r>
                      <a:endParaRPr lang="en-US" dirty="0"/>
                    </a:p>
                  </a:txBody>
                  <a:tcPr/>
                </a:tc>
                <a:tc>
                  <a:txBody>
                    <a:bodyPr/>
                    <a:lstStyle/>
                    <a:p>
                      <a:pPr algn="ctr"/>
                      <a:r>
                        <a:rPr lang="en-US" sz="1800" b="1" kern="1200" dirty="0">
                          <a:solidFill>
                            <a:schemeClr val="dk1"/>
                          </a:solidFill>
                          <a:effectLst/>
                          <a:latin typeface="+mn-lt"/>
                          <a:ea typeface="+mn-ea"/>
                          <a:cs typeface="+mn-cs"/>
                        </a:rPr>
                        <a:t>Manipulation</a:t>
                      </a:r>
                      <a:endParaRPr lang="en-US" dirty="0"/>
                    </a:p>
                  </a:txBody>
                  <a:tcPr/>
                </a:tc>
                <a:tc>
                  <a:txBody>
                    <a:bodyPr/>
                    <a:lstStyle/>
                    <a:p>
                      <a:pPr algn="ctr"/>
                      <a:r>
                        <a:rPr lang="en-US" sz="1800" b="1" kern="1200" dirty="0">
                          <a:solidFill>
                            <a:schemeClr val="dk1"/>
                          </a:solidFill>
                          <a:effectLst/>
                          <a:latin typeface="+mn-lt"/>
                          <a:ea typeface="+mn-ea"/>
                          <a:cs typeface="+mn-cs"/>
                        </a:rPr>
                        <a:t>Precision</a:t>
                      </a:r>
                      <a:endParaRPr lang="en-US" dirty="0"/>
                    </a:p>
                  </a:txBody>
                  <a:tcPr/>
                </a:tc>
                <a:tc>
                  <a:txBody>
                    <a:bodyPr/>
                    <a:lstStyle/>
                    <a:p>
                      <a:pPr algn="ctr"/>
                      <a:r>
                        <a:rPr lang="en-US" sz="1800" b="1" kern="1200" dirty="0">
                          <a:solidFill>
                            <a:schemeClr val="dk1"/>
                          </a:solidFill>
                          <a:effectLst/>
                          <a:latin typeface="+mn-lt"/>
                          <a:ea typeface="+mn-ea"/>
                          <a:cs typeface="+mn-cs"/>
                        </a:rPr>
                        <a:t>Articulation</a:t>
                      </a:r>
                      <a:endParaRPr lang="en-US" dirty="0"/>
                    </a:p>
                  </a:txBody>
                  <a:tcPr/>
                </a:tc>
                <a:tc>
                  <a:txBody>
                    <a:bodyPr/>
                    <a:lstStyle/>
                    <a:p>
                      <a:pPr algn="ctr"/>
                      <a:r>
                        <a:rPr lang="en-US" sz="1800" b="1" kern="1200" dirty="0">
                          <a:solidFill>
                            <a:schemeClr val="dk1"/>
                          </a:solidFill>
                          <a:effectLst/>
                          <a:latin typeface="+mn-lt"/>
                          <a:ea typeface="+mn-ea"/>
                          <a:cs typeface="+mn-cs"/>
                        </a:rPr>
                        <a:t>Naturalization</a:t>
                      </a:r>
                      <a:endParaRPr lang="en-US" dirty="0"/>
                    </a:p>
                  </a:txBody>
                  <a:tcPr/>
                </a:tc>
                <a:extLst>
                  <a:ext uri="{0D108BD9-81ED-4DB2-BD59-A6C34878D82A}">
                    <a16:rowId xmlns:a16="http://schemas.microsoft.com/office/drawing/2014/main" val="3975367640"/>
                  </a:ext>
                </a:extLst>
              </a:tr>
            </a:tbl>
          </a:graphicData>
        </a:graphic>
      </p:graphicFrame>
      <p:cxnSp>
        <p:nvCxnSpPr>
          <p:cNvPr id="11" name="Straight Arrow Connector 10">
            <a:extLst>
              <a:ext uri="{FF2B5EF4-FFF2-40B4-BE49-F238E27FC236}">
                <a16:creationId xmlns:a16="http://schemas.microsoft.com/office/drawing/2014/main" id="{1218FFF3-D51C-462B-969B-8DDD8CF0AE1F}"/>
              </a:ext>
            </a:extLst>
          </p:cNvPr>
          <p:cNvCxnSpPr/>
          <p:nvPr/>
        </p:nvCxnSpPr>
        <p:spPr>
          <a:xfrm>
            <a:off x="8395253" y="3150870"/>
            <a:ext cx="47707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8E226173-3661-458F-90D6-94EA204BD702}"/>
              </a:ext>
            </a:extLst>
          </p:cNvPr>
          <p:cNvCxnSpPr/>
          <p:nvPr/>
        </p:nvCxnSpPr>
        <p:spPr>
          <a:xfrm>
            <a:off x="8395253" y="5016133"/>
            <a:ext cx="47707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1402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pPr lvl="0"/>
            <a:r>
              <a:rPr lang="en-US" b="1" dirty="0"/>
              <a:t>Prepare a list of collected training facilities and aids </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213113" y="1276313"/>
            <a:ext cx="8170033" cy="5136875"/>
          </a:xfrm>
        </p:spPr>
        <p:txBody>
          <a:bodyPr>
            <a:normAutofit fontScale="92500" lnSpcReduction="10000"/>
          </a:bodyPr>
          <a:lstStyle/>
          <a:p>
            <a:pPr lvl="0"/>
            <a:r>
              <a:rPr lang="en-US" dirty="0"/>
              <a:t>Whiteboards</a:t>
            </a:r>
          </a:p>
          <a:p>
            <a:pPr lvl="0"/>
            <a:r>
              <a:rPr lang="en-US" dirty="0"/>
              <a:t>Posters, Flip Chart</a:t>
            </a:r>
          </a:p>
          <a:p>
            <a:pPr lvl="0"/>
            <a:r>
              <a:rPr lang="en-US" dirty="0"/>
              <a:t>Photographs</a:t>
            </a:r>
          </a:p>
          <a:p>
            <a:pPr lvl="0"/>
            <a:r>
              <a:rPr lang="en-US" dirty="0"/>
              <a:t>Power point slides</a:t>
            </a:r>
          </a:p>
          <a:p>
            <a:pPr lvl="0"/>
            <a:r>
              <a:rPr lang="en-US" dirty="0"/>
              <a:t>Instructional videos</a:t>
            </a:r>
          </a:p>
          <a:p>
            <a:pPr lvl="0"/>
            <a:r>
              <a:rPr lang="en-US" dirty="0"/>
              <a:t>Video clips</a:t>
            </a:r>
          </a:p>
          <a:p>
            <a:pPr lvl="0"/>
            <a:r>
              <a:rPr lang="en-US" dirty="0"/>
              <a:t>Handouts and prints</a:t>
            </a:r>
          </a:p>
          <a:p>
            <a:pPr lvl="0"/>
            <a:r>
              <a:rPr lang="en-US" dirty="0"/>
              <a:t>Computers and the Internet</a:t>
            </a:r>
          </a:p>
          <a:p>
            <a:pPr lvl="0"/>
            <a:r>
              <a:rPr lang="en-US" dirty="0"/>
              <a:t>Multimedia projector</a:t>
            </a:r>
          </a:p>
          <a:p>
            <a:pPr lvl="0"/>
            <a:r>
              <a:rPr lang="en-US" dirty="0"/>
              <a:t>Notice boards</a:t>
            </a:r>
          </a:p>
          <a:p>
            <a:pPr lvl="0"/>
            <a:r>
              <a:rPr lang="en-US" dirty="0"/>
              <a:t>Competency Based Learning Material(CBLM)</a:t>
            </a:r>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P-15</a:t>
            </a:r>
          </a:p>
        </p:txBody>
      </p:sp>
    </p:spTree>
    <p:extLst>
      <p:ext uri="{BB962C8B-B14F-4D97-AF65-F5344CB8AC3E}">
        <p14:creationId xmlns:p14="http://schemas.microsoft.com/office/powerpoint/2010/main" val="2044891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03218"/>
            <a:ext cx="10561918" cy="556592"/>
          </a:xfrm>
        </p:spPr>
        <p:txBody>
          <a:bodyPr>
            <a:normAutofit fontScale="90000"/>
          </a:bodyPr>
          <a:lstStyle/>
          <a:p>
            <a:r>
              <a:rPr lang="en-US" b="1" dirty="0"/>
              <a:t>Session outcomes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P-61</a:t>
            </a:r>
          </a:p>
        </p:txBody>
      </p:sp>
      <p:sp>
        <p:nvSpPr>
          <p:cNvPr id="6" name="Rectangle 5">
            <a:extLst>
              <a:ext uri="{FF2B5EF4-FFF2-40B4-BE49-F238E27FC236}">
                <a16:creationId xmlns:a16="http://schemas.microsoft.com/office/drawing/2014/main" id="{095F7304-7889-46A8-AE18-5EFC9C56B277}"/>
              </a:ext>
            </a:extLst>
          </p:cNvPr>
          <p:cNvSpPr/>
          <p:nvPr/>
        </p:nvSpPr>
        <p:spPr>
          <a:xfrm>
            <a:off x="1908314" y="1536174"/>
            <a:ext cx="9468646" cy="3416320"/>
          </a:xfrm>
          <a:prstGeom prst="rect">
            <a:avLst/>
          </a:prstGeom>
        </p:spPr>
        <p:txBody>
          <a:bodyPr wrap="square">
            <a:spAutoFit/>
          </a:bodyPr>
          <a:lstStyle/>
          <a:p>
            <a:r>
              <a:rPr lang="en-US" sz="2400" dirty="0"/>
              <a:t>A session outcome has a specified format made up of three components;</a:t>
            </a:r>
          </a:p>
          <a:p>
            <a:r>
              <a:rPr lang="en-US" sz="2400" dirty="0"/>
              <a:t> </a:t>
            </a:r>
          </a:p>
          <a:p>
            <a:pPr marL="285750" lvl="0" indent="-285750">
              <a:buFont typeface="Arial" panose="020B0604020202020204" pitchFamily="34" charset="0"/>
              <a:buChar char="•"/>
            </a:pPr>
            <a:r>
              <a:rPr lang="en-US" sz="2400" dirty="0"/>
              <a:t>Performance (task) – what the trainees must be able to do.</a:t>
            </a:r>
          </a:p>
          <a:p>
            <a:pPr lvl="0"/>
            <a:r>
              <a:rPr lang="en-US" sz="2400" dirty="0"/>
              <a:t> </a:t>
            </a:r>
          </a:p>
          <a:p>
            <a:pPr marL="285750" lvl="0" indent="-285750">
              <a:buFont typeface="Arial" panose="020B0604020202020204" pitchFamily="34" charset="0"/>
              <a:buChar char="•"/>
            </a:pPr>
            <a:r>
              <a:rPr lang="en-US" sz="2400" dirty="0"/>
              <a:t>Standards (performance criteria) – to what standard.</a:t>
            </a:r>
          </a:p>
          <a:p>
            <a:endParaRPr lang="en-US" sz="2400" dirty="0"/>
          </a:p>
          <a:p>
            <a:pPr marL="285750" lvl="0" indent="-285750">
              <a:buFont typeface="Arial" panose="020B0604020202020204" pitchFamily="34" charset="0"/>
              <a:buChar char="•"/>
            </a:pPr>
            <a:r>
              <a:rPr lang="en-US" sz="2400" dirty="0"/>
              <a:t>Conditions (range statement) – under what condition will the trainees be expected to perform.</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127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03218"/>
            <a:ext cx="10561918" cy="556592"/>
          </a:xfrm>
        </p:spPr>
        <p:txBody>
          <a:bodyPr>
            <a:normAutofit fontScale="90000"/>
          </a:bodyPr>
          <a:lstStyle/>
          <a:p>
            <a:r>
              <a:rPr lang="en-US" b="1" dirty="0"/>
              <a:t>What is Learning Activities?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P-61</a:t>
            </a:r>
          </a:p>
        </p:txBody>
      </p:sp>
      <p:sp>
        <p:nvSpPr>
          <p:cNvPr id="6" name="Rectangle 5">
            <a:extLst>
              <a:ext uri="{FF2B5EF4-FFF2-40B4-BE49-F238E27FC236}">
                <a16:creationId xmlns:a16="http://schemas.microsoft.com/office/drawing/2014/main" id="{095F7304-7889-46A8-AE18-5EFC9C56B277}"/>
              </a:ext>
            </a:extLst>
          </p:cNvPr>
          <p:cNvSpPr/>
          <p:nvPr/>
        </p:nvSpPr>
        <p:spPr>
          <a:xfrm>
            <a:off x="2835964" y="1536174"/>
            <a:ext cx="8540995" cy="3046988"/>
          </a:xfrm>
          <a:prstGeom prst="rect">
            <a:avLst/>
          </a:prstGeom>
        </p:spPr>
        <p:txBody>
          <a:bodyPr wrap="square">
            <a:spAutoFit/>
          </a:bodyPr>
          <a:lstStyle/>
          <a:p>
            <a:pPr marL="285750" lvl="0" indent="-285750">
              <a:buFont typeface="Arial" panose="020B0604020202020204" pitchFamily="34" charset="0"/>
              <a:buChar char="•"/>
            </a:pPr>
            <a:r>
              <a:rPr lang="en-US" sz="2400" dirty="0"/>
              <a:t>Dissemination activities</a:t>
            </a:r>
          </a:p>
          <a:p>
            <a:r>
              <a:rPr lang="en-US" sz="2400" dirty="0"/>
              <a:t> </a:t>
            </a:r>
          </a:p>
          <a:p>
            <a:pPr marL="285750" lvl="0" indent="-285750">
              <a:buFont typeface="Arial" panose="020B0604020202020204" pitchFamily="34" charset="0"/>
              <a:buChar char="•"/>
            </a:pPr>
            <a:r>
              <a:rPr lang="en-US" sz="2400" dirty="0"/>
              <a:t>Discussion activities</a:t>
            </a:r>
          </a:p>
          <a:p>
            <a:endParaRPr lang="en-US" sz="2400" dirty="0"/>
          </a:p>
          <a:p>
            <a:pPr marL="285750" lvl="0" indent="-285750">
              <a:buFont typeface="Arial" panose="020B0604020202020204" pitchFamily="34" charset="0"/>
              <a:buChar char="•"/>
            </a:pPr>
            <a:r>
              <a:rPr lang="en-US" sz="2400" dirty="0"/>
              <a:t>Discovery activities</a:t>
            </a:r>
          </a:p>
          <a:p>
            <a:endParaRPr lang="en-US" sz="2400" dirty="0"/>
          </a:p>
          <a:p>
            <a:pPr marL="285750" lvl="0" indent="-285750">
              <a:buFont typeface="Arial" panose="020B0604020202020204" pitchFamily="34" charset="0"/>
              <a:buChar char="•"/>
            </a:pPr>
            <a:r>
              <a:rPr lang="en-US" sz="2400" dirty="0"/>
              <a:t>Demonstration activities</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85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235739"/>
            <a:ext cx="10561918" cy="556592"/>
          </a:xfrm>
        </p:spPr>
        <p:txBody>
          <a:bodyPr>
            <a:normAutofit fontScale="90000"/>
          </a:bodyPr>
          <a:lstStyle/>
          <a:p>
            <a:r>
              <a:rPr lang="en-US" b="1" dirty="0"/>
              <a:t>Examples of learning activities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P-62</a:t>
            </a:r>
          </a:p>
        </p:txBody>
      </p:sp>
      <p:graphicFrame>
        <p:nvGraphicFramePr>
          <p:cNvPr id="3" name="Table 4">
            <a:extLst>
              <a:ext uri="{FF2B5EF4-FFF2-40B4-BE49-F238E27FC236}">
                <a16:creationId xmlns:a16="http://schemas.microsoft.com/office/drawing/2014/main" id="{9306CE1C-57F5-4D70-B9B6-B5ED92A59B2F}"/>
              </a:ext>
            </a:extLst>
          </p:cNvPr>
          <p:cNvGraphicFramePr>
            <a:graphicFrameLocks noGrp="1"/>
          </p:cNvGraphicFramePr>
          <p:nvPr/>
        </p:nvGraphicFramePr>
        <p:xfrm>
          <a:off x="2032000" y="1412240"/>
          <a:ext cx="8128000" cy="4419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19174729"/>
                    </a:ext>
                  </a:extLst>
                </a:gridCol>
                <a:gridCol w="4064000">
                  <a:extLst>
                    <a:ext uri="{9D8B030D-6E8A-4147-A177-3AD203B41FA5}">
                      <a16:colId xmlns:a16="http://schemas.microsoft.com/office/drawing/2014/main" val="2571216107"/>
                    </a:ext>
                  </a:extLst>
                </a:gridCol>
              </a:tblGrid>
              <a:tr h="370840">
                <a:tc>
                  <a:txBody>
                    <a:bodyPr/>
                    <a:lstStyle/>
                    <a:p>
                      <a:pPr algn="ctr"/>
                      <a:r>
                        <a:rPr lang="en-US" sz="2000" b="1" kern="1200" dirty="0">
                          <a:solidFill>
                            <a:schemeClr val="lt1"/>
                          </a:solidFill>
                          <a:effectLst/>
                          <a:latin typeface="+mn-lt"/>
                          <a:ea typeface="+mn-ea"/>
                          <a:cs typeface="+mn-cs"/>
                        </a:rPr>
                        <a:t>learning activities</a:t>
                      </a:r>
                      <a:endParaRPr lang="en-US" sz="2000" dirty="0"/>
                    </a:p>
                  </a:txBody>
                  <a:tcPr/>
                </a:tc>
                <a:tc>
                  <a:txBody>
                    <a:bodyPr/>
                    <a:lstStyle/>
                    <a:p>
                      <a:pPr algn="ctr"/>
                      <a:r>
                        <a:rPr lang="en-US" sz="2000" b="1" kern="1200" dirty="0">
                          <a:solidFill>
                            <a:schemeClr val="lt1"/>
                          </a:solidFill>
                          <a:effectLst/>
                          <a:latin typeface="+mn-lt"/>
                          <a:ea typeface="+mn-ea"/>
                          <a:cs typeface="+mn-cs"/>
                        </a:rPr>
                        <a:t>Examples</a:t>
                      </a:r>
                      <a:endParaRPr lang="en-US" sz="2000" dirty="0"/>
                    </a:p>
                  </a:txBody>
                  <a:tcPr/>
                </a:tc>
                <a:extLst>
                  <a:ext uri="{0D108BD9-81ED-4DB2-BD59-A6C34878D82A}">
                    <a16:rowId xmlns:a16="http://schemas.microsoft.com/office/drawing/2014/main" val="894821890"/>
                  </a:ext>
                </a:extLst>
              </a:tr>
              <a:tr h="370840">
                <a:tc>
                  <a:txBody>
                    <a:bodyPr/>
                    <a:lstStyle/>
                    <a:p>
                      <a:r>
                        <a:rPr lang="en-US" sz="2000" kern="1200" dirty="0">
                          <a:solidFill>
                            <a:schemeClr val="dk1"/>
                          </a:solidFill>
                          <a:effectLst/>
                          <a:latin typeface="+mn-lt"/>
                          <a:ea typeface="+mn-ea"/>
                          <a:cs typeface="+mn-cs"/>
                        </a:rPr>
                        <a:t>Documenting</a:t>
                      </a:r>
                      <a:endParaRPr lang="en-US" sz="20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dk1"/>
                          </a:solidFill>
                          <a:effectLst/>
                          <a:latin typeface="+mn-lt"/>
                          <a:ea typeface="+mn-ea"/>
                          <a:cs typeface="+mn-cs"/>
                        </a:rPr>
                        <a:t>Writing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dk1"/>
                          </a:solidFill>
                          <a:effectLst/>
                          <a:latin typeface="+mn-lt"/>
                          <a:ea typeface="+mn-ea"/>
                          <a:cs typeface="+mn-cs"/>
                        </a:rPr>
                        <a:t>Drawings</a:t>
                      </a:r>
                      <a:endParaRPr lang="en-US" sz="2000" b="1" kern="1200" dirty="0">
                        <a:solidFill>
                          <a:schemeClr val="lt1"/>
                        </a:solidFill>
                        <a:effectLst/>
                        <a:latin typeface="+mn-lt"/>
                        <a:ea typeface="+mn-ea"/>
                        <a:cs typeface="+mn-cs"/>
                      </a:endParaRPr>
                    </a:p>
                    <a:p>
                      <a:pPr marL="285750" indent="-285750">
                        <a:buFont typeface="Arial" panose="020B0604020202020204" pitchFamily="34" charset="0"/>
                        <a:buChar char="•"/>
                      </a:pPr>
                      <a:r>
                        <a:rPr lang="en-US" sz="2000" kern="1200" dirty="0">
                          <a:solidFill>
                            <a:schemeClr val="dk1"/>
                          </a:solidFill>
                          <a:effectLst/>
                          <a:latin typeface="+mn-lt"/>
                          <a:ea typeface="+mn-ea"/>
                          <a:cs typeface="+mn-cs"/>
                        </a:rPr>
                        <a:t>Graphics</a:t>
                      </a:r>
                      <a:endParaRPr lang="en-US" sz="2000" dirty="0"/>
                    </a:p>
                  </a:txBody>
                  <a:tcPr/>
                </a:tc>
                <a:extLst>
                  <a:ext uri="{0D108BD9-81ED-4DB2-BD59-A6C34878D82A}">
                    <a16:rowId xmlns:a16="http://schemas.microsoft.com/office/drawing/2014/main" val="3954291369"/>
                  </a:ext>
                </a:extLst>
              </a:tr>
              <a:tr h="370840">
                <a:tc>
                  <a:txBody>
                    <a:bodyPr/>
                    <a:lstStyle/>
                    <a:p>
                      <a:r>
                        <a:rPr lang="en-US" sz="2000" kern="1200" dirty="0">
                          <a:solidFill>
                            <a:schemeClr val="dk1"/>
                          </a:solidFill>
                          <a:effectLst/>
                          <a:latin typeface="+mn-lt"/>
                          <a:ea typeface="+mn-ea"/>
                          <a:cs typeface="+mn-cs"/>
                        </a:rPr>
                        <a:t>Reading</a:t>
                      </a:r>
                      <a:endParaRPr lang="en-US" sz="2000" dirty="0"/>
                    </a:p>
                  </a:txBody>
                  <a:tcPr/>
                </a:tc>
                <a:tc>
                  <a:txBody>
                    <a:bodyPr/>
                    <a:lstStyle/>
                    <a:p>
                      <a:pPr marL="285750" indent="-285750">
                        <a:buFont typeface="Arial" panose="020B0604020202020204" pitchFamily="34" charset="0"/>
                        <a:buChar char="•"/>
                      </a:pPr>
                      <a:r>
                        <a:rPr lang="en-US" sz="2000" kern="1200" dirty="0">
                          <a:solidFill>
                            <a:schemeClr val="dk1"/>
                          </a:solidFill>
                          <a:effectLst/>
                          <a:latin typeface="+mn-lt"/>
                          <a:ea typeface="+mn-ea"/>
                          <a:cs typeface="+mn-cs"/>
                        </a:rPr>
                        <a:t>Text based sources</a:t>
                      </a:r>
                      <a:endParaRPr lang="en-US" sz="2000" dirty="0"/>
                    </a:p>
                  </a:txBody>
                  <a:tcPr/>
                </a:tc>
                <a:extLst>
                  <a:ext uri="{0D108BD9-81ED-4DB2-BD59-A6C34878D82A}">
                    <a16:rowId xmlns:a16="http://schemas.microsoft.com/office/drawing/2014/main" val="107987351"/>
                  </a:ext>
                </a:extLst>
              </a:tr>
              <a:tr h="370840">
                <a:tc>
                  <a:txBody>
                    <a:bodyPr/>
                    <a:lstStyle/>
                    <a:p>
                      <a:r>
                        <a:rPr lang="en-US" sz="2000" kern="1200" dirty="0">
                          <a:solidFill>
                            <a:schemeClr val="dk1"/>
                          </a:solidFill>
                          <a:effectLst/>
                          <a:latin typeface="+mn-lt"/>
                          <a:ea typeface="+mn-ea"/>
                          <a:cs typeface="+mn-cs"/>
                        </a:rPr>
                        <a:t>Observing</a:t>
                      </a:r>
                      <a:endParaRPr lang="en-US" sz="2000" dirty="0"/>
                    </a:p>
                  </a:txBody>
                  <a:tcPr/>
                </a:tc>
                <a:tc>
                  <a:txBody>
                    <a:bodyPr/>
                    <a:lstStyle/>
                    <a:p>
                      <a:pPr marL="285750" indent="-285750">
                        <a:buFont typeface="Arial" panose="020B0604020202020204" pitchFamily="34" charset="0"/>
                        <a:buChar char="•"/>
                      </a:pPr>
                      <a:r>
                        <a:rPr lang="en-US" sz="2000" kern="1200" dirty="0">
                          <a:solidFill>
                            <a:schemeClr val="dk1"/>
                          </a:solidFill>
                          <a:effectLst/>
                          <a:latin typeface="+mn-lt"/>
                          <a:ea typeface="+mn-ea"/>
                          <a:cs typeface="+mn-cs"/>
                        </a:rPr>
                        <a:t>Practical demonstrations</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Mentoring</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On-the-job observation</a:t>
                      </a:r>
                    </a:p>
                  </a:txBody>
                  <a:tcPr/>
                </a:tc>
                <a:extLst>
                  <a:ext uri="{0D108BD9-81ED-4DB2-BD59-A6C34878D82A}">
                    <a16:rowId xmlns:a16="http://schemas.microsoft.com/office/drawing/2014/main" val="2281762606"/>
                  </a:ext>
                </a:extLst>
              </a:tr>
              <a:tr h="370840">
                <a:tc>
                  <a:txBody>
                    <a:bodyPr/>
                    <a:lstStyle/>
                    <a:p>
                      <a:r>
                        <a:rPr lang="en-US" sz="2000" kern="1200" dirty="0">
                          <a:solidFill>
                            <a:schemeClr val="dk1"/>
                          </a:solidFill>
                          <a:effectLst/>
                          <a:latin typeface="+mn-lt"/>
                          <a:ea typeface="+mn-ea"/>
                          <a:cs typeface="+mn-cs"/>
                        </a:rPr>
                        <a:t>Doing</a:t>
                      </a:r>
                      <a:endParaRPr lang="en-US" sz="2000" dirty="0"/>
                    </a:p>
                  </a:txBody>
                  <a:tcPr/>
                </a:tc>
                <a:tc>
                  <a:txBody>
                    <a:bodyPr/>
                    <a:lstStyle/>
                    <a:p>
                      <a:pPr marL="285750" indent="-285750">
                        <a:buFont typeface="Arial" panose="020B0604020202020204" pitchFamily="34" charset="0"/>
                        <a:buChar char="•"/>
                      </a:pPr>
                      <a:r>
                        <a:rPr lang="en-US" sz="2000" kern="1200" dirty="0">
                          <a:solidFill>
                            <a:schemeClr val="dk1"/>
                          </a:solidFill>
                          <a:effectLst/>
                          <a:latin typeface="+mn-lt"/>
                          <a:ea typeface="+mn-ea"/>
                          <a:cs typeface="+mn-cs"/>
                        </a:rPr>
                        <a:t>Skill practice</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Braining storming</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Case study</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Small group activities</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Interactive multimedia</a:t>
                      </a:r>
                      <a:endParaRPr lang="en-US" sz="2000" dirty="0"/>
                    </a:p>
                  </a:txBody>
                  <a:tcPr/>
                </a:tc>
                <a:extLst>
                  <a:ext uri="{0D108BD9-81ED-4DB2-BD59-A6C34878D82A}">
                    <a16:rowId xmlns:a16="http://schemas.microsoft.com/office/drawing/2014/main" val="1684713005"/>
                  </a:ext>
                </a:extLst>
              </a:tr>
            </a:tbl>
          </a:graphicData>
        </a:graphic>
      </p:graphicFrame>
    </p:spTree>
    <p:extLst>
      <p:ext uri="{BB962C8B-B14F-4D97-AF65-F5344CB8AC3E}">
        <p14:creationId xmlns:p14="http://schemas.microsoft.com/office/powerpoint/2010/main" val="527581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11965" y="235739"/>
            <a:ext cx="10880034" cy="556592"/>
          </a:xfrm>
        </p:spPr>
        <p:txBody>
          <a:bodyPr>
            <a:normAutofit fontScale="90000"/>
          </a:bodyPr>
          <a:lstStyle/>
          <a:p>
            <a:r>
              <a:rPr lang="en-US" b="1" dirty="0"/>
              <a:t>Comparison of Traditional and CBT learning activities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P-62</a:t>
            </a:r>
          </a:p>
        </p:txBody>
      </p:sp>
      <p:graphicFrame>
        <p:nvGraphicFramePr>
          <p:cNvPr id="3" name="Table 4">
            <a:extLst>
              <a:ext uri="{FF2B5EF4-FFF2-40B4-BE49-F238E27FC236}">
                <a16:creationId xmlns:a16="http://schemas.microsoft.com/office/drawing/2014/main" id="{9306CE1C-57F5-4D70-B9B6-B5ED92A59B2F}"/>
              </a:ext>
            </a:extLst>
          </p:cNvPr>
          <p:cNvGraphicFramePr>
            <a:graphicFrameLocks noGrp="1"/>
          </p:cNvGraphicFramePr>
          <p:nvPr/>
        </p:nvGraphicFramePr>
        <p:xfrm>
          <a:off x="1762539" y="1412239"/>
          <a:ext cx="8918714" cy="3875377"/>
        </p:xfrm>
        <a:graphic>
          <a:graphicData uri="http://schemas.openxmlformats.org/drawingml/2006/table">
            <a:tbl>
              <a:tblPr firstRow="1" bandRow="1">
                <a:tableStyleId>{5C22544A-7EE6-4342-B048-85BDC9FD1C3A}</a:tableStyleId>
              </a:tblPr>
              <a:tblGrid>
                <a:gridCol w="4459357">
                  <a:extLst>
                    <a:ext uri="{9D8B030D-6E8A-4147-A177-3AD203B41FA5}">
                      <a16:colId xmlns:a16="http://schemas.microsoft.com/office/drawing/2014/main" val="2519174729"/>
                    </a:ext>
                  </a:extLst>
                </a:gridCol>
                <a:gridCol w="4459357">
                  <a:extLst>
                    <a:ext uri="{9D8B030D-6E8A-4147-A177-3AD203B41FA5}">
                      <a16:colId xmlns:a16="http://schemas.microsoft.com/office/drawing/2014/main" val="2571216107"/>
                    </a:ext>
                  </a:extLst>
                </a:gridCol>
              </a:tblGrid>
              <a:tr h="530315">
                <a:tc>
                  <a:txBody>
                    <a:bodyPr/>
                    <a:lstStyle/>
                    <a:p>
                      <a:pPr algn="ctr"/>
                      <a:r>
                        <a:rPr lang="en-US" sz="2000" b="1" kern="1200" dirty="0">
                          <a:solidFill>
                            <a:schemeClr val="lt1"/>
                          </a:solidFill>
                          <a:effectLst/>
                          <a:latin typeface="+mn-lt"/>
                          <a:ea typeface="+mn-ea"/>
                          <a:cs typeface="+mn-cs"/>
                        </a:rPr>
                        <a:t>Traditional learning activities</a:t>
                      </a:r>
                      <a:endParaRPr lang="en-US" sz="2000" dirty="0"/>
                    </a:p>
                  </a:txBody>
                  <a:tcPr/>
                </a:tc>
                <a:tc>
                  <a:txBody>
                    <a:bodyPr/>
                    <a:lstStyle/>
                    <a:p>
                      <a:pPr algn="ctr"/>
                      <a:r>
                        <a:rPr lang="en-US" sz="2000" b="1" kern="1200" dirty="0">
                          <a:solidFill>
                            <a:schemeClr val="lt1"/>
                          </a:solidFill>
                          <a:effectLst/>
                          <a:latin typeface="+mn-lt"/>
                          <a:ea typeface="+mn-ea"/>
                          <a:cs typeface="+mn-cs"/>
                        </a:rPr>
                        <a:t>CBT learning activities</a:t>
                      </a:r>
                      <a:endParaRPr lang="en-US" sz="2000" dirty="0"/>
                    </a:p>
                  </a:txBody>
                  <a:tcPr/>
                </a:tc>
                <a:extLst>
                  <a:ext uri="{0D108BD9-81ED-4DB2-BD59-A6C34878D82A}">
                    <a16:rowId xmlns:a16="http://schemas.microsoft.com/office/drawing/2014/main" val="894821890"/>
                  </a:ext>
                </a:extLst>
              </a:tr>
              <a:tr h="530315">
                <a:tc>
                  <a:txBody>
                    <a:bodyPr/>
                    <a:lstStyle/>
                    <a:p>
                      <a:r>
                        <a:rPr lang="en-US" sz="2000" kern="1200" dirty="0">
                          <a:solidFill>
                            <a:schemeClr val="dk1"/>
                          </a:solidFill>
                          <a:effectLst/>
                          <a:latin typeface="+mn-lt"/>
                          <a:ea typeface="+mn-ea"/>
                          <a:cs typeface="+mn-cs"/>
                        </a:rPr>
                        <a:t>Teacher-centered/focused</a:t>
                      </a:r>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1200" dirty="0">
                          <a:solidFill>
                            <a:schemeClr val="dk1"/>
                          </a:solidFill>
                          <a:effectLst/>
                          <a:latin typeface="+mn-lt"/>
                          <a:ea typeface="+mn-ea"/>
                          <a:cs typeface="+mn-cs"/>
                        </a:rPr>
                        <a:t>Learner-centered/focused</a:t>
                      </a:r>
                      <a:endParaRPr lang="en-US" sz="2000" dirty="0"/>
                    </a:p>
                  </a:txBody>
                  <a:tcPr/>
                </a:tc>
                <a:extLst>
                  <a:ext uri="{0D108BD9-81ED-4DB2-BD59-A6C34878D82A}">
                    <a16:rowId xmlns:a16="http://schemas.microsoft.com/office/drawing/2014/main" val="3954291369"/>
                  </a:ext>
                </a:extLst>
              </a:tr>
              <a:tr h="938249">
                <a:tc>
                  <a:txBody>
                    <a:bodyPr/>
                    <a:lstStyle/>
                    <a:p>
                      <a:r>
                        <a:rPr lang="en-US" sz="2000" kern="1200" dirty="0">
                          <a:solidFill>
                            <a:schemeClr val="dk1"/>
                          </a:solidFill>
                          <a:effectLst/>
                          <a:latin typeface="+mn-lt"/>
                          <a:ea typeface="+mn-ea"/>
                          <a:cs typeface="+mn-cs"/>
                        </a:rPr>
                        <a:t>Learning outcomes are prescribed to a fixed rubric or scoring system</a:t>
                      </a:r>
                      <a:endParaRPr lang="en-US" sz="2000" dirty="0"/>
                    </a:p>
                  </a:txBody>
                  <a:tcPr/>
                </a:tc>
                <a:tc>
                  <a:txBody>
                    <a:bodyPr/>
                    <a:lstStyle/>
                    <a:p>
                      <a:pPr marL="0" indent="0">
                        <a:buFont typeface="Arial" panose="020B0604020202020204" pitchFamily="34" charset="0"/>
                        <a:buNone/>
                      </a:pPr>
                      <a:r>
                        <a:rPr lang="en-US" sz="2000" kern="1200" dirty="0">
                          <a:solidFill>
                            <a:schemeClr val="dk1"/>
                          </a:solidFill>
                          <a:effectLst/>
                          <a:latin typeface="+mn-lt"/>
                          <a:ea typeface="+mn-ea"/>
                          <a:cs typeface="+mn-cs"/>
                        </a:rPr>
                        <a:t>Learning outcomes are flexible and open</a:t>
                      </a:r>
                      <a:endParaRPr lang="en-US" sz="2000" dirty="0"/>
                    </a:p>
                  </a:txBody>
                  <a:tcPr/>
                </a:tc>
                <a:extLst>
                  <a:ext uri="{0D108BD9-81ED-4DB2-BD59-A6C34878D82A}">
                    <a16:rowId xmlns:a16="http://schemas.microsoft.com/office/drawing/2014/main" val="107987351"/>
                  </a:ext>
                </a:extLst>
              </a:tr>
              <a:tr h="938249">
                <a:tc>
                  <a:txBody>
                    <a:bodyPr/>
                    <a:lstStyle/>
                    <a:p>
                      <a:r>
                        <a:rPr lang="en-US" sz="2000" kern="1200" dirty="0">
                          <a:solidFill>
                            <a:schemeClr val="dk1"/>
                          </a:solidFill>
                          <a:effectLst/>
                          <a:latin typeface="+mn-lt"/>
                          <a:ea typeface="+mn-ea"/>
                          <a:cs typeface="+mn-cs"/>
                        </a:rPr>
                        <a:t>Aim to explain knowledge and/or skills by transferring information</a:t>
                      </a:r>
                      <a:endParaRPr lang="en-US" sz="2000" dirty="0"/>
                    </a:p>
                  </a:txBody>
                  <a:tcPr/>
                </a:tc>
                <a:tc>
                  <a:txBody>
                    <a:bodyPr/>
                    <a:lstStyle/>
                    <a:p>
                      <a:pPr marL="0" indent="0">
                        <a:buFont typeface="Arial" panose="020B0604020202020204" pitchFamily="34" charset="0"/>
                        <a:buNone/>
                      </a:pPr>
                      <a:r>
                        <a:rPr lang="en-US" sz="2000" kern="1200" dirty="0">
                          <a:solidFill>
                            <a:schemeClr val="dk1"/>
                          </a:solidFill>
                          <a:effectLst/>
                          <a:latin typeface="+mn-lt"/>
                          <a:ea typeface="+mn-ea"/>
                          <a:cs typeface="+mn-cs"/>
                        </a:rPr>
                        <a:t>Aim to develop knowledge and skills through experience</a:t>
                      </a:r>
                    </a:p>
                  </a:txBody>
                  <a:tcPr/>
                </a:tc>
                <a:extLst>
                  <a:ext uri="{0D108BD9-81ED-4DB2-BD59-A6C34878D82A}">
                    <a16:rowId xmlns:a16="http://schemas.microsoft.com/office/drawing/2014/main" val="2281762606"/>
                  </a:ext>
                </a:extLst>
              </a:tr>
              <a:tr h="938249">
                <a:tc>
                  <a:txBody>
                    <a:bodyPr/>
                    <a:lstStyle/>
                    <a:p>
                      <a:r>
                        <a:rPr lang="en-US" sz="2000" kern="1200" dirty="0">
                          <a:solidFill>
                            <a:schemeClr val="dk1"/>
                          </a:solidFill>
                          <a:effectLst/>
                          <a:latin typeface="+mn-lt"/>
                          <a:ea typeface="+mn-ea"/>
                          <a:cs typeface="+mn-cs"/>
                        </a:rPr>
                        <a:t>Fixed structure, high degree of facilitation</a:t>
                      </a:r>
                      <a:endParaRPr lang="en-US" sz="2000" dirty="0"/>
                    </a:p>
                  </a:txBody>
                  <a:tcPr/>
                </a:tc>
                <a:tc>
                  <a:txBody>
                    <a:bodyPr/>
                    <a:lstStyle/>
                    <a:p>
                      <a:pPr marL="0" indent="0">
                        <a:buFont typeface="Arial" panose="020B0604020202020204" pitchFamily="34" charset="0"/>
                        <a:buNone/>
                      </a:pPr>
                      <a:r>
                        <a:rPr lang="en-US" sz="2000" kern="1200" dirty="0">
                          <a:solidFill>
                            <a:schemeClr val="dk1"/>
                          </a:solidFill>
                          <a:effectLst/>
                          <a:latin typeface="+mn-lt"/>
                          <a:ea typeface="+mn-ea"/>
                          <a:cs typeface="+mn-cs"/>
                        </a:rPr>
                        <a:t>Flexible structure, minimal facilitation</a:t>
                      </a:r>
                      <a:endParaRPr lang="en-US" sz="2000" dirty="0"/>
                    </a:p>
                  </a:txBody>
                  <a:tcPr/>
                </a:tc>
                <a:extLst>
                  <a:ext uri="{0D108BD9-81ED-4DB2-BD59-A6C34878D82A}">
                    <a16:rowId xmlns:a16="http://schemas.microsoft.com/office/drawing/2014/main" val="1684713005"/>
                  </a:ext>
                </a:extLst>
              </a:tr>
            </a:tbl>
          </a:graphicData>
        </a:graphic>
      </p:graphicFrame>
    </p:spTree>
    <p:extLst>
      <p:ext uri="{BB962C8B-B14F-4D97-AF65-F5344CB8AC3E}">
        <p14:creationId xmlns:p14="http://schemas.microsoft.com/office/powerpoint/2010/main" val="1556527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03218"/>
            <a:ext cx="10561918" cy="556592"/>
          </a:xfrm>
        </p:spPr>
        <p:txBody>
          <a:bodyPr>
            <a:normAutofit fontScale="90000"/>
          </a:bodyPr>
          <a:lstStyle/>
          <a:p>
            <a:r>
              <a:rPr lang="en-US" dirty="0"/>
              <a:t>Benefits of practice opportunities</a:t>
            </a:r>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P-64</a:t>
            </a:r>
          </a:p>
        </p:txBody>
      </p:sp>
      <p:sp>
        <p:nvSpPr>
          <p:cNvPr id="6" name="Rectangle 5">
            <a:extLst>
              <a:ext uri="{FF2B5EF4-FFF2-40B4-BE49-F238E27FC236}">
                <a16:creationId xmlns:a16="http://schemas.microsoft.com/office/drawing/2014/main" id="{095F7304-7889-46A8-AE18-5EFC9C56B277}"/>
              </a:ext>
            </a:extLst>
          </p:cNvPr>
          <p:cNvSpPr/>
          <p:nvPr/>
        </p:nvSpPr>
        <p:spPr>
          <a:xfrm>
            <a:off x="2451651" y="1659285"/>
            <a:ext cx="7620001" cy="3539430"/>
          </a:xfrm>
          <a:prstGeom prst="rect">
            <a:avLst/>
          </a:prstGeom>
        </p:spPr>
        <p:txBody>
          <a:bodyPr wrap="square">
            <a:spAutoFit/>
          </a:bodyPr>
          <a:lstStyle/>
          <a:p>
            <a:pPr marL="285750" lvl="0" indent="-285750">
              <a:buFont typeface="Wingdings" panose="05000000000000000000" pitchFamily="2" charset="2"/>
              <a:buChar char="Ø"/>
            </a:pPr>
            <a:r>
              <a:rPr lang="en-US" sz="2000" dirty="0"/>
              <a:t>They give the learner a chance to try out new skills</a:t>
            </a:r>
          </a:p>
          <a:p>
            <a:endParaRPr lang="en-US" sz="2000" dirty="0"/>
          </a:p>
          <a:p>
            <a:pPr marL="285750" lvl="0" indent="-285750">
              <a:buFont typeface="Wingdings" panose="05000000000000000000" pitchFamily="2" charset="2"/>
              <a:buChar char="Ø"/>
            </a:pPr>
            <a:r>
              <a:rPr lang="en-US" sz="2000" dirty="0"/>
              <a:t>They provide a stepped logical approach which learners can follow</a:t>
            </a:r>
          </a:p>
          <a:p>
            <a:r>
              <a:rPr lang="en-US" sz="2000" dirty="0"/>
              <a:t> </a:t>
            </a:r>
          </a:p>
          <a:p>
            <a:pPr marL="285750" lvl="0" indent="-285750">
              <a:buFont typeface="Wingdings" panose="05000000000000000000" pitchFamily="2" charset="2"/>
              <a:buChar char="Ø"/>
            </a:pPr>
            <a:r>
              <a:rPr lang="en-US" sz="2000" dirty="0"/>
              <a:t>They provide a controlled and safe environment where the learner can try out their new skills and knowledge and overcome some of their fears</a:t>
            </a:r>
          </a:p>
          <a:p>
            <a:endParaRPr lang="en-US" sz="2000" dirty="0"/>
          </a:p>
          <a:p>
            <a:pPr marL="285750" lvl="0" indent="-285750">
              <a:buFont typeface="Wingdings" panose="05000000000000000000" pitchFamily="2" charset="2"/>
              <a:buChar char="Ø"/>
            </a:pPr>
            <a:r>
              <a:rPr lang="en-US" sz="2000" dirty="0"/>
              <a:t>Learners receive feedback on their performance which relates to the task.</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998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11965" y="235739"/>
            <a:ext cx="10880034" cy="556592"/>
          </a:xfrm>
        </p:spPr>
        <p:txBody>
          <a:bodyPr>
            <a:normAutofit fontScale="90000"/>
          </a:bodyPr>
          <a:lstStyle/>
          <a:p>
            <a:r>
              <a:rPr lang="en-US" b="1" dirty="0"/>
              <a:t>Practice opportunity</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P-64</a:t>
            </a:r>
          </a:p>
        </p:txBody>
      </p:sp>
      <p:graphicFrame>
        <p:nvGraphicFramePr>
          <p:cNvPr id="3" name="Table 4">
            <a:extLst>
              <a:ext uri="{FF2B5EF4-FFF2-40B4-BE49-F238E27FC236}">
                <a16:creationId xmlns:a16="http://schemas.microsoft.com/office/drawing/2014/main" id="{9306CE1C-57F5-4D70-B9B6-B5ED92A59B2F}"/>
              </a:ext>
            </a:extLst>
          </p:cNvPr>
          <p:cNvGraphicFramePr>
            <a:graphicFrameLocks noGrp="1"/>
          </p:cNvGraphicFramePr>
          <p:nvPr/>
        </p:nvGraphicFramePr>
        <p:xfrm>
          <a:off x="1550503" y="1412239"/>
          <a:ext cx="9501810" cy="4784253"/>
        </p:xfrm>
        <a:graphic>
          <a:graphicData uri="http://schemas.openxmlformats.org/drawingml/2006/table">
            <a:tbl>
              <a:tblPr firstRow="1" bandRow="1">
                <a:tableStyleId>{5C22544A-7EE6-4342-B048-85BDC9FD1C3A}</a:tableStyleId>
              </a:tblPr>
              <a:tblGrid>
                <a:gridCol w="4532245">
                  <a:extLst>
                    <a:ext uri="{9D8B030D-6E8A-4147-A177-3AD203B41FA5}">
                      <a16:colId xmlns:a16="http://schemas.microsoft.com/office/drawing/2014/main" val="2519174729"/>
                    </a:ext>
                  </a:extLst>
                </a:gridCol>
                <a:gridCol w="4969565">
                  <a:extLst>
                    <a:ext uri="{9D8B030D-6E8A-4147-A177-3AD203B41FA5}">
                      <a16:colId xmlns:a16="http://schemas.microsoft.com/office/drawing/2014/main" val="2571216107"/>
                    </a:ext>
                  </a:extLst>
                </a:gridCol>
              </a:tblGrid>
              <a:tr h="530315">
                <a:tc>
                  <a:txBody>
                    <a:bodyPr/>
                    <a:lstStyle/>
                    <a:p>
                      <a:pPr algn="ctr"/>
                      <a:r>
                        <a:rPr lang="en-US" sz="1800" b="1" kern="1200" dirty="0">
                          <a:solidFill>
                            <a:schemeClr val="lt1"/>
                          </a:solidFill>
                          <a:effectLst/>
                          <a:latin typeface="+mn-lt"/>
                          <a:ea typeface="+mn-ea"/>
                          <a:cs typeface="+mn-cs"/>
                        </a:rPr>
                        <a:t>Type of practice opportunity</a:t>
                      </a:r>
                      <a:endParaRPr lang="en-US" sz="2000" dirty="0"/>
                    </a:p>
                  </a:txBody>
                  <a:tcPr/>
                </a:tc>
                <a:tc>
                  <a:txBody>
                    <a:bodyPr/>
                    <a:lstStyle/>
                    <a:p>
                      <a:pPr algn="ctr"/>
                      <a:r>
                        <a:rPr lang="en-US" sz="1800" b="1" kern="1200" dirty="0">
                          <a:solidFill>
                            <a:schemeClr val="lt1"/>
                          </a:solidFill>
                          <a:effectLst/>
                          <a:latin typeface="+mn-lt"/>
                          <a:ea typeface="+mn-ea"/>
                          <a:cs typeface="+mn-cs"/>
                        </a:rPr>
                        <a:t>Explanation</a:t>
                      </a:r>
                      <a:endParaRPr lang="en-US" sz="2000" dirty="0"/>
                    </a:p>
                  </a:txBody>
                  <a:tcPr/>
                </a:tc>
                <a:extLst>
                  <a:ext uri="{0D108BD9-81ED-4DB2-BD59-A6C34878D82A}">
                    <a16:rowId xmlns:a16="http://schemas.microsoft.com/office/drawing/2014/main" val="894821890"/>
                  </a:ext>
                </a:extLst>
              </a:tr>
              <a:tr h="530315">
                <a:tc>
                  <a:txBody>
                    <a:bodyPr/>
                    <a:lstStyle/>
                    <a:p>
                      <a:pPr algn="ctr"/>
                      <a:r>
                        <a:rPr lang="en-US" sz="1800" kern="1200" dirty="0">
                          <a:solidFill>
                            <a:schemeClr val="dk1"/>
                          </a:solidFill>
                          <a:effectLst/>
                          <a:latin typeface="+mn-lt"/>
                          <a:ea typeface="+mn-ea"/>
                          <a:cs typeface="+mn-cs"/>
                        </a:rPr>
                        <a:t>Individual skills presentation</a:t>
                      </a:r>
                      <a:endParaRPr lang="en-US" sz="20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n-lt"/>
                          <a:ea typeface="+mn-ea"/>
                          <a:cs typeface="+mn-cs"/>
                        </a:rPr>
                        <a:t>Learner  demonstrates  how  to  do  an  activity  by analyzing task</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Listing steps in skill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Demonstrating practical skills to performing</a:t>
                      </a:r>
                      <a:endParaRPr lang="en-US" sz="2000" dirty="0"/>
                    </a:p>
                  </a:txBody>
                  <a:tcPr/>
                </a:tc>
                <a:extLst>
                  <a:ext uri="{0D108BD9-81ED-4DB2-BD59-A6C34878D82A}">
                    <a16:rowId xmlns:a16="http://schemas.microsoft.com/office/drawing/2014/main" val="3954291369"/>
                  </a:ext>
                </a:extLst>
              </a:tr>
              <a:tr h="938249">
                <a:tc>
                  <a:txBody>
                    <a:bodyPr/>
                    <a:lstStyle/>
                    <a:p>
                      <a:pPr algn="ctr"/>
                      <a:r>
                        <a:rPr lang="en-US" sz="1800" kern="1200" dirty="0">
                          <a:solidFill>
                            <a:schemeClr val="dk1"/>
                          </a:solidFill>
                          <a:effectLst/>
                          <a:latin typeface="+mn-lt"/>
                          <a:ea typeface="+mn-ea"/>
                          <a:cs typeface="+mn-cs"/>
                        </a:rPr>
                        <a:t>Group skills presentation</a:t>
                      </a:r>
                      <a:endParaRPr lang="en-US" sz="2000" dirty="0"/>
                    </a:p>
                  </a:txBody>
                  <a:tcPr anchor="ctr"/>
                </a:tc>
                <a:tc>
                  <a:txBody>
                    <a:bodyPr/>
                    <a:lstStyle/>
                    <a:p>
                      <a:pPr marL="0" indent="0">
                        <a:buFont typeface="Arial" panose="020B0604020202020204" pitchFamily="34" charset="0"/>
                        <a:buNone/>
                      </a:pPr>
                      <a:r>
                        <a:rPr lang="en-US" sz="1800" kern="1200" dirty="0">
                          <a:solidFill>
                            <a:schemeClr val="dk1"/>
                          </a:solidFill>
                          <a:effectLst/>
                          <a:latin typeface="+mn-lt"/>
                          <a:ea typeface="+mn-ea"/>
                          <a:cs typeface="+mn-cs"/>
                        </a:rPr>
                        <a:t>Two or three learners work together and develop a way of teaching/training people a skill. Each person shares responsibility in demonstrating the skill</a:t>
                      </a:r>
                      <a:endParaRPr lang="en-US" sz="2000" dirty="0"/>
                    </a:p>
                  </a:txBody>
                  <a:tcPr/>
                </a:tc>
                <a:extLst>
                  <a:ext uri="{0D108BD9-81ED-4DB2-BD59-A6C34878D82A}">
                    <a16:rowId xmlns:a16="http://schemas.microsoft.com/office/drawing/2014/main" val="107987351"/>
                  </a:ext>
                </a:extLst>
              </a:tr>
              <a:tr h="938249">
                <a:tc>
                  <a:txBody>
                    <a:bodyPr/>
                    <a:lstStyle/>
                    <a:p>
                      <a:pPr algn="ctr"/>
                      <a:r>
                        <a:rPr lang="en-US" sz="1800" kern="1200" dirty="0">
                          <a:solidFill>
                            <a:schemeClr val="dk1"/>
                          </a:solidFill>
                          <a:effectLst/>
                          <a:latin typeface="+mn-lt"/>
                          <a:ea typeface="+mn-ea"/>
                          <a:cs typeface="+mn-cs"/>
                        </a:rPr>
                        <a:t>Skills practice (simulation)</a:t>
                      </a:r>
                      <a:endParaRPr lang="en-US" sz="2000" dirty="0"/>
                    </a:p>
                  </a:txBody>
                  <a:tcPr anchor="ctr"/>
                </a:tc>
                <a:tc>
                  <a:txBody>
                    <a:bodyPr/>
                    <a:lstStyle/>
                    <a:p>
                      <a:pPr marL="0" indent="0">
                        <a:buFont typeface="Arial" panose="020B0604020202020204" pitchFamily="34" charset="0"/>
                        <a:buNone/>
                      </a:pPr>
                      <a:r>
                        <a:rPr lang="en-US" sz="1800" kern="1200" dirty="0">
                          <a:solidFill>
                            <a:schemeClr val="dk1"/>
                          </a:solidFill>
                          <a:effectLst/>
                          <a:latin typeface="+mn-lt"/>
                          <a:ea typeface="+mn-ea"/>
                          <a:cs typeface="+mn-cs"/>
                        </a:rPr>
                        <a:t>A  simulation  skills  practice  carried  out  in  a controlled environment</a:t>
                      </a:r>
                      <a:endParaRPr lang="en-US" sz="2000" kern="1200" dirty="0">
                        <a:solidFill>
                          <a:schemeClr val="dk1"/>
                        </a:solidFill>
                        <a:effectLst/>
                        <a:latin typeface="+mn-lt"/>
                        <a:ea typeface="+mn-ea"/>
                        <a:cs typeface="+mn-cs"/>
                      </a:endParaRPr>
                    </a:p>
                  </a:txBody>
                  <a:tcPr/>
                </a:tc>
                <a:extLst>
                  <a:ext uri="{0D108BD9-81ED-4DB2-BD59-A6C34878D82A}">
                    <a16:rowId xmlns:a16="http://schemas.microsoft.com/office/drawing/2014/main" val="2281762606"/>
                  </a:ext>
                </a:extLst>
              </a:tr>
              <a:tr h="938249">
                <a:tc>
                  <a:txBody>
                    <a:bodyPr/>
                    <a:lstStyle/>
                    <a:p>
                      <a:pPr algn="ctr"/>
                      <a:r>
                        <a:rPr lang="en-US" sz="1800" kern="1200" dirty="0">
                          <a:solidFill>
                            <a:schemeClr val="dk1"/>
                          </a:solidFill>
                          <a:effectLst/>
                          <a:latin typeface="+mn-lt"/>
                          <a:ea typeface="+mn-ea"/>
                          <a:cs typeface="+mn-cs"/>
                        </a:rPr>
                        <a:t>Skills practice (workplace)</a:t>
                      </a:r>
                      <a:endParaRPr lang="en-US" sz="2000" dirty="0"/>
                    </a:p>
                  </a:txBody>
                  <a:tcPr anchor="ctr"/>
                </a:tc>
                <a:tc>
                  <a:txBody>
                    <a:bodyPr/>
                    <a:lstStyle/>
                    <a:p>
                      <a:pPr marL="0" indent="0">
                        <a:buFont typeface="Arial" panose="020B0604020202020204" pitchFamily="34" charset="0"/>
                        <a:buNone/>
                      </a:pPr>
                      <a:r>
                        <a:rPr lang="en-US" sz="1800" kern="1200" dirty="0">
                          <a:solidFill>
                            <a:schemeClr val="dk1"/>
                          </a:solidFill>
                          <a:effectLst/>
                          <a:latin typeface="+mn-lt"/>
                          <a:ea typeface="+mn-ea"/>
                          <a:cs typeface="+mn-cs"/>
                        </a:rPr>
                        <a:t>A  practice  session  carried  out  in  the  actual workplace</a:t>
                      </a:r>
                      <a:endParaRPr lang="en-US" sz="2000" dirty="0"/>
                    </a:p>
                  </a:txBody>
                  <a:tcPr/>
                </a:tc>
                <a:extLst>
                  <a:ext uri="{0D108BD9-81ED-4DB2-BD59-A6C34878D82A}">
                    <a16:rowId xmlns:a16="http://schemas.microsoft.com/office/drawing/2014/main" val="1684713005"/>
                  </a:ext>
                </a:extLst>
              </a:tr>
            </a:tbl>
          </a:graphicData>
        </a:graphic>
      </p:graphicFrame>
    </p:spTree>
    <p:extLst>
      <p:ext uri="{BB962C8B-B14F-4D97-AF65-F5344CB8AC3E}">
        <p14:creationId xmlns:p14="http://schemas.microsoft.com/office/powerpoint/2010/main" val="4162776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243" y="220910"/>
            <a:ext cx="10707756" cy="850939"/>
          </a:xfrm>
        </p:spPr>
        <p:txBody>
          <a:bodyPr>
            <a:normAutofit fontScale="90000"/>
          </a:bodyPr>
          <a:lstStyle/>
          <a:p>
            <a:r>
              <a:rPr lang="en-US" b="1" dirty="0"/>
              <a:t>Establish and maintain a positive learning environment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P-66</a:t>
            </a:r>
          </a:p>
        </p:txBody>
      </p:sp>
      <p:sp>
        <p:nvSpPr>
          <p:cNvPr id="6" name="Rectangle 5">
            <a:extLst>
              <a:ext uri="{FF2B5EF4-FFF2-40B4-BE49-F238E27FC236}">
                <a16:creationId xmlns:a16="http://schemas.microsoft.com/office/drawing/2014/main" id="{095F7304-7889-46A8-AE18-5EFC9C56B277}"/>
              </a:ext>
            </a:extLst>
          </p:cNvPr>
          <p:cNvSpPr/>
          <p:nvPr/>
        </p:nvSpPr>
        <p:spPr>
          <a:xfrm>
            <a:off x="1484243" y="1438423"/>
            <a:ext cx="10137914" cy="4154984"/>
          </a:xfrm>
          <a:prstGeom prst="rect">
            <a:avLst/>
          </a:prstGeom>
        </p:spPr>
        <p:txBody>
          <a:bodyPr wrap="square">
            <a:spAutoFit/>
          </a:bodyPr>
          <a:lstStyle/>
          <a:p>
            <a:pPr marL="285750" lvl="0" indent="-285750">
              <a:buFont typeface="Wingdings" panose="05000000000000000000" pitchFamily="2" charset="2"/>
              <a:buChar char="ü"/>
            </a:pPr>
            <a:r>
              <a:rPr lang="en-US" sz="2000" dirty="0"/>
              <a:t>Always build classroom rules and procedures collaboratively and in the positive.</a:t>
            </a:r>
          </a:p>
          <a:p>
            <a:endParaRPr lang="en-US" sz="2000" dirty="0"/>
          </a:p>
          <a:p>
            <a:pPr marL="285750" lvl="0" indent="-285750">
              <a:buFont typeface="Wingdings" panose="05000000000000000000" pitchFamily="2" charset="2"/>
              <a:buChar char="ü"/>
            </a:pPr>
            <a:r>
              <a:rPr lang="en-US" sz="2000" dirty="0"/>
              <a:t>Continually let your students know you believe in them.</a:t>
            </a:r>
          </a:p>
          <a:p>
            <a:endParaRPr lang="en-US" sz="2000" dirty="0"/>
          </a:p>
          <a:p>
            <a:pPr marL="285750" lvl="0" indent="-285750">
              <a:buFont typeface="Wingdings" panose="05000000000000000000" pitchFamily="2" charset="2"/>
              <a:buChar char="ü"/>
            </a:pPr>
            <a:r>
              <a:rPr lang="en-US" sz="2000" dirty="0"/>
              <a:t>Speaking of mindsets. Do you believe in your own ability to learn and grow?</a:t>
            </a:r>
          </a:p>
          <a:p>
            <a:endParaRPr lang="en-US" sz="2000" dirty="0"/>
          </a:p>
          <a:p>
            <a:pPr marL="285750" lvl="0" indent="-285750">
              <a:buFont typeface="Wingdings" panose="05000000000000000000" pitchFamily="2" charset="2"/>
              <a:buChar char="ü"/>
            </a:pPr>
            <a:r>
              <a:rPr lang="en-US" sz="2000" dirty="0"/>
              <a:t>Use your language to show students that they are learning for their own benefit, not yours.</a:t>
            </a:r>
          </a:p>
          <a:p>
            <a:endParaRPr lang="en-US" sz="2000" dirty="0"/>
          </a:p>
          <a:p>
            <a:pPr marL="285750" lvl="0" indent="-285750">
              <a:buFont typeface="Wingdings" panose="05000000000000000000" pitchFamily="2" charset="2"/>
              <a:buChar char="ü"/>
            </a:pPr>
            <a:r>
              <a:rPr lang="en-US" sz="2000" dirty="0"/>
              <a:t>Be honest in your feedback.</a:t>
            </a:r>
          </a:p>
          <a:p>
            <a:pPr lvl="0"/>
            <a:r>
              <a:rPr lang="en-US" sz="2000" dirty="0"/>
              <a:t> </a:t>
            </a:r>
          </a:p>
          <a:p>
            <a:pPr marL="285750" lvl="0" indent="-285750">
              <a:buFont typeface="Wingdings" panose="05000000000000000000" pitchFamily="2" charset="2"/>
              <a:buChar char="ü"/>
            </a:pPr>
            <a:r>
              <a:rPr lang="en-US" sz="2000" dirty="0"/>
              <a:t>When dealing with a student conflict or behavioral issue, be objective rather than accusatory.</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223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243" y="220910"/>
            <a:ext cx="10707756" cy="850939"/>
          </a:xfrm>
        </p:spPr>
        <p:txBody>
          <a:bodyPr>
            <a:normAutofit/>
          </a:bodyPr>
          <a:lstStyle/>
          <a:p>
            <a:r>
              <a:rPr lang="en-US" b="1" dirty="0"/>
              <a:t>Establishing guidelines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P-67</a:t>
            </a:r>
          </a:p>
        </p:txBody>
      </p:sp>
      <p:sp>
        <p:nvSpPr>
          <p:cNvPr id="6" name="Rectangle 5">
            <a:extLst>
              <a:ext uri="{FF2B5EF4-FFF2-40B4-BE49-F238E27FC236}">
                <a16:creationId xmlns:a16="http://schemas.microsoft.com/office/drawing/2014/main" id="{095F7304-7889-46A8-AE18-5EFC9C56B277}"/>
              </a:ext>
            </a:extLst>
          </p:cNvPr>
          <p:cNvSpPr/>
          <p:nvPr/>
        </p:nvSpPr>
        <p:spPr>
          <a:xfrm>
            <a:off x="2054085" y="1505396"/>
            <a:ext cx="9687341" cy="3847207"/>
          </a:xfrm>
          <a:prstGeom prst="rect">
            <a:avLst/>
          </a:prstGeom>
        </p:spPr>
        <p:txBody>
          <a:bodyPr wrap="square">
            <a:spAutoFit/>
          </a:bodyPr>
          <a:lstStyle/>
          <a:p>
            <a:pPr marL="342900" lvl="0" indent="-342900">
              <a:buFont typeface="Arial" panose="020B0604020202020204" pitchFamily="34" charset="0"/>
              <a:buChar char="•"/>
            </a:pPr>
            <a:r>
              <a:rPr lang="en-US" sz="2000" dirty="0"/>
              <a:t>Respect for individual differences</a:t>
            </a:r>
          </a:p>
          <a:p>
            <a:endParaRPr lang="en-US" sz="2000" dirty="0"/>
          </a:p>
          <a:p>
            <a:pPr marL="342900" lvl="0" indent="-342900">
              <a:buFont typeface="Arial" panose="020B0604020202020204" pitchFamily="34" charset="0"/>
              <a:buChar char="•"/>
            </a:pPr>
            <a:r>
              <a:rPr lang="en-US" sz="2000" dirty="0"/>
              <a:t>No harassment or discrimination</a:t>
            </a:r>
          </a:p>
          <a:p>
            <a:endParaRPr lang="en-US" sz="2000" dirty="0"/>
          </a:p>
          <a:p>
            <a:pPr marL="342900" lvl="0" indent="-342900">
              <a:buFont typeface="Arial" panose="020B0604020202020204" pitchFamily="34" charset="0"/>
              <a:buChar char="•"/>
            </a:pPr>
            <a:r>
              <a:rPr lang="en-US" sz="2000" dirty="0"/>
              <a:t>Punctuality</a:t>
            </a:r>
          </a:p>
          <a:p>
            <a:endParaRPr lang="en-US" sz="2000" dirty="0"/>
          </a:p>
          <a:p>
            <a:pPr marL="342900" lvl="0" indent="-342900">
              <a:buFont typeface="Arial" panose="020B0604020202020204" pitchFamily="34" charset="0"/>
              <a:buChar char="•"/>
            </a:pPr>
            <a:r>
              <a:rPr lang="en-US" sz="2000" dirty="0"/>
              <a:t>Courteous behavior</a:t>
            </a:r>
          </a:p>
          <a:p>
            <a:endParaRPr lang="en-US" sz="2000" dirty="0"/>
          </a:p>
          <a:p>
            <a:pPr marL="342900" lvl="0" indent="-342900">
              <a:buFont typeface="Arial" panose="020B0604020202020204" pitchFamily="34" charset="0"/>
              <a:buChar char="•"/>
            </a:pPr>
            <a:r>
              <a:rPr lang="en-US" sz="2000" dirty="0"/>
              <a:t>Communications styles - listen to each other, don't speak</a:t>
            </a:r>
          </a:p>
          <a:p>
            <a:endParaRPr lang="en-US" sz="2000" dirty="0"/>
          </a:p>
          <a:p>
            <a:pPr marL="342900" lvl="0" indent="-342900">
              <a:buFont typeface="Arial" panose="020B0604020202020204" pitchFamily="34" charset="0"/>
              <a:buChar char="•"/>
            </a:pPr>
            <a:r>
              <a:rPr lang="en-US" sz="2000" dirty="0"/>
              <a:t>Positive attitudes towards learning - hand work in, discuss, don't be disruptive</a:t>
            </a:r>
            <a:r>
              <a:rPr lang="en-US" dirty="0"/>
              <a:t>.</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7506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243" y="220910"/>
            <a:ext cx="10707756" cy="850939"/>
          </a:xfrm>
        </p:spPr>
        <p:txBody>
          <a:bodyPr>
            <a:normAutofit/>
          </a:bodyPr>
          <a:lstStyle/>
          <a:p>
            <a:r>
              <a:rPr lang="en-US" b="1" dirty="0"/>
              <a:t>A sample set of ground rules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P-69</a:t>
            </a:r>
          </a:p>
        </p:txBody>
      </p:sp>
      <p:sp>
        <p:nvSpPr>
          <p:cNvPr id="6" name="Rectangle 5">
            <a:extLst>
              <a:ext uri="{FF2B5EF4-FFF2-40B4-BE49-F238E27FC236}">
                <a16:creationId xmlns:a16="http://schemas.microsoft.com/office/drawing/2014/main" id="{095F7304-7889-46A8-AE18-5EFC9C56B277}"/>
              </a:ext>
            </a:extLst>
          </p:cNvPr>
          <p:cNvSpPr/>
          <p:nvPr/>
        </p:nvSpPr>
        <p:spPr>
          <a:xfrm>
            <a:off x="2663685" y="1704178"/>
            <a:ext cx="8348872" cy="3847207"/>
          </a:xfrm>
          <a:prstGeom prst="rect">
            <a:avLst/>
          </a:prstGeom>
        </p:spPr>
        <p:txBody>
          <a:bodyPr wrap="square">
            <a:spAutoFit/>
          </a:bodyPr>
          <a:lstStyle/>
          <a:p>
            <a:pPr marL="285750" lvl="0" indent="-285750">
              <a:buFont typeface="Arial" panose="020B0604020202020204" pitchFamily="34" charset="0"/>
              <a:buChar char="•"/>
            </a:pPr>
            <a:r>
              <a:rPr lang="en-US" sz="2000" dirty="0"/>
              <a:t>Be punctual</a:t>
            </a:r>
          </a:p>
          <a:p>
            <a:pPr marL="285750" lvl="0" indent="-285750">
              <a:buFont typeface="Arial" panose="020B0604020202020204" pitchFamily="34" charset="0"/>
              <a:buChar char="•"/>
            </a:pPr>
            <a:r>
              <a:rPr lang="en-US" sz="2000" dirty="0"/>
              <a:t>Attend when required</a:t>
            </a:r>
          </a:p>
          <a:p>
            <a:pPr marL="285750" lvl="0" indent="-285750">
              <a:buFont typeface="Arial" panose="020B0604020202020204" pitchFamily="34" charset="0"/>
              <a:buChar char="•"/>
            </a:pPr>
            <a:r>
              <a:rPr lang="en-US" sz="2000" dirty="0"/>
              <a:t>Turn your cell phone off.</a:t>
            </a:r>
          </a:p>
          <a:p>
            <a:pPr marL="285750" lvl="0" indent="-285750">
              <a:buFont typeface="Arial" panose="020B0604020202020204" pitchFamily="34" charset="0"/>
              <a:buChar char="•"/>
            </a:pPr>
            <a:r>
              <a:rPr lang="en-US" sz="2000" dirty="0"/>
              <a:t>Listen actively and attentively.</a:t>
            </a:r>
          </a:p>
          <a:p>
            <a:pPr marL="285750" lvl="0" indent="-285750">
              <a:buFont typeface="Arial" panose="020B0604020202020204" pitchFamily="34" charset="0"/>
              <a:buChar char="•"/>
            </a:pPr>
            <a:r>
              <a:rPr lang="en-US" sz="2000" dirty="0"/>
              <a:t>Always have your book/readings in front of you.</a:t>
            </a:r>
          </a:p>
          <a:p>
            <a:pPr marL="285750" lvl="0" indent="-285750">
              <a:buFont typeface="Arial" panose="020B0604020202020204" pitchFamily="34" charset="0"/>
              <a:buChar char="•"/>
            </a:pPr>
            <a:r>
              <a:rPr lang="en-US" sz="2000" dirty="0"/>
              <a:t>Do not interrupt one another.</a:t>
            </a:r>
          </a:p>
          <a:p>
            <a:pPr marL="285750" lvl="0" indent="-285750">
              <a:buFont typeface="Arial" panose="020B0604020202020204" pitchFamily="34" charset="0"/>
              <a:buChar char="•"/>
            </a:pPr>
            <a:r>
              <a:rPr lang="en-US" sz="2000" dirty="0"/>
              <a:t>Consider the needs of others</a:t>
            </a:r>
          </a:p>
          <a:p>
            <a:pPr marL="285750" lvl="0" indent="-285750">
              <a:buFont typeface="Arial" panose="020B0604020202020204" pitchFamily="34" charset="0"/>
              <a:buChar char="•"/>
            </a:pPr>
            <a:r>
              <a:rPr lang="en-US" sz="2000" dirty="0"/>
              <a:t>Challenge one another, but do so respectfully.</a:t>
            </a:r>
          </a:p>
          <a:p>
            <a:pPr marL="285750" lvl="0" indent="-285750">
              <a:buFont typeface="Arial" panose="020B0604020202020204" pitchFamily="34" charset="0"/>
              <a:buChar char="•"/>
            </a:pPr>
            <a:r>
              <a:rPr lang="en-US" sz="2000" dirty="0"/>
              <a:t>Participate in the learning process</a:t>
            </a:r>
          </a:p>
          <a:p>
            <a:pPr marL="285750" lvl="0" indent="-285750">
              <a:buFont typeface="Arial" panose="020B0604020202020204" pitchFamily="34" charset="0"/>
              <a:buChar char="•"/>
            </a:pPr>
            <a:r>
              <a:rPr lang="en-US" sz="2000" dirty="0"/>
              <a:t>Take responsibility for the quality of the discussion.</a:t>
            </a:r>
          </a:p>
          <a:p>
            <a:pPr marL="285750" indent="-285750">
              <a:buFont typeface="Arial" panose="020B0604020202020204" pitchFamily="34" charset="0"/>
              <a:buChar char="•"/>
            </a:pPr>
            <a:r>
              <a:rPr lang="en-US" sz="2000" dirty="0"/>
              <a:t>Ask for clarification if you are confused.</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172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243" y="220910"/>
            <a:ext cx="10707756" cy="850939"/>
          </a:xfrm>
        </p:spPr>
        <p:txBody>
          <a:bodyPr>
            <a:normAutofit/>
          </a:bodyPr>
          <a:lstStyle/>
          <a:p>
            <a:r>
              <a:rPr lang="en-US" b="1" dirty="0"/>
              <a:t>Reward appropriate learning behaviors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P-69</a:t>
            </a:r>
          </a:p>
        </p:txBody>
      </p:sp>
      <p:sp>
        <p:nvSpPr>
          <p:cNvPr id="6" name="Rectangle 5">
            <a:extLst>
              <a:ext uri="{FF2B5EF4-FFF2-40B4-BE49-F238E27FC236}">
                <a16:creationId xmlns:a16="http://schemas.microsoft.com/office/drawing/2014/main" id="{095F7304-7889-46A8-AE18-5EFC9C56B277}"/>
              </a:ext>
            </a:extLst>
          </p:cNvPr>
          <p:cNvSpPr/>
          <p:nvPr/>
        </p:nvSpPr>
        <p:spPr>
          <a:xfrm>
            <a:off x="3140763" y="2168004"/>
            <a:ext cx="8348872" cy="2308324"/>
          </a:xfrm>
          <a:prstGeom prst="rect">
            <a:avLst/>
          </a:prstGeom>
        </p:spPr>
        <p:txBody>
          <a:bodyPr wrap="square">
            <a:spAutoFit/>
          </a:bodyPr>
          <a:lstStyle/>
          <a:p>
            <a:pPr marL="285750" lvl="0" indent="-285750">
              <a:buFont typeface="Arial" panose="020B0604020202020204" pitchFamily="34" charset="0"/>
              <a:buChar char="•"/>
            </a:pPr>
            <a:r>
              <a:rPr lang="en-US" sz="2400" dirty="0"/>
              <a:t>Praise</a:t>
            </a:r>
          </a:p>
          <a:p>
            <a:pPr marL="285750" lvl="0" indent="-285750">
              <a:buFont typeface="Arial" panose="020B0604020202020204" pitchFamily="34" charset="0"/>
              <a:buChar char="•"/>
            </a:pPr>
            <a:r>
              <a:rPr lang="en-US" sz="2400" dirty="0"/>
              <a:t>Showcasing work</a:t>
            </a:r>
          </a:p>
          <a:p>
            <a:pPr marL="285750" lvl="0" indent="-285750">
              <a:buFont typeface="Arial" panose="020B0604020202020204" pitchFamily="34" charset="0"/>
              <a:buChar char="•"/>
            </a:pPr>
            <a:r>
              <a:rPr lang="en-US" sz="2400" dirty="0"/>
              <a:t>Positive comments on assigned work</a:t>
            </a:r>
          </a:p>
          <a:p>
            <a:pPr marL="285750" lvl="0" indent="-285750">
              <a:buFont typeface="Arial" panose="020B0604020202020204" pitchFamily="34" charset="0"/>
              <a:buChar char="•"/>
            </a:pPr>
            <a:r>
              <a:rPr lang="en-US" sz="2400" dirty="0"/>
              <a:t>Acknowledgement in front of peers</a:t>
            </a:r>
          </a:p>
          <a:p>
            <a:pPr marL="285750" lvl="0" indent="-285750">
              <a:buFont typeface="Arial" panose="020B0604020202020204" pitchFamily="34" charset="0"/>
              <a:buChar char="•"/>
            </a:pPr>
            <a:r>
              <a:rPr lang="en-US" sz="2400" dirty="0"/>
              <a:t>Smiling.</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74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Use training facilities and aids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213113" y="1276313"/>
            <a:ext cx="8170033" cy="5136875"/>
          </a:xfrm>
        </p:spPr>
        <p:txBody>
          <a:bodyPr>
            <a:normAutofit lnSpcReduction="10000"/>
          </a:bodyPr>
          <a:lstStyle/>
          <a:p>
            <a:pPr marL="0" lvl="0" indent="0">
              <a:buNone/>
            </a:pPr>
            <a:r>
              <a:rPr lang="en-US" b="1" dirty="0"/>
              <a:t>Blackboards and whiteboards</a:t>
            </a:r>
          </a:p>
          <a:p>
            <a:pPr lvl="0"/>
            <a:r>
              <a:rPr lang="en-US" dirty="0"/>
              <a:t>Are readily available.</a:t>
            </a:r>
          </a:p>
          <a:p>
            <a:pPr lvl="0"/>
            <a:r>
              <a:rPr lang="en-US" dirty="0"/>
              <a:t>Need no power (except for electronic whiteboards).</a:t>
            </a:r>
          </a:p>
          <a:p>
            <a:pPr lvl="0"/>
            <a:r>
              <a:rPr lang="en-US" dirty="0"/>
              <a:t>Are simple to use.</a:t>
            </a:r>
          </a:p>
          <a:p>
            <a:pPr lvl="0"/>
            <a:r>
              <a:rPr lang="en-US" dirty="0"/>
              <a:t>Allow you to use color.</a:t>
            </a:r>
          </a:p>
          <a:p>
            <a:pPr marL="0" indent="0">
              <a:buNone/>
            </a:pPr>
            <a:r>
              <a:rPr lang="en-US" b="1" dirty="0"/>
              <a:t>Tips on Using Blackboards &amp; Whiteboards</a:t>
            </a:r>
          </a:p>
          <a:p>
            <a:pPr lvl="0"/>
            <a:r>
              <a:rPr lang="en-US" dirty="0"/>
              <a:t>Face the Class</a:t>
            </a:r>
          </a:p>
          <a:p>
            <a:pPr lvl="0"/>
            <a:r>
              <a:rPr lang="en-US" dirty="0"/>
              <a:t>Clean the Board</a:t>
            </a:r>
          </a:p>
          <a:p>
            <a:pPr lvl="0"/>
            <a:r>
              <a:rPr lang="en-US" dirty="0"/>
              <a:t>Choose your writing Style</a:t>
            </a:r>
          </a:p>
          <a:p>
            <a:pPr lvl="0"/>
            <a:r>
              <a:rPr lang="en-US" dirty="0"/>
              <a:t>Organize Your Board</a:t>
            </a:r>
          </a:p>
          <a:p>
            <a:pPr marL="0" lvl="0" indent="0">
              <a:buNone/>
            </a:pP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P-17</a:t>
            </a:r>
          </a:p>
        </p:txBody>
      </p:sp>
    </p:spTree>
    <p:extLst>
      <p:ext uri="{BB962C8B-B14F-4D97-AF65-F5344CB8AC3E}">
        <p14:creationId xmlns:p14="http://schemas.microsoft.com/office/powerpoint/2010/main" val="762026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66191" y="258882"/>
            <a:ext cx="11343860" cy="850939"/>
          </a:xfrm>
        </p:spPr>
        <p:txBody>
          <a:bodyPr>
            <a:normAutofit fontScale="90000"/>
          </a:bodyPr>
          <a:lstStyle/>
          <a:p>
            <a:r>
              <a:rPr lang="en-US" b="1" dirty="0"/>
              <a:t>How do I determine learner readiness for assessment?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P-71</a:t>
            </a:r>
          </a:p>
        </p:txBody>
      </p:sp>
      <p:sp>
        <p:nvSpPr>
          <p:cNvPr id="6" name="Rectangle 5">
            <a:extLst>
              <a:ext uri="{FF2B5EF4-FFF2-40B4-BE49-F238E27FC236}">
                <a16:creationId xmlns:a16="http://schemas.microsoft.com/office/drawing/2014/main" id="{095F7304-7889-46A8-AE18-5EFC9C56B277}"/>
              </a:ext>
            </a:extLst>
          </p:cNvPr>
          <p:cNvSpPr/>
          <p:nvPr/>
        </p:nvSpPr>
        <p:spPr>
          <a:xfrm>
            <a:off x="1749287" y="2168004"/>
            <a:ext cx="9740348" cy="1938992"/>
          </a:xfrm>
          <a:prstGeom prst="rect">
            <a:avLst/>
          </a:prstGeom>
        </p:spPr>
        <p:txBody>
          <a:bodyPr wrap="square">
            <a:spAutoFit/>
          </a:bodyPr>
          <a:lstStyle/>
          <a:p>
            <a:pPr marL="285750" lvl="0" indent="-285750">
              <a:buFont typeface="Wingdings" panose="05000000000000000000" pitchFamily="2" charset="2"/>
              <a:buChar char="v"/>
            </a:pPr>
            <a:r>
              <a:rPr lang="en-US" sz="2400" dirty="0"/>
              <a:t>Ask the learners, "How are they ready for this task, today?"</a:t>
            </a:r>
          </a:p>
          <a:p>
            <a:endParaRPr lang="en-US" sz="2400" dirty="0"/>
          </a:p>
          <a:p>
            <a:pPr marL="285750" lvl="0" indent="-285750">
              <a:buFont typeface="Wingdings" panose="05000000000000000000" pitchFamily="2" charset="2"/>
              <a:buChar char="v"/>
            </a:pPr>
            <a:r>
              <a:rPr lang="en-US" sz="2400" dirty="0"/>
              <a:t>Asking for feedback from the learners themselves on how confident they feel about their skill level</a:t>
            </a:r>
          </a:p>
          <a:p>
            <a:pPr marR="0" lvl="0">
              <a:spcBef>
                <a:spcPts val="0"/>
              </a:spcBef>
              <a:spcAft>
                <a:spcPts val="0"/>
              </a:spcAft>
              <a:tabLst>
                <a:tab pos="2921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8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66191" y="258882"/>
            <a:ext cx="8746435" cy="850939"/>
          </a:xfrm>
        </p:spPr>
        <p:txBody>
          <a:bodyPr>
            <a:normAutofit/>
          </a:bodyPr>
          <a:lstStyle/>
          <a:p>
            <a:r>
              <a:rPr lang="en-US" b="1" dirty="0"/>
              <a:t>Feedback</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P-72</a:t>
            </a:r>
          </a:p>
        </p:txBody>
      </p:sp>
      <p:sp>
        <p:nvSpPr>
          <p:cNvPr id="6" name="Rectangle 5">
            <a:extLst>
              <a:ext uri="{FF2B5EF4-FFF2-40B4-BE49-F238E27FC236}">
                <a16:creationId xmlns:a16="http://schemas.microsoft.com/office/drawing/2014/main" id="{095F7304-7889-46A8-AE18-5EFC9C56B277}"/>
              </a:ext>
            </a:extLst>
          </p:cNvPr>
          <p:cNvSpPr/>
          <p:nvPr/>
        </p:nvSpPr>
        <p:spPr>
          <a:xfrm>
            <a:off x="1391478" y="2168004"/>
            <a:ext cx="6665843" cy="2862322"/>
          </a:xfrm>
          <a:prstGeom prst="rect">
            <a:avLst/>
          </a:prstGeom>
        </p:spPr>
        <p:txBody>
          <a:bodyPr wrap="square">
            <a:spAutoFit/>
          </a:bodyPr>
          <a:lstStyle/>
          <a:p>
            <a:pPr marL="342900" indent="-342900">
              <a:buFont typeface="Arial" panose="020B0604020202020204" pitchFamily="34" charset="0"/>
              <a:buChar char="•"/>
            </a:pPr>
            <a:r>
              <a:rPr lang="en-US" sz="2000" dirty="0"/>
              <a:t>Feedback is an essential part of education and training </a:t>
            </a:r>
            <a:r>
              <a:rPr lang="en-US" sz="2000" dirty="0" err="1"/>
              <a:t>programmes</a:t>
            </a:r>
            <a:r>
              <a:rPr lang="en-US" sz="2000" dirty="0"/>
              <a:t>. It helps learners to maximize their potential at different stages of training, raise their awareness of strengths and areas for improvement, and identify actions to be taken to improve performance.</a:t>
            </a:r>
          </a:p>
          <a:p>
            <a:pPr marL="342900" marR="0" lvl="0" indent="-342900">
              <a:spcBef>
                <a:spcPts val="0"/>
              </a:spcBef>
              <a:spcAft>
                <a:spcPts val="0"/>
              </a:spcAft>
              <a:buFont typeface="Arial" panose="020B0604020202020204" pitchFamily="34" charset="0"/>
              <a:buChar char="•"/>
              <a:tabLst>
                <a:tab pos="292100" algn="l"/>
              </a:tabLst>
            </a:pPr>
            <a:r>
              <a:rPr lang="en-US" sz="2000" dirty="0"/>
              <a:t>Feedback should be an ongoing process for both the teacher/trainer and the learner. </a:t>
            </a:r>
          </a:p>
          <a:p>
            <a:pPr marL="285750" indent="-285750">
              <a:buFont typeface="Arial" panose="020B0604020202020204" pitchFamily="34" charset="0"/>
              <a:buChar char="•"/>
              <a:tabLst>
                <a:tab pos="292100" algn="l"/>
              </a:tabLst>
            </a:pPr>
            <a:r>
              <a:rPr lang="en-US" sz="2000" dirty="0"/>
              <a:t>Feedback is important in developing a positive relationship between the learner and the teacher/trainer.</a:t>
            </a:r>
          </a:p>
        </p:txBody>
      </p:sp>
      <p:pic>
        <p:nvPicPr>
          <p:cNvPr id="5" name="Picture 4">
            <a:extLst>
              <a:ext uri="{FF2B5EF4-FFF2-40B4-BE49-F238E27FC236}">
                <a16:creationId xmlns:a16="http://schemas.microsoft.com/office/drawing/2014/main" id="{7378AAEB-F8E1-44FC-9762-CE9380933C5B}"/>
              </a:ext>
            </a:extLst>
          </p:cNvPr>
          <p:cNvPicPr/>
          <p:nvPr/>
        </p:nvPicPr>
        <p:blipFill>
          <a:blip r:embed="rId2">
            <a:extLst>
              <a:ext uri="{28A0092B-C50C-407E-A947-70E740481C1C}">
                <a14:useLocalDpi xmlns:a14="http://schemas.microsoft.com/office/drawing/2010/main" val="0"/>
              </a:ext>
            </a:extLst>
          </a:blip>
          <a:stretch>
            <a:fillRect/>
          </a:stretch>
        </p:blipFill>
        <p:spPr>
          <a:xfrm>
            <a:off x="8057321" y="1757186"/>
            <a:ext cx="2631164" cy="3662953"/>
          </a:xfrm>
          <a:prstGeom prst="rect">
            <a:avLst/>
          </a:prstGeom>
        </p:spPr>
      </p:pic>
    </p:spTree>
    <p:extLst>
      <p:ext uri="{BB962C8B-B14F-4D97-AF65-F5344CB8AC3E}">
        <p14:creationId xmlns:p14="http://schemas.microsoft.com/office/powerpoint/2010/main" val="31542857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66191" y="258882"/>
            <a:ext cx="10442713" cy="850939"/>
          </a:xfrm>
        </p:spPr>
        <p:txBody>
          <a:bodyPr>
            <a:normAutofit/>
          </a:bodyPr>
          <a:lstStyle/>
          <a:p>
            <a:r>
              <a:rPr lang="en-US" b="1" dirty="0"/>
              <a:t>Characteristics of effective feedback</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P-73</a:t>
            </a:r>
          </a:p>
        </p:txBody>
      </p:sp>
      <p:sp>
        <p:nvSpPr>
          <p:cNvPr id="6" name="Rectangle 5">
            <a:extLst>
              <a:ext uri="{FF2B5EF4-FFF2-40B4-BE49-F238E27FC236}">
                <a16:creationId xmlns:a16="http://schemas.microsoft.com/office/drawing/2014/main" id="{095F7304-7889-46A8-AE18-5EFC9C56B277}"/>
              </a:ext>
            </a:extLst>
          </p:cNvPr>
          <p:cNvSpPr/>
          <p:nvPr/>
        </p:nvSpPr>
        <p:spPr>
          <a:xfrm>
            <a:off x="2763078" y="2327030"/>
            <a:ext cx="6665843" cy="2554545"/>
          </a:xfrm>
          <a:prstGeom prst="rect">
            <a:avLst/>
          </a:prstGeom>
        </p:spPr>
        <p:txBody>
          <a:bodyPr wrap="square">
            <a:spAutoFit/>
          </a:bodyPr>
          <a:lstStyle/>
          <a:p>
            <a:pPr marL="342900" indent="-342900">
              <a:buFont typeface="Arial" panose="020B0604020202020204" pitchFamily="34" charset="0"/>
              <a:buChar char="•"/>
            </a:pPr>
            <a:r>
              <a:rPr lang="en-US" sz="2000" b="1" dirty="0"/>
              <a:t>Be specific</a:t>
            </a:r>
          </a:p>
          <a:p>
            <a:pPr marL="342900" indent="-342900">
              <a:buFont typeface="Arial" panose="020B0604020202020204" pitchFamily="34" charset="0"/>
              <a:buChar char="•"/>
            </a:pPr>
            <a:r>
              <a:rPr lang="en-US" sz="2000" b="1" dirty="0"/>
              <a:t>Under the performer’s control</a:t>
            </a:r>
            <a:endParaRPr lang="en-US" sz="2000" dirty="0"/>
          </a:p>
          <a:p>
            <a:pPr marL="285750" indent="-285750">
              <a:buFont typeface="Arial" panose="020B0604020202020204" pitchFamily="34" charset="0"/>
              <a:buChar char="•"/>
              <a:tabLst>
                <a:tab pos="292100" algn="l"/>
              </a:tabLst>
            </a:pPr>
            <a:r>
              <a:rPr lang="en-US" sz="2000" b="1" dirty="0"/>
              <a:t>Immediacy</a:t>
            </a:r>
          </a:p>
          <a:p>
            <a:pPr marL="285750" indent="-285750">
              <a:buFont typeface="Arial" panose="020B0604020202020204" pitchFamily="34" charset="0"/>
              <a:buChar char="•"/>
              <a:tabLst>
                <a:tab pos="292100" algn="l"/>
              </a:tabLst>
            </a:pPr>
            <a:r>
              <a:rPr lang="en-US" sz="2000" b="1" dirty="0"/>
              <a:t>Individualized Feedback</a:t>
            </a:r>
          </a:p>
          <a:p>
            <a:pPr marL="285750" indent="-285750">
              <a:buFont typeface="Arial" panose="020B0604020202020204" pitchFamily="34" charset="0"/>
              <a:buChar char="•"/>
              <a:tabLst>
                <a:tab pos="292100" algn="l"/>
              </a:tabLst>
            </a:pPr>
            <a:r>
              <a:rPr lang="en-US" sz="2000" b="1" dirty="0"/>
              <a:t>Self-monitoring</a:t>
            </a:r>
          </a:p>
          <a:p>
            <a:pPr marL="285750" indent="-285750">
              <a:buFont typeface="Arial" panose="020B0604020202020204" pitchFamily="34" charset="0"/>
              <a:buChar char="•"/>
              <a:tabLst>
                <a:tab pos="292100" algn="l"/>
              </a:tabLst>
            </a:pPr>
            <a:r>
              <a:rPr lang="en-US" sz="2000" b="1" dirty="0"/>
              <a:t>Delivered by the trainer/teacher</a:t>
            </a:r>
          </a:p>
          <a:p>
            <a:pPr marL="285750" indent="-285750">
              <a:buFont typeface="Arial" panose="020B0604020202020204" pitchFamily="34" charset="0"/>
              <a:buChar char="•"/>
              <a:tabLst>
                <a:tab pos="292100" algn="l"/>
              </a:tabLst>
            </a:pPr>
            <a:r>
              <a:rPr lang="en-US" sz="2000" b="1" dirty="0"/>
              <a:t>Focus on improvement</a:t>
            </a:r>
            <a:endParaRPr lang="en-US" sz="2000" dirty="0"/>
          </a:p>
          <a:p>
            <a:pPr marL="285750" indent="-285750">
              <a:buFont typeface="Arial" panose="020B0604020202020204" pitchFamily="34" charset="0"/>
              <a:buChar char="•"/>
              <a:tabLst>
                <a:tab pos="292100" algn="l"/>
              </a:tabLst>
            </a:pPr>
            <a:r>
              <a:rPr lang="en-US" sz="2000" b="1" dirty="0"/>
              <a:t>Easy to use and graphed</a:t>
            </a:r>
            <a:endParaRPr lang="en-US" sz="2000" dirty="0"/>
          </a:p>
        </p:txBody>
      </p:sp>
    </p:spTree>
    <p:extLst>
      <p:ext uri="{BB962C8B-B14F-4D97-AF65-F5344CB8AC3E}">
        <p14:creationId xmlns:p14="http://schemas.microsoft.com/office/powerpoint/2010/main" val="3881703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66191" y="258882"/>
            <a:ext cx="10442713" cy="850939"/>
          </a:xfrm>
        </p:spPr>
        <p:txBody>
          <a:bodyPr>
            <a:normAutofit/>
          </a:bodyPr>
          <a:lstStyle/>
          <a:p>
            <a:r>
              <a:rPr lang="en-US" b="1" dirty="0"/>
              <a:t>Use the 'feedback sandwich' approach</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P-73</a:t>
            </a:r>
          </a:p>
        </p:txBody>
      </p:sp>
      <p:sp>
        <p:nvSpPr>
          <p:cNvPr id="6" name="Rectangle 5">
            <a:extLst>
              <a:ext uri="{FF2B5EF4-FFF2-40B4-BE49-F238E27FC236}">
                <a16:creationId xmlns:a16="http://schemas.microsoft.com/office/drawing/2014/main" id="{095F7304-7889-46A8-AE18-5EFC9C56B277}"/>
              </a:ext>
            </a:extLst>
          </p:cNvPr>
          <p:cNvSpPr/>
          <p:nvPr/>
        </p:nvSpPr>
        <p:spPr>
          <a:xfrm>
            <a:off x="1948070" y="2724595"/>
            <a:ext cx="9356033" cy="830997"/>
          </a:xfrm>
          <a:prstGeom prst="rect">
            <a:avLst/>
          </a:prstGeom>
        </p:spPr>
        <p:txBody>
          <a:bodyPr wrap="square">
            <a:spAutoFit/>
          </a:bodyPr>
          <a:lstStyle/>
          <a:p>
            <a:r>
              <a:rPr lang="en-US" sz="2400" dirty="0"/>
              <a:t>If you need to give a negative comment, give a positive piece of feedback first, then the negative and finish off with a positive comment.</a:t>
            </a:r>
          </a:p>
        </p:txBody>
      </p:sp>
    </p:spTree>
    <p:extLst>
      <p:ext uri="{BB962C8B-B14F-4D97-AF65-F5344CB8AC3E}">
        <p14:creationId xmlns:p14="http://schemas.microsoft.com/office/powerpoint/2010/main" val="2137064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fontScale="90000"/>
          </a:bodyPr>
          <a:lstStyle/>
          <a:p>
            <a:r>
              <a:rPr lang="en-US" b="1" dirty="0"/>
              <a:t>Example of giving compliment Sandwich Feedback</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P-75</a:t>
            </a:r>
          </a:p>
        </p:txBody>
      </p:sp>
      <p:sp>
        <p:nvSpPr>
          <p:cNvPr id="6" name="Rectangle 5">
            <a:extLst>
              <a:ext uri="{FF2B5EF4-FFF2-40B4-BE49-F238E27FC236}">
                <a16:creationId xmlns:a16="http://schemas.microsoft.com/office/drawing/2014/main" id="{095F7304-7889-46A8-AE18-5EFC9C56B277}"/>
              </a:ext>
            </a:extLst>
          </p:cNvPr>
          <p:cNvSpPr/>
          <p:nvPr/>
        </p:nvSpPr>
        <p:spPr>
          <a:xfrm>
            <a:off x="1451081" y="1580163"/>
            <a:ext cx="7719423" cy="3785652"/>
          </a:xfrm>
          <a:prstGeom prst="rect">
            <a:avLst/>
          </a:prstGeom>
        </p:spPr>
        <p:txBody>
          <a:bodyPr wrap="square">
            <a:spAutoFit/>
          </a:bodyPr>
          <a:lstStyle/>
          <a:p>
            <a:r>
              <a:rPr lang="en-US" sz="2000" b="1" dirty="0"/>
              <a:t>Praise</a:t>
            </a:r>
            <a:r>
              <a:rPr lang="en-US" sz="2000" dirty="0"/>
              <a:t>: “Sofia, we had a very productive meeting. We had the right participants and collected</a:t>
            </a:r>
            <a:r>
              <a:rPr lang="en-US" sz="2000" b="1" dirty="0"/>
              <a:t> </a:t>
            </a:r>
            <a:r>
              <a:rPr lang="en-US" sz="2000" dirty="0"/>
              <a:t>all the necessary inputs from other departments. Thanks for your coordination.”</a:t>
            </a:r>
          </a:p>
          <a:p>
            <a:r>
              <a:rPr lang="en-US" sz="2000" b="1" dirty="0"/>
              <a:t>Criticism</a:t>
            </a:r>
            <a:r>
              <a:rPr lang="en-US" sz="2000" dirty="0"/>
              <a:t>: “Did you notice that the discussions were unsystematic? When you do not</a:t>
            </a:r>
            <a:r>
              <a:rPr lang="en-US" sz="2000" b="1" dirty="0"/>
              <a:t> </a:t>
            </a:r>
            <a:r>
              <a:rPr lang="en-US" sz="2000" dirty="0"/>
              <a:t>distribute an agenda prior to the meeting, the participants do not come prepared. During the meeting, they have to go back to their desks to collect information. Additionally, we tend to spend a lot of time digressing from the meeting objectives. How can you avoid this?” A discussion ensues.</a:t>
            </a:r>
          </a:p>
          <a:p>
            <a:r>
              <a:rPr lang="en-US" sz="2000" b="1" dirty="0"/>
              <a:t>Praise</a:t>
            </a:r>
            <a:r>
              <a:rPr lang="en-US" sz="2000" dirty="0"/>
              <a:t>: “You are doing so well with gathering all the inputs. I am pleased about your diligence</a:t>
            </a:r>
            <a:r>
              <a:rPr lang="en-US" sz="2000" b="1" dirty="0"/>
              <a:t> </a:t>
            </a:r>
            <a:r>
              <a:rPr lang="en-US" sz="2000" dirty="0"/>
              <a:t>in circulating minutes of your meetings and following-up on action items. “</a:t>
            </a:r>
          </a:p>
        </p:txBody>
      </p:sp>
      <p:pic>
        <p:nvPicPr>
          <p:cNvPr id="5" name="Picture 4">
            <a:extLst>
              <a:ext uri="{FF2B5EF4-FFF2-40B4-BE49-F238E27FC236}">
                <a16:creationId xmlns:a16="http://schemas.microsoft.com/office/drawing/2014/main" id="{5F9F742E-7853-4AC0-BCF9-D2DE4152EE82}"/>
              </a:ext>
            </a:extLst>
          </p:cNvPr>
          <p:cNvPicPr/>
          <p:nvPr/>
        </p:nvPicPr>
        <p:blipFill>
          <a:blip r:embed="rId2">
            <a:extLst>
              <a:ext uri="{28A0092B-C50C-407E-A947-70E740481C1C}">
                <a14:useLocalDpi xmlns:a14="http://schemas.microsoft.com/office/drawing/2010/main" val="0"/>
              </a:ext>
            </a:extLst>
          </a:blip>
          <a:stretch>
            <a:fillRect/>
          </a:stretch>
        </p:blipFill>
        <p:spPr>
          <a:xfrm>
            <a:off x="9170505" y="2146852"/>
            <a:ext cx="3021496" cy="2809461"/>
          </a:xfrm>
          <a:prstGeom prst="rect">
            <a:avLst/>
          </a:prstGeom>
        </p:spPr>
      </p:pic>
    </p:spTree>
    <p:extLst>
      <p:ext uri="{BB962C8B-B14F-4D97-AF65-F5344CB8AC3E}">
        <p14:creationId xmlns:p14="http://schemas.microsoft.com/office/powerpoint/2010/main" val="36611672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Tips for giving effective feedback</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P-75</a:t>
            </a:r>
          </a:p>
        </p:txBody>
      </p:sp>
      <p:sp>
        <p:nvSpPr>
          <p:cNvPr id="6" name="Rectangle 5">
            <a:extLst>
              <a:ext uri="{FF2B5EF4-FFF2-40B4-BE49-F238E27FC236}">
                <a16:creationId xmlns:a16="http://schemas.microsoft.com/office/drawing/2014/main" id="{095F7304-7889-46A8-AE18-5EFC9C56B277}"/>
              </a:ext>
            </a:extLst>
          </p:cNvPr>
          <p:cNvSpPr/>
          <p:nvPr/>
        </p:nvSpPr>
        <p:spPr>
          <a:xfrm>
            <a:off x="1451081" y="1580163"/>
            <a:ext cx="7202589" cy="4093428"/>
          </a:xfrm>
          <a:prstGeom prst="rect">
            <a:avLst/>
          </a:prstGeom>
        </p:spPr>
        <p:txBody>
          <a:bodyPr wrap="square">
            <a:spAutoFit/>
          </a:bodyPr>
          <a:lstStyle/>
          <a:p>
            <a:pPr marL="285750" lvl="0" indent="-285750">
              <a:buFont typeface="Arial" panose="020B0604020202020204" pitchFamily="34" charset="0"/>
              <a:buChar char="•"/>
            </a:pPr>
            <a:r>
              <a:rPr lang="en-US" sz="2000" b="1" dirty="0"/>
              <a:t>Concentrate on the behavior, not the person.</a:t>
            </a:r>
          </a:p>
          <a:p>
            <a:endParaRPr lang="en-US" sz="2000" b="1" dirty="0"/>
          </a:p>
          <a:p>
            <a:pPr marL="285750" lvl="0" indent="-285750">
              <a:buFont typeface="Arial" panose="020B0604020202020204" pitchFamily="34" charset="0"/>
              <a:buChar char="•"/>
            </a:pPr>
            <a:r>
              <a:rPr lang="en-US" sz="2000" b="1" dirty="0"/>
              <a:t>Balance the content</a:t>
            </a:r>
          </a:p>
          <a:p>
            <a:endParaRPr lang="en-US" sz="2000" b="1" dirty="0"/>
          </a:p>
          <a:p>
            <a:pPr marL="285750" lvl="0" indent="-285750">
              <a:buFont typeface="Arial" panose="020B0604020202020204" pitchFamily="34" charset="0"/>
              <a:buChar char="•"/>
            </a:pPr>
            <a:r>
              <a:rPr lang="en-US" sz="2000" b="1" dirty="0"/>
              <a:t>Be specific.</a:t>
            </a:r>
          </a:p>
          <a:p>
            <a:endParaRPr lang="en-US" sz="2000" b="1" dirty="0"/>
          </a:p>
          <a:p>
            <a:pPr marL="285750" lvl="0" indent="-285750">
              <a:buFont typeface="Arial" panose="020B0604020202020204" pitchFamily="34" charset="0"/>
              <a:buChar char="•"/>
            </a:pPr>
            <a:r>
              <a:rPr lang="en-US" sz="2000" b="1" dirty="0"/>
              <a:t>Be realistic</a:t>
            </a:r>
          </a:p>
          <a:p>
            <a:endParaRPr lang="en-US" sz="2000" b="1" dirty="0"/>
          </a:p>
          <a:p>
            <a:pPr marL="285750" lvl="0" indent="-285750">
              <a:buFont typeface="Arial" panose="020B0604020202020204" pitchFamily="34" charset="0"/>
              <a:buChar char="•"/>
            </a:pPr>
            <a:r>
              <a:rPr lang="en-US" sz="2000" b="1" dirty="0"/>
              <a:t>Own the feedback.</a:t>
            </a:r>
          </a:p>
          <a:p>
            <a:endParaRPr lang="en-US" sz="2000" b="1" dirty="0"/>
          </a:p>
          <a:p>
            <a:pPr marL="285750" lvl="0" indent="-285750">
              <a:buFont typeface="Arial" panose="020B0604020202020204" pitchFamily="34" charset="0"/>
              <a:buChar char="•"/>
            </a:pPr>
            <a:r>
              <a:rPr lang="en-US" sz="2000" b="1" dirty="0"/>
              <a:t>Be timely.</a:t>
            </a:r>
          </a:p>
          <a:p>
            <a:endParaRPr lang="en-US" sz="2000" b="1" dirty="0"/>
          </a:p>
          <a:p>
            <a:pPr marL="285750" lvl="0" indent="-285750">
              <a:buFont typeface="Arial" panose="020B0604020202020204" pitchFamily="34" charset="0"/>
              <a:buChar char="•"/>
            </a:pPr>
            <a:r>
              <a:rPr lang="en-US" sz="2000" b="1" dirty="0"/>
              <a:t>Offer continuing support.</a:t>
            </a:r>
          </a:p>
        </p:txBody>
      </p:sp>
      <p:pic>
        <p:nvPicPr>
          <p:cNvPr id="5" name="Picture 4">
            <a:extLst>
              <a:ext uri="{FF2B5EF4-FFF2-40B4-BE49-F238E27FC236}">
                <a16:creationId xmlns:a16="http://schemas.microsoft.com/office/drawing/2014/main" id="{5F9F742E-7853-4AC0-BCF9-D2DE4152EE82}"/>
              </a:ext>
            </a:extLst>
          </p:cNvPr>
          <p:cNvPicPr/>
          <p:nvPr/>
        </p:nvPicPr>
        <p:blipFill>
          <a:blip r:embed="rId2">
            <a:extLst>
              <a:ext uri="{28A0092B-C50C-407E-A947-70E740481C1C}">
                <a14:useLocalDpi xmlns:a14="http://schemas.microsoft.com/office/drawing/2010/main" val="0"/>
              </a:ext>
            </a:extLst>
          </a:blip>
          <a:stretch>
            <a:fillRect/>
          </a:stretch>
        </p:blipFill>
        <p:spPr>
          <a:xfrm>
            <a:off x="8242852" y="1722783"/>
            <a:ext cx="3949149" cy="3763617"/>
          </a:xfrm>
          <a:prstGeom prst="rect">
            <a:avLst/>
          </a:prstGeom>
        </p:spPr>
      </p:pic>
    </p:spTree>
    <p:extLst>
      <p:ext uri="{BB962C8B-B14F-4D97-AF65-F5344CB8AC3E}">
        <p14:creationId xmlns:p14="http://schemas.microsoft.com/office/powerpoint/2010/main" val="845370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fontScale="90000"/>
          </a:bodyPr>
          <a:lstStyle/>
          <a:p>
            <a:r>
              <a:rPr lang="en-US" b="1" dirty="0"/>
              <a:t>A few points to remember about receiving feedback effectively</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P-76</a:t>
            </a:r>
          </a:p>
        </p:txBody>
      </p:sp>
      <p:sp>
        <p:nvSpPr>
          <p:cNvPr id="6" name="Rectangle 5">
            <a:extLst>
              <a:ext uri="{FF2B5EF4-FFF2-40B4-BE49-F238E27FC236}">
                <a16:creationId xmlns:a16="http://schemas.microsoft.com/office/drawing/2014/main" id="{095F7304-7889-46A8-AE18-5EFC9C56B277}"/>
              </a:ext>
            </a:extLst>
          </p:cNvPr>
          <p:cNvSpPr/>
          <p:nvPr/>
        </p:nvSpPr>
        <p:spPr>
          <a:xfrm>
            <a:off x="1451081" y="1722783"/>
            <a:ext cx="6341197" cy="3785652"/>
          </a:xfrm>
          <a:prstGeom prst="rect">
            <a:avLst/>
          </a:prstGeom>
        </p:spPr>
        <p:txBody>
          <a:bodyPr wrap="square">
            <a:spAutoFit/>
          </a:bodyPr>
          <a:lstStyle/>
          <a:p>
            <a:pPr marL="285750" lvl="0" indent="-285750">
              <a:buFont typeface="Wingdings" panose="05000000000000000000" pitchFamily="2" charset="2"/>
              <a:buChar char="ü"/>
            </a:pPr>
            <a:r>
              <a:rPr lang="en-US" sz="2000" dirty="0"/>
              <a:t>Listen to the feedback given</a:t>
            </a:r>
            <a:r>
              <a:rPr lang="en-US" sz="2000" b="1" dirty="0"/>
              <a:t>.</a:t>
            </a:r>
            <a:endParaRPr lang="en-US" sz="2000" dirty="0"/>
          </a:p>
          <a:p>
            <a:pPr marL="285750" lvl="0" indent="-285750">
              <a:buFont typeface="Wingdings" panose="05000000000000000000" pitchFamily="2" charset="2"/>
              <a:buChar char="ü"/>
            </a:pPr>
            <a:r>
              <a:rPr lang="en-US" sz="2000" dirty="0"/>
              <a:t>Be aware of your responses</a:t>
            </a:r>
            <a:r>
              <a:rPr lang="en-US" sz="2000" b="1" dirty="0"/>
              <a:t>.</a:t>
            </a:r>
            <a:endParaRPr lang="en-US" sz="2000" dirty="0"/>
          </a:p>
          <a:p>
            <a:pPr marL="285750" lvl="0" indent="-285750">
              <a:buFont typeface="Wingdings" panose="05000000000000000000" pitchFamily="2" charset="2"/>
              <a:buChar char="ü"/>
            </a:pPr>
            <a:r>
              <a:rPr lang="en-US" sz="2000" dirty="0"/>
              <a:t>Be open</a:t>
            </a:r>
            <a:r>
              <a:rPr lang="en-US" sz="2000" b="1" dirty="0"/>
              <a:t>.</a:t>
            </a:r>
            <a:endParaRPr lang="en-US" sz="2000" dirty="0"/>
          </a:p>
          <a:p>
            <a:pPr marL="285750" lvl="0" indent="-285750">
              <a:buFont typeface="Wingdings" panose="05000000000000000000" pitchFamily="2" charset="2"/>
              <a:buChar char="ü"/>
            </a:pPr>
            <a:r>
              <a:rPr lang="en-US" sz="2000" dirty="0"/>
              <a:t>Understand the message</a:t>
            </a:r>
            <a:r>
              <a:rPr lang="en-US" sz="2000" b="1" dirty="0"/>
              <a:t>.</a:t>
            </a:r>
            <a:r>
              <a:rPr lang="en-US" sz="2000" dirty="0"/>
              <a:t> </a:t>
            </a:r>
          </a:p>
          <a:p>
            <a:pPr marL="285750" lvl="0" indent="-285750">
              <a:buFont typeface="Wingdings" panose="05000000000000000000" pitchFamily="2" charset="2"/>
              <a:buChar char="ü"/>
            </a:pPr>
            <a:r>
              <a:rPr lang="en-US" sz="2000" dirty="0"/>
              <a:t>Thank the giver and respect their honesty and their point of view.</a:t>
            </a:r>
          </a:p>
          <a:p>
            <a:pPr marL="285750" lvl="0" indent="-285750">
              <a:buFont typeface="Wingdings" panose="05000000000000000000" pitchFamily="2" charset="2"/>
              <a:buChar char="ü"/>
            </a:pPr>
            <a:r>
              <a:rPr lang="en-US" sz="2000" dirty="0"/>
              <a:t>Value the comments.</a:t>
            </a:r>
          </a:p>
          <a:p>
            <a:pPr marL="285750" lvl="0" indent="-285750">
              <a:buFont typeface="Wingdings" panose="05000000000000000000" pitchFamily="2" charset="2"/>
              <a:buChar char="ü"/>
            </a:pPr>
            <a:r>
              <a:rPr lang="en-US" sz="2000" dirty="0"/>
              <a:t>Reflect on the feedback and make a decision about any follow-up action.</a:t>
            </a:r>
          </a:p>
          <a:p>
            <a:pPr marL="285750" lvl="0" indent="-285750">
              <a:buFont typeface="Wingdings" panose="05000000000000000000" pitchFamily="2" charset="2"/>
              <a:buChar char="ü"/>
            </a:pPr>
            <a:r>
              <a:rPr lang="en-US" sz="2000" dirty="0"/>
              <a:t>If it is an important issue, act immediately or at least set up a plan to deal with it</a:t>
            </a:r>
          </a:p>
          <a:p>
            <a:pPr marL="285750" lvl="0" indent="-285750">
              <a:buFont typeface="Wingdings" panose="05000000000000000000" pitchFamily="2" charset="2"/>
              <a:buChar char="ü"/>
            </a:pPr>
            <a:r>
              <a:rPr lang="en-US" sz="2000" dirty="0"/>
              <a:t>Be an appropriate role model for your learners.</a:t>
            </a:r>
          </a:p>
        </p:txBody>
      </p:sp>
      <p:pic>
        <p:nvPicPr>
          <p:cNvPr id="5" name="Picture 4">
            <a:extLst>
              <a:ext uri="{FF2B5EF4-FFF2-40B4-BE49-F238E27FC236}">
                <a16:creationId xmlns:a16="http://schemas.microsoft.com/office/drawing/2014/main" id="{5F9F742E-7853-4AC0-BCF9-D2DE4152EE82}"/>
              </a:ext>
            </a:extLst>
          </p:cNvPr>
          <p:cNvPicPr/>
          <p:nvPr/>
        </p:nvPicPr>
        <p:blipFill>
          <a:blip r:embed="rId2">
            <a:extLst>
              <a:ext uri="{28A0092B-C50C-407E-A947-70E740481C1C}">
                <a14:useLocalDpi xmlns:a14="http://schemas.microsoft.com/office/drawing/2010/main" val="0"/>
              </a:ext>
            </a:extLst>
          </a:blip>
          <a:stretch>
            <a:fillRect/>
          </a:stretch>
        </p:blipFill>
        <p:spPr>
          <a:xfrm>
            <a:off x="8242852" y="1722783"/>
            <a:ext cx="3949149" cy="3763617"/>
          </a:xfrm>
          <a:prstGeom prst="rect">
            <a:avLst/>
          </a:prstGeom>
        </p:spPr>
      </p:pic>
    </p:spTree>
    <p:extLst>
      <p:ext uri="{BB962C8B-B14F-4D97-AF65-F5344CB8AC3E}">
        <p14:creationId xmlns:p14="http://schemas.microsoft.com/office/powerpoint/2010/main" val="23690343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1081" y="325142"/>
            <a:ext cx="10442713" cy="850939"/>
          </a:xfrm>
        </p:spPr>
        <p:txBody>
          <a:bodyPr>
            <a:normAutofit/>
          </a:bodyPr>
          <a:lstStyle/>
          <a:p>
            <a:r>
              <a:rPr lang="en-US" b="1" dirty="0"/>
              <a:t>Maintain Trainees’ Records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860124" y="6385450"/>
            <a:ext cx="1033670" cy="369332"/>
          </a:xfrm>
          <a:prstGeom prst="rect">
            <a:avLst/>
          </a:prstGeom>
          <a:noFill/>
        </p:spPr>
        <p:txBody>
          <a:bodyPr wrap="square" rtlCol="0">
            <a:spAutoFit/>
          </a:bodyPr>
          <a:lstStyle/>
          <a:p>
            <a:r>
              <a:rPr lang="en-US" dirty="0"/>
              <a:t>P-76</a:t>
            </a:r>
          </a:p>
        </p:txBody>
      </p:sp>
      <p:sp>
        <p:nvSpPr>
          <p:cNvPr id="6" name="Rectangle 5">
            <a:extLst>
              <a:ext uri="{FF2B5EF4-FFF2-40B4-BE49-F238E27FC236}">
                <a16:creationId xmlns:a16="http://schemas.microsoft.com/office/drawing/2014/main" id="{095F7304-7889-46A8-AE18-5EFC9C56B277}"/>
              </a:ext>
            </a:extLst>
          </p:cNvPr>
          <p:cNvSpPr/>
          <p:nvPr/>
        </p:nvSpPr>
        <p:spPr>
          <a:xfrm>
            <a:off x="1974510" y="2303437"/>
            <a:ext cx="9707249" cy="1938992"/>
          </a:xfrm>
          <a:prstGeom prst="rect">
            <a:avLst/>
          </a:prstGeom>
        </p:spPr>
        <p:txBody>
          <a:bodyPr wrap="square">
            <a:spAutoFit/>
          </a:bodyPr>
          <a:lstStyle/>
          <a:p>
            <a:pPr marL="342900" lvl="0" indent="-342900">
              <a:buFont typeface="+mj-lt"/>
              <a:buAutoNum type="arabicPeriod"/>
            </a:pPr>
            <a:r>
              <a:rPr lang="en-US" sz="2000" dirty="0"/>
              <a:t>Record the pre-assessment outcome.</a:t>
            </a:r>
          </a:p>
          <a:p>
            <a:r>
              <a:rPr lang="en-US" sz="2000" dirty="0"/>
              <a:t> </a:t>
            </a:r>
          </a:p>
          <a:p>
            <a:pPr lvl="0"/>
            <a:r>
              <a:rPr lang="en-US" sz="2000" dirty="0"/>
              <a:t>2.    Maintain records of the pre-assessment procedure, evidence collected and the  	outcome, and</a:t>
            </a:r>
          </a:p>
          <a:p>
            <a:pPr lvl="0"/>
            <a:endParaRPr lang="en-US" sz="2000" dirty="0"/>
          </a:p>
          <a:p>
            <a:pPr lvl="0"/>
            <a:r>
              <a:rPr lang="en-US" sz="2000" dirty="0"/>
              <a:t>3.     Maintain the confidentiality of the pre-assessment outcome.</a:t>
            </a:r>
          </a:p>
        </p:txBody>
      </p:sp>
    </p:spTree>
    <p:extLst>
      <p:ext uri="{BB962C8B-B14F-4D97-AF65-F5344CB8AC3E}">
        <p14:creationId xmlns:p14="http://schemas.microsoft.com/office/powerpoint/2010/main" val="309958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Types of charts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P-19</a:t>
            </a:r>
          </a:p>
        </p:txBody>
      </p:sp>
      <p:sp>
        <p:nvSpPr>
          <p:cNvPr id="8" name="Rectangle 7">
            <a:extLst>
              <a:ext uri="{FF2B5EF4-FFF2-40B4-BE49-F238E27FC236}">
                <a16:creationId xmlns:a16="http://schemas.microsoft.com/office/drawing/2014/main" id="{3FCEF701-E6D3-47D2-A833-67E8B4B101D8}"/>
              </a:ext>
            </a:extLst>
          </p:cNvPr>
          <p:cNvSpPr/>
          <p:nvPr/>
        </p:nvSpPr>
        <p:spPr>
          <a:xfrm>
            <a:off x="3856382" y="2465603"/>
            <a:ext cx="3419061" cy="283154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tabLst>
                <a:tab pos="457200" algn="l"/>
              </a:tabLst>
            </a:pPr>
            <a:r>
              <a:rPr lang="en-US" sz="2400" dirty="0">
                <a:solidFill>
                  <a:srgbClr val="454545"/>
                </a:solidFill>
                <a:latin typeface="Times New Roman" panose="02020603050405020304" pitchFamily="18" charset="0"/>
                <a:ea typeface="Times New Roman" panose="02020603050405020304" pitchFamily="18" charset="0"/>
              </a:rPr>
              <a:t>Bar chart</a:t>
            </a:r>
            <a:endParaRPr lang="en-US" sz="2400" dirty="0">
              <a:latin typeface="Times New Roman" panose="02020603050405020304" pitchFamily="18" charset="0"/>
              <a:ea typeface="Times New Roman" panose="02020603050405020304" pitchFamily="18" charset="0"/>
            </a:endParaRPr>
          </a:p>
          <a:p>
            <a:pPr>
              <a:lnSpc>
                <a:spcPts val="205"/>
              </a:lnSpc>
            </a:pPr>
            <a:r>
              <a:rPr lang="en-US" sz="2400" dirty="0">
                <a:solidFill>
                  <a:srgbClr val="454545"/>
                </a:solidFill>
                <a:latin typeface="Symbol" panose="05050102010706020507" pitchFamily="18" charset="2"/>
                <a:ea typeface="Symbol" panose="05050102010706020507" pitchFamily="18" charset="2"/>
                <a:cs typeface="Symbol" panose="05050102010706020507" pitchFamily="18" charset="2"/>
              </a:rPr>
              <a:t> </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Lst>
            </a:pPr>
            <a:r>
              <a:rPr lang="en-US" sz="2400" dirty="0">
                <a:solidFill>
                  <a:srgbClr val="454545"/>
                </a:solidFill>
                <a:latin typeface="Times New Roman" panose="02020603050405020304" pitchFamily="18" charset="0"/>
                <a:ea typeface="Times New Roman" panose="02020603050405020304" pitchFamily="18" charset="0"/>
              </a:rPr>
              <a:t>Column chart</a:t>
            </a:r>
            <a:endParaRPr lang="en-US" sz="2400" dirty="0">
              <a:latin typeface="Times New Roman" panose="02020603050405020304" pitchFamily="18" charset="0"/>
              <a:ea typeface="Times New Roman" panose="02020603050405020304" pitchFamily="18" charset="0"/>
            </a:endParaRPr>
          </a:p>
          <a:p>
            <a:pPr>
              <a:lnSpc>
                <a:spcPts val="185"/>
              </a:lnSpc>
            </a:pPr>
            <a:r>
              <a:rPr lang="en-US" sz="2400" dirty="0">
                <a:solidFill>
                  <a:srgbClr val="454545"/>
                </a:solidFill>
                <a:latin typeface="Symbol" panose="05050102010706020507" pitchFamily="18" charset="2"/>
                <a:ea typeface="Symbol" panose="05050102010706020507" pitchFamily="18" charset="2"/>
                <a:cs typeface="Symbol" panose="05050102010706020507" pitchFamily="18" charset="2"/>
              </a:rPr>
              <a:t> </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Lst>
            </a:pPr>
            <a:r>
              <a:rPr lang="en-US" sz="2400" dirty="0">
                <a:solidFill>
                  <a:srgbClr val="454545"/>
                </a:solidFill>
                <a:latin typeface="Times New Roman" panose="02020603050405020304" pitchFamily="18" charset="0"/>
                <a:ea typeface="Times New Roman" panose="02020603050405020304" pitchFamily="18" charset="0"/>
              </a:rPr>
              <a:t>Flow chart</a:t>
            </a:r>
            <a:endParaRPr lang="en-US" sz="2400" dirty="0">
              <a:latin typeface="Times New Roman" panose="02020603050405020304" pitchFamily="18" charset="0"/>
              <a:ea typeface="Times New Roman" panose="02020603050405020304" pitchFamily="18" charset="0"/>
            </a:endParaRPr>
          </a:p>
          <a:p>
            <a:pPr>
              <a:lnSpc>
                <a:spcPts val="205"/>
              </a:lnSpc>
            </a:pPr>
            <a:r>
              <a:rPr lang="en-US" sz="2400" dirty="0">
                <a:solidFill>
                  <a:srgbClr val="454545"/>
                </a:solidFill>
                <a:latin typeface="Symbol" panose="05050102010706020507" pitchFamily="18" charset="2"/>
                <a:ea typeface="Symbol" panose="05050102010706020507" pitchFamily="18" charset="2"/>
                <a:cs typeface="Symbol" panose="05050102010706020507" pitchFamily="18" charset="2"/>
              </a:rPr>
              <a:t> </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Lst>
            </a:pPr>
            <a:r>
              <a:rPr lang="en-US" sz="2400" dirty="0">
                <a:solidFill>
                  <a:srgbClr val="454545"/>
                </a:solidFill>
                <a:latin typeface="Times New Roman" panose="02020603050405020304" pitchFamily="18" charset="0"/>
                <a:ea typeface="Times New Roman" panose="02020603050405020304" pitchFamily="18" charset="0"/>
              </a:rPr>
              <a:t>Graph chart</a:t>
            </a:r>
            <a:endParaRPr lang="en-US" sz="2400" dirty="0">
              <a:latin typeface="Times New Roman" panose="02020603050405020304" pitchFamily="18" charset="0"/>
              <a:ea typeface="Times New Roman" panose="02020603050405020304" pitchFamily="18" charset="0"/>
            </a:endParaRPr>
          </a:p>
          <a:p>
            <a:pPr>
              <a:lnSpc>
                <a:spcPts val="210"/>
              </a:lnSpc>
            </a:pPr>
            <a:r>
              <a:rPr lang="en-US" sz="2400" dirty="0">
                <a:solidFill>
                  <a:srgbClr val="454545"/>
                </a:solidFill>
                <a:latin typeface="Symbol" panose="05050102010706020507" pitchFamily="18" charset="2"/>
                <a:ea typeface="Symbol" panose="05050102010706020507" pitchFamily="18" charset="2"/>
                <a:cs typeface="Symbol" panose="05050102010706020507" pitchFamily="18" charset="2"/>
              </a:rPr>
              <a:t> </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Lst>
            </a:pPr>
            <a:r>
              <a:rPr lang="en-US" sz="2400" dirty="0">
                <a:solidFill>
                  <a:srgbClr val="454545"/>
                </a:solidFill>
                <a:latin typeface="Times New Roman" panose="02020603050405020304" pitchFamily="18" charset="0"/>
                <a:ea typeface="Times New Roman" panose="02020603050405020304" pitchFamily="18" charset="0"/>
              </a:rPr>
              <a:t>Line chart</a:t>
            </a:r>
            <a:endParaRPr lang="en-US" sz="2400" dirty="0">
              <a:latin typeface="Times New Roman" panose="02020603050405020304" pitchFamily="18" charset="0"/>
              <a:ea typeface="Times New Roman" panose="02020603050405020304" pitchFamily="18" charset="0"/>
            </a:endParaRPr>
          </a:p>
          <a:p>
            <a:pPr>
              <a:lnSpc>
                <a:spcPts val="185"/>
              </a:lnSpc>
            </a:pPr>
            <a:r>
              <a:rPr lang="en-US" sz="2400" dirty="0">
                <a:solidFill>
                  <a:srgbClr val="454545"/>
                </a:solidFill>
                <a:latin typeface="Symbol" panose="05050102010706020507" pitchFamily="18" charset="2"/>
                <a:ea typeface="Symbol" panose="05050102010706020507" pitchFamily="18" charset="2"/>
                <a:cs typeface="Symbol" panose="05050102010706020507" pitchFamily="18" charset="2"/>
              </a:rPr>
              <a:t> </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Lst>
            </a:pPr>
            <a:r>
              <a:rPr lang="en-US" sz="2400" dirty="0">
                <a:solidFill>
                  <a:srgbClr val="454545"/>
                </a:solidFill>
                <a:latin typeface="Times New Roman" panose="02020603050405020304" pitchFamily="18" charset="0"/>
                <a:ea typeface="Times New Roman" panose="02020603050405020304" pitchFamily="18" charset="0"/>
              </a:rPr>
              <a:t>Pie chart</a:t>
            </a:r>
            <a:endParaRPr lang="en-US" sz="2400" dirty="0">
              <a:latin typeface="Times New Roman" panose="02020603050405020304" pitchFamily="18" charset="0"/>
              <a:ea typeface="Times New Roman" panose="02020603050405020304" pitchFamily="18" charset="0"/>
            </a:endParaRPr>
          </a:p>
          <a:p>
            <a:pPr>
              <a:lnSpc>
                <a:spcPts val="205"/>
              </a:lnSpc>
            </a:pPr>
            <a:r>
              <a:rPr lang="en-US" sz="2400" dirty="0">
                <a:solidFill>
                  <a:srgbClr val="454545"/>
                </a:solidFill>
                <a:latin typeface="Symbol" panose="05050102010706020507" pitchFamily="18" charset="2"/>
                <a:ea typeface="Symbol" panose="05050102010706020507" pitchFamily="18" charset="2"/>
                <a:cs typeface="Symbol" panose="05050102010706020507" pitchFamily="18" charset="2"/>
              </a:rPr>
              <a:t> </a:t>
            </a:r>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457200" algn="l"/>
              </a:tabLst>
            </a:pPr>
            <a:r>
              <a:rPr lang="en-US" sz="2400" dirty="0">
                <a:solidFill>
                  <a:srgbClr val="454545"/>
                </a:solidFill>
                <a:latin typeface="Times New Roman" panose="02020603050405020304" pitchFamily="18" charset="0"/>
                <a:ea typeface="Times New Roman" panose="02020603050405020304" pitchFamily="18" charset="0"/>
              </a:rPr>
              <a:t>Point chart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234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Benefits of PowerPoint slides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P-19</a:t>
            </a:r>
          </a:p>
        </p:txBody>
      </p:sp>
      <p:sp>
        <p:nvSpPr>
          <p:cNvPr id="8" name="Rectangle 7">
            <a:extLst>
              <a:ext uri="{FF2B5EF4-FFF2-40B4-BE49-F238E27FC236}">
                <a16:creationId xmlns:a16="http://schemas.microsoft.com/office/drawing/2014/main" id="{3FCEF701-E6D3-47D2-A833-67E8B4B101D8}"/>
              </a:ext>
            </a:extLst>
          </p:cNvPr>
          <p:cNvSpPr/>
          <p:nvPr/>
        </p:nvSpPr>
        <p:spPr>
          <a:xfrm>
            <a:off x="1881842" y="1559798"/>
            <a:ext cx="9528312" cy="3970318"/>
          </a:xfrm>
          <a:prstGeom prst="rect">
            <a:avLst/>
          </a:prstGeom>
        </p:spPr>
        <p:txBody>
          <a:bodyPr wrap="square">
            <a:spAutoFit/>
          </a:bodyPr>
          <a:lstStyle/>
          <a:p>
            <a:r>
              <a:rPr lang="en-US" dirty="0"/>
              <a:t>The possible uses of PowerPoint are countless.</a:t>
            </a:r>
          </a:p>
          <a:p>
            <a:r>
              <a:rPr lang="en-US" dirty="0"/>
              <a:t> A slide show can be a valuable tool for teaching; sharing and learning.</a:t>
            </a:r>
          </a:p>
          <a:p>
            <a:r>
              <a:rPr lang="en-US" dirty="0"/>
              <a:t> PowerPoint presentations are useful no matter what the topic and help communicate ideas to an audience.</a:t>
            </a:r>
          </a:p>
          <a:p>
            <a:endParaRPr lang="en-US" dirty="0"/>
          </a:p>
          <a:p>
            <a:r>
              <a:rPr lang="en-US" b="1" dirty="0"/>
              <a:t>Some tips to remember when preparing slides are:</a:t>
            </a:r>
          </a:p>
          <a:p>
            <a:endParaRPr lang="en-US" b="1" dirty="0"/>
          </a:p>
          <a:p>
            <a:pPr marL="285750" indent="-285750">
              <a:buFont typeface="Wingdings" panose="05000000000000000000" pitchFamily="2" charset="2"/>
              <a:buChar char="ü"/>
            </a:pPr>
            <a:r>
              <a:rPr lang="en-US" dirty="0"/>
              <a:t>Don’t overload your slides with too much text or data</a:t>
            </a:r>
          </a:p>
          <a:p>
            <a:pPr marL="285750" indent="-285750">
              <a:buFont typeface="Wingdings" panose="05000000000000000000" pitchFamily="2" charset="2"/>
              <a:buChar char="ü"/>
            </a:pPr>
            <a:r>
              <a:rPr lang="en-US" dirty="0"/>
              <a:t>Use clear simple visuals-don’t confuse your learners</a:t>
            </a:r>
          </a:p>
          <a:p>
            <a:pPr marL="285750" indent="-285750">
              <a:buFont typeface="Wingdings" panose="05000000000000000000" pitchFamily="2" charset="2"/>
              <a:buChar char="ü"/>
            </a:pPr>
            <a:r>
              <a:rPr lang="en-US" dirty="0"/>
              <a:t>Too much text makes the slide unreadable</a:t>
            </a:r>
          </a:p>
          <a:p>
            <a:pPr marL="285750" indent="-285750">
              <a:buFont typeface="Wingdings" panose="05000000000000000000" pitchFamily="2" charset="2"/>
              <a:buChar char="ü"/>
            </a:pPr>
            <a:r>
              <a:rPr lang="en-US" dirty="0"/>
              <a:t>Font size must be large enough to be easily read. Size 28 to 34 with bold font is recommended.</a:t>
            </a:r>
          </a:p>
          <a:p>
            <a:pPr marL="285750" indent="-285750">
              <a:buFont typeface="Wingdings" panose="05000000000000000000" pitchFamily="2" charset="2"/>
              <a:buChar char="ü"/>
            </a:pPr>
            <a:r>
              <a:rPr lang="en-US" dirty="0"/>
              <a:t>Use contrast: light on dark or dark on light</a:t>
            </a:r>
          </a:p>
          <a:p>
            <a:pPr marL="285750" indent="-285750">
              <a:buFont typeface="Wingdings" panose="05000000000000000000" pitchFamily="2" charset="2"/>
              <a:buChar char="ü"/>
            </a:pPr>
            <a:r>
              <a:rPr lang="en-US" dirty="0"/>
              <a:t>Graphics should make a key concept clearer</a:t>
            </a:r>
          </a:p>
          <a:p>
            <a:endParaRPr lang="en-US" dirty="0"/>
          </a:p>
        </p:txBody>
      </p:sp>
    </p:spTree>
    <p:extLst>
      <p:ext uri="{BB962C8B-B14F-4D97-AF65-F5344CB8AC3E}">
        <p14:creationId xmlns:p14="http://schemas.microsoft.com/office/powerpoint/2010/main" val="330586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65039" y="304800"/>
            <a:ext cx="10561918" cy="556592"/>
          </a:xfrm>
        </p:spPr>
        <p:txBody>
          <a:bodyPr>
            <a:normAutofit fontScale="90000"/>
          </a:bodyPr>
          <a:lstStyle/>
          <a:p>
            <a:r>
              <a:rPr lang="en-US" b="1" dirty="0"/>
              <a:t>Tips on showing slides</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P-19</a:t>
            </a:r>
          </a:p>
        </p:txBody>
      </p:sp>
      <p:sp>
        <p:nvSpPr>
          <p:cNvPr id="8" name="Rectangle 7">
            <a:extLst>
              <a:ext uri="{FF2B5EF4-FFF2-40B4-BE49-F238E27FC236}">
                <a16:creationId xmlns:a16="http://schemas.microsoft.com/office/drawing/2014/main" id="{3FCEF701-E6D3-47D2-A833-67E8B4B101D8}"/>
              </a:ext>
            </a:extLst>
          </p:cNvPr>
          <p:cNvSpPr/>
          <p:nvPr/>
        </p:nvSpPr>
        <p:spPr>
          <a:xfrm>
            <a:off x="1881842" y="1559798"/>
            <a:ext cx="9528312" cy="3323987"/>
          </a:xfrm>
          <a:prstGeom prst="rect">
            <a:avLst/>
          </a:prstGeom>
        </p:spPr>
        <p:txBody>
          <a:bodyPr wrap="square">
            <a:spAutoFit/>
          </a:bodyPr>
          <a:lstStyle/>
          <a:p>
            <a:pPr marL="285750" lvl="0" indent="-285750">
              <a:buFont typeface="Arial" panose="020B0604020202020204" pitchFamily="34" charset="0"/>
              <a:buChar char="•"/>
            </a:pPr>
            <a:r>
              <a:rPr lang="en-US" sz="2400" dirty="0"/>
              <a:t>Preparation is essential. </a:t>
            </a:r>
          </a:p>
          <a:p>
            <a:pPr marL="285750" lvl="0" indent="-285750">
              <a:buFont typeface="Arial" panose="020B0604020202020204" pitchFamily="34" charset="0"/>
              <a:buChar char="•"/>
            </a:pPr>
            <a:r>
              <a:rPr lang="en-US" sz="2400" dirty="0"/>
              <a:t>Arrive early.</a:t>
            </a:r>
          </a:p>
          <a:p>
            <a:pPr marL="285750" lvl="0" indent="-285750">
              <a:buFont typeface="Arial" panose="020B0604020202020204" pitchFamily="34" charset="0"/>
              <a:buChar char="•"/>
            </a:pPr>
            <a:r>
              <a:rPr lang="en-US" sz="2400" dirty="0"/>
              <a:t>Position the projector safely and so everyone can see.</a:t>
            </a:r>
          </a:p>
          <a:p>
            <a:pPr marL="285750" lvl="0" indent="-285750">
              <a:buFont typeface="Arial" panose="020B0604020202020204" pitchFamily="34" charset="0"/>
              <a:buChar char="•"/>
            </a:pPr>
            <a:r>
              <a:rPr lang="en-US" sz="2400" dirty="0"/>
              <a:t>Make absolutely sure the presentation is working correctly and trial the use of a remote control if you are using one.</a:t>
            </a:r>
          </a:p>
          <a:p>
            <a:pPr marL="285750" lvl="0" indent="-285750">
              <a:buFont typeface="Arial" panose="020B0604020202020204" pitchFamily="34" charset="0"/>
              <a:buChar char="•"/>
            </a:pPr>
            <a:r>
              <a:rPr lang="en-US" sz="2400" dirty="0"/>
              <a:t>Stand to one side</a:t>
            </a:r>
          </a:p>
          <a:p>
            <a:pPr marL="285750" lvl="0" indent="-285750">
              <a:buFont typeface="Arial" panose="020B0604020202020204" pitchFamily="34" charset="0"/>
              <a:buChar char="•"/>
            </a:pPr>
            <a:r>
              <a:rPr lang="en-US" sz="2400" dirty="0"/>
              <a:t>Encourage participation during the presentation and provide some follow up activity.</a:t>
            </a:r>
          </a:p>
          <a:p>
            <a:endParaRPr lang="en-US" dirty="0"/>
          </a:p>
        </p:txBody>
      </p:sp>
    </p:spTree>
    <p:extLst>
      <p:ext uri="{BB962C8B-B14F-4D97-AF65-F5344CB8AC3E}">
        <p14:creationId xmlns:p14="http://schemas.microsoft.com/office/powerpoint/2010/main" val="2876355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6278</TotalTime>
  <Words>3296</Words>
  <Application>Microsoft Office PowerPoint</Application>
  <PresentationFormat>Widescreen</PresentationFormat>
  <Paragraphs>763</Paragraphs>
  <Slides>67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Algerian</vt:lpstr>
      <vt:lpstr>Arial</vt:lpstr>
      <vt:lpstr>Bookman Old Style</vt:lpstr>
      <vt:lpstr>Calibri</vt:lpstr>
      <vt:lpstr>Corbel</vt:lpstr>
      <vt:lpstr>Courier New</vt:lpstr>
      <vt:lpstr>Symbol</vt:lpstr>
      <vt:lpstr>Tahoma</vt:lpstr>
      <vt:lpstr>Times New Roman</vt:lpstr>
      <vt:lpstr>Wingdings</vt:lpstr>
      <vt:lpstr>Parallax</vt:lpstr>
      <vt:lpstr> Competency Based Training (CBT&amp;A Methodology) Trainer &amp; Assessor(Level 4)</vt:lpstr>
      <vt:lpstr>Deliver Competency-Based Training</vt:lpstr>
      <vt:lpstr>Arrange training facilities and aids</vt:lpstr>
      <vt:lpstr>Find learner’s requirements</vt:lpstr>
      <vt:lpstr>Prepare a list of collected training facilities and aids </vt:lpstr>
      <vt:lpstr>Use training facilities and aids</vt:lpstr>
      <vt:lpstr>Types of charts</vt:lpstr>
      <vt:lpstr>Benefits of PowerPoint slides</vt:lpstr>
      <vt:lpstr>Tips on showing slides</vt:lpstr>
      <vt:lpstr>Applications of instructional videos and video clips </vt:lpstr>
      <vt:lpstr>Key advantages of video lectures</vt:lpstr>
      <vt:lpstr>Distribution and Timing</vt:lpstr>
      <vt:lpstr>Advantages of Print-based materials</vt:lpstr>
      <vt:lpstr>Benefits of using internet</vt:lpstr>
      <vt:lpstr>Disadvantages of internet</vt:lpstr>
      <vt:lpstr>Important To Use Technology In Classroom</vt:lpstr>
      <vt:lpstr>Computer based learning / eLearning</vt:lpstr>
      <vt:lpstr>Computer based learning / eLearning Limitations</vt:lpstr>
      <vt:lpstr>Teaching and learning principles</vt:lpstr>
      <vt:lpstr>Reasonable Adjustments on the RTO</vt:lpstr>
      <vt:lpstr>9.2 Facilitate Training Session</vt:lpstr>
      <vt:lpstr>Competency Based Training Program</vt:lpstr>
      <vt:lpstr>Why CBT surpasses more conventional methods</vt:lpstr>
      <vt:lpstr>CBT versus Traditional Programs</vt:lpstr>
      <vt:lpstr>CBT versus Traditional Programs</vt:lpstr>
      <vt:lpstr>Questioning Skills and Techniques</vt:lpstr>
      <vt:lpstr>Questioning Skills and Techniques</vt:lpstr>
      <vt:lpstr>Questioning Skills and Techniques</vt:lpstr>
      <vt:lpstr>An effective TVET teacher/trainer will</vt:lpstr>
      <vt:lpstr>Deliver the session and he must</vt:lpstr>
      <vt:lpstr>Deliver the session and he must</vt:lpstr>
      <vt:lpstr>Teachers should avoid to Teach</vt:lpstr>
      <vt:lpstr>Role for students</vt:lpstr>
      <vt:lpstr>Characteristics of good learners</vt:lpstr>
      <vt:lpstr>Provide variety in delivering sessions </vt:lpstr>
      <vt:lpstr>Demonstration</vt:lpstr>
      <vt:lpstr>Demonstration of the skill to learners </vt:lpstr>
      <vt:lpstr>The components of effective demonstrations</vt:lpstr>
      <vt:lpstr>Key elements of effective presentations</vt:lpstr>
      <vt:lpstr>Communication strategies in presentation</vt:lpstr>
      <vt:lpstr>Tips for a great presentation</vt:lpstr>
      <vt:lpstr>Hints for body language</vt:lpstr>
      <vt:lpstr>Listen actively</vt:lpstr>
      <vt:lpstr>Preparing learners for learning</vt:lpstr>
      <vt:lpstr>Techniques for GLOSS model</vt:lpstr>
      <vt:lpstr>Techniques for GLOSS model</vt:lpstr>
      <vt:lpstr>Icebreakers</vt:lpstr>
      <vt:lpstr>Reasons for using an icebreaker are</vt:lpstr>
      <vt:lpstr>Learning Domains</vt:lpstr>
      <vt:lpstr>Session outcomes</vt:lpstr>
      <vt:lpstr>What is Learning Activities?</vt:lpstr>
      <vt:lpstr>Examples of learning activities</vt:lpstr>
      <vt:lpstr>Comparison of Traditional and CBT learning activities</vt:lpstr>
      <vt:lpstr>Benefits of practice opportunities</vt:lpstr>
      <vt:lpstr>Practice opportunity</vt:lpstr>
      <vt:lpstr>Establish and maintain a positive learning environment</vt:lpstr>
      <vt:lpstr>Establishing guidelines</vt:lpstr>
      <vt:lpstr>A sample set of ground rules</vt:lpstr>
      <vt:lpstr>Reward appropriate learning behaviors</vt:lpstr>
      <vt:lpstr>How do I determine learner readiness for assessment?</vt:lpstr>
      <vt:lpstr>Feedback</vt:lpstr>
      <vt:lpstr>Characteristics of effective feedback</vt:lpstr>
      <vt:lpstr>Use the 'feedback sandwich' approach</vt:lpstr>
      <vt:lpstr>Example of giving compliment Sandwich Feedback</vt:lpstr>
      <vt:lpstr>Tips for giving effective feedback</vt:lpstr>
      <vt:lpstr>A few points to remember about receiving feedback effectively</vt:lpstr>
      <vt:lpstr>Maintain Trainees’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342</cp:revision>
  <dcterms:created xsi:type="dcterms:W3CDTF">2020-12-07T16:50:05Z</dcterms:created>
  <dcterms:modified xsi:type="dcterms:W3CDTF">2022-03-29T00:37:54Z</dcterms:modified>
</cp:coreProperties>
</file>