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3366"/>
                </a:solidFill>
              </a:rPr>
              <a:t>The History of Linux</a:t>
            </a:r>
            <a:endParaRPr sz="4800" b="1" dirty="0">
              <a:solidFill>
                <a:srgbClr val="00336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9239" y="3777434"/>
            <a:ext cx="7413521" cy="1578077"/>
          </a:xfrm>
        </p:spPr>
        <p:txBody>
          <a:bodyPr>
            <a:normAutofit/>
          </a:bodyPr>
          <a:lstStyle/>
          <a:p>
            <a:r>
              <a:rPr lang="en-US" sz="2400" dirty="0"/>
              <a:t>From a Hobby Project to Powering the World</a:t>
            </a:r>
          </a:p>
          <a:p>
            <a:endParaRPr lang="en-US" sz="3000" dirty="0">
              <a:solidFill>
                <a:srgbClr val="505050"/>
              </a:solidFill>
            </a:endParaRPr>
          </a:p>
          <a:p>
            <a:r>
              <a:rPr lang="en-US" sz="1800" dirty="0">
                <a:solidFill>
                  <a:srgbClr val="505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Reza Jaliani</a:t>
            </a:r>
            <a:endParaRPr sz="1800" dirty="0">
              <a:solidFill>
                <a:srgbClr val="505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47484" y="4286250"/>
            <a:ext cx="12713110" cy="3429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699"/>
                </a:solidFill>
              </a:rPr>
              <a:t>Early Days (1991)</a:t>
            </a:r>
            <a:endParaRPr sz="4000" b="1" dirty="0">
              <a:solidFill>
                <a:srgbClr val="0066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612490"/>
            <a:ext cx="10972800" cy="3874579"/>
          </a:xfrm>
        </p:spPr>
        <p:txBody>
          <a:bodyPr/>
          <a:lstStyle/>
          <a:p>
            <a:r>
              <a:rPr lang="en-US" sz="2600" dirty="0">
                <a:solidFill>
                  <a:srgbClr val="1E1E1E"/>
                </a:solidFill>
              </a:rPr>
              <a:t>Created by Linus Torvalds</a:t>
            </a:r>
          </a:p>
          <a:p>
            <a:r>
              <a:rPr lang="en-US" sz="2600" dirty="0">
                <a:solidFill>
                  <a:srgbClr val="1E1E1E"/>
                </a:solidFill>
              </a:rPr>
              <a:t>Started as a personal hobby</a:t>
            </a:r>
          </a:p>
          <a:p>
            <a:r>
              <a:rPr lang="en-US" sz="2600" dirty="0">
                <a:solidFill>
                  <a:srgbClr val="1E1E1E"/>
                </a:solidFill>
              </a:rPr>
              <a:t>Inspired by Minix, a teaching OS</a:t>
            </a:r>
          </a:p>
          <a:p>
            <a:r>
              <a:rPr lang="en-US" sz="2600" dirty="0">
                <a:solidFill>
                  <a:srgbClr val="1E1E1E"/>
                </a:solidFill>
              </a:rPr>
              <a:t>Goal: a free, Unix-like kernel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211BB-5BAE-B255-7181-5F7A558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327" y="2226424"/>
            <a:ext cx="4988725" cy="43569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25ABFA-C579-ED34-EF56-01C57AEE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651264"/>
            <a:ext cx="5042303" cy="2737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267B6-7195-A944-3DCE-41D796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58F4-94E3-5A47-61B3-63932704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699"/>
                </a:solidFill>
              </a:rPr>
              <a:t>Open-Source Revolution</a:t>
            </a:r>
            <a:endParaRPr sz="4000" b="1" dirty="0">
              <a:solidFill>
                <a:srgbClr val="0066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2493-CDD3-4939-45E6-A642F493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612490"/>
            <a:ext cx="10972800" cy="3874579"/>
          </a:xfrm>
        </p:spPr>
        <p:txBody>
          <a:bodyPr/>
          <a:lstStyle/>
          <a:p>
            <a:r>
              <a:rPr lang="en-US" sz="2600" dirty="0">
                <a:solidFill>
                  <a:srgbClr val="1E1E1E"/>
                </a:solidFill>
              </a:rPr>
              <a:t>GNU Project provided tools and utilities</a:t>
            </a:r>
          </a:p>
          <a:p>
            <a:r>
              <a:rPr lang="en-US" sz="2600" dirty="0">
                <a:solidFill>
                  <a:srgbClr val="1E1E1E"/>
                </a:solidFill>
              </a:rPr>
              <a:t>Free Software Foundation (Richard Stallman)</a:t>
            </a:r>
          </a:p>
          <a:p>
            <a:r>
              <a:rPr lang="en-US" sz="2600" dirty="0">
                <a:solidFill>
                  <a:srgbClr val="1E1E1E"/>
                </a:solidFill>
              </a:rPr>
              <a:t>Combination of Linux kernel + GNU utilities</a:t>
            </a:r>
          </a:p>
          <a:p>
            <a:r>
              <a:rPr lang="en-US" sz="2600" dirty="0">
                <a:solidFill>
                  <a:srgbClr val="1E1E1E"/>
                </a:solidFill>
              </a:rPr>
              <a:t>Marked the birth of a complete OS</a:t>
            </a:r>
          </a:p>
        </p:txBody>
      </p:sp>
      <p:pic>
        <p:nvPicPr>
          <p:cNvPr id="6" name="Picture 5" descr="A person with long hair and glasses&#10;&#10;AI-generated content may be incorrect.">
            <a:extLst>
              <a:ext uri="{FF2B5EF4-FFF2-40B4-BE49-F238E27FC236}">
                <a16:creationId xmlns:a16="http://schemas.microsoft.com/office/drawing/2014/main" id="{E712D8F5-04DC-DF57-6A2C-628A722B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632" y="1612489"/>
            <a:ext cx="3279243" cy="3594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penguin and goat with horns&#10;&#10;AI-generated content may be incorrect.">
            <a:extLst>
              <a:ext uri="{FF2B5EF4-FFF2-40B4-BE49-F238E27FC236}">
                <a16:creationId xmlns:a16="http://schemas.microsoft.com/office/drawing/2014/main" id="{6DA30C11-FCA7-4C9F-6937-E3E26B92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93" y="4009976"/>
            <a:ext cx="4305907" cy="24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4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0BA16-B18A-31AB-9AB0-0FF0C9BB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logo for a computer company&#10;&#10;AI-generated content may be incorrect.">
            <a:extLst>
              <a:ext uri="{FF2B5EF4-FFF2-40B4-BE49-F238E27FC236}">
                <a16:creationId xmlns:a16="http://schemas.microsoft.com/office/drawing/2014/main" id="{4E9FBAE7-7986-A66F-8028-818F2ED6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3904428"/>
            <a:ext cx="3531648" cy="2762660"/>
          </a:xfrm>
          <a:prstGeom prst="rect">
            <a:avLst/>
          </a:prstGeom>
        </p:spPr>
      </p:pic>
      <p:pic>
        <p:nvPicPr>
          <p:cNvPr id="11" name="Picture 10" descr="A logo of a person wearing a hat&#10;&#10;AI-generated content may be incorrect.">
            <a:extLst>
              <a:ext uri="{FF2B5EF4-FFF2-40B4-BE49-F238E27FC236}">
                <a16:creationId xmlns:a16="http://schemas.microsoft.com/office/drawing/2014/main" id="{A29E9A18-5C40-0818-EA2D-4C0BF3D7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94" y="2920179"/>
            <a:ext cx="2365579" cy="23655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CF7854-F600-FE4E-6760-2FC59ED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699"/>
                </a:solidFill>
              </a:rPr>
              <a:t>Growth in the 1990s</a:t>
            </a:r>
            <a:endParaRPr sz="4000" b="1" dirty="0">
              <a:solidFill>
                <a:srgbClr val="0066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45E7-7E7C-0D27-DE95-1343C68D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612490"/>
            <a:ext cx="10972800" cy="3874579"/>
          </a:xfrm>
        </p:spPr>
        <p:txBody>
          <a:bodyPr/>
          <a:lstStyle/>
          <a:p>
            <a:r>
              <a:rPr lang="en-US" sz="2600" dirty="0">
                <a:solidFill>
                  <a:srgbClr val="1E1E1E"/>
                </a:solidFill>
              </a:rPr>
              <a:t>First Linux distributions appeared</a:t>
            </a:r>
          </a:p>
          <a:p>
            <a:r>
              <a:rPr lang="en-US" sz="2600" dirty="0">
                <a:solidFill>
                  <a:srgbClr val="1E1E1E"/>
                </a:solidFill>
              </a:rPr>
              <a:t>Popular examples: Slackware, Debian, Red Hat</a:t>
            </a:r>
          </a:p>
          <a:p>
            <a:r>
              <a:rPr lang="en-US" sz="2600" dirty="0">
                <a:solidFill>
                  <a:srgbClr val="1E1E1E"/>
                </a:solidFill>
              </a:rPr>
              <a:t>Gained attraction among developers</a:t>
            </a:r>
          </a:p>
          <a:p>
            <a:r>
              <a:rPr lang="en-US" sz="2600" dirty="0">
                <a:solidFill>
                  <a:srgbClr val="1E1E1E"/>
                </a:solidFill>
              </a:rPr>
              <a:t>Community-driven improvements</a:t>
            </a:r>
          </a:p>
        </p:txBody>
      </p:sp>
      <p:pic>
        <p:nvPicPr>
          <p:cNvPr id="5" name="Picture 4" descr="A blue button with a letter s&#10;&#10;AI-generated content may be incorrect.">
            <a:extLst>
              <a:ext uri="{FF2B5EF4-FFF2-40B4-BE49-F238E27FC236}">
                <a16:creationId xmlns:a16="http://schemas.microsoft.com/office/drawing/2014/main" id="{EB7DCF29-5236-5F8D-0C72-BEDBA8FDF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729" y="1319981"/>
            <a:ext cx="2109019" cy="21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7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8CF98-8757-87AD-C85D-7F2444716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C1BA-0E66-EE68-4EC6-BAB1799C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699"/>
                </a:solidFill>
              </a:rPr>
              <a:t>Expansion in the 2000s</a:t>
            </a:r>
            <a:endParaRPr sz="4000" b="1" dirty="0">
              <a:solidFill>
                <a:srgbClr val="0066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BD99E-9CB7-559B-B1F9-5981DD90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612490"/>
            <a:ext cx="10972800" cy="3874579"/>
          </a:xfrm>
        </p:spPr>
        <p:txBody>
          <a:bodyPr/>
          <a:lstStyle/>
          <a:p>
            <a:r>
              <a:rPr lang="en-US" sz="2800" dirty="0"/>
              <a:t>Linux became popular for servers</a:t>
            </a:r>
          </a:p>
          <a:p>
            <a:r>
              <a:rPr lang="en-US" sz="2800" dirty="0"/>
              <a:t>Enterprises and governments adopted it</a:t>
            </a:r>
          </a:p>
          <a:p>
            <a:r>
              <a:rPr lang="en-US" sz="2800" dirty="0"/>
              <a:t>Rise of Ubuntu for user-friendly desktop use</a:t>
            </a:r>
          </a:p>
          <a:p>
            <a:r>
              <a:rPr lang="en-US" sz="2800" dirty="0"/>
              <a:t>Strong ecosystem of contributors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2EC3A0D-4E28-5D49-AF49-8A5D793E8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4497" y="2192592"/>
            <a:ext cx="5048865" cy="50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44DEA-F402-A84D-E3D5-CCA36CCD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9223-914F-78FA-D829-D6B76AF5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699"/>
                </a:solidFill>
              </a:rPr>
              <a:t>Linux Today</a:t>
            </a:r>
            <a:endParaRPr sz="4000" b="1" dirty="0">
              <a:solidFill>
                <a:srgbClr val="0066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2BA8-AEC9-690E-1BEA-13D7BA359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560638"/>
            <a:ext cx="10972800" cy="2926431"/>
          </a:xfrm>
        </p:spPr>
        <p:txBody>
          <a:bodyPr/>
          <a:lstStyle/>
          <a:p>
            <a:r>
              <a:rPr lang="en-US" sz="2800" dirty="0"/>
              <a:t>Powers Android smartphones</a:t>
            </a:r>
          </a:p>
          <a:p>
            <a:r>
              <a:rPr lang="en-US" sz="2800" dirty="0"/>
              <a:t>Dominates cloud computing</a:t>
            </a:r>
          </a:p>
          <a:p>
            <a:r>
              <a:rPr lang="en-US" sz="2800" dirty="0"/>
              <a:t>Runs on supercomputers</a:t>
            </a:r>
          </a:p>
          <a:p>
            <a:r>
              <a:rPr lang="en-US" sz="2800" dirty="0"/>
              <a:t>Integral part of IoT devices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48A78DA-7E09-7E4E-D739-7771FB55C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5897" y="1417638"/>
            <a:ext cx="2394155" cy="2394155"/>
          </a:xfrm>
          <a:prstGeom prst="rect">
            <a:avLst/>
          </a:prstGeom>
        </p:spPr>
      </p:pic>
      <p:pic>
        <p:nvPicPr>
          <p:cNvPr id="7" name="Picture 6" descr="A blue cloud with circuit lines&#10;&#10;AI-generated content may be incorrect.">
            <a:extLst>
              <a:ext uri="{FF2B5EF4-FFF2-40B4-BE49-F238E27FC236}">
                <a16:creationId xmlns:a16="http://schemas.microsoft.com/office/drawing/2014/main" id="{5FE21479-E1E6-5F79-4ABD-0B86BFA0F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27" y="1543153"/>
            <a:ext cx="2143125" cy="2143125"/>
          </a:xfrm>
          <a:prstGeom prst="rect">
            <a:avLst/>
          </a:prstGeom>
        </p:spPr>
      </p:pic>
      <p:pic>
        <p:nvPicPr>
          <p:cNvPr id="10" name="Picture 9" descr="A black and white logo&#10;&#10;AI-generated content may be incorrect.">
            <a:extLst>
              <a:ext uri="{FF2B5EF4-FFF2-40B4-BE49-F238E27FC236}">
                <a16:creationId xmlns:a16="http://schemas.microsoft.com/office/drawing/2014/main" id="{331A6984-B1FB-35E6-F436-4CF5ABAB7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056" y="4006645"/>
            <a:ext cx="2694896" cy="23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3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A69D8-5A85-B9FF-C513-B5182C438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E064-34C2-A7B5-174E-35B2C228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699"/>
                </a:solidFill>
              </a:rPr>
              <a:t>Summary</a:t>
            </a:r>
            <a:endParaRPr sz="4000" b="1" dirty="0">
              <a:solidFill>
                <a:srgbClr val="0066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3F09-63B7-A25A-AFBA-6D297C176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2560638"/>
            <a:ext cx="10972800" cy="2926431"/>
          </a:xfrm>
        </p:spPr>
        <p:txBody>
          <a:bodyPr/>
          <a:lstStyle/>
          <a:p>
            <a:r>
              <a:rPr lang="en-US" sz="2800" dirty="0"/>
              <a:t>From a hobby project in 1991</a:t>
            </a:r>
          </a:p>
          <a:p>
            <a:r>
              <a:rPr lang="en-US" sz="2800" dirty="0"/>
              <a:t>To a global open-source phenomenon</a:t>
            </a:r>
          </a:p>
          <a:p>
            <a:r>
              <a:rPr lang="en-US" sz="2800" dirty="0"/>
              <a:t>Linux now powers much of the modern world</a:t>
            </a:r>
          </a:p>
        </p:txBody>
      </p:sp>
      <p:pic>
        <p:nvPicPr>
          <p:cNvPr id="6" name="Picture 5" descr="A yellow and black logo with a red ribbon&#10;&#10;AI-generated content may be incorrect.">
            <a:extLst>
              <a:ext uri="{FF2B5EF4-FFF2-40B4-BE49-F238E27FC236}">
                <a16:creationId xmlns:a16="http://schemas.microsoft.com/office/drawing/2014/main" id="{54F04D4C-92A6-B265-A24E-A74E76D4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731" y="3789088"/>
            <a:ext cx="3414099" cy="258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5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The History of Linux</vt:lpstr>
      <vt:lpstr>Early Days (1991)</vt:lpstr>
      <vt:lpstr>Open-Source Revolution</vt:lpstr>
      <vt:lpstr>Growth in the 1990s</vt:lpstr>
      <vt:lpstr>Expansion in the 2000s</vt:lpstr>
      <vt:lpstr>Linux Today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Reza Jaliani</cp:lastModifiedBy>
  <cp:revision>7</cp:revision>
  <dcterms:created xsi:type="dcterms:W3CDTF">2013-01-27T09:14:16Z</dcterms:created>
  <dcterms:modified xsi:type="dcterms:W3CDTF">2025-08-29T19:37:44Z</dcterms:modified>
  <cp:category/>
</cp:coreProperties>
</file>