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43"/>
  </p:notesMasterIdLst>
  <p:sldIdLst>
    <p:sldId id="295" r:id="rId2"/>
    <p:sldId id="297" r:id="rId3"/>
    <p:sldId id="269" r:id="rId4"/>
    <p:sldId id="270" r:id="rId5"/>
    <p:sldId id="271" r:id="rId6"/>
    <p:sldId id="283" r:id="rId7"/>
    <p:sldId id="309" r:id="rId8"/>
    <p:sldId id="273" r:id="rId9"/>
    <p:sldId id="338" r:id="rId10"/>
    <p:sldId id="337" r:id="rId11"/>
    <p:sldId id="274" r:id="rId12"/>
    <p:sldId id="315" r:id="rId13"/>
    <p:sldId id="311" r:id="rId14"/>
    <p:sldId id="314" r:id="rId15"/>
    <p:sldId id="275" r:id="rId16"/>
    <p:sldId id="318" r:id="rId17"/>
    <p:sldId id="276" r:id="rId18"/>
    <p:sldId id="288" r:id="rId19"/>
    <p:sldId id="279" r:id="rId20"/>
    <p:sldId id="277" r:id="rId21"/>
    <p:sldId id="322" r:id="rId22"/>
    <p:sldId id="335" r:id="rId23"/>
    <p:sldId id="323" r:id="rId24"/>
    <p:sldId id="320" r:id="rId25"/>
    <p:sldId id="321" r:id="rId26"/>
    <p:sldId id="336" r:id="rId27"/>
    <p:sldId id="324" r:id="rId28"/>
    <p:sldId id="325" r:id="rId29"/>
    <p:sldId id="326" r:id="rId30"/>
    <p:sldId id="339" r:id="rId31"/>
    <p:sldId id="280" r:id="rId32"/>
    <p:sldId id="281" r:id="rId33"/>
    <p:sldId id="319" r:id="rId34"/>
    <p:sldId id="282" r:id="rId35"/>
    <p:sldId id="333" r:id="rId36"/>
    <p:sldId id="329" r:id="rId37"/>
    <p:sldId id="330" r:id="rId38"/>
    <p:sldId id="331" r:id="rId39"/>
    <p:sldId id="332" r:id="rId40"/>
    <p:sldId id="334" r:id="rId41"/>
    <p:sldId id="34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29000"/>
    <a:srgbClr val="E28700"/>
    <a:srgbClr val="FFFFFF"/>
    <a:srgbClr val="FC1D18"/>
    <a:srgbClr val="E42020"/>
    <a:srgbClr val="F36663"/>
    <a:srgbClr val="441D61"/>
    <a:srgbClr val="693107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8" autoAdjust="0"/>
    <p:restoredTop sz="89065" autoAdjust="0"/>
  </p:normalViewPr>
  <p:slideViewPr>
    <p:cSldViewPr snapToGrid="0">
      <p:cViewPr varScale="1">
        <p:scale>
          <a:sx n="78" d="100"/>
          <a:sy n="78" d="100"/>
        </p:scale>
        <p:origin x="-1134" y="-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t1-00-500-26\share\&#1588;&#1575;&#1582;&#1589;&#8204;&#1607;&#1575;\&#1588;&#1588;%20&#1605;&#1575;&#1607;&#1607;%20&#1575;&#1608;&#1604;%201400\&#1588;&#1575;&#1582;&#1589;%20&#1607;&#1575;&#1610;%20&#1601;&#1585;&#1570;&#1610;&#1606;&#1583;&#1610;%20%201400&#1662;&#1575;&#1610;&#1588;%20&#1578;&#1580;&#1605;&#1593;&#1740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38485216285009333"/>
          <c:y val="2.7904156181246649E-2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'گروه نه'!$C$14</c:f>
              <c:strCache>
                <c:ptCount val="1"/>
                <c:pt idx="0">
                  <c:v>میزان رضایت مشترکین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1C7-4C36-80A5-590B446B3B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'گروه نه'!$K$21:$M$21</c:f>
              <c:numCache>
                <c:formatCode>General</c:formatCode>
                <c:ptCount val="3"/>
                <c:pt idx="0">
                  <c:v>1398</c:v>
                </c:pt>
                <c:pt idx="1">
                  <c:v>1399</c:v>
                </c:pt>
                <c:pt idx="2">
                  <c:v>1400</c:v>
                </c:pt>
              </c:numCache>
            </c:numRef>
          </c:cat>
          <c:val>
            <c:numRef>
              <c:f>'گروه نه'!$K$19:$M$19</c:f>
              <c:numCache>
                <c:formatCode>General</c:formatCode>
                <c:ptCount val="3"/>
                <c:pt idx="0">
                  <c:v>69.400000000000006</c:v>
                </c:pt>
                <c:pt idx="1">
                  <c:v>0</c:v>
                </c:pt>
                <c:pt idx="2">
                  <c:v>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C7-4C36-80A5-590B446B3B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6892160"/>
        <c:axId val="26907392"/>
      </c:barChart>
      <c:catAx>
        <c:axId val="2689216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6907392"/>
        <c:crosses val="autoZero"/>
        <c:auto val="1"/>
        <c:lblAlgn val="ctr"/>
        <c:lblOffset val="100"/>
        <c:noMultiLvlLbl val="0"/>
      </c:catAx>
      <c:valAx>
        <c:axId val="26907392"/>
        <c:scaling>
          <c:orientation val="minMax"/>
        </c:scaling>
        <c:delete val="0"/>
        <c:axPos val="r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68921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>
          <a:cs typeface="B Zar" panose="00000400000000000000" pitchFamily="2" charset="-78"/>
        </a:defRPr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FA415-80D4-447D-AAA6-D701F6A282B1}" type="doc">
      <dgm:prSet loTypeId="urn:microsoft.com/office/officeart/2005/8/layout/radial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857794-528B-4E63-92CC-2542AD82E19E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a-IR" altLang="en-US" sz="1400" b="1" dirty="0" smtClean="0">
              <a:solidFill>
                <a:srgbClr val="9A0000"/>
              </a:solidFill>
              <a:cs typeface="B Mitra" panose="00000400000000000000" pitchFamily="2" charset="-78"/>
            </a:rPr>
            <a:t>تغییرات موثر بر سیستم</a:t>
          </a:r>
          <a:endParaRPr lang="en-US" sz="1400" dirty="0">
            <a:solidFill>
              <a:srgbClr val="9A0000"/>
            </a:solidFill>
          </a:endParaRPr>
        </a:p>
      </dgm:t>
    </dgm:pt>
    <dgm:pt modelId="{110FA681-2388-4526-AD2F-947F3239DDED}" type="parTrans" cxnId="{087B3C5D-1494-4A51-ACCB-3CBEF1F0906A}">
      <dgm:prSet/>
      <dgm:spPr/>
      <dgm:t>
        <a:bodyPr/>
        <a:lstStyle/>
        <a:p>
          <a:endParaRPr lang="en-US" sz="1400">
            <a:solidFill>
              <a:srgbClr val="D60000"/>
            </a:solidFill>
          </a:endParaRPr>
        </a:p>
      </dgm:t>
    </dgm:pt>
    <dgm:pt modelId="{BF024E9E-DC44-4265-9EFC-8CEF76CC40CC}" type="sibTrans" cxnId="{087B3C5D-1494-4A51-ACCB-3CBEF1F0906A}">
      <dgm:prSet/>
      <dgm:spPr/>
      <dgm:t>
        <a:bodyPr/>
        <a:lstStyle/>
        <a:p>
          <a:endParaRPr lang="en-US" sz="1400">
            <a:solidFill>
              <a:srgbClr val="D60000"/>
            </a:solidFill>
          </a:endParaRPr>
        </a:p>
      </dgm:t>
    </dgm:pt>
    <dgm:pt modelId="{457500AD-F7B1-45D1-A96F-08BD2FF169FA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a-IR" sz="2400" dirty="0" smtClean="0">
              <a:cs typeface="B Zar" panose="00000400000000000000" pitchFamily="2" charset="-78"/>
            </a:rPr>
            <a:t>تغییر ساختار سازمانی (چارت)</a:t>
          </a:r>
          <a:endParaRPr lang="en-US" sz="2400" dirty="0">
            <a:cs typeface="B Zar" panose="00000400000000000000" pitchFamily="2" charset="-78"/>
          </a:endParaRPr>
        </a:p>
      </dgm:t>
    </dgm:pt>
    <dgm:pt modelId="{EE1A7087-D667-4DA1-A61A-1ED96D880529}" type="parTrans" cxnId="{85A6208D-8F12-44DC-AD1D-8826CB2F373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sz="1100" dirty="0">
            <a:solidFill>
              <a:srgbClr val="D60000"/>
            </a:solidFill>
          </a:endParaRPr>
        </a:p>
      </dgm:t>
    </dgm:pt>
    <dgm:pt modelId="{5C642B87-AF2B-46BD-811B-D636E8322C0C}" type="sibTrans" cxnId="{85A6208D-8F12-44DC-AD1D-8826CB2F373B}">
      <dgm:prSet/>
      <dgm:spPr/>
      <dgm:t>
        <a:bodyPr/>
        <a:lstStyle/>
        <a:p>
          <a:endParaRPr lang="en-US" sz="1400">
            <a:solidFill>
              <a:srgbClr val="D60000"/>
            </a:solidFill>
          </a:endParaRPr>
        </a:p>
      </dgm:t>
    </dgm:pt>
    <dgm:pt modelId="{C7E8B8C5-D924-4639-9643-B1F6654262B0}">
      <dgm:prSet phldrT="[Text]" custT="1"/>
      <dgm:spPr>
        <a:solidFill>
          <a:srgbClr val="FFFFCD"/>
        </a:solidFill>
      </dgm:spPr>
      <dgm:t>
        <a:bodyPr/>
        <a:lstStyle/>
        <a:p>
          <a:r>
            <a:rPr lang="fa-IR" sz="2400" dirty="0" smtClean="0">
              <a:cs typeface="B Zar" panose="00000400000000000000" pitchFamily="2" charset="-78"/>
            </a:rPr>
            <a:t>برنامه یکسان‌سازی سیستم مدیریت در آبفا استان</a:t>
          </a:r>
          <a:endParaRPr lang="en-US" sz="2400" dirty="0">
            <a:cs typeface="B Zar" panose="00000400000000000000" pitchFamily="2" charset="-78"/>
          </a:endParaRPr>
        </a:p>
      </dgm:t>
    </dgm:pt>
    <dgm:pt modelId="{5AAD080D-DA3B-4A47-ADF5-2C606C216D1C}" type="parTrans" cxnId="{F3E78491-9105-430E-83C8-2D62C5E7E85E}">
      <dgm:prSet custT="1"/>
      <dgm:spPr>
        <a:solidFill>
          <a:srgbClr val="FFC000"/>
        </a:solidFill>
      </dgm:spPr>
      <dgm:t>
        <a:bodyPr/>
        <a:lstStyle/>
        <a:p>
          <a:endParaRPr lang="en-US" sz="1100">
            <a:solidFill>
              <a:srgbClr val="D60000"/>
            </a:solidFill>
          </a:endParaRPr>
        </a:p>
      </dgm:t>
    </dgm:pt>
    <dgm:pt modelId="{DBC52EB0-A0C2-4D9F-8823-AD634648346E}" type="sibTrans" cxnId="{F3E78491-9105-430E-83C8-2D62C5E7E85E}">
      <dgm:prSet/>
      <dgm:spPr/>
      <dgm:t>
        <a:bodyPr/>
        <a:lstStyle/>
        <a:p>
          <a:endParaRPr lang="en-US" sz="1400">
            <a:solidFill>
              <a:srgbClr val="D60000"/>
            </a:solidFill>
          </a:endParaRPr>
        </a:p>
      </dgm:t>
    </dgm:pt>
    <dgm:pt modelId="{2BDE1177-F8AF-4A35-93AF-41194DCDD5D1}">
      <dgm:prSet phldrT="[Text]" custT="1"/>
      <dgm:spPr>
        <a:solidFill>
          <a:srgbClr val="DED6E6"/>
        </a:solidFill>
      </dgm:spPr>
      <dgm:t>
        <a:bodyPr/>
        <a:lstStyle/>
        <a:p>
          <a:r>
            <a:rPr lang="fa-IR" sz="2400" dirty="0" smtClean="0">
              <a:cs typeface="B Zar" panose="00000400000000000000" pitchFamily="2" charset="-78"/>
            </a:rPr>
            <a:t>تغییر مدیر ارشد</a:t>
          </a:r>
          <a:endParaRPr lang="en-US" sz="2400" dirty="0">
            <a:cs typeface="B Zar" panose="00000400000000000000" pitchFamily="2" charset="-78"/>
          </a:endParaRPr>
        </a:p>
      </dgm:t>
    </dgm:pt>
    <dgm:pt modelId="{357F09AB-BE67-4197-BE15-56AE3F73DCD5}" type="parTrans" cxnId="{F83D4A13-E59B-4E76-9A05-4B3B8AB0DE43}">
      <dgm:prSet custT="1"/>
      <dgm:spPr>
        <a:solidFill>
          <a:srgbClr val="C5B9D5"/>
        </a:solidFill>
      </dgm:spPr>
      <dgm:t>
        <a:bodyPr/>
        <a:lstStyle/>
        <a:p>
          <a:endParaRPr lang="en-US" sz="1100">
            <a:solidFill>
              <a:srgbClr val="D60000"/>
            </a:solidFill>
          </a:endParaRPr>
        </a:p>
      </dgm:t>
    </dgm:pt>
    <dgm:pt modelId="{48848B5D-DB11-4415-8126-2CECBDBBF78B}" type="sibTrans" cxnId="{F83D4A13-E59B-4E76-9A05-4B3B8AB0DE43}">
      <dgm:prSet/>
      <dgm:spPr/>
      <dgm:t>
        <a:bodyPr/>
        <a:lstStyle/>
        <a:p>
          <a:endParaRPr lang="en-US" sz="1400">
            <a:solidFill>
              <a:srgbClr val="D60000"/>
            </a:solidFill>
          </a:endParaRPr>
        </a:p>
      </dgm:t>
    </dgm:pt>
    <dgm:pt modelId="{FCA1C483-5962-47E1-ADDE-BF573FBB4649}" type="pres">
      <dgm:prSet presAssocID="{135FA415-80D4-447D-AAA6-D701F6A282B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F6C3E5-317C-42A4-8205-B65E93320EC0}" type="pres">
      <dgm:prSet presAssocID="{A3857794-528B-4E63-92CC-2542AD82E19E}" presName="centerShape" presStyleLbl="node0" presStyleIdx="0" presStyleCnt="1" custLinFactNeighborY="6466"/>
      <dgm:spPr/>
      <dgm:t>
        <a:bodyPr/>
        <a:lstStyle/>
        <a:p>
          <a:endParaRPr lang="en-US"/>
        </a:p>
      </dgm:t>
    </dgm:pt>
    <dgm:pt modelId="{1CB69D82-898F-4A9A-8957-603494148BED}" type="pres">
      <dgm:prSet presAssocID="{EE1A7087-D667-4DA1-A61A-1ED96D880529}" presName="parTrans" presStyleLbl="sibTrans2D1" presStyleIdx="0" presStyleCnt="3" custScaleX="101507" custLinFactNeighborY="5424"/>
      <dgm:spPr/>
      <dgm:t>
        <a:bodyPr/>
        <a:lstStyle/>
        <a:p>
          <a:endParaRPr lang="en-US"/>
        </a:p>
      </dgm:t>
    </dgm:pt>
    <dgm:pt modelId="{6D36B2EB-4797-4CD0-A7D8-BCDE49BE9AD7}" type="pres">
      <dgm:prSet presAssocID="{EE1A7087-D667-4DA1-A61A-1ED96D88052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A2F21FF-9092-4ECB-8DBB-BADB09D5CCF7}" type="pres">
      <dgm:prSet presAssocID="{457500AD-F7B1-45D1-A96F-08BD2FF169FA}" presName="node" presStyleLbl="node1" presStyleIdx="0" presStyleCnt="3" custScaleX="149437" custScaleY="128230" custRadScaleRad="83272" custRadScaleInc="83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C9165-C2C6-4694-B65E-91571A86A877}" type="pres">
      <dgm:prSet presAssocID="{5AAD080D-DA3B-4A47-ADF5-2C606C216D1C}" presName="parTrans" presStyleLbl="sibTrans2D1" presStyleIdx="1" presStyleCnt="3" custScaleX="129219" custScaleY="106172"/>
      <dgm:spPr/>
      <dgm:t>
        <a:bodyPr/>
        <a:lstStyle/>
        <a:p>
          <a:endParaRPr lang="en-US"/>
        </a:p>
      </dgm:t>
    </dgm:pt>
    <dgm:pt modelId="{1B21BF47-CF7D-48C0-92EE-CA84DDE5EBD4}" type="pres">
      <dgm:prSet presAssocID="{5AAD080D-DA3B-4A47-ADF5-2C606C216D1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CB82C3-A8F1-4D4D-AF2F-EB75EE5B834C}" type="pres">
      <dgm:prSet presAssocID="{C7E8B8C5-D924-4639-9643-B1F6654262B0}" presName="node" presStyleLbl="node1" presStyleIdx="1" presStyleCnt="3" custScaleX="156582" custScaleY="132443" custRadScaleRad="121782" custRadScaleInc="-230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7F9A8-8AAC-479C-B08A-01AD0A44F790}" type="pres">
      <dgm:prSet presAssocID="{357F09AB-BE67-4197-BE15-56AE3F73DCD5}" presName="parTrans" presStyleLbl="sibTrans2D1" presStyleIdx="2" presStyleCnt="3"/>
      <dgm:spPr/>
      <dgm:t>
        <a:bodyPr/>
        <a:lstStyle/>
        <a:p>
          <a:endParaRPr lang="en-US"/>
        </a:p>
      </dgm:t>
    </dgm:pt>
    <dgm:pt modelId="{BD94A6C0-B1C8-4B90-8AF4-ACBE70D108DE}" type="pres">
      <dgm:prSet presAssocID="{357F09AB-BE67-4197-BE15-56AE3F73DCD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A6AC4C2-6756-466A-9A90-A9EF0B33F832}" type="pres">
      <dgm:prSet presAssocID="{2BDE1177-F8AF-4A35-93AF-41194DCDD5D1}" presName="node" presStyleLbl="node1" presStyleIdx="2" presStyleCnt="3" custScaleX="135435" custScaleY="139316" custRadScaleRad="110529" custRadScaleInc="22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BA522-A71B-4203-A4BA-639DA0168D25}" type="presOf" srcId="{135FA415-80D4-447D-AAA6-D701F6A282B1}" destId="{FCA1C483-5962-47E1-ADDE-BF573FBB4649}" srcOrd="0" destOrd="0" presId="urn:microsoft.com/office/officeart/2005/8/layout/radial5"/>
    <dgm:cxn modelId="{99B27C20-5C14-4E14-9CD8-E0404161AD27}" type="presOf" srcId="{357F09AB-BE67-4197-BE15-56AE3F73DCD5}" destId="{BD94A6C0-B1C8-4B90-8AF4-ACBE70D108DE}" srcOrd="1" destOrd="0" presId="urn:microsoft.com/office/officeart/2005/8/layout/radial5"/>
    <dgm:cxn modelId="{D7ADFDCD-DB89-455A-AF53-F18D5AD325BF}" type="presOf" srcId="{5AAD080D-DA3B-4A47-ADF5-2C606C216D1C}" destId="{15FC9165-C2C6-4694-B65E-91571A86A877}" srcOrd="0" destOrd="0" presId="urn:microsoft.com/office/officeart/2005/8/layout/radial5"/>
    <dgm:cxn modelId="{16FE5F00-5774-4A25-9D2F-CD5264386BBE}" type="presOf" srcId="{C7E8B8C5-D924-4639-9643-B1F6654262B0}" destId="{DECB82C3-A8F1-4D4D-AF2F-EB75EE5B834C}" srcOrd="0" destOrd="0" presId="urn:microsoft.com/office/officeart/2005/8/layout/radial5"/>
    <dgm:cxn modelId="{17B3E3EB-92F9-4298-9BA4-B64251E89927}" type="presOf" srcId="{5AAD080D-DA3B-4A47-ADF5-2C606C216D1C}" destId="{1B21BF47-CF7D-48C0-92EE-CA84DDE5EBD4}" srcOrd="1" destOrd="0" presId="urn:microsoft.com/office/officeart/2005/8/layout/radial5"/>
    <dgm:cxn modelId="{087B3C5D-1494-4A51-ACCB-3CBEF1F0906A}" srcId="{135FA415-80D4-447D-AAA6-D701F6A282B1}" destId="{A3857794-528B-4E63-92CC-2542AD82E19E}" srcOrd="0" destOrd="0" parTransId="{110FA681-2388-4526-AD2F-947F3239DDED}" sibTransId="{BF024E9E-DC44-4265-9EFC-8CEF76CC40CC}"/>
    <dgm:cxn modelId="{7064AFAF-D81E-46E8-82C6-CD8463F02DEB}" type="presOf" srcId="{EE1A7087-D667-4DA1-A61A-1ED96D880529}" destId="{1CB69D82-898F-4A9A-8957-603494148BED}" srcOrd="0" destOrd="0" presId="urn:microsoft.com/office/officeart/2005/8/layout/radial5"/>
    <dgm:cxn modelId="{85A6208D-8F12-44DC-AD1D-8826CB2F373B}" srcId="{A3857794-528B-4E63-92CC-2542AD82E19E}" destId="{457500AD-F7B1-45D1-A96F-08BD2FF169FA}" srcOrd="0" destOrd="0" parTransId="{EE1A7087-D667-4DA1-A61A-1ED96D880529}" sibTransId="{5C642B87-AF2B-46BD-811B-D636E8322C0C}"/>
    <dgm:cxn modelId="{BEB29A14-7194-440A-BFBD-E33574BB3A1E}" type="presOf" srcId="{EE1A7087-D667-4DA1-A61A-1ED96D880529}" destId="{6D36B2EB-4797-4CD0-A7D8-BCDE49BE9AD7}" srcOrd="1" destOrd="0" presId="urn:microsoft.com/office/officeart/2005/8/layout/radial5"/>
    <dgm:cxn modelId="{F3E78491-9105-430E-83C8-2D62C5E7E85E}" srcId="{A3857794-528B-4E63-92CC-2542AD82E19E}" destId="{C7E8B8C5-D924-4639-9643-B1F6654262B0}" srcOrd="1" destOrd="0" parTransId="{5AAD080D-DA3B-4A47-ADF5-2C606C216D1C}" sibTransId="{DBC52EB0-A0C2-4D9F-8823-AD634648346E}"/>
    <dgm:cxn modelId="{F83D4A13-E59B-4E76-9A05-4B3B8AB0DE43}" srcId="{A3857794-528B-4E63-92CC-2542AD82E19E}" destId="{2BDE1177-F8AF-4A35-93AF-41194DCDD5D1}" srcOrd="2" destOrd="0" parTransId="{357F09AB-BE67-4197-BE15-56AE3F73DCD5}" sibTransId="{48848B5D-DB11-4415-8126-2CECBDBBF78B}"/>
    <dgm:cxn modelId="{4909CCD2-C919-4BF5-9352-A7D236D5952B}" type="presOf" srcId="{A3857794-528B-4E63-92CC-2542AD82E19E}" destId="{C1F6C3E5-317C-42A4-8205-B65E93320EC0}" srcOrd="0" destOrd="0" presId="urn:microsoft.com/office/officeart/2005/8/layout/radial5"/>
    <dgm:cxn modelId="{6E73E788-D902-496C-90B0-B6A4B6237015}" type="presOf" srcId="{357F09AB-BE67-4197-BE15-56AE3F73DCD5}" destId="{98D7F9A8-8AAC-479C-B08A-01AD0A44F790}" srcOrd="0" destOrd="0" presId="urn:microsoft.com/office/officeart/2005/8/layout/radial5"/>
    <dgm:cxn modelId="{4DFAF4E0-C121-42D5-B2BA-7CBF95AC39F1}" type="presOf" srcId="{2BDE1177-F8AF-4A35-93AF-41194DCDD5D1}" destId="{AA6AC4C2-6756-466A-9A90-A9EF0B33F832}" srcOrd="0" destOrd="0" presId="urn:microsoft.com/office/officeart/2005/8/layout/radial5"/>
    <dgm:cxn modelId="{7C123B82-4057-4EB3-8D2E-B1398B4636B0}" type="presOf" srcId="{457500AD-F7B1-45D1-A96F-08BD2FF169FA}" destId="{6A2F21FF-9092-4ECB-8DBB-BADB09D5CCF7}" srcOrd="0" destOrd="0" presId="urn:microsoft.com/office/officeart/2005/8/layout/radial5"/>
    <dgm:cxn modelId="{14B67E1D-D866-4AC8-84B4-EFBE87AFD6FA}" type="presParOf" srcId="{FCA1C483-5962-47E1-ADDE-BF573FBB4649}" destId="{C1F6C3E5-317C-42A4-8205-B65E93320EC0}" srcOrd="0" destOrd="0" presId="urn:microsoft.com/office/officeart/2005/8/layout/radial5"/>
    <dgm:cxn modelId="{1C8D3BA8-85A9-4366-8291-E5C784181770}" type="presParOf" srcId="{FCA1C483-5962-47E1-ADDE-BF573FBB4649}" destId="{1CB69D82-898F-4A9A-8957-603494148BED}" srcOrd="1" destOrd="0" presId="urn:microsoft.com/office/officeart/2005/8/layout/radial5"/>
    <dgm:cxn modelId="{974E0182-2BD9-4FA9-BEE7-2612BBBAFE69}" type="presParOf" srcId="{1CB69D82-898F-4A9A-8957-603494148BED}" destId="{6D36B2EB-4797-4CD0-A7D8-BCDE49BE9AD7}" srcOrd="0" destOrd="0" presId="urn:microsoft.com/office/officeart/2005/8/layout/radial5"/>
    <dgm:cxn modelId="{F386A7AB-E456-4F9C-8A06-F9DAF3531043}" type="presParOf" srcId="{FCA1C483-5962-47E1-ADDE-BF573FBB4649}" destId="{6A2F21FF-9092-4ECB-8DBB-BADB09D5CCF7}" srcOrd="2" destOrd="0" presId="urn:microsoft.com/office/officeart/2005/8/layout/radial5"/>
    <dgm:cxn modelId="{740256DC-91B4-4DE1-956C-5061A25A8DAF}" type="presParOf" srcId="{FCA1C483-5962-47E1-ADDE-BF573FBB4649}" destId="{15FC9165-C2C6-4694-B65E-91571A86A877}" srcOrd="3" destOrd="0" presId="urn:microsoft.com/office/officeart/2005/8/layout/radial5"/>
    <dgm:cxn modelId="{F092B459-9855-4476-B578-96AFCCB9839C}" type="presParOf" srcId="{15FC9165-C2C6-4694-B65E-91571A86A877}" destId="{1B21BF47-CF7D-48C0-92EE-CA84DDE5EBD4}" srcOrd="0" destOrd="0" presId="urn:microsoft.com/office/officeart/2005/8/layout/radial5"/>
    <dgm:cxn modelId="{00AEC6A9-79F8-42D4-98A1-A0DF7A77D606}" type="presParOf" srcId="{FCA1C483-5962-47E1-ADDE-BF573FBB4649}" destId="{DECB82C3-A8F1-4D4D-AF2F-EB75EE5B834C}" srcOrd="4" destOrd="0" presId="urn:microsoft.com/office/officeart/2005/8/layout/radial5"/>
    <dgm:cxn modelId="{AA01C7AE-3EEF-47F0-A500-3827E5624CE9}" type="presParOf" srcId="{FCA1C483-5962-47E1-ADDE-BF573FBB4649}" destId="{98D7F9A8-8AAC-479C-B08A-01AD0A44F790}" srcOrd="5" destOrd="0" presId="urn:microsoft.com/office/officeart/2005/8/layout/radial5"/>
    <dgm:cxn modelId="{3022F3FF-22F5-4AAD-A040-AEA51C253AF2}" type="presParOf" srcId="{98D7F9A8-8AAC-479C-B08A-01AD0A44F790}" destId="{BD94A6C0-B1C8-4B90-8AF4-ACBE70D108DE}" srcOrd="0" destOrd="0" presId="urn:microsoft.com/office/officeart/2005/8/layout/radial5"/>
    <dgm:cxn modelId="{5AD932EE-F4A7-497D-B242-A77BF3887C3B}" type="presParOf" srcId="{FCA1C483-5962-47E1-ADDE-BF573FBB4649}" destId="{AA6AC4C2-6756-466A-9A90-A9EF0B33F832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86DE41-D906-493F-B848-54A8714AC59F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0B207DC-5152-4D60-821E-56CC16DF5911}">
      <dgm:prSet phldrT="[Text]" custT="1"/>
      <dgm:spPr/>
      <dgm:t>
        <a:bodyPr/>
        <a:lstStyle/>
        <a:p>
          <a:r>
            <a:rPr lang="fa-IR" sz="2000" dirty="0" smtClean="0">
              <a:cs typeface="2  Zar" panose="00000400000000000000" pitchFamily="2" charset="-78"/>
            </a:rPr>
            <a:t>حوزه قائم مقام مدیریت  - </a:t>
          </a:r>
          <a:r>
            <a:rPr lang="fa-IR" sz="2000" b="1" dirty="0" smtClean="0">
              <a:solidFill>
                <a:srgbClr val="9A0000"/>
              </a:solidFill>
              <a:cs typeface="2  Zar" panose="00000400000000000000" pitchFamily="2" charset="-78"/>
            </a:rPr>
            <a:t>16</a:t>
          </a:r>
          <a:endParaRPr lang="en-US" sz="2000" b="1" dirty="0">
            <a:solidFill>
              <a:srgbClr val="9A0000"/>
            </a:solidFill>
            <a:cs typeface="2  Zar" panose="00000400000000000000" pitchFamily="2" charset="-78"/>
          </a:endParaRPr>
        </a:p>
      </dgm:t>
    </dgm:pt>
    <dgm:pt modelId="{027FBB59-E8DB-4AC8-9BE5-5E9CCC33E7F3}" type="parTrans" cxnId="{E89E68F1-85B0-4F21-A6BD-4D755FE410E8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8B878BED-694B-4DFD-88C3-34D3A9034D28}" type="sibTrans" cxnId="{E89E68F1-85B0-4F21-A6BD-4D755FE410E8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F543D0FB-656A-4D39-AC30-8B797C146748}">
      <dgm:prSet phldrT="[Text]" custT="1"/>
      <dgm:spPr/>
      <dgm:t>
        <a:bodyPr/>
        <a:lstStyle/>
        <a:p>
          <a:r>
            <a:rPr lang="fa-IR" sz="2000" dirty="0" smtClean="0">
              <a:cs typeface="2  Zar" panose="00000400000000000000" pitchFamily="2" charset="-78"/>
            </a:rPr>
            <a:t>معاونت برنامه‌ریزی و منابع‌انسانی - </a:t>
          </a:r>
          <a:r>
            <a:rPr lang="fa-IR" sz="2000" b="1" dirty="0" smtClean="0">
              <a:solidFill>
                <a:srgbClr val="9A0000"/>
              </a:solidFill>
              <a:cs typeface="2  Zar" panose="00000400000000000000" pitchFamily="2" charset="-78"/>
            </a:rPr>
            <a:t>21</a:t>
          </a:r>
          <a:r>
            <a:rPr lang="fa-IR" sz="2000" dirty="0" smtClean="0">
              <a:cs typeface="2  Zar" panose="00000400000000000000" pitchFamily="2" charset="-78"/>
            </a:rPr>
            <a:t> </a:t>
          </a:r>
          <a:endParaRPr lang="en-US" sz="2000" dirty="0">
            <a:cs typeface="2  Zar" panose="00000400000000000000" pitchFamily="2" charset="-78"/>
          </a:endParaRPr>
        </a:p>
      </dgm:t>
    </dgm:pt>
    <dgm:pt modelId="{F0F500F2-2E2D-4DCB-BE37-4B143FC11408}" type="parTrans" cxnId="{B6E41BE2-4A7E-4B27-A106-9C0ABCE8C0CC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AD330A25-085F-4BB3-9C09-D736D68104A5}" type="sibTrans" cxnId="{B6E41BE2-4A7E-4B27-A106-9C0ABCE8C0CC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DEEE6775-78C2-4B24-9863-F834C08E5A3E}">
      <dgm:prSet phldrT="[Text]" custT="1"/>
      <dgm:spPr/>
      <dgm:t>
        <a:bodyPr/>
        <a:lstStyle/>
        <a:p>
          <a:r>
            <a:rPr lang="fa-IR" sz="2000" dirty="0" smtClean="0">
              <a:cs typeface="2  Zar" panose="00000400000000000000" pitchFamily="2" charset="-78"/>
            </a:rPr>
            <a:t>معاونت بهره‌برداری - </a:t>
          </a:r>
          <a:r>
            <a:rPr lang="fa-IR" sz="2000" b="1" dirty="0" smtClean="0">
              <a:solidFill>
                <a:srgbClr val="9A0000"/>
              </a:solidFill>
              <a:cs typeface="2  Zar" panose="00000400000000000000" pitchFamily="2" charset="-78"/>
            </a:rPr>
            <a:t>10</a:t>
          </a:r>
          <a:endParaRPr lang="en-US" sz="2000" b="1" dirty="0">
            <a:solidFill>
              <a:srgbClr val="9A0000"/>
            </a:solidFill>
            <a:cs typeface="2  Zar" panose="00000400000000000000" pitchFamily="2" charset="-78"/>
          </a:endParaRPr>
        </a:p>
      </dgm:t>
    </dgm:pt>
    <dgm:pt modelId="{78576B8D-84A8-491B-88DC-9C784CE006FE}" type="parTrans" cxnId="{683D1230-4729-4FC1-A013-50E722660D2C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440B08FD-EC12-41C7-A4AC-4FA9039BB3A2}" type="sibTrans" cxnId="{683D1230-4729-4FC1-A013-50E722660D2C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C5A4E19B-01BE-4C1C-AD21-F59A058F72D9}">
      <dgm:prSet custT="1"/>
      <dgm:spPr/>
      <dgm:t>
        <a:bodyPr/>
        <a:lstStyle/>
        <a:p>
          <a:r>
            <a:rPr lang="fa-IR" sz="2000" dirty="0" smtClean="0">
              <a:cs typeface="2  Zar" panose="00000400000000000000" pitchFamily="2" charset="-78"/>
            </a:rPr>
            <a:t>معاونت مهندسی و توسعه - </a:t>
          </a:r>
          <a:r>
            <a:rPr lang="fa-IR" sz="2000" b="1" dirty="0" smtClean="0">
              <a:solidFill>
                <a:srgbClr val="9A0000"/>
              </a:solidFill>
              <a:cs typeface="2  Zar" panose="00000400000000000000" pitchFamily="2" charset="-78"/>
            </a:rPr>
            <a:t>6</a:t>
          </a:r>
          <a:r>
            <a:rPr lang="fa-IR" sz="2000" dirty="0" smtClean="0">
              <a:cs typeface="2  Zar" panose="00000400000000000000" pitchFamily="2" charset="-78"/>
            </a:rPr>
            <a:t> </a:t>
          </a:r>
          <a:endParaRPr lang="en-US" sz="2000" dirty="0">
            <a:cs typeface="2  Zar" panose="00000400000000000000" pitchFamily="2" charset="-78"/>
          </a:endParaRPr>
        </a:p>
      </dgm:t>
    </dgm:pt>
    <dgm:pt modelId="{1EBB69F5-1108-4820-B9B1-1E2582E9115D}" type="parTrans" cxnId="{A7127A2E-8D22-4D0E-89A0-8CDF6E7E32A3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E8C62DFE-CCCF-49E6-9887-4053463371E1}" type="sibTrans" cxnId="{A7127A2E-8D22-4D0E-89A0-8CDF6E7E32A3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FA297FB2-3F2D-4873-9D3C-04C18305159B}">
      <dgm:prSet custT="1"/>
      <dgm:spPr/>
      <dgm:t>
        <a:bodyPr/>
        <a:lstStyle/>
        <a:p>
          <a:r>
            <a:rPr lang="fa-IR" sz="2000" dirty="0" smtClean="0">
              <a:cs typeface="2  Zar" panose="00000400000000000000" pitchFamily="2" charset="-78"/>
            </a:rPr>
            <a:t>معاونت مالی و پشتیبانی (به استثنا بخش مالی) - </a:t>
          </a:r>
          <a:r>
            <a:rPr lang="fa-IR" sz="2000" b="1" dirty="0" smtClean="0">
              <a:solidFill>
                <a:srgbClr val="9A0000"/>
              </a:solidFill>
              <a:cs typeface="2  Zar" panose="00000400000000000000" pitchFamily="2" charset="-78"/>
            </a:rPr>
            <a:t>13</a:t>
          </a:r>
          <a:endParaRPr lang="en-US" sz="2000" b="1" dirty="0">
            <a:solidFill>
              <a:srgbClr val="9A0000"/>
            </a:solidFill>
            <a:cs typeface="2  Zar" panose="00000400000000000000" pitchFamily="2" charset="-78"/>
          </a:endParaRPr>
        </a:p>
      </dgm:t>
    </dgm:pt>
    <dgm:pt modelId="{38072C41-F3C3-473B-AA11-4CFF67EE8504}" type="parTrans" cxnId="{EA952554-39D8-45B1-BB44-EC207A408887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35F14D7C-BDF5-4F64-9E11-410084D04BF8}" type="sibTrans" cxnId="{EA952554-39D8-45B1-BB44-EC207A408887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8404773B-DA76-407C-B508-8F37E6A85A31}">
      <dgm:prSet custT="1"/>
      <dgm:spPr/>
      <dgm:t>
        <a:bodyPr/>
        <a:lstStyle/>
        <a:p>
          <a:r>
            <a:rPr lang="fa-IR" sz="2000" dirty="0" smtClean="0">
              <a:cs typeface="2  Zar" panose="00000400000000000000" pitchFamily="2" charset="-78"/>
            </a:rPr>
            <a:t>معاونت درآمد و امورمشترکین - </a:t>
          </a:r>
          <a:r>
            <a:rPr lang="fa-IR" sz="2000" b="1" dirty="0" smtClean="0">
              <a:solidFill>
                <a:srgbClr val="9A0000"/>
              </a:solidFill>
              <a:cs typeface="2  Zar" panose="00000400000000000000" pitchFamily="2" charset="-78"/>
            </a:rPr>
            <a:t>3</a:t>
          </a:r>
          <a:r>
            <a:rPr lang="fa-IR" sz="2000" dirty="0" smtClean="0">
              <a:cs typeface="2  Zar" panose="00000400000000000000" pitchFamily="2" charset="-78"/>
            </a:rPr>
            <a:t> </a:t>
          </a:r>
          <a:endParaRPr lang="en-US" sz="2000" dirty="0">
            <a:cs typeface="2  Zar" panose="00000400000000000000" pitchFamily="2" charset="-78"/>
          </a:endParaRPr>
        </a:p>
      </dgm:t>
    </dgm:pt>
    <dgm:pt modelId="{6022E185-C183-419F-9C10-FB04D023617D}" type="parTrans" cxnId="{2562001B-F246-45E3-AFE2-620AAB6759B8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4417ECF3-2F84-4E05-BEEF-FD9334960C6E}" type="sibTrans" cxnId="{2562001B-F246-45E3-AFE2-620AAB6759B8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B0C0F077-CF0F-476D-987F-D28AC2D1A1D5}">
      <dgm:prSet custT="1"/>
      <dgm:spPr/>
      <dgm:t>
        <a:bodyPr/>
        <a:lstStyle/>
        <a:p>
          <a:r>
            <a:rPr lang="fa-IR" sz="2000" dirty="0" smtClean="0">
              <a:cs typeface="2  Zar" panose="00000400000000000000" pitchFamily="2" charset="-78"/>
            </a:rPr>
            <a:t>دفاتر مستقل - </a:t>
          </a:r>
          <a:r>
            <a:rPr lang="fa-IR" sz="2000" b="1" dirty="0" smtClean="0">
              <a:solidFill>
                <a:srgbClr val="9A0000"/>
              </a:solidFill>
              <a:cs typeface="2  Zar" panose="00000400000000000000" pitchFamily="2" charset="-78"/>
            </a:rPr>
            <a:t>9</a:t>
          </a:r>
          <a:endParaRPr lang="en-US" sz="2000" b="1" dirty="0">
            <a:solidFill>
              <a:srgbClr val="9A0000"/>
            </a:solidFill>
            <a:cs typeface="2  Zar" panose="00000400000000000000" pitchFamily="2" charset="-78"/>
          </a:endParaRPr>
        </a:p>
      </dgm:t>
    </dgm:pt>
    <dgm:pt modelId="{2EEC330D-C505-4E3F-A7AE-498526A0A1BA}" type="parTrans" cxnId="{CCE45E4F-3012-42EB-86AD-AFB70CF1C0CE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41A4FFA0-9FC0-4B31-BABA-C49592F06346}" type="sibTrans" cxnId="{CCE45E4F-3012-42EB-86AD-AFB70CF1C0CE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4DF497CD-C183-49B3-9295-C757E69E570C}">
      <dgm:prSet custT="1"/>
      <dgm:spPr/>
      <dgm:t>
        <a:bodyPr/>
        <a:lstStyle/>
        <a:p>
          <a:r>
            <a:rPr lang="fa-IR" sz="2000" dirty="0" smtClean="0">
              <a:cs typeface="2  Zar" panose="00000400000000000000" pitchFamily="2" charset="-78"/>
            </a:rPr>
            <a:t>نواحی - </a:t>
          </a:r>
          <a:r>
            <a:rPr lang="fa-IR" sz="2000" b="1" dirty="0" smtClean="0">
              <a:solidFill>
                <a:srgbClr val="9A0000"/>
              </a:solidFill>
              <a:cs typeface="2  Zar" panose="00000400000000000000" pitchFamily="2" charset="-78"/>
            </a:rPr>
            <a:t>23</a:t>
          </a:r>
          <a:endParaRPr lang="en-US" sz="2000" b="1" dirty="0">
            <a:solidFill>
              <a:srgbClr val="9A0000"/>
            </a:solidFill>
            <a:cs typeface="2  Zar" panose="00000400000000000000" pitchFamily="2" charset="-78"/>
          </a:endParaRPr>
        </a:p>
      </dgm:t>
    </dgm:pt>
    <dgm:pt modelId="{BF81409C-A7FC-4217-99DE-AA5805626D8F}" type="parTrans" cxnId="{05FF0548-A3B8-4929-9CD9-3FF4DC967B3D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312C0C76-3986-46A1-9447-B8C6B7FFB04A}" type="sibTrans" cxnId="{05FF0548-A3B8-4929-9CD9-3FF4DC967B3D}">
      <dgm:prSet/>
      <dgm:spPr/>
      <dgm:t>
        <a:bodyPr/>
        <a:lstStyle/>
        <a:p>
          <a:endParaRPr lang="en-US" sz="2000">
            <a:cs typeface="2  Zar" panose="00000400000000000000" pitchFamily="2" charset="-78"/>
          </a:endParaRPr>
        </a:p>
      </dgm:t>
    </dgm:pt>
    <dgm:pt modelId="{F6838092-AC35-4834-AF6E-55E3F11002F4}" type="pres">
      <dgm:prSet presAssocID="{3F86DE41-D906-493F-B848-54A8714AC59F}" presName="Name0" presStyleCnt="0">
        <dgm:presLayoutVars>
          <dgm:chMax/>
          <dgm:chPref/>
          <dgm:dir val="rev"/>
        </dgm:presLayoutVars>
      </dgm:prSet>
      <dgm:spPr/>
      <dgm:t>
        <a:bodyPr/>
        <a:lstStyle/>
        <a:p>
          <a:endParaRPr lang="en-US"/>
        </a:p>
      </dgm:t>
    </dgm:pt>
    <dgm:pt modelId="{F1031CF5-939A-4428-8A0F-B18C6102D65B}" type="pres">
      <dgm:prSet presAssocID="{30B207DC-5152-4D60-821E-56CC16DF5911}" presName="parenttextcomposite" presStyleCnt="0"/>
      <dgm:spPr/>
    </dgm:pt>
    <dgm:pt modelId="{74326C59-4571-4317-AB3C-BAEDB58B2B02}" type="pres">
      <dgm:prSet presAssocID="{30B207DC-5152-4D60-821E-56CC16DF5911}" presName="parenttext" presStyleLbl="revTx" presStyleIdx="0" presStyleCnt="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A971B-1EE7-4EA0-BC17-6EA511CCD7E5}" type="pres">
      <dgm:prSet presAssocID="{30B207DC-5152-4D60-821E-56CC16DF5911}" presName="parallelogramComposite" presStyleCnt="0"/>
      <dgm:spPr/>
    </dgm:pt>
    <dgm:pt modelId="{F8A9611C-0C50-4DAB-9BD8-7D9BAC4EEAB2}" type="pres">
      <dgm:prSet presAssocID="{30B207DC-5152-4D60-821E-56CC16DF5911}" presName="parallelogram1" presStyleLbl="alignNode1" presStyleIdx="0" presStyleCnt="56"/>
      <dgm:spPr/>
    </dgm:pt>
    <dgm:pt modelId="{6EA02BB6-21C6-48C3-A409-B39EF2F84287}" type="pres">
      <dgm:prSet presAssocID="{30B207DC-5152-4D60-821E-56CC16DF5911}" presName="parallelogram2" presStyleLbl="alignNode1" presStyleIdx="1" presStyleCnt="56"/>
      <dgm:spPr/>
    </dgm:pt>
    <dgm:pt modelId="{1407A65F-DD48-4F3E-B640-D00D18F80C3A}" type="pres">
      <dgm:prSet presAssocID="{30B207DC-5152-4D60-821E-56CC16DF5911}" presName="parallelogram3" presStyleLbl="alignNode1" presStyleIdx="2" presStyleCnt="56"/>
      <dgm:spPr/>
    </dgm:pt>
    <dgm:pt modelId="{56867F34-FB4B-4E8A-BAE8-A4EF5E77802C}" type="pres">
      <dgm:prSet presAssocID="{30B207DC-5152-4D60-821E-56CC16DF5911}" presName="parallelogram4" presStyleLbl="alignNode1" presStyleIdx="3" presStyleCnt="56"/>
      <dgm:spPr/>
    </dgm:pt>
    <dgm:pt modelId="{40435DFD-1955-47A5-B306-EBEA5DDFE1D0}" type="pres">
      <dgm:prSet presAssocID="{30B207DC-5152-4D60-821E-56CC16DF5911}" presName="parallelogram5" presStyleLbl="alignNode1" presStyleIdx="4" presStyleCnt="56"/>
      <dgm:spPr/>
    </dgm:pt>
    <dgm:pt modelId="{C57AAB15-73FA-46D7-B529-B98BCF7D5C05}" type="pres">
      <dgm:prSet presAssocID="{30B207DC-5152-4D60-821E-56CC16DF5911}" presName="parallelogram6" presStyleLbl="alignNode1" presStyleIdx="5" presStyleCnt="56"/>
      <dgm:spPr/>
    </dgm:pt>
    <dgm:pt modelId="{CD2B7C82-84EE-4C15-8FCD-6AC67C8D63D5}" type="pres">
      <dgm:prSet presAssocID="{30B207DC-5152-4D60-821E-56CC16DF5911}" presName="parallelogram7" presStyleLbl="alignNode1" presStyleIdx="6" presStyleCnt="56"/>
      <dgm:spPr/>
    </dgm:pt>
    <dgm:pt modelId="{8EB3BDE8-A623-45AE-9FAF-D0EA157BD290}" type="pres">
      <dgm:prSet presAssocID="{8B878BED-694B-4DFD-88C3-34D3A9034D28}" presName="sibTrans" presStyleCnt="0"/>
      <dgm:spPr/>
    </dgm:pt>
    <dgm:pt modelId="{034A5408-F0FE-4204-9AFC-1AAF1EB06B4F}" type="pres">
      <dgm:prSet presAssocID="{F543D0FB-656A-4D39-AC30-8B797C146748}" presName="parenttextcomposite" presStyleCnt="0"/>
      <dgm:spPr/>
    </dgm:pt>
    <dgm:pt modelId="{47A45B08-54B0-4542-8E9D-8F15AE253140}" type="pres">
      <dgm:prSet presAssocID="{F543D0FB-656A-4D39-AC30-8B797C146748}" presName="parenttext" presStyleLbl="revTx" presStyleIdx="1" presStyleCnt="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B99D-2EDB-47F9-9750-10226ACB86F4}" type="pres">
      <dgm:prSet presAssocID="{F543D0FB-656A-4D39-AC30-8B797C146748}" presName="parallelogramComposite" presStyleCnt="0"/>
      <dgm:spPr/>
    </dgm:pt>
    <dgm:pt modelId="{FFF8FB3B-42CD-41A7-9B94-E622FC739D5D}" type="pres">
      <dgm:prSet presAssocID="{F543D0FB-656A-4D39-AC30-8B797C146748}" presName="parallelogram1" presStyleLbl="alignNode1" presStyleIdx="7" presStyleCnt="56"/>
      <dgm:spPr/>
    </dgm:pt>
    <dgm:pt modelId="{BA58F9FA-04C0-4EC8-9DF0-17097A93EC52}" type="pres">
      <dgm:prSet presAssocID="{F543D0FB-656A-4D39-AC30-8B797C146748}" presName="parallelogram2" presStyleLbl="alignNode1" presStyleIdx="8" presStyleCnt="56"/>
      <dgm:spPr/>
    </dgm:pt>
    <dgm:pt modelId="{04B6B814-F711-4B89-BF9D-23CD8D781932}" type="pres">
      <dgm:prSet presAssocID="{F543D0FB-656A-4D39-AC30-8B797C146748}" presName="parallelogram3" presStyleLbl="alignNode1" presStyleIdx="9" presStyleCnt="56"/>
      <dgm:spPr/>
    </dgm:pt>
    <dgm:pt modelId="{11E61A03-115E-474D-B91C-AFECFCA603B7}" type="pres">
      <dgm:prSet presAssocID="{F543D0FB-656A-4D39-AC30-8B797C146748}" presName="parallelogram4" presStyleLbl="alignNode1" presStyleIdx="10" presStyleCnt="56"/>
      <dgm:spPr/>
    </dgm:pt>
    <dgm:pt modelId="{543C19E7-76D2-47F1-B2D5-CA405CC0EAA7}" type="pres">
      <dgm:prSet presAssocID="{F543D0FB-656A-4D39-AC30-8B797C146748}" presName="parallelogram5" presStyleLbl="alignNode1" presStyleIdx="11" presStyleCnt="56"/>
      <dgm:spPr/>
    </dgm:pt>
    <dgm:pt modelId="{72966C53-0AEA-474D-9183-CE1652659D9E}" type="pres">
      <dgm:prSet presAssocID="{F543D0FB-656A-4D39-AC30-8B797C146748}" presName="parallelogram6" presStyleLbl="alignNode1" presStyleIdx="12" presStyleCnt="56"/>
      <dgm:spPr/>
    </dgm:pt>
    <dgm:pt modelId="{F5DECF92-4E2C-4AA3-ADF9-5B052C18F7CE}" type="pres">
      <dgm:prSet presAssocID="{F543D0FB-656A-4D39-AC30-8B797C146748}" presName="parallelogram7" presStyleLbl="alignNode1" presStyleIdx="13" presStyleCnt="56"/>
      <dgm:spPr/>
    </dgm:pt>
    <dgm:pt modelId="{FC38E1CB-3989-4FB0-9B00-DD8C7D7246D1}" type="pres">
      <dgm:prSet presAssocID="{AD330A25-085F-4BB3-9C09-D736D68104A5}" presName="sibTrans" presStyleCnt="0"/>
      <dgm:spPr/>
    </dgm:pt>
    <dgm:pt modelId="{AFBEFAE9-949F-4825-9ED9-48FF1946A43A}" type="pres">
      <dgm:prSet presAssocID="{DEEE6775-78C2-4B24-9863-F834C08E5A3E}" presName="parenttextcomposite" presStyleCnt="0"/>
      <dgm:spPr/>
    </dgm:pt>
    <dgm:pt modelId="{CB83BF7C-54CE-47EB-A0F4-2ADE507AB5E3}" type="pres">
      <dgm:prSet presAssocID="{DEEE6775-78C2-4B24-9863-F834C08E5A3E}" presName="parenttext" presStyleLbl="revTx" presStyleIdx="2" presStyleCnt="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5608F-C6A3-42A7-A3D4-E3F32055F110}" type="pres">
      <dgm:prSet presAssocID="{DEEE6775-78C2-4B24-9863-F834C08E5A3E}" presName="parallelogramComposite" presStyleCnt="0"/>
      <dgm:spPr/>
    </dgm:pt>
    <dgm:pt modelId="{13151E3C-C5D0-4593-B6BD-D606104A9194}" type="pres">
      <dgm:prSet presAssocID="{DEEE6775-78C2-4B24-9863-F834C08E5A3E}" presName="parallelogram1" presStyleLbl="alignNode1" presStyleIdx="14" presStyleCnt="56"/>
      <dgm:spPr/>
    </dgm:pt>
    <dgm:pt modelId="{C1470939-45B5-496D-92BD-53EAB82249EF}" type="pres">
      <dgm:prSet presAssocID="{DEEE6775-78C2-4B24-9863-F834C08E5A3E}" presName="parallelogram2" presStyleLbl="alignNode1" presStyleIdx="15" presStyleCnt="56"/>
      <dgm:spPr/>
    </dgm:pt>
    <dgm:pt modelId="{6309A700-020F-4D22-B17C-76BDED894A4C}" type="pres">
      <dgm:prSet presAssocID="{DEEE6775-78C2-4B24-9863-F834C08E5A3E}" presName="parallelogram3" presStyleLbl="alignNode1" presStyleIdx="16" presStyleCnt="56"/>
      <dgm:spPr/>
    </dgm:pt>
    <dgm:pt modelId="{377EF242-A533-44C8-976D-C8F5ACBD5E04}" type="pres">
      <dgm:prSet presAssocID="{DEEE6775-78C2-4B24-9863-F834C08E5A3E}" presName="parallelogram4" presStyleLbl="alignNode1" presStyleIdx="17" presStyleCnt="56"/>
      <dgm:spPr/>
    </dgm:pt>
    <dgm:pt modelId="{D9DAD6EC-74F7-4A3C-9F22-B890C1FF4E8E}" type="pres">
      <dgm:prSet presAssocID="{DEEE6775-78C2-4B24-9863-F834C08E5A3E}" presName="parallelogram5" presStyleLbl="alignNode1" presStyleIdx="18" presStyleCnt="56"/>
      <dgm:spPr/>
    </dgm:pt>
    <dgm:pt modelId="{09700589-6009-4746-BF11-068BBD05FE91}" type="pres">
      <dgm:prSet presAssocID="{DEEE6775-78C2-4B24-9863-F834C08E5A3E}" presName="parallelogram6" presStyleLbl="alignNode1" presStyleIdx="19" presStyleCnt="56"/>
      <dgm:spPr/>
    </dgm:pt>
    <dgm:pt modelId="{1B630818-706B-41D4-9676-0A74E96B5997}" type="pres">
      <dgm:prSet presAssocID="{DEEE6775-78C2-4B24-9863-F834C08E5A3E}" presName="parallelogram7" presStyleLbl="alignNode1" presStyleIdx="20" presStyleCnt="56"/>
      <dgm:spPr/>
    </dgm:pt>
    <dgm:pt modelId="{9E65994A-2D03-4B0D-9A69-712548EF9096}" type="pres">
      <dgm:prSet presAssocID="{440B08FD-EC12-41C7-A4AC-4FA9039BB3A2}" presName="sibTrans" presStyleCnt="0"/>
      <dgm:spPr/>
    </dgm:pt>
    <dgm:pt modelId="{9D8E2CB9-1412-412D-B5D5-EAF41FE4E832}" type="pres">
      <dgm:prSet presAssocID="{C5A4E19B-01BE-4C1C-AD21-F59A058F72D9}" presName="parenttextcomposite" presStyleCnt="0"/>
      <dgm:spPr/>
    </dgm:pt>
    <dgm:pt modelId="{D5AE114F-2392-4979-ABA7-1F60D063B0D7}" type="pres">
      <dgm:prSet presAssocID="{C5A4E19B-01BE-4C1C-AD21-F59A058F72D9}" presName="parenttext" presStyleLbl="revTx" presStyleIdx="3" presStyleCnt="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BC79F-C0B5-468A-B78F-D940F8E7737F}" type="pres">
      <dgm:prSet presAssocID="{C5A4E19B-01BE-4C1C-AD21-F59A058F72D9}" presName="parallelogramComposite" presStyleCnt="0"/>
      <dgm:spPr/>
    </dgm:pt>
    <dgm:pt modelId="{976F0587-FC5F-4B2F-9590-4DB4939BEF4E}" type="pres">
      <dgm:prSet presAssocID="{C5A4E19B-01BE-4C1C-AD21-F59A058F72D9}" presName="parallelogram1" presStyleLbl="alignNode1" presStyleIdx="21" presStyleCnt="56"/>
      <dgm:spPr/>
    </dgm:pt>
    <dgm:pt modelId="{26774A79-A3D2-4811-B0E8-313C815B28C4}" type="pres">
      <dgm:prSet presAssocID="{C5A4E19B-01BE-4C1C-AD21-F59A058F72D9}" presName="parallelogram2" presStyleLbl="alignNode1" presStyleIdx="22" presStyleCnt="56"/>
      <dgm:spPr/>
    </dgm:pt>
    <dgm:pt modelId="{8E1C91BB-21AF-4849-BA7B-56D4E11CFAB3}" type="pres">
      <dgm:prSet presAssocID="{C5A4E19B-01BE-4C1C-AD21-F59A058F72D9}" presName="parallelogram3" presStyleLbl="alignNode1" presStyleIdx="23" presStyleCnt="56"/>
      <dgm:spPr/>
    </dgm:pt>
    <dgm:pt modelId="{718B2436-13FA-417E-9810-F90211B78982}" type="pres">
      <dgm:prSet presAssocID="{C5A4E19B-01BE-4C1C-AD21-F59A058F72D9}" presName="parallelogram4" presStyleLbl="alignNode1" presStyleIdx="24" presStyleCnt="56"/>
      <dgm:spPr/>
    </dgm:pt>
    <dgm:pt modelId="{B09EDFFB-0B06-454F-BD0A-307BC81B4979}" type="pres">
      <dgm:prSet presAssocID="{C5A4E19B-01BE-4C1C-AD21-F59A058F72D9}" presName="parallelogram5" presStyleLbl="alignNode1" presStyleIdx="25" presStyleCnt="56"/>
      <dgm:spPr/>
    </dgm:pt>
    <dgm:pt modelId="{571265FC-6279-49A8-9046-DE83F45DB9B8}" type="pres">
      <dgm:prSet presAssocID="{C5A4E19B-01BE-4C1C-AD21-F59A058F72D9}" presName="parallelogram6" presStyleLbl="alignNode1" presStyleIdx="26" presStyleCnt="56"/>
      <dgm:spPr/>
    </dgm:pt>
    <dgm:pt modelId="{4156DD0A-BE12-48B1-AF97-0B4317CBA4C2}" type="pres">
      <dgm:prSet presAssocID="{C5A4E19B-01BE-4C1C-AD21-F59A058F72D9}" presName="parallelogram7" presStyleLbl="alignNode1" presStyleIdx="27" presStyleCnt="56"/>
      <dgm:spPr/>
    </dgm:pt>
    <dgm:pt modelId="{3FB37F23-B2AE-4ABF-9E13-B48A90F7D02C}" type="pres">
      <dgm:prSet presAssocID="{E8C62DFE-CCCF-49E6-9887-4053463371E1}" presName="sibTrans" presStyleCnt="0"/>
      <dgm:spPr/>
    </dgm:pt>
    <dgm:pt modelId="{78949762-FA7F-4F01-B355-AA60FC00EF89}" type="pres">
      <dgm:prSet presAssocID="{FA297FB2-3F2D-4873-9D3C-04C18305159B}" presName="parenttextcomposite" presStyleCnt="0"/>
      <dgm:spPr/>
    </dgm:pt>
    <dgm:pt modelId="{D3D9A7AA-5F6D-450E-B8F0-343673C544C6}" type="pres">
      <dgm:prSet presAssocID="{FA297FB2-3F2D-4873-9D3C-04C18305159B}" presName="parenttext" presStyleLbl="revTx" presStyleIdx="4" presStyleCnt="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2F1-A821-491D-90E7-FB055CE226A2}" type="pres">
      <dgm:prSet presAssocID="{FA297FB2-3F2D-4873-9D3C-04C18305159B}" presName="parallelogramComposite" presStyleCnt="0"/>
      <dgm:spPr/>
    </dgm:pt>
    <dgm:pt modelId="{ED54BDBD-EF5E-4996-B4E9-6AABCC0DD66B}" type="pres">
      <dgm:prSet presAssocID="{FA297FB2-3F2D-4873-9D3C-04C18305159B}" presName="parallelogram1" presStyleLbl="alignNode1" presStyleIdx="28" presStyleCnt="56"/>
      <dgm:spPr/>
    </dgm:pt>
    <dgm:pt modelId="{1227454C-B495-433A-93D0-D112227CC8B4}" type="pres">
      <dgm:prSet presAssocID="{FA297FB2-3F2D-4873-9D3C-04C18305159B}" presName="parallelogram2" presStyleLbl="alignNode1" presStyleIdx="29" presStyleCnt="56"/>
      <dgm:spPr/>
    </dgm:pt>
    <dgm:pt modelId="{F125B389-67FC-4D7A-B56C-709ADCAC4133}" type="pres">
      <dgm:prSet presAssocID="{FA297FB2-3F2D-4873-9D3C-04C18305159B}" presName="parallelogram3" presStyleLbl="alignNode1" presStyleIdx="30" presStyleCnt="56"/>
      <dgm:spPr/>
    </dgm:pt>
    <dgm:pt modelId="{F9958F74-512A-4F8E-B8CC-29FA96BA6376}" type="pres">
      <dgm:prSet presAssocID="{FA297FB2-3F2D-4873-9D3C-04C18305159B}" presName="parallelogram4" presStyleLbl="alignNode1" presStyleIdx="31" presStyleCnt="56"/>
      <dgm:spPr/>
    </dgm:pt>
    <dgm:pt modelId="{252B5874-CE33-4279-8EAA-5F835B016E4A}" type="pres">
      <dgm:prSet presAssocID="{FA297FB2-3F2D-4873-9D3C-04C18305159B}" presName="parallelogram5" presStyleLbl="alignNode1" presStyleIdx="32" presStyleCnt="56"/>
      <dgm:spPr/>
    </dgm:pt>
    <dgm:pt modelId="{BF44524A-4E4A-4A4E-8FF3-067992E92A26}" type="pres">
      <dgm:prSet presAssocID="{FA297FB2-3F2D-4873-9D3C-04C18305159B}" presName="parallelogram6" presStyleLbl="alignNode1" presStyleIdx="33" presStyleCnt="56"/>
      <dgm:spPr/>
    </dgm:pt>
    <dgm:pt modelId="{7E4F5A01-ECA3-46BA-AF2B-159517A854E3}" type="pres">
      <dgm:prSet presAssocID="{FA297FB2-3F2D-4873-9D3C-04C18305159B}" presName="parallelogram7" presStyleLbl="alignNode1" presStyleIdx="34" presStyleCnt="56"/>
      <dgm:spPr/>
    </dgm:pt>
    <dgm:pt modelId="{3719AF4A-D008-4C50-9F59-56D5308C685C}" type="pres">
      <dgm:prSet presAssocID="{35F14D7C-BDF5-4F64-9E11-410084D04BF8}" presName="sibTrans" presStyleCnt="0"/>
      <dgm:spPr/>
    </dgm:pt>
    <dgm:pt modelId="{E1F9E74A-7146-4108-8E63-ADFD6EA58904}" type="pres">
      <dgm:prSet presAssocID="{8404773B-DA76-407C-B508-8F37E6A85A31}" presName="parenttextcomposite" presStyleCnt="0"/>
      <dgm:spPr/>
    </dgm:pt>
    <dgm:pt modelId="{7AF0E1C7-C678-4355-BEDE-30DE64EAC843}" type="pres">
      <dgm:prSet presAssocID="{8404773B-DA76-407C-B508-8F37E6A85A31}" presName="parenttext" presStyleLbl="revTx" presStyleIdx="5" presStyleCnt="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D1BB0-09E8-4CD3-BEB5-D7FA4B78304F}" type="pres">
      <dgm:prSet presAssocID="{8404773B-DA76-407C-B508-8F37E6A85A31}" presName="parallelogramComposite" presStyleCnt="0"/>
      <dgm:spPr/>
    </dgm:pt>
    <dgm:pt modelId="{EF57F843-8005-4186-B06F-CB1E43811F02}" type="pres">
      <dgm:prSet presAssocID="{8404773B-DA76-407C-B508-8F37E6A85A31}" presName="parallelogram1" presStyleLbl="alignNode1" presStyleIdx="35" presStyleCnt="56"/>
      <dgm:spPr/>
    </dgm:pt>
    <dgm:pt modelId="{A9E4DF20-2A94-4BA7-A169-5325A9D90D7B}" type="pres">
      <dgm:prSet presAssocID="{8404773B-DA76-407C-B508-8F37E6A85A31}" presName="parallelogram2" presStyleLbl="alignNode1" presStyleIdx="36" presStyleCnt="56"/>
      <dgm:spPr/>
    </dgm:pt>
    <dgm:pt modelId="{5183FA59-18CF-44DE-9A82-6861D108B9D6}" type="pres">
      <dgm:prSet presAssocID="{8404773B-DA76-407C-B508-8F37E6A85A31}" presName="parallelogram3" presStyleLbl="alignNode1" presStyleIdx="37" presStyleCnt="56"/>
      <dgm:spPr/>
    </dgm:pt>
    <dgm:pt modelId="{1C615AA3-B1A0-42A4-B171-759845DB3B10}" type="pres">
      <dgm:prSet presAssocID="{8404773B-DA76-407C-B508-8F37E6A85A31}" presName="parallelogram4" presStyleLbl="alignNode1" presStyleIdx="38" presStyleCnt="56"/>
      <dgm:spPr/>
    </dgm:pt>
    <dgm:pt modelId="{8142C98E-2EAB-4F9D-9D6C-D2A64A46DF73}" type="pres">
      <dgm:prSet presAssocID="{8404773B-DA76-407C-B508-8F37E6A85A31}" presName="parallelogram5" presStyleLbl="alignNode1" presStyleIdx="39" presStyleCnt="56"/>
      <dgm:spPr/>
    </dgm:pt>
    <dgm:pt modelId="{0AFF99B1-9D14-40FA-B792-9BB3EB6EA635}" type="pres">
      <dgm:prSet presAssocID="{8404773B-DA76-407C-B508-8F37E6A85A31}" presName="parallelogram6" presStyleLbl="alignNode1" presStyleIdx="40" presStyleCnt="56"/>
      <dgm:spPr/>
    </dgm:pt>
    <dgm:pt modelId="{CEE475D8-0240-404F-A26C-D90033810763}" type="pres">
      <dgm:prSet presAssocID="{8404773B-DA76-407C-B508-8F37E6A85A31}" presName="parallelogram7" presStyleLbl="alignNode1" presStyleIdx="41" presStyleCnt="56"/>
      <dgm:spPr/>
    </dgm:pt>
    <dgm:pt modelId="{E142F82B-9489-493E-B55A-772907A8C46E}" type="pres">
      <dgm:prSet presAssocID="{4417ECF3-2F84-4E05-BEEF-FD9334960C6E}" presName="sibTrans" presStyleCnt="0"/>
      <dgm:spPr/>
    </dgm:pt>
    <dgm:pt modelId="{41E456E0-8F00-4922-91CE-DC96ECB324C9}" type="pres">
      <dgm:prSet presAssocID="{B0C0F077-CF0F-476D-987F-D28AC2D1A1D5}" presName="parenttextcomposite" presStyleCnt="0"/>
      <dgm:spPr/>
    </dgm:pt>
    <dgm:pt modelId="{407F9E90-A523-4DE0-99DB-A40BB3A866E3}" type="pres">
      <dgm:prSet presAssocID="{B0C0F077-CF0F-476D-987F-D28AC2D1A1D5}" presName="parenttext" presStyleLbl="revTx" presStyleIdx="6" presStyleCnt="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BD5E6-F711-4084-AC9B-A9A8BDA766DD}" type="pres">
      <dgm:prSet presAssocID="{B0C0F077-CF0F-476D-987F-D28AC2D1A1D5}" presName="parallelogramComposite" presStyleCnt="0"/>
      <dgm:spPr/>
    </dgm:pt>
    <dgm:pt modelId="{A287AE09-70E9-40F5-B450-BF761727C156}" type="pres">
      <dgm:prSet presAssocID="{B0C0F077-CF0F-476D-987F-D28AC2D1A1D5}" presName="parallelogram1" presStyleLbl="alignNode1" presStyleIdx="42" presStyleCnt="56"/>
      <dgm:spPr/>
    </dgm:pt>
    <dgm:pt modelId="{68D3AD77-274F-445C-9561-E1C7E00AE60D}" type="pres">
      <dgm:prSet presAssocID="{B0C0F077-CF0F-476D-987F-D28AC2D1A1D5}" presName="parallelogram2" presStyleLbl="alignNode1" presStyleIdx="43" presStyleCnt="56"/>
      <dgm:spPr/>
    </dgm:pt>
    <dgm:pt modelId="{B0EC497F-067C-490F-B6F4-16936D01A75C}" type="pres">
      <dgm:prSet presAssocID="{B0C0F077-CF0F-476D-987F-D28AC2D1A1D5}" presName="parallelogram3" presStyleLbl="alignNode1" presStyleIdx="44" presStyleCnt="56"/>
      <dgm:spPr/>
    </dgm:pt>
    <dgm:pt modelId="{E7BCA4D0-BC14-4763-8FE4-A9D7F5F72BDB}" type="pres">
      <dgm:prSet presAssocID="{B0C0F077-CF0F-476D-987F-D28AC2D1A1D5}" presName="parallelogram4" presStyleLbl="alignNode1" presStyleIdx="45" presStyleCnt="56"/>
      <dgm:spPr/>
    </dgm:pt>
    <dgm:pt modelId="{6F5558F2-CA99-4365-8126-AA85D76E66F8}" type="pres">
      <dgm:prSet presAssocID="{B0C0F077-CF0F-476D-987F-D28AC2D1A1D5}" presName="parallelogram5" presStyleLbl="alignNode1" presStyleIdx="46" presStyleCnt="56"/>
      <dgm:spPr/>
    </dgm:pt>
    <dgm:pt modelId="{A6DB558C-D543-497F-8DFC-69268B6E342E}" type="pres">
      <dgm:prSet presAssocID="{B0C0F077-CF0F-476D-987F-D28AC2D1A1D5}" presName="parallelogram6" presStyleLbl="alignNode1" presStyleIdx="47" presStyleCnt="56"/>
      <dgm:spPr/>
    </dgm:pt>
    <dgm:pt modelId="{8DEAAE8A-3591-4E61-9110-3C5BFD243FEE}" type="pres">
      <dgm:prSet presAssocID="{B0C0F077-CF0F-476D-987F-D28AC2D1A1D5}" presName="parallelogram7" presStyleLbl="alignNode1" presStyleIdx="48" presStyleCnt="56"/>
      <dgm:spPr/>
    </dgm:pt>
    <dgm:pt modelId="{A33760C1-1B93-4A10-B79D-5AD8FED7B7A4}" type="pres">
      <dgm:prSet presAssocID="{41A4FFA0-9FC0-4B31-BABA-C49592F06346}" presName="sibTrans" presStyleCnt="0"/>
      <dgm:spPr/>
    </dgm:pt>
    <dgm:pt modelId="{ED168B27-22E7-4104-AB5B-9D7E91089B97}" type="pres">
      <dgm:prSet presAssocID="{4DF497CD-C183-49B3-9295-C757E69E570C}" presName="parenttextcomposite" presStyleCnt="0"/>
      <dgm:spPr/>
    </dgm:pt>
    <dgm:pt modelId="{2A306912-FDF1-4FDC-B17E-FD47CB62D970}" type="pres">
      <dgm:prSet presAssocID="{4DF497CD-C183-49B3-9295-C757E69E570C}" presName="parenttext" presStyleLbl="revTx" presStyleIdx="7" presStyleCnt="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68534-25D1-4CB9-872B-41843CC5510A}" type="pres">
      <dgm:prSet presAssocID="{4DF497CD-C183-49B3-9295-C757E69E570C}" presName="parallelogramComposite" presStyleCnt="0"/>
      <dgm:spPr/>
    </dgm:pt>
    <dgm:pt modelId="{DCECCAEE-4357-4E9F-938B-4F41B58EB7ED}" type="pres">
      <dgm:prSet presAssocID="{4DF497CD-C183-49B3-9295-C757E69E570C}" presName="parallelogram1" presStyleLbl="alignNode1" presStyleIdx="49" presStyleCnt="56"/>
      <dgm:spPr/>
    </dgm:pt>
    <dgm:pt modelId="{BC9B7752-E572-4961-90B8-038E713DB5BA}" type="pres">
      <dgm:prSet presAssocID="{4DF497CD-C183-49B3-9295-C757E69E570C}" presName="parallelogram2" presStyleLbl="alignNode1" presStyleIdx="50" presStyleCnt="56"/>
      <dgm:spPr/>
    </dgm:pt>
    <dgm:pt modelId="{284109B8-0BB4-43F7-ACFE-92829370919A}" type="pres">
      <dgm:prSet presAssocID="{4DF497CD-C183-49B3-9295-C757E69E570C}" presName="parallelogram3" presStyleLbl="alignNode1" presStyleIdx="51" presStyleCnt="56"/>
      <dgm:spPr/>
    </dgm:pt>
    <dgm:pt modelId="{713EEA10-3A07-461E-95E6-ED9711B00EE8}" type="pres">
      <dgm:prSet presAssocID="{4DF497CD-C183-49B3-9295-C757E69E570C}" presName="parallelogram4" presStyleLbl="alignNode1" presStyleIdx="52" presStyleCnt="56"/>
      <dgm:spPr/>
    </dgm:pt>
    <dgm:pt modelId="{5524AE84-4F4B-4B20-81A6-C79A10E07F66}" type="pres">
      <dgm:prSet presAssocID="{4DF497CD-C183-49B3-9295-C757E69E570C}" presName="parallelogram5" presStyleLbl="alignNode1" presStyleIdx="53" presStyleCnt="56"/>
      <dgm:spPr/>
    </dgm:pt>
    <dgm:pt modelId="{02B1BF7C-A7E3-4923-8B9D-0070B0B8E4E1}" type="pres">
      <dgm:prSet presAssocID="{4DF497CD-C183-49B3-9295-C757E69E570C}" presName="parallelogram6" presStyleLbl="alignNode1" presStyleIdx="54" presStyleCnt="56"/>
      <dgm:spPr/>
    </dgm:pt>
    <dgm:pt modelId="{4EDE413B-DA4D-434C-8652-B6F74698DDDA}" type="pres">
      <dgm:prSet presAssocID="{4DF497CD-C183-49B3-9295-C757E69E570C}" presName="parallelogram7" presStyleLbl="alignNode1" presStyleIdx="55" presStyleCnt="56"/>
      <dgm:spPr/>
    </dgm:pt>
  </dgm:ptLst>
  <dgm:cxnLst>
    <dgm:cxn modelId="{2244C745-8DC5-44B1-8FBC-08B123F07424}" type="presOf" srcId="{3F86DE41-D906-493F-B848-54A8714AC59F}" destId="{F6838092-AC35-4834-AF6E-55E3F11002F4}" srcOrd="0" destOrd="0" presId="urn:microsoft.com/office/officeart/2008/layout/VerticalAccentList"/>
    <dgm:cxn modelId="{82012D96-7289-49CF-A8A3-D72B04F592F9}" type="presOf" srcId="{4DF497CD-C183-49B3-9295-C757E69E570C}" destId="{2A306912-FDF1-4FDC-B17E-FD47CB62D970}" srcOrd="0" destOrd="0" presId="urn:microsoft.com/office/officeart/2008/layout/VerticalAccentList"/>
    <dgm:cxn modelId="{68868535-C83C-4D8F-A626-E0D91DB6087D}" type="presOf" srcId="{8404773B-DA76-407C-B508-8F37E6A85A31}" destId="{7AF0E1C7-C678-4355-BEDE-30DE64EAC843}" srcOrd="0" destOrd="0" presId="urn:microsoft.com/office/officeart/2008/layout/VerticalAccentList"/>
    <dgm:cxn modelId="{683D1230-4729-4FC1-A013-50E722660D2C}" srcId="{3F86DE41-D906-493F-B848-54A8714AC59F}" destId="{DEEE6775-78C2-4B24-9863-F834C08E5A3E}" srcOrd="2" destOrd="0" parTransId="{78576B8D-84A8-491B-88DC-9C784CE006FE}" sibTransId="{440B08FD-EC12-41C7-A4AC-4FA9039BB3A2}"/>
    <dgm:cxn modelId="{05FF0548-A3B8-4929-9CD9-3FF4DC967B3D}" srcId="{3F86DE41-D906-493F-B848-54A8714AC59F}" destId="{4DF497CD-C183-49B3-9295-C757E69E570C}" srcOrd="7" destOrd="0" parTransId="{BF81409C-A7FC-4217-99DE-AA5805626D8F}" sibTransId="{312C0C76-3986-46A1-9447-B8C6B7FFB04A}"/>
    <dgm:cxn modelId="{B6E41BE2-4A7E-4B27-A106-9C0ABCE8C0CC}" srcId="{3F86DE41-D906-493F-B848-54A8714AC59F}" destId="{F543D0FB-656A-4D39-AC30-8B797C146748}" srcOrd="1" destOrd="0" parTransId="{F0F500F2-2E2D-4DCB-BE37-4B143FC11408}" sibTransId="{AD330A25-085F-4BB3-9C09-D736D68104A5}"/>
    <dgm:cxn modelId="{B6265C93-4AFE-420D-9D74-0C24B6693F46}" type="presOf" srcId="{B0C0F077-CF0F-476D-987F-D28AC2D1A1D5}" destId="{407F9E90-A523-4DE0-99DB-A40BB3A866E3}" srcOrd="0" destOrd="0" presId="urn:microsoft.com/office/officeart/2008/layout/VerticalAccentList"/>
    <dgm:cxn modelId="{1322612A-5B08-434F-B7E5-AE299A42B0CD}" type="presOf" srcId="{F543D0FB-656A-4D39-AC30-8B797C146748}" destId="{47A45B08-54B0-4542-8E9D-8F15AE253140}" srcOrd="0" destOrd="0" presId="urn:microsoft.com/office/officeart/2008/layout/VerticalAccentList"/>
    <dgm:cxn modelId="{CCE45E4F-3012-42EB-86AD-AFB70CF1C0CE}" srcId="{3F86DE41-D906-493F-B848-54A8714AC59F}" destId="{B0C0F077-CF0F-476D-987F-D28AC2D1A1D5}" srcOrd="6" destOrd="0" parTransId="{2EEC330D-C505-4E3F-A7AE-498526A0A1BA}" sibTransId="{41A4FFA0-9FC0-4B31-BABA-C49592F06346}"/>
    <dgm:cxn modelId="{61BF4520-4E6F-44CF-A7A6-EDF00D4B8128}" type="presOf" srcId="{C5A4E19B-01BE-4C1C-AD21-F59A058F72D9}" destId="{D5AE114F-2392-4979-ABA7-1F60D063B0D7}" srcOrd="0" destOrd="0" presId="urn:microsoft.com/office/officeart/2008/layout/VerticalAccentList"/>
    <dgm:cxn modelId="{A7127A2E-8D22-4D0E-89A0-8CDF6E7E32A3}" srcId="{3F86DE41-D906-493F-B848-54A8714AC59F}" destId="{C5A4E19B-01BE-4C1C-AD21-F59A058F72D9}" srcOrd="3" destOrd="0" parTransId="{1EBB69F5-1108-4820-B9B1-1E2582E9115D}" sibTransId="{E8C62DFE-CCCF-49E6-9887-4053463371E1}"/>
    <dgm:cxn modelId="{E89E68F1-85B0-4F21-A6BD-4D755FE410E8}" srcId="{3F86DE41-D906-493F-B848-54A8714AC59F}" destId="{30B207DC-5152-4D60-821E-56CC16DF5911}" srcOrd="0" destOrd="0" parTransId="{027FBB59-E8DB-4AC8-9BE5-5E9CCC33E7F3}" sibTransId="{8B878BED-694B-4DFD-88C3-34D3A9034D28}"/>
    <dgm:cxn modelId="{EA952554-39D8-45B1-BB44-EC207A408887}" srcId="{3F86DE41-D906-493F-B848-54A8714AC59F}" destId="{FA297FB2-3F2D-4873-9D3C-04C18305159B}" srcOrd="4" destOrd="0" parTransId="{38072C41-F3C3-473B-AA11-4CFF67EE8504}" sibTransId="{35F14D7C-BDF5-4F64-9E11-410084D04BF8}"/>
    <dgm:cxn modelId="{B0C0C125-96D3-4713-A501-7721ABE79EFB}" type="presOf" srcId="{30B207DC-5152-4D60-821E-56CC16DF5911}" destId="{74326C59-4571-4317-AB3C-BAEDB58B2B02}" srcOrd="0" destOrd="0" presId="urn:microsoft.com/office/officeart/2008/layout/VerticalAccentList"/>
    <dgm:cxn modelId="{03E4E117-90A5-4FD9-A4BA-6D7EA8A0E934}" type="presOf" srcId="{FA297FB2-3F2D-4873-9D3C-04C18305159B}" destId="{D3D9A7AA-5F6D-450E-B8F0-343673C544C6}" srcOrd="0" destOrd="0" presId="urn:microsoft.com/office/officeart/2008/layout/VerticalAccentList"/>
    <dgm:cxn modelId="{2562001B-F246-45E3-AFE2-620AAB6759B8}" srcId="{3F86DE41-D906-493F-B848-54A8714AC59F}" destId="{8404773B-DA76-407C-B508-8F37E6A85A31}" srcOrd="5" destOrd="0" parTransId="{6022E185-C183-419F-9C10-FB04D023617D}" sibTransId="{4417ECF3-2F84-4E05-BEEF-FD9334960C6E}"/>
    <dgm:cxn modelId="{8AE207B7-1B5F-4D8F-B1E0-A689A4807BAC}" type="presOf" srcId="{DEEE6775-78C2-4B24-9863-F834C08E5A3E}" destId="{CB83BF7C-54CE-47EB-A0F4-2ADE507AB5E3}" srcOrd="0" destOrd="0" presId="urn:microsoft.com/office/officeart/2008/layout/VerticalAccentList"/>
    <dgm:cxn modelId="{5565E27C-0C3A-4259-A30A-5A0D22CF4DAF}" type="presParOf" srcId="{F6838092-AC35-4834-AF6E-55E3F11002F4}" destId="{F1031CF5-939A-4428-8A0F-B18C6102D65B}" srcOrd="0" destOrd="0" presId="urn:microsoft.com/office/officeart/2008/layout/VerticalAccentList"/>
    <dgm:cxn modelId="{DF94BC0F-AB8C-4D84-A83A-46A6F4A98B4D}" type="presParOf" srcId="{F1031CF5-939A-4428-8A0F-B18C6102D65B}" destId="{74326C59-4571-4317-AB3C-BAEDB58B2B02}" srcOrd="0" destOrd="0" presId="urn:microsoft.com/office/officeart/2008/layout/VerticalAccentList"/>
    <dgm:cxn modelId="{43FB4D5C-5C5A-4739-A7CC-9153B628E351}" type="presParOf" srcId="{F6838092-AC35-4834-AF6E-55E3F11002F4}" destId="{CD1A971B-1EE7-4EA0-BC17-6EA511CCD7E5}" srcOrd="1" destOrd="0" presId="urn:microsoft.com/office/officeart/2008/layout/VerticalAccentList"/>
    <dgm:cxn modelId="{6D589D7E-ECD0-4D54-A332-28D54E8701ED}" type="presParOf" srcId="{CD1A971B-1EE7-4EA0-BC17-6EA511CCD7E5}" destId="{F8A9611C-0C50-4DAB-9BD8-7D9BAC4EEAB2}" srcOrd="0" destOrd="0" presId="urn:microsoft.com/office/officeart/2008/layout/VerticalAccentList"/>
    <dgm:cxn modelId="{52E5E90A-4EFC-44AE-9075-79788CB2F2C0}" type="presParOf" srcId="{CD1A971B-1EE7-4EA0-BC17-6EA511CCD7E5}" destId="{6EA02BB6-21C6-48C3-A409-B39EF2F84287}" srcOrd="1" destOrd="0" presId="urn:microsoft.com/office/officeart/2008/layout/VerticalAccentList"/>
    <dgm:cxn modelId="{72202440-494A-4971-BAAD-169D9E1775C3}" type="presParOf" srcId="{CD1A971B-1EE7-4EA0-BC17-6EA511CCD7E5}" destId="{1407A65F-DD48-4F3E-B640-D00D18F80C3A}" srcOrd="2" destOrd="0" presId="urn:microsoft.com/office/officeart/2008/layout/VerticalAccentList"/>
    <dgm:cxn modelId="{4D2ADD99-C2FA-4F3F-879B-5346E1DFE8FA}" type="presParOf" srcId="{CD1A971B-1EE7-4EA0-BC17-6EA511CCD7E5}" destId="{56867F34-FB4B-4E8A-BAE8-A4EF5E77802C}" srcOrd="3" destOrd="0" presId="urn:microsoft.com/office/officeart/2008/layout/VerticalAccentList"/>
    <dgm:cxn modelId="{C655AA40-9F39-416B-96C5-E70945163702}" type="presParOf" srcId="{CD1A971B-1EE7-4EA0-BC17-6EA511CCD7E5}" destId="{40435DFD-1955-47A5-B306-EBEA5DDFE1D0}" srcOrd="4" destOrd="0" presId="urn:microsoft.com/office/officeart/2008/layout/VerticalAccentList"/>
    <dgm:cxn modelId="{656BFFB0-7CD6-4892-BA45-A83827733BEF}" type="presParOf" srcId="{CD1A971B-1EE7-4EA0-BC17-6EA511CCD7E5}" destId="{C57AAB15-73FA-46D7-B529-B98BCF7D5C05}" srcOrd="5" destOrd="0" presId="urn:microsoft.com/office/officeart/2008/layout/VerticalAccentList"/>
    <dgm:cxn modelId="{B8072A9F-D61C-4E58-832F-28CD9E5FBEAD}" type="presParOf" srcId="{CD1A971B-1EE7-4EA0-BC17-6EA511CCD7E5}" destId="{CD2B7C82-84EE-4C15-8FCD-6AC67C8D63D5}" srcOrd="6" destOrd="0" presId="urn:microsoft.com/office/officeart/2008/layout/VerticalAccentList"/>
    <dgm:cxn modelId="{0A0E43B4-26AD-4272-9FB9-D096311042BF}" type="presParOf" srcId="{F6838092-AC35-4834-AF6E-55E3F11002F4}" destId="{8EB3BDE8-A623-45AE-9FAF-D0EA157BD290}" srcOrd="2" destOrd="0" presId="urn:microsoft.com/office/officeart/2008/layout/VerticalAccentList"/>
    <dgm:cxn modelId="{9FDA19A8-0CB5-4A50-A696-BBF56A7815ED}" type="presParOf" srcId="{F6838092-AC35-4834-AF6E-55E3F11002F4}" destId="{034A5408-F0FE-4204-9AFC-1AAF1EB06B4F}" srcOrd="3" destOrd="0" presId="urn:microsoft.com/office/officeart/2008/layout/VerticalAccentList"/>
    <dgm:cxn modelId="{80EF881C-8376-4BEF-9884-C46A58B7299C}" type="presParOf" srcId="{034A5408-F0FE-4204-9AFC-1AAF1EB06B4F}" destId="{47A45B08-54B0-4542-8E9D-8F15AE253140}" srcOrd="0" destOrd="0" presId="urn:microsoft.com/office/officeart/2008/layout/VerticalAccentList"/>
    <dgm:cxn modelId="{F676299C-4557-4F46-9970-E68AF0A060A8}" type="presParOf" srcId="{F6838092-AC35-4834-AF6E-55E3F11002F4}" destId="{CC58B99D-2EDB-47F9-9750-10226ACB86F4}" srcOrd="4" destOrd="0" presId="urn:microsoft.com/office/officeart/2008/layout/VerticalAccentList"/>
    <dgm:cxn modelId="{E6DDDAFE-D50F-46E6-B5E9-0B47B9962A58}" type="presParOf" srcId="{CC58B99D-2EDB-47F9-9750-10226ACB86F4}" destId="{FFF8FB3B-42CD-41A7-9B94-E622FC739D5D}" srcOrd="0" destOrd="0" presId="urn:microsoft.com/office/officeart/2008/layout/VerticalAccentList"/>
    <dgm:cxn modelId="{0B5D79E3-60F8-4A4F-B190-CD5F33F23047}" type="presParOf" srcId="{CC58B99D-2EDB-47F9-9750-10226ACB86F4}" destId="{BA58F9FA-04C0-4EC8-9DF0-17097A93EC52}" srcOrd="1" destOrd="0" presId="urn:microsoft.com/office/officeart/2008/layout/VerticalAccentList"/>
    <dgm:cxn modelId="{7F541149-1D4A-4D5E-BE76-45C3A0BC4317}" type="presParOf" srcId="{CC58B99D-2EDB-47F9-9750-10226ACB86F4}" destId="{04B6B814-F711-4B89-BF9D-23CD8D781932}" srcOrd="2" destOrd="0" presId="urn:microsoft.com/office/officeart/2008/layout/VerticalAccentList"/>
    <dgm:cxn modelId="{825EDF26-C07C-4AB5-9110-840394ED6172}" type="presParOf" srcId="{CC58B99D-2EDB-47F9-9750-10226ACB86F4}" destId="{11E61A03-115E-474D-B91C-AFECFCA603B7}" srcOrd="3" destOrd="0" presId="urn:microsoft.com/office/officeart/2008/layout/VerticalAccentList"/>
    <dgm:cxn modelId="{960DC730-B0F4-4572-A242-138BBD06ECA5}" type="presParOf" srcId="{CC58B99D-2EDB-47F9-9750-10226ACB86F4}" destId="{543C19E7-76D2-47F1-B2D5-CA405CC0EAA7}" srcOrd="4" destOrd="0" presId="urn:microsoft.com/office/officeart/2008/layout/VerticalAccentList"/>
    <dgm:cxn modelId="{34B72C93-0396-4996-AE38-F03B7785F690}" type="presParOf" srcId="{CC58B99D-2EDB-47F9-9750-10226ACB86F4}" destId="{72966C53-0AEA-474D-9183-CE1652659D9E}" srcOrd="5" destOrd="0" presId="urn:microsoft.com/office/officeart/2008/layout/VerticalAccentList"/>
    <dgm:cxn modelId="{263C6E3A-450C-4396-AF2F-70719B849940}" type="presParOf" srcId="{CC58B99D-2EDB-47F9-9750-10226ACB86F4}" destId="{F5DECF92-4E2C-4AA3-ADF9-5B052C18F7CE}" srcOrd="6" destOrd="0" presId="urn:microsoft.com/office/officeart/2008/layout/VerticalAccentList"/>
    <dgm:cxn modelId="{0F741026-042A-4B82-A3A5-F813497C17F9}" type="presParOf" srcId="{F6838092-AC35-4834-AF6E-55E3F11002F4}" destId="{FC38E1CB-3989-4FB0-9B00-DD8C7D7246D1}" srcOrd="5" destOrd="0" presId="urn:microsoft.com/office/officeart/2008/layout/VerticalAccentList"/>
    <dgm:cxn modelId="{42BF7115-715D-4516-88BC-998F5D6C6314}" type="presParOf" srcId="{F6838092-AC35-4834-AF6E-55E3F11002F4}" destId="{AFBEFAE9-949F-4825-9ED9-48FF1946A43A}" srcOrd="6" destOrd="0" presId="urn:microsoft.com/office/officeart/2008/layout/VerticalAccentList"/>
    <dgm:cxn modelId="{A657E55D-5952-4F9B-8A91-0B80B516A551}" type="presParOf" srcId="{AFBEFAE9-949F-4825-9ED9-48FF1946A43A}" destId="{CB83BF7C-54CE-47EB-A0F4-2ADE507AB5E3}" srcOrd="0" destOrd="0" presId="urn:microsoft.com/office/officeart/2008/layout/VerticalAccentList"/>
    <dgm:cxn modelId="{9155C346-5D27-4E4A-894B-339C55E38661}" type="presParOf" srcId="{F6838092-AC35-4834-AF6E-55E3F11002F4}" destId="{2105608F-C6A3-42A7-A3D4-E3F32055F110}" srcOrd="7" destOrd="0" presId="urn:microsoft.com/office/officeart/2008/layout/VerticalAccentList"/>
    <dgm:cxn modelId="{A83E4E0A-466F-4DA3-80F2-5047F6ABF73A}" type="presParOf" srcId="{2105608F-C6A3-42A7-A3D4-E3F32055F110}" destId="{13151E3C-C5D0-4593-B6BD-D606104A9194}" srcOrd="0" destOrd="0" presId="urn:microsoft.com/office/officeart/2008/layout/VerticalAccentList"/>
    <dgm:cxn modelId="{A2A72F56-B79A-4FA0-AE73-EA8148F12E01}" type="presParOf" srcId="{2105608F-C6A3-42A7-A3D4-E3F32055F110}" destId="{C1470939-45B5-496D-92BD-53EAB82249EF}" srcOrd="1" destOrd="0" presId="urn:microsoft.com/office/officeart/2008/layout/VerticalAccentList"/>
    <dgm:cxn modelId="{855F3C79-2226-453E-88DD-D3A83063A7E6}" type="presParOf" srcId="{2105608F-C6A3-42A7-A3D4-E3F32055F110}" destId="{6309A700-020F-4D22-B17C-76BDED894A4C}" srcOrd="2" destOrd="0" presId="urn:microsoft.com/office/officeart/2008/layout/VerticalAccentList"/>
    <dgm:cxn modelId="{0D8C2423-50DE-487C-9FC0-A264D416D41E}" type="presParOf" srcId="{2105608F-C6A3-42A7-A3D4-E3F32055F110}" destId="{377EF242-A533-44C8-976D-C8F5ACBD5E04}" srcOrd="3" destOrd="0" presId="urn:microsoft.com/office/officeart/2008/layout/VerticalAccentList"/>
    <dgm:cxn modelId="{405F779D-623A-4E4D-AF90-F0BD3CA6FA71}" type="presParOf" srcId="{2105608F-C6A3-42A7-A3D4-E3F32055F110}" destId="{D9DAD6EC-74F7-4A3C-9F22-B890C1FF4E8E}" srcOrd="4" destOrd="0" presId="urn:microsoft.com/office/officeart/2008/layout/VerticalAccentList"/>
    <dgm:cxn modelId="{A187C318-EF4D-475C-A437-4228DE994D9F}" type="presParOf" srcId="{2105608F-C6A3-42A7-A3D4-E3F32055F110}" destId="{09700589-6009-4746-BF11-068BBD05FE91}" srcOrd="5" destOrd="0" presId="urn:microsoft.com/office/officeart/2008/layout/VerticalAccentList"/>
    <dgm:cxn modelId="{FFD89554-C3D5-423C-A585-8B94F19C7939}" type="presParOf" srcId="{2105608F-C6A3-42A7-A3D4-E3F32055F110}" destId="{1B630818-706B-41D4-9676-0A74E96B5997}" srcOrd="6" destOrd="0" presId="urn:microsoft.com/office/officeart/2008/layout/VerticalAccentList"/>
    <dgm:cxn modelId="{BB81EB32-9007-4F2D-A7E0-764BC88448C4}" type="presParOf" srcId="{F6838092-AC35-4834-AF6E-55E3F11002F4}" destId="{9E65994A-2D03-4B0D-9A69-712548EF9096}" srcOrd="8" destOrd="0" presId="urn:microsoft.com/office/officeart/2008/layout/VerticalAccentList"/>
    <dgm:cxn modelId="{77ACBB0F-3313-413C-8D04-20CA17262C06}" type="presParOf" srcId="{F6838092-AC35-4834-AF6E-55E3F11002F4}" destId="{9D8E2CB9-1412-412D-B5D5-EAF41FE4E832}" srcOrd="9" destOrd="0" presId="urn:microsoft.com/office/officeart/2008/layout/VerticalAccentList"/>
    <dgm:cxn modelId="{9DA19642-B4FB-4239-8D51-C5E18A831B7A}" type="presParOf" srcId="{9D8E2CB9-1412-412D-B5D5-EAF41FE4E832}" destId="{D5AE114F-2392-4979-ABA7-1F60D063B0D7}" srcOrd="0" destOrd="0" presId="urn:microsoft.com/office/officeart/2008/layout/VerticalAccentList"/>
    <dgm:cxn modelId="{BEAB4B33-8C78-4050-9996-6B2D9A59118E}" type="presParOf" srcId="{F6838092-AC35-4834-AF6E-55E3F11002F4}" destId="{9F3BC79F-C0B5-468A-B78F-D940F8E7737F}" srcOrd="10" destOrd="0" presId="urn:microsoft.com/office/officeart/2008/layout/VerticalAccentList"/>
    <dgm:cxn modelId="{E1F0711F-B00B-4CB1-AF11-D8E56D24A255}" type="presParOf" srcId="{9F3BC79F-C0B5-468A-B78F-D940F8E7737F}" destId="{976F0587-FC5F-4B2F-9590-4DB4939BEF4E}" srcOrd="0" destOrd="0" presId="urn:microsoft.com/office/officeart/2008/layout/VerticalAccentList"/>
    <dgm:cxn modelId="{B7B3DBA3-9409-4F01-98F1-C11339CD0111}" type="presParOf" srcId="{9F3BC79F-C0B5-468A-B78F-D940F8E7737F}" destId="{26774A79-A3D2-4811-B0E8-313C815B28C4}" srcOrd="1" destOrd="0" presId="urn:microsoft.com/office/officeart/2008/layout/VerticalAccentList"/>
    <dgm:cxn modelId="{7F6A95F2-A19A-49AB-BC31-7C5E4311805F}" type="presParOf" srcId="{9F3BC79F-C0B5-468A-B78F-D940F8E7737F}" destId="{8E1C91BB-21AF-4849-BA7B-56D4E11CFAB3}" srcOrd="2" destOrd="0" presId="urn:microsoft.com/office/officeart/2008/layout/VerticalAccentList"/>
    <dgm:cxn modelId="{D66BF220-9E75-48B7-8471-CD413DDC66B0}" type="presParOf" srcId="{9F3BC79F-C0B5-468A-B78F-D940F8E7737F}" destId="{718B2436-13FA-417E-9810-F90211B78982}" srcOrd="3" destOrd="0" presId="urn:microsoft.com/office/officeart/2008/layout/VerticalAccentList"/>
    <dgm:cxn modelId="{EF60F5A0-0E2F-42FD-907C-704DDED0F2F5}" type="presParOf" srcId="{9F3BC79F-C0B5-468A-B78F-D940F8E7737F}" destId="{B09EDFFB-0B06-454F-BD0A-307BC81B4979}" srcOrd="4" destOrd="0" presId="urn:microsoft.com/office/officeart/2008/layout/VerticalAccentList"/>
    <dgm:cxn modelId="{0C798CE6-A769-4DB8-8393-DE8D70E9B808}" type="presParOf" srcId="{9F3BC79F-C0B5-468A-B78F-D940F8E7737F}" destId="{571265FC-6279-49A8-9046-DE83F45DB9B8}" srcOrd="5" destOrd="0" presId="urn:microsoft.com/office/officeart/2008/layout/VerticalAccentList"/>
    <dgm:cxn modelId="{B3A27BFD-824F-4E0F-B1DA-165BAAD60C17}" type="presParOf" srcId="{9F3BC79F-C0B5-468A-B78F-D940F8E7737F}" destId="{4156DD0A-BE12-48B1-AF97-0B4317CBA4C2}" srcOrd="6" destOrd="0" presId="urn:microsoft.com/office/officeart/2008/layout/VerticalAccentList"/>
    <dgm:cxn modelId="{472438B1-1CD1-4D56-8400-60F0C4C98737}" type="presParOf" srcId="{F6838092-AC35-4834-AF6E-55E3F11002F4}" destId="{3FB37F23-B2AE-4ABF-9E13-B48A90F7D02C}" srcOrd="11" destOrd="0" presId="urn:microsoft.com/office/officeart/2008/layout/VerticalAccentList"/>
    <dgm:cxn modelId="{BB0FE185-5944-409E-986F-185FC54CECE7}" type="presParOf" srcId="{F6838092-AC35-4834-AF6E-55E3F11002F4}" destId="{78949762-FA7F-4F01-B355-AA60FC00EF89}" srcOrd="12" destOrd="0" presId="urn:microsoft.com/office/officeart/2008/layout/VerticalAccentList"/>
    <dgm:cxn modelId="{0C37BB09-2D0B-4BDA-8960-86E4EADEAA20}" type="presParOf" srcId="{78949762-FA7F-4F01-B355-AA60FC00EF89}" destId="{D3D9A7AA-5F6D-450E-B8F0-343673C544C6}" srcOrd="0" destOrd="0" presId="urn:microsoft.com/office/officeart/2008/layout/VerticalAccentList"/>
    <dgm:cxn modelId="{718A03C9-BEE4-4F66-A8FC-86265DD9E0D8}" type="presParOf" srcId="{F6838092-AC35-4834-AF6E-55E3F11002F4}" destId="{69EAB2F1-A821-491D-90E7-FB055CE226A2}" srcOrd="13" destOrd="0" presId="urn:microsoft.com/office/officeart/2008/layout/VerticalAccentList"/>
    <dgm:cxn modelId="{95C3F7D4-04CD-4A1A-9E59-7479C1A2537B}" type="presParOf" srcId="{69EAB2F1-A821-491D-90E7-FB055CE226A2}" destId="{ED54BDBD-EF5E-4996-B4E9-6AABCC0DD66B}" srcOrd="0" destOrd="0" presId="urn:microsoft.com/office/officeart/2008/layout/VerticalAccentList"/>
    <dgm:cxn modelId="{AE3E0258-08C5-48A9-91BC-49B67077FC65}" type="presParOf" srcId="{69EAB2F1-A821-491D-90E7-FB055CE226A2}" destId="{1227454C-B495-433A-93D0-D112227CC8B4}" srcOrd="1" destOrd="0" presId="urn:microsoft.com/office/officeart/2008/layout/VerticalAccentList"/>
    <dgm:cxn modelId="{CF212559-6476-4EA3-ACC3-28BBAB7ED403}" type="presParOf" srcId="{69EAB2F1-A821-491D-90E7-FB055CE226A2}" destId="{F125B389-67FC-4D7A-B56C-709ADCAC4133}" srcOrd="2" destOrd="0" presId="urn:microsoft.com/office/officeart/2008/layout/VerticalAccentList"/>
    <dgm:cxn modelId="{E2C42687-7B1B-4D0B-A491-5B702EF348F9}" type="presParOf" srcId="{69EAB2F1-A821-491D-90E7-FB055CE226A2}" destId="{F9958F74-512A-4F8E-B8CC-29FA96BA6376}" srcOrd="3" destOrd="0" presId="urn:microsoft.com/office/officeart/2008/layout/VerticalAccentList"/>
    <dgm:cxn modelId="{B95F6EA6-70F9-4C3B-B9A3-57838F9B4D7D}" type="presParOf" srcId="{69EAB2F1-A821-491D-90E7-FB055CE226A2}" destId="{252B5874-CE33-4279-8EAA-5F835B016E4A}" srcOrd="4" destOrd="0" presId="urn:microsoft.com/office/officeart/2008/layout/VerticalAccentList"/>
    <dgm:cxn modelId="{D61DDE6E-9D05-49DD-BEF9-F4BA7F969F54}" type="presParOf" srcId="{69EAB2F1-A821-491D-90E7-FB055CE226A2}" destId="{BF44524A-4E4A-4A4E-8FF3-067992E92A26}" srcOrd="5" destOrd="0" presId="urn:microsoft.com/office/officeart/2008/layout/VerticalAccentList"/>
    <dgm:cxn modelId="{A4E4DE76-FBB9-4969-968F-C20CCB64B259}" type="presParOf" srcId="{69EAB2F1-A821-491D-90E7-FB055CE226A2}" destId="{7E4F5A01-ECA3-46BA-AF2B-159517A854E3}" srcOrd="6" destOrd="0" presId="urn:microsoft.com/office/officeart/2008/layout/VerticalAccentList"/>
    <dgm:cxn modelId="{EE1D4364-2E2F-4258-8657-9FE6BE8D3DDF}" type="presParOf" srcId="{F6838092-AC35-4834-AF6E-55E3F11002F4}" destId="{3719AF4A-D008-4C50-9F59-56D5308C685C}" srcOrd="14" destOrd="0" presId="urn:microsoft.com/office/officeart/2008/layout/VerticalAccentList"/>
    <dgm:cxn modelId="{0AD06F63-EFBF-432C-BC69-F158C5825BE2}" type="presParOf" srcId="{F6838092-AC35-4834-AF6E-55E3F11002F4}" destId="{E1F9E74A-7146-4108-8E63-ADFD6EA58904}" srcOrd="15" destOrd="0" presId="urn:microsoft.com/office/officeart/2008/layout/VerticalAccentList"/>
    <dgm:cxn modelId="{2A12BA16-9F7E-4095-BD23-15C8FCBD8EF9}" type="presParOf" srcId="{E1F9E74A-7146-4108-8E63-ADFD6EA58904}" destId="{7AF0E1C7-C678-4355-BEDE-30DE64EAC843}" srcOrd="0" destOrd="0" presId="urn:microsoft.com/office/officeart/2008/layout/VerticalAccentList"/>
    <dgm:cxn modelId="{2F566B98-6689-4A09-87E9-0F408D575D09}" type="presParOf" srcId="{F6838092-AC35-4834-AF6E-55E3F11002F4}" destId="{E49D1BB0-09E8-4CD3-BEB5-D7FA4B78304F}" srcOrd="16" destOrd="0" presId="urn:microsoft.com/office/officeart/2008/layout/VerticalAccentList"/>
    <dgm:cxn modelId="{0F0095D4-340C-4781-9FB2-62B4F6A09ABB}" type="presParOf" srcId="{E49D1BB0-09E8-4CD3-BEB5-D7FA4B78304F}" destId="{EF57F843-8005-4186-B06F-CB1E43811F02}" srcOrd="0" destOrd="0" presId="urn:microsoft.com/office/officeart/2008/layout/VerticalAccentList"/>
    <dgm:cxn modelId="{E0CB3171-CBEE-477A-B171-AFEC3D595DBF}" type="presParOf" srcId="{E49D1BB0-09E8-4CD3-BEB5-D7FA4B78304F}" destId="{A9E4DF20-2A94-4BA7-A169-5325A9D90D7B}" srcOrd="1" destOrd="0" presId="urn:microsoft.com/office/officeart/2008/layout/VerticalAccentList"/>
    <dgm:cxn modelId="{10E7EA1E-0D38-4108-8316-A4986A1550C8}" type="presParOf" srcId="{E49D1BB0-09E8-4CD3-BEB5-D7FA4B78304F}" destId="{5183FA59-18CF-44DE-9A82-6861D108B9D6}" srcOrd="2" destOrd="0" presId="urn:microsoft.com/office/officeart/2008/layout/VerticalAccentList"/>
    <dgm:cxn modelId="{4531A266-C5DD-42E3-899E-E003F3311F2F}" type="presParOf" srcId="{E49D1BB0-09E8-4CD3-BEB5-D7FA4B78304F}" destId="{1C615AA3-B1A0-42A4-B171-759845DB3B10}" srcOrd="3" destOrd="0" presId="urn:microsoft.com/office/officeart/2008/layout/VerticalAccentList"/>
    <dgm:cxn modelId="{E48E966B-1E02-4F6D-A6A8-0407B7F3AC57}" type="presParOf" srcId="{E49D1BB0-09E8-4CD3-BEB5-D7FA4B78304F}" destId="{8142C98E-2EAB-4F9D-9D6C-D2A64A46DF73}" srcOrd="4" destOrd="0" presId="urn:microsoft.com/office/officeart/2008/layout/VerticalAccentList"/>
    <dgm:cxn modelId="{6BBA26CB-E3BA-4B6A-8E8C-4B3AEEA33989}" type="presParOf" srcId="{E49D1BB0-09E8-4CD3-BEB5-D7FA4B78304F}" destId="{0AFF99B1-9D14-40FA-B792-9BB3EB6EA635}" srcOrd="5" destOrd="0" presId="urn:microsoft.com/office/officeart/2008/layout/VerticalAccentList"/>
    <dgm:cxn modelId="{D1CF384A-E1B9-4A66-9AF3-E809E9FF2FD9}" type="presParOf" srcId="{E49D1BB0-09E8-4CD3-BEB5-D7FA4B78304F}" destId="{CEE475D8-0240-404F-A26C-D90033810763}" srcOrd="6" destOrd="0" presId="urn:microsoft.com/office/officeart/2008/layout/VerticalAccentList"/>
    <dgm:cxn modelId="{93E51F5B-5EB1-473B-B1FF-2A280E6C4428}" type="presParOf" srcId="{F6838092-AC35-4834-AF6E-55E3F11002F4}" destId="{E142F82B-9489-493E-B55A-772907A8C46E}" srcOrd="17" destOrd="0" presId="urn:microsoft.com/office/officeart/2008/layout/VerticalAccentList"/>
    <dgm:cxn modelId="{2D50AAA1-C1A8-49FC-BADF-A6178DA94A11}" type="presParOf" srcId="{F6838092-AC35-4834-AF6E-55E3F11002F4}" destId="{41E456E0-8F00-4922-91CE-DC96ECB324C9}" srcOrd="18" destOrd="0" presId="urn:microsoft.com/office/officeart/2008/layout/VerticalAccentList"/>
    <dgm:cxn modelId="{E12F64D9-8353-4B2E-A8FD-F2C2861177ED}" type="presParOf" srcId="{41E456E0-8F00-4922-91CE-DC96ECB324C9}" destId="{407F9E90-A523-4DE0-99DB-A40BB3A866E3}" srcOrd="0" destOrd="0" presId="urn:microsoft.com/office/officeart/2008/layout/VerticalAccentList"/>
    <dgm:cxn modelId="{1D7DDBE8-7798-4B9B-95AA-75507587EB20}" type="presParOf" srcId="{F6838092-AC35-4834-AF6E-55E3F11002F4}" destId="{101BD5E6-F711-4084-AC9B-A9A8BDA766DD}" srcOrd="19" destOrd="0" presId="urn:microsoft.com/office/officeart/2008/layout/VerticalAccentList"/>
    <dgm:cxn modelId="{7F8ED38F-EF34-46D9-95BD-57408A3ABF8D}" type="presParOf" srcId="{101BD5E6-F711-4084-AC9B-A9A8BDA766DD}" destId="{A287AE09-70E9-40F5-B450-BF761727C156}" srcOrd="0" destOrd="0" presId="urn:microsoft.com/office/officeart/2008/layout/VerticalAccentList"/>
    <dgm:cxn modelId="{E829A734-AA8E-4312-B8B3-FBE5E29EFCEF}" type="presParOf" srcId="{101BD5E6-F711-4084-AC9B-A9A8BDA766DD}" destId="{68D3AD77-274F-445C-9561-E1C7E00AE60D}" srcOrd="1" destOrd="0" presId="urn:microsoft.com/office/officeart/2008/layout/VerticalAccentList"/>
    <dgm:cxn modelId="{72FBB0DF-91D7-4FE8-B057-389DA652BFBF}" type="presParOf" srcId="{101BD5E6-F711-4084-AC9B-A9A8BDA766DD}" destId="{B0EC497F-067C-490F-B6F4-16936D01A75C}" srcOrd="2" destOrd="0" presId="urn:microsoft.com/office/officeart/2008/layout/VerticalAccentList"/>
    <dgm:cxn modelId="{9AC85493-C618-4545-BC3B-8631CF9B3630}" type="presParOf" srcId="{101BD5E6-F711-4084-AC9B-A9A8BDA766DD}" destId="{E7BCA4D0-BC14-4763-8FE4-A9D7F5F72BDB}" srcOrd="3" destOrd="0" presId="urn:microsoft.com/office/officeart/2008/layout/VerticalAccentList"/>
    <dgm:cxn modelId="{ECC53A81-A5C4-4458-BC23-13F5091C3368}" type="presParOf" srcId="{101BD5E6-F711-4084-AC9B-A9A8BDA766DD}" destId="{6F5558F2-CA99-4365-8126-AA85D76E66F8}" srcOrd="4" destOrd="0" presId="urn:microsoft.com/office/officeart/2008/layout/VerticalAccentList"/>
    <dgm:cxn modelId="{FFE33A93-12FB-4DC8-B1C0-7B79353B7433}" type="presParOf" srcId="{101BD5E6-F711-4084-AC9B-A9A8BDA766DD}" destId="{A6DB558C-D543-497F-8DFC-69268B6E342E}" srcOrd="5" destOrd="0" presId="urn:microsoft.com/office/officeart/2008/layout/VerticalAccentList"/>
    <dgm:cxn modelId="{F6B2E8D1-9E9D-4717-8BCC-378048033097}" type="presParOf" srcId="{101BD5E6-F711-4084-AC9B-A9A8BDA766DD}" destId="{8DEAAE8A-3591-4E61-9110-3C5BFD243FEE}" srcOrd="6" destOrd="0" presId="urn:microsoft.com/office/officeart/2008/layout/VerticalAccentList"/>
    <dgm:cxn modelId="{C9F9A36C-3660-47A2-83ED-446A463364A4}" type="presParOf" srcId="{F6838092-AC35-4834-AF6E-55E3F11002F4}" destId="{A33760C1-1B93-4A10-B79D-5AD8FED7B7A4}" srcOrd="20" destOrd="0" presId="urn:microsoft.com/office/officeart/2008/layout/VerticalAccentList"/>
    <dgm:cxn modelId="{89F314EA-AFD7-4CE1-A4E2-088A290B12A8}" type="presParOf" srcId="{F6838092-AC35-4834-AF6E-55E3F11002F4}" destId="{ED168B27-22E7-4104-AB5B-9D7E91089B97}" srcOrd="21" destOrd="0" presId="urn:microsoft.com/office/officeart/2008/layout/VerticalAccentList"/>
    <dgm:cxn modelId="{70510044-56D1-41DF-A247-27A4192AA80C}" type="presParOf" srcId="{ED168B27-22E7-4104-AB5B-9D7E91089B97}" destId="{2A306912-FDF1-4FDC-B17E-FD47CB62D970}" srcOrd="0" destOrd="0" presId="urn:microsoft.com/office/officeart/2008/layout/VerticalAccentList"/>
    <dgm:cxn modelId="{D1F23E6A-235A-46EA-9DD7-ED5C007D1508}" type="presParOf" srcId="{F6838092-AC35-4834-AF6E-55E3F11002F4}" destId="{2F968534-25D1-4CB9-872B-41843CC5510A}" srcOrd="22" destOrd="0" presId="urn:microsoft.com/office/officeart/2008/layout/VerticalAccentList"/>
    <dgm:cxn modelId="{7D9B6282-07C1-4438-9FD1-6F453895A84A}" type="presParOf" srcId="{2F968534-25D1-4CB9-872B-41843CC5510A}" destId="{DCECCAEE-4357-4E9F-938B-4F41B58EB7ED}" srcOrd="0" destOrd="0" presId="urn:microsoft.com/office/officeart/2008/layout/VerticalAccentList"/>
    <dgm:cxn modelId="{67BBE315-0816-4962-B53C-CD92061CF2F3}" type="presParOf" srcId="{2F968534-25D1-4CB9-872B-41843CC5510A}" destId="{BC9B7752-E572-4961-90B8-038E713DB5BA}" srcOrd="1" destOrd="0" presId="urn:microsoft.com/office/officeart/2008/layout/VerticalAccentList"/>
    <dgm:cxn modelId="{12C23AC0-3A74-40DA-969E-14737B12380D}" type="presParOf" srcId="{2F968534-25D1-4CB9-872B-41843CC5510A}" destId="{284109B8-0BB4-43F7-ACFE-92829370919A}" srcOrd="2" destOrd="0" presId="urn:microsoft.com/office/officeart/2008/layout/VerticalAccentList"/>
    <dgm:cxn modelId="{4FFD98B9-1570-4B41-B7DF-A53156E37476}" type="presParOf" srcId="{2F968534-25D1-4CB9-872B-41843CC5510A}" destId="{713EEA10-3A07-461E-95E6-ED9711B00EE8}" srcOrd="3" destOrd="0" presId="urn:microsoft.com/office/officeart/2008/layout/VerticalAccentList"/>
    <dgm:cxn modelId="{DC013BD6-D82E-4963-A867-4E10D02D56A0}" type="presParOf" srcId="{2F968534-25D1-4CB9-872B-41843CC5510A}" destId="{5524AE84-4F4B-4B20-81A6-C79A10E07F66}" srcOrd="4" destOrd="0" presId="urn:microsoft.com/office/officeart/2008/layout/VerticalAccentList"/>
    <dgm:cxn modelId="{4C30A09D-C013-48AB-9357-B588D4452895}" type="presParOf" srcId="{2F968534-25D1-4CB9-872B-41843CC5510A}" destId="{02B1BF7C-A7E3-4923-8B9D-0070B0B8E4E1}" srcOrd="5" destOrd="0" presId="urn:microsoft.com/office/officeart/2008/layout/VerticalAccentList"/>
    <dgm:cxn modelId="{429C2F06-8338-45B6-9539-42E5555D91EA}" type="presParOf" srcId="{2F968534-25D1-4CB9-872B-41843CC5510A}" destId="{4EDE413B-DA4D-434C-8652-B6F74698DD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00E09-A186-481E-86EF-7BE7E291FA7A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824F71-E9D0-4D78-9410-3A2C4DDEB8E5}">
      <dgm:prSet phldrT="[Text]" custT="1"/>
      <dgm:spPr/>
      <dgm:t>
        <a:bodyPr/>
        <a:lstStyle/>
        <a:p>
          <a:pPr algn="ctr" rtl="1"/>
          <a:r>
            <a:rPr lang="fa-IR" sz="1800" b="1" dirty="0" smtClean="0">
              <a:cs typeface="2  Zar" panose="00000400000000000000" pitchFamily="2" charset="-78"/>
            </a:rPr>
            <a:t>تجزیه و تحلیل اطلاعات</a:t>
          </a:r>
          <a:endParaRPr lang="en-US" sz="1800" b="1" dirty="0">
            <a:cs typeface="2  Zar" panose="00000400000000000000" pitchFamily="2" charset="-78"/>
          </a:endParaRPr>
        </a:p>
      </dgm:t>
    </dgm:pt>
    <dgm:pt modelId="{0E829AB4-80DB-4180-95E3-22F445E0FBD7}" type="parTrans" cxnId="{22A92E43-202F-421F-A3FD-0DF5EF92AD88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59B1C5E4-D986-4E0E-A068-04EF9956E893}" type="sibTrans" cxnId="{22A92E43-202F-421F-A3FD-0DF5EF92AD88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98BCCA71-32EC-450C-A9FB-1BC46D33EAB0}">
      <dgm:prSet phldrT="[Text]" custT="1"/>
      <dgm:spPr/>
      <dgm:t>
        <a:bodyPr/>
        <a:lstStyle/>
        <a:p>
          <a:pPr algn="r" rtl="1"/>
          <a:r>
            <a:rPr lang="fa-IR" sz="1600" dirty="0" smtClean="0">
              <a:cs typeface="2  Zar" panose="00000400000000000000" pitchFamily="2" charset="-78"/>
            </a:rPr>
            <a:t>داده‌های مختلف عملیاتی در واحدهای مختلف مانند بهره‌برداری، مهندسی و توسعه، امور مشترکین و .. در دو سطح ستادی و ناحیه تولید و ثبت می‌گردد که در بیشتر مواقع مورد تجزیه و تحلیل و پایش آماری  قرار نمی‌گیرد</a:t>
          </a:r>
          <a:endParaRPr lang="en-US" sz="1600" dirty="0">
            <a:cs typeface="2  Zar" panose="00000400000000000000" pitchFamily="2" charset="-78"/>
          </a:endParaRPr>
        </a:p>
      </dgm:t>
    </dgm:pt>
    <dgm:pt modelId="{A6BAEFCF-404D-46A2-A47B-A766C870445C}" type="parTrans" cxnId="{C1F5BD96-D615-43BE-BA6C-83BC333ACE6C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C8173273-67D3-4303-B36A-148CA02E50F9}" type="sibTrans" cxnId="{C1F5BD96-D615-43BE-BA6C-83BC333ACE6C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E14D9713-56EA-49ED-8A2F-163D8DF9C3E6}">
      <dgm:prSet phldrT="[Text]" custT="1"/>
      <dgm:spPr/>
      <dgm:t>
        <a:bodyPr/>
        <a:lstStyle/>
        <a:p>
          <a:pPr algn="ctr" rtl="1"/>
          <a:r>
            <a:rPr lang="fa-IR" sz="1800" b="1" dirty="0" smtClean="0">
              <a:cs typeface="2  Zar" panose="00000400000000000000" pitchFamily="2" charset="-78"/>
            </a:rPr>
            <a:t>اهداف و برنامه‌ها</a:t>
          </a:r>
        </a:p>
        <a:p>
          <a:pPr algn="ctr" rtl="1"/>
          <a:r>
            <a:rPr lang="fa-IR" sz="1800" b="1" dirty="0" smtClean="0">
              <a:cs typeface="2  Zar" panose="00000400000000000000" pitchFamily="2" charset="-78"/>
            </a:rPr>
            <a:t>(سیاست‌های بهبود)</a:t>
          </a:r>
          <a:endParaRPr lang="en-US" sz="1800" b="1" dirty="0">
            <a:cs typeface="2  Zar" panose="00000400000000000000" pitchFamily="2" charset="-78"/>
          </a:endParaRPr>
        </a:p>
      </dgm:t>
    </dgm:pt>
    <dgm:pt modelId="{CC3185F5-D0F6-49E2-A0FA-0A3E16548892}" type="parTrans" cxnId="{FDA13330-4F1F-463E-9306-B123DB0584B2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3A014BD0-3FBA-47BA-8FB6-E2D2C818A570}" type="sibTrans" cxnId="{FDA13330-4F1F-463E-9306-B123DB0584B2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765D1346-6C4E-4F26-8753-DDF12511763E}">
      <dgm:prSet phldrT="[Text]" custT="1"/>
      <dgm:spPr/>
      <dgm:t>
        <a:bodyPr/>
        <a:lstStyle/>
        <a:p>
          <a:pPr algn="r" rtl="1"/>
          <a:r>
            <a:rPr lang="fa-IR" sz="1200" b="1" dirty="0" smtClean="0">
              <a:cs typeface="B Nazanin" panose="00000400000000000000" pitchFamily="2" charset="-78"/>
            </a:rPr>
            <a:t>با توجه به لزوم درک سازمان و محیط کسب وکار و ارتباط خط مشی با این تجربه و تحلیل و همچنین لزوم ارتباط اهداف با خط مشی لازم است در روند بررسی و پیشنهاد سند بودجه سالیانه نسبت به تجزیه وتحلیل شرایط عملکردی هر واحد(از جمله عوامل بیرونی و درونی آن ) ودر ادامه تعریف اهداف و برنامه های سالانه در چارچوب سیاست های مندرج در خط مشی و اهداف کلان بهبود مداوم اقدام گردد</a:t>
          </a:r>
          <a:r>
            <a:rPr lang="fa-IR" sz="1400" b="1" dirty="0" smtClean="0">
              <a:cs typeface="B Nazanin" panose="00000400000000000000" pitchFamily="2" charset="-78"/>
            </a:rPr>
            <a:t>.</a:t>
          </a:r>
          <a:endParaRPr lang="en-US" sz="1400" b="1" dirty="0">
            <a:cs typeface="B Nazanin" panose="00000400000000000000" pitchFamily="2" charset="-78"/>
          </a:endParaRPr>
        </a:p>
      </dgm:t>
    </dgm:pt>
    <dgm:pt modelId="{5FE08C43-BA87-4EF9-BAB1-29A949504183}" type="parTrans" cxnId="{511651F9-A269-4B26-A474-40654BD21315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579ABE8C-D30E-4B82-AD75-6EDB258C6755}" type="sibTrans" cxnId="{511651F9-A269-4B26-A474-40654BD21315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2656DBA2-0B4C-4DED-A35F-5355D014BBBD}">
      <dgm:prSet custT="1"/>
      <dgm:spPr/>
      <dgm:t>
        <a:bodyPr/>
        <a:lstStyle/>
        <a:p>
          <a:pPr algn="ctr" rtl="1"/>
          <a:r>
            <a:rPr lang="fa-IR" sz="1800" b="1" dirty="0" smtClean="0">
              <a:cs typeface="2  Zar" panose="00000400000000000000" pitchFamily="2" charset="-78"/>
            </a:rPr>
            <a:t>ارزیابی عملکرد</a:t>
          </a:r>
          <a:endParaRPr lang="en-US" sz="1800" b="1" dirty="0">
            <a:cs typeface="2  Zar" panose="00000400000000000000" pitchFamily="2" charset="-78"/>
          </a:endParaRPr>
        </a:p>
      </dgm:t>
    </dgm:pt>
    <dgm:pt modelId="{4D46D5CD-BFCE-4505-A3D2-E0300956853B}" type="parTrans" cxnId="{7A4FD6BF-FBC4-4F5E-9CD9-0A263754F1E0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43BB97F6-3D1D-4CC5-818A-BDCDB29AC392}" type="sibTrans" cxnId="{7A4FD6BF-FBC4-4F5E-9CD9-0A263754F1E0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9B5BEC68-1BDD-465C-83CF-B73E8F287C2F}">
      <dgm:prSet custT="1"/>
      <dgm:spPr/>
      <dgm:t>
        <a:bodyPr/>
        <a:lstStyle/>
        <a:p>
          <a:pPr algn="r" rtl="1"/>
          <a:r>
            <a:rPr lang="fa-IR" sz="1600" dirty="0" smtClean="0">
              <a:cs typeface="2  Zar" panose="00000400000000000000" pitchFamily="2" charset="-78"/>
            </a:rPr>
            <a:t>لزوم در نظر گرفتن یک نظام ارزیابی عملکرد در شرکت با توجه به استانداردهای سیستم‌های مدیریتی و توجه به جامع بودن معیارها و همچنین تمهید سازوکاری برای استفاده از نتایج در مسیر شغلی پرسنل </a:t>
          </a:r>
          <a:endParaRPr lang="en-US" sz="1600" dirty="0">
            <a:cs typeface="2  Zar" panose="00000400000000000000" pitchFamily="2" charset="-78"/>
          </a:endParaRPr>
        </a:p>
      </dgm:t>
    </dgm:pt>
    <dgm:pt modelId="{A22F2FAC-FC6C-46A0-AF14-7E00A8B6600D}" type="parTrans" cxnId="{F2639F76-A786-4FF5-AFFE-F40B5B72EFE8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D21DEDBC-222B-4424-8116-75D7341A8F4C}" type="sibTrans" cxnId="{F2639F76-A786-4FF5-AFFE-F40B5B72EFE8}">
      <dgm:prSet/>
      <dgm:spPr/>
      <dgm:t>
        <a:bodyPr/>
        <a:lstStyle/>
        <a:p>
          <a:pPr algn="r" rtl="1"/>
          <a:endParaRPr lang="en-US" sz="1800">
            <a:cs typeface="2  Zar" panose="00000400000000000000" pitchFamily="2" charset="-78"/>
          </a:endParaRPr>
        </a:p>
      </dgm:t>
    </dgm:pt>
    <dgm:pt modelId="{55E39359-14D0-4938-8893-9BA38F180CC1}" type="pres">
      <dgm:prSet presAssocID="{B2C00E09-A186-481E-86EF-7BE7E291FA7A}" presName="Name0" presStyleCnt="0">
        <dgm:presLayoutVars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FD79DA-A97D-4C3C-BFC8-458F160F37B2}" type="pres">
      <dgm:prSet presAssocID="{BD824F71-E9D0-4D78-9410-3A2C4DDEB8E5}" presName="linNode" presStyleCnt="0"/>
      <dgm:spPr/>
      <dgm:t>
        <a:bodyPr/>
        <a:lstStyle/>
        <a:p>
          <a:endParaRPr lang="en-US"/>
        </a:p>
      </dgm:t>
    </dgm:pt>
    <dgm:pt modelId="{0D8E8925-76DD-4C25-A6EA-C99A2A084ACA}" type="pres">
      <dgm:prSet presAssocID="{BD824F71-E9D0-4D78-9410-3A2C4DDEB8E5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2E33E-E1DA-46B5-8FB9-6151EE53672C}" type="pres">
      <dgm:prSet presAssocID="{BD824F71-E9D0-4D78-9410-3A2C4DDEB8E5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A067F-090C-4675-9F07-68B015748B79}" type="pres">
      <dgm:prSet presAssocID="{59B1C5E4-D986-4E0E-A068-04EF9956E893}" presName="spacing" presStyleCnt="0"/>
      <dgm:spPr/>
      <dgm:t>
        <a:bodyPr/>
        <a:lstStyle/>
        <a:p>
          <a:endParaRPr lang="en-US"/>
        </a:p>
      </dgm:t>
    </dgm:pt>
    <dgm:pt modelId="{D2CE71B1-94E7-475F-BEF5-29A848D4368E}" type="pres">
      <dgm:prSet presAssocID="{E14D9713-56EA-49ED-8A2F-163D8DF9C3E6}" presName="linNode" presStyleCnt="0"/>
      <dgm:spPr/>
      <dgm:t>
        <a:bodyPr/>
        <a:lstStyle/>
        <a:p>
          <a:endParaRPr lang="en-US"/>
        </a:p>
      </dgm:t>
    </dgm:pt>
    <dgm:pt modelId="{42EBD754-4AB4-4957-AAA7-AB40D1D2E30D}" type="pres">
      <dgm:prSet presAssocID="{E14D9713-56EA-49ED-8A2F-163D8DF9C3E6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34FFF-FF99-474F-A318-CE8EA05A44B1}" type="pres">
      <dgm:prSet presAssocID="{E14D9713-56EA-49ED-8A2F-163D8DF9C3E6}" presName="childShp" presStyleLbl="bgAccFollowNode1" presStyleIdx="1" presStyleCnt="3" custScaleY="112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2C02F-3A32-4D07-81E1-136903939692}" type="pres">
      <dgm:prSet presAssocID="{3A014BD0-3FBA-47BA-8FB6-E2D2C818A570}" presName="spacing" presStyleCnt="0"/>
      <dgm:spPr/>
      <dgm:t>
        <a:bodyPr/>
        <a:lstStyle/>
        <a:p>
          <a:endParaRPr lang="en-US"/>
        </a:p>
      </dgm:t>
    </dgm:pt>
    <dgm:pt modelId="{94229DE4-FCE1-4F2E-BF20-7AC1D0B077EA}" type="pres">
      <dgm:prSet presAssocID="{2656DBA2-0B4C-4DED-A35F-5355D014BBBD}" presName="linNode" presStyleCnt="0"/>
      <dgm:spPr/>
      <dgm:t>
        <a:bodyPr/>
        <a:lstStyle/>
        <a:p>
          <a:endParaRPr lang="en-US"/>
        </a:p>
      </dgm:t>
    </dgm:pt>
    <dgm:pt modelId="{CFCF9B5F-79E7-4258-B42A-CD7302AF40BB}" type="pres">
      <dgm:prSet presAssocID="{2656DBA2-0B4C-4DED-A35F-5355D014BBBD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983B4-ACBB-40C7-8A74-9354BDDA99C7}" type="pres">
      <dgm:prSet presAssocID="{2656DBA2-0B4C-4DED-A35F-5355D014BBBD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651F9-A269-4B26-A474-40654BD21315}" srcId="{E14D9713-56EA-49ED-8A2F-163D8DF9C3E6}" destId="{765D1346-6C4E-4F26-8753-DDF12511763E}" srcOrd="0" destOrd="0" parTransId="{5FE08C43-BA87-4EF9-BAB1-29A949504183}" sibTransId="{579ABE8C-D30E-4B82-AD75-6EDB258C6755}"/>
    <dgm:cxn modelId="{EB6DC3CA-E4E5-44A0-93E2-5CBF64757FD2}" type="presOf" srcId="{B2C00E09-A186-481E-86EF-7BE7E291FA7A}" destId="{55E39359-14D0-4938-8893-9BA38F180CC1}" srcOrd="0" destOrd="0" presId="urn:microsoft.com/office/officeart/2005/8/layout/vList6"/>
    <dgm:cxn modelId="{7A4FD6BF-FBC4-4F5E-9CD9-0A263754F1E0}" srcId="{B2C00E09-A186-481E-86EF-7BE7E291FA7A}" destId="{2656DBA2-0B4C-4DED-A35F-5355D014BBBD}" srcOrd="2" destOrd="0" parTransId="{4D46D5CD-BFCE-4505-A3D2-E0300956853B}" sibTransId="{43BB97F6-3D1D-4CC5-818A-BDCDB29AC392}"/>
    <dgm:cxn modelId="{57106096-9E23-4BD0-A615-FFEE581C0E44}" type="presOf" srcId="{E14D9713-56EA-49ED-8A2F-163D8DF9C3E6}" destId="{42EBD754-4AB4-4957-AAA7-AB40D1D2E30D}" srcOrd="0" destOrd="0" presId="urn:microsoft.com/office/officeart/2005/8/layout/vList6"/>
    <dgm:cxn modelId="{E96E6D6F-DEB2-41E5-89C5-B940D07F92C1}" type="presOf" srcId="{2656DBA2-0B4C-4DED-A35F-5355D014BBBD}" destId="{CFCF9B5F-79E7-4258-B42A-CD7302AF40BB}" srcOrd="0" destOrd="0" presId="urn:microsoft.com/office/officeart/2005/8/layout/vList6"/>
    <dgm:cxn modelId="{F2639F76-A786-4FF5-AFFE-F40B5B72EFE8}" srcId="{2656DBA2-0B4C-4DED-A35F-5355D014BBBD}" destId="{9B5BEC68-1BDD-465C-83CF-B73E8F287C2F}" srcOrd="0" destOrd="0" parTransId="{A22F2FAC-FC6C-46A0-AF14-7E00A8B6600D}" sibTransId="{D21DEDBC-222B-4424-8116-75D7341A8F4C}"/>
    <dgm:cxn modelId="{C1F5BD96-D615-43BE-BA6C-83BC333ACE6C}" srcId="{BD824F71-E9D0-4D78-9410-3A2C4DDEB8E5}" destId="{98BCCA71-32EC-450C-A9FB-1BC46D33EAB0}" srcOrd="0" destOrd="0" parTransId="{A6BAEFCF-404D-46A2-A47B-A766C870445C}" sibTransId="{C8173273-67D3-4303-B36A-148CA02E50F9}"/>
    <dgm:cxn modelId="{B638EA88-90B6-487C-B8CE-4184743A5EDC}" type="presOf" srcId="{765D1346-6C4E-4F26-8753-DDF12511763E}" destId="{83934FFF-FF99-474F-A318-CE8EA05A44B1}" srcOrd="0" destOrd="0" presId="urn:microsoft.com/office/officeart/2005/8/layout/vList6"/>
    <dgm:cxn modelId="{FDA13330-4F1F-463E-9306-B123DB0584B2}" srcId="{B2C00E09-A186-481E-86EF-7BE7E291FA7A}" destId="{E14D9713-56EA-49ED-8A2F-163D8DF9C3E6}" srcOrd="1" destOrd="0" parTransId="{CC3185F5-D0F6-49E2-A0FA-0A3E16548892}" sibTransId="{3A014BD0-3FBA-47BA-8FB6-E2D2C818A570}"/>
    <dgm:cxn modelId="{22A92E43-202F-421F-A3FD-0DF5EF92AD88}" srcId="{B2C00E09-A186-481E-86EF-7BE7E291FA7A}" destId="{BD824F71-E9D0-4D78-9410-3A2C4DDEB8E5}" srcOrd="0" destOrd="0" parTransId="{0E829AB4-80DB-4180-95E3-22F445E0FBD7}" sibTransId="{59B1C5E4-D986-4E0E-A068-04EF9956E893}"/>
    <dgm:cxn modelId="{BCBFF4BC-4392-432F-958A-CFEE5D969B58}" type="presOf" srcId="{BD824F71-E9D0-4D78-9410-3A2C4DDEB8E5}" destId="{0D8E8925-76DD-4C25-A6EA-C99A2A084ACA}" srcOrd="0" destOrd="0" presId="urn:microsoft.com/office/officeart/2005/8/layout/vList6"/>
    <dgm:cxn modelId="{FDC72BE9-5B29-4A64-AEFC-EC20F963753D}" type="presOf" srcId="{98BCCA71-32EC-450C-A9FB-1BC46D33EAB0}" destId="{0582E33E-E1DA-46B5-8FB9-6151EE53672C}" srcOrd="0" destOrd="0" presId="urn:microsoft.com/office/officeart/2005/8/layout/vList6"/>
    <dgm:cxn modelId="{B4CB2967-1F06-46ED-BBB3-A188CFED5E2B}" type="presOf" srcId="{9B5BEC68-1BDD-465C-83CF-B73E8F287C2F}" destId="{47E983B4-ACBB-40C7-8A74-9354BDDA99C7}" srcOrd="0" destOrd="0" presId="urn:microsoft.com/office/officeart/2005/8/layout/vList6"/>
    <dgm:cxn modelId="{0D5B24F7-C6AF-4807-9487-EBA7AE037FEF}" type="presParOf" srcId="{55E39359-14D0-4938-8893-9BA38F180CC1}" destId="{0CFD79DA-A97D-4C3C-BFC8-458F160F37B2}" srcOrd="0" destOrd="0" presId="urn:microsoft.com/office/officeart/2005/8/layout/vList6"/>
    <dgm:cxn modelId="{FED97C3A-BA1C-4BB4-AE09-540D03DE9FA8}" type="presParOf" srcId="{0CFD79DA-A97D-4C3C-BFC8-458F160F37B2}" destId="{0D8E8925-76DD-4C25-A6EA-C99A2A084ACA}" srcOrd="0" destOrd="0" presId="urn:microsoft.com/office/officeart/2005/8/layout/vList6"/>
    <dgm:cxn modelId="{914C10F0-9EC5-4CCA-B03A-9E8C3FCCFEB5}" type="presParOf" srcId="{0CFD79DA-A97D-4C3C-BFC8-458F160F37B2}" destId="{0582E33E-E1DA-46B5-8FB9-6151EE53672C}" srcOrd="1" destOrd="0" presId="urn:microsoft.com/office/officeart/2005/8/layout/vList6"/>
    <dgm:cxn modelId="{EF64DCBD-CAA5-4F3C-8EA3-8DA3F12F26F8}" type="presParOf" srcId="{55E39359-14D0-4938-8893-9BA38F180CC1}" destId="{B57A067F-090C-4675-9F07-68B015748B79}" srcOrd="1" destOrd="0" presId="urn:microsoft.com/office/officeart/2005/8/layout/vList6"/>
    <dgm:cxn modelId="{5722ABB9-D42C-44FF-A232-F73378619D5C}" type="presParOf" srcId="{55E39359-14D0-4938-8893-9BA38F180CC1}" destId="{D2CE71B1-94E7-475F-BEF5-29A848D4368E}" srcOrd="2" destOrd="0" presId="urn:microsoft.com/office/officeart/2005/8/layout/vList6"/>
    <dgm:cxn modelId="{159CE356-573E-4F7B-AD0C-C6A13A0C8402}" type="presParOf" srcId="{D2CE71B1-94E7-475F-BEF5-29A848D4368E}" destId="{42EBD754-4AB4-4957-AAA7-AB40D1D2E30D}" srcOrd="0" destOrd="0" presId="urn:microsoft.com/office/officeart/2005/8/layout/vList6"/>
    <dgm:cxn modelId="{0ED48416-A332-4888-9044-1A42BB05A487}" type="presParOf" srcId="{D2CE71B1-94E7-475F-BEF5-29A848D4368E}" destId="{83934FFF-FF99-474F-A318-CE8EA05A44B1}" srcOrd="1" destOrd="0" presId="urn:microsoft.com/office/officeart/2005/8/layout/vList6"/>
    <dgm:cxn modelId="{27BA975C-7B59-40D1-96AC-BD2BCBAE47F5}" type="presParOf" srcId="{55E39359-14D0-4938-8893-9BA38F180CC1}" destId="{E542C02F-3A32-4D07-81E1-136903939692}" srcOrd="3" destOrd="0" presId="urn:microsoft.com/office/officeart/2005/8/layout/vList6"/>
    <dgm:cxn modelId="{6FEC388A-7BE7-4B12-B76F-AA96B6F7A7EE}" type="presParOf" srcId="{55E39359-14D0-4938-8893-9BA38F180CC1}" destId="{94229DE4-FCE1-4F2E-BF20-7AC1D0B077EA}" srcOrd="4" destOrd="0" presId="urn:microsoft.com/office/officeart/2005/8/layout/vList6"/>
    <dgm:cxn modelId="{FA111931-9FAE-4641-9399-88AF11DB4C68}" type="presParOf" srcId="{94229DE4-FCE1-4F2E-BF20-7AC1D0B077EA}" destId="{CFCF9B5F-79E7-4258-B42A-CD7302AF40BB}" srcOrd="0" destOrd="0" presId="urn:microsoft.com/office/officeart/2005/8/layout/vList6"/>
    <dgm:cxn modelId="{EE04E4B6-5296-406E-9376-AA18F1E25CF6}" type="presParOf" srcId="{94229DE4-FCE1-4F2E-BF20-7AC1D0B077EA}" destId="{47E983B4-ACBB-40C7-8A74-9354BDDA99C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00E09-A186-481E-86EF-7BE7E291FA7A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824F71-E9D0-4D78-9410-3A2C4DDEB8E5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2  Zar" panose="00000400000000000000" pitchFamily="2" charset="-78"/>
            </a:rPr>
            <a:t>ایمنی و بهداشت حرفه‌ای</a:t>
          </a:r>
          <a:r>
            <a:rPr lang="en-US" sz="2400" b="1" dirty="0" smtClean="0">
              <a:cs typeface="2  Zar" panose="00000400000000000000" pitchFamily="2" charset="-78"/>
            </a:rPr>
            <a:t> </a:t>
          </a:r>
          <a:r>
            <a:rPr lang="fa-IR" sz="2400" b="1" dirty="0" smtClean="0">
              <a:cs typeface="2  Zar" panose="00000400000000000000" pitchFamily="2" charset="-78"/>
            </a:rPr>
            <a:t> (استانداردسازی)</a:t>
          </a:r>
          <a:endParaRPr lang="en-US" sz="2400" b="1" dirty="0">
            <a:cs typeface="2  Zar" panose="00000400000000000000" pitchFamily="2" charset="-78"/>
          </a:endParaRPr>
        </a:p>
      </dgm:t>
    </dgm:pt>
    <dgm:pt modelId="{0E829AB4-80DB-4180-95E3-22F445E0FBD7}" type="parTrans" cxnId="{22A92E43-202F-421F-A3FD-0DF5EF92AD8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59B1C5E4-D986-4E0E-A068-04EF9956E893}" type="sibTrans" cxnId="{22A92E43-202F-421F-A3FD-0DF5EF92AD8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98BCCA71-32EC-450C-A9FB-1BC46D33EAB0}">
      <dgm:prSet phldrT="[Text]" custT="1"/>
      <dgm:spPr/>
      <dgm:t>
        <a:bodyPr/>
        <a:lstStyle/>
        <a:p>
          <a:pPr rtl="1"/>
          <a:r>
            <a:rPr lang="fa-IR" sz="1600" dirty="0" smtClean="0">
              <a:cs typeface="2  Zar" panose="00000400000000000000" pitchFamily="2" charset="-78"/>
            </a:rPr>
            <a:t>عدم به‌روزرسانی و اجرای عملیات نظام‌مند درخصوص سیستم مدیریت ایمنی و بهداشت حرفه‌ای از جمله عدم قطعیت ناشی از پایش رعایت الزامات قانونی ایمنی و بهداشت</a:t>
          </a:r>
          <a:endParaRPr lang="en-US" sz="1600" dirty="0">
            <a:cs typeface="2  Zar" panose="00000400000000000000" pitchFamily="2" charset="-78"/>
          </a:endParaRPr>
        </a:p>
      </dgm:t>
    </dgm:pt>
    <dgm:pt modelId="{A6BAEFCF-404D-46A2-A47B-A766C870445C}" type="parTrans" cxnId="{C1F5BD96-D615-43BE-BA6C-83BC333ACE6C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C8173273-67D3-4303-B36A-148CA02E50F9}" type="sibTrans" cxnId="{C1F5BD96-D615-43BE-BA6C-83BC333ACE6C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E14D9713-56EA-49ED-8A2F-163D8DF9C3E6}">
      <dgm:prSet phldrT="[Text]" custT="1"/>
      <dgm:spPr/>
      <dgm:t>
        <a:bodyPr/>
        <a:lstStyle/>
        <a:p>
          <a:pPr rtl="1"/>
          <a:r>
            <a:rPr lang="fa-IR" sz="2800" b="1" dirty="0" smtClean="0">
              <a:cs typeface="2  Zar" panose="00000400000000000000" pitchFamily="2" charset="-78"/>
            </a:rPr>
            <a:t>محیط‌کار</a:t>
          </a:r>
          <a:endParaRPr lang="en-US" sz="2800" b="1" dirty="0">
            <a:cs typeface="2  Zar" panose="00000400000000000000" pitchFamily="2" charset="-78"/>
          </a:endParaRPr>
        </a:p>
      </dgm:t>
    </dgm:pt>
    <dgm:pt modelId="{CC3185F5-D0F6-49E2-A0FA-0A3E16548892}" type="parTrans" cxnId="{FDA13330-4F1F-463E-9306-B123DB0584B2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3A014BD0-3FBA-47BA-8FB6-E2D2C818A570}" type="sibTrans" cxnId="{FDA13330-4F1F-463E-9306-B123DB0584B2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765D1346-6C4E-4F26-8753-DDF12511763E}">
      <dgm:prSet phldrT="[Text]" custT="1"/>
      <dgm:spPr/>
      <dgm:t>
        <a:bodyPr/>
        <a:lstStyle/>
        <a:p>
          <a:pPr algn="r" rtl="1"/>
          <a:r>
            <a:rPr lang="fa-IR" sz="1600" dirty="0" smtClean="0">
              <a:cs typeface="2  Zar" panose="00000400000000000000" pitchFamily="2" charset="-78"/>
            </a:rPr>
            <a:t>با توجه به جابجایی انبار مرکزی، همچنین شرایط نامناسب بعضی انبارها از نظر فضای مناسب نیازمند بررسی مجدد می‌باشد.</a:t>
          </a:r>
          <a:endParaRPr lang="en-US" sz="1600" b="1" dirty="0">
            <a:cs typeface="2  Zar" panose="00000400000000000000" pitchFamily="2" charset="-78"/>
          </a:endParaRPr>
        </a:p>
      </dgm:t>
    </dgm:pt>
    <dgm:pt modelId="{5FE08C43-BA87-4EF9-BAB1-29A949504183}" type="parTrans" cxnId="{511651F9-A269-4B26-A474-40654BD21315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579ABE8C-D30E-4B82-AD75-6EDB258C6755}" type="sibTrans" cxnId="{511651F9-A269-4B26-A474-40654BD21315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2656DBA2-0B4C-4DED-A35F-5355D014BBBD}">
      <dgm:prSet custT="1"/>
      <dgm:spPr/>
      <dgm:t>
        <a:bodyPr/>
        <a:lstStyle/>
        <a:p>
          <a:pPr rtl="1"/>
          <a:r>
            <a:rPr lang="fa-IR" sz="2400" b="1" dirty="0" smtClean="0">
              <a:cs typeface="2  Zar" panose="00000400000000000000" pitchFamily="2" charset="-78"/>
            </a:rPr>
            <a:t>مدیریت ریسک</a:t>
          </a:r>
          <a:endParaRPr lang="en-US" sz="2400" b="1" dirty="0">
            <a:cs typeface="2  Zar" panose="00000400000000000000" pitchFamily="2" charset="-78"/>
          </a:endParaRPr>
        </a:p>
      </dgm:t>
    </dgm:pt>
    <dgm:pt modelId="{4D46D5CD-BFCE-4505-A3D2-E0300956853B}" type="parTrans" cxnId="{7A4FD6BF-FBC4-4F5E-9CD9-0A263754F1E0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43BB97F6-3D1D-4CC5-818A-BDCDB29AC392}" type="sibTrans" cxnId="{7A4FD6BF-FBC4-4F5E-9CD9-0A263754F1E0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9B5BEC68-1BDD-465C-83CF-B73E8F287C2F}">
      <dgm:prSet custT="1"/>
      <dgm:spPr/>
      <dgm:t>
        <a:bodyPr/>
        <a:lstStyle/>
        <a:p>
          <a:pPr algn="r" rtl="1"/>
          <a:r>
            <a:rPr lang="fa-IR" sz="2000" dirty="0" smtClean="0">
              <a:cs typeface="2  Zar" panose="00000400000000000000" pitchFamily="2" charset="-78"/>
            </a:rPr>
            <a:t>با توجه به نقش نتایج حاصل از فرایند مدیریت ریسک در فرایند تصمیم‌گیری، لزوم مشارکت فعالانه مدیران ارشد در فرایند شناسایی و ارزیابی ریسک‌های سازمانی</a:t>
          </a:r>
          <a:endParaRPr lang="en-US" sz="2000" dirty="0">
            <a:cs typeface="2  Zar" panose="00000400000000000000" pitchFamily="2" charset="-78"/>
          </a:endParaRPr>
        </a:p>
      </dgm:t>
    </dgm:pt>
    <dgm:pt modelId="{A22F2FAC-FC6C-46A0-AF14-7E00A8B6600D}" type="parTrans" cxnId="{F2639F76-A786-4FF5-AFFE-F40B5B72EFE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D21DEDBC-222B-4424-8116-75D7341A8F4C}" type="sibTrans" cxnId="{F2639F76-A786-4FF5-AFFE-F40B5B72EFE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3C7461F3-D9F4-4333-B9BB-A64529CDF325}">
      <dgm:prSet phldrT="[Text]" custT="1"/>
      <dgm:spPr/>
      <dgm:t>
        <a:bodyPr/>
        <a:lstStyle/>
        <a:p>
          <a:pPr algn="r" rtl="1"/>
          <a:r>
            <a:rPr lang="fa-IR" sz="1600" b="0" dirty="0" smtClean="0">
              <a:cs typeface="2  Zar" panose="00000400000000000000" pitchFamily="2" charset="-78"/>
            </a:rPr>
            <a:t>لزوم توجه به نظام اراستگی در محیط کار و تاثیر آن در افزایش بهره‌وری</a:t>
          </a:r>
          <a:endParaRPr lang="en-US" sz="1600" b="0" dirty="0">
            <a:cs typeface="2  Zar" panose="00000400000000000000" pitchFamily="2" charset="-78"/>
          </a:endParaRPr>
        </a:p>
      </dgm:t>
    </dgm:pt>
    <dgm:pt modelId="{C9471BBD-22F3-4B5C-AA81-67E4B1A40BA1}" type="parTrans" cxnId="{B42C29DC-05D5-497F-984F-402CDC081F01}">
      <dgm:prSet/>
      <dgm:spPr/>
      <dgm:t>
        <a:bodyPr/>
        <a:lstStyle/>
        <a:p>
          <a:endParaRPr lang="en-US" sz="1050"/>
        </a:p>
      </dgm:t>
    </dgm:pt>
    <dgm:pt modelId="{E66A4846-2FCF-4B78-A367-135D2EF4CFDF}" type="sibTrans" cxnId="{B42C29DC-05D5-497F-984F-402CDC081F01}">
      <dgm:prSet/>
      <dgm:spPr/>
      <dgm:t>
        <a:bodyPr/>
        <a:lstStyle/>
        <a:p>
          <a:endParaRPr lang="en-US" sz="1050"/>
        </a:p>
      </dgm:t>
    </dgm:pt>
    <dgm:pt modelId="{55E39359-14D0-4938-8893-9BA38F180CC1}" type="pres">
      <dgm:prSet presAssocID="{B2C00E09-A186-481E-86EF-7BE7E291FA7A}" presName="Name0" presStyleCnt="0">
        <dgm:presLayoutVars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FD79DA-A97D-4C3C-BFC8-458F160F37B2}" type="pres">
      <dgm:prSet presAssocID="{BD824F71-E9D0-4D78-9410-3A2C4DDEB8E5}" presName="linNode" presStyleCnt="0"/>
      <dgm:spPr/>
      <dgm:t>
        <a:bodyPr/>
        <a:lstStyle/>
        <a:p>
          <a:endParaRPr lang="en-US"/>
        </a:p>
      </dgm:t>
    </dgm:pt>
    <dgm:pt modelId="{0D8E8925-76DD-4C25-A6EA-C99A2A084ACA}" type="pres">
      <dgm:prSet presAssocID="{BD824F71-E9D0-4D78-9410-3A2C4DDEB8E5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2E33E-E1DA-46B5-8FB9-6151EE53672C}" type="pres">
      <dgm:prSet presAssocID="{BD824F71-E9D0-4D78-9410-3A2C4DDEB8E5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A067F-090C-4675-9F07-68B015748B79}" type="pres">
      <dgm:prSet presAssocID="{59B1C5E4-D986-4E0E-A068-04EF9956E893}" presName="spacing" presStyleCnt="0"/>
      <dgm:spPr/>
      <dgm:t>
        <a:bodyPr/>
        <a:lstStyle/>
        <a:p>
          <a:endParaRPr lang="en-US"/>
        </a:p>
      </dgm:t>
    </dgm:pt>
    <dgm:pt modelId="{D2CE71B1-94E7-475F-BEF5-29A848D4368E}" type="pres">
      <dgm:prSet presAssocID="{E14D9713-56EA-49ED-8A2F-163D8DF9C3E6}" presName="linNode" presStyleCnt="0"/>
      <dgm:spPr/>
      <dgm:t>
        <a:bodyPr/>
        <a:lstStyle/>
        <a:p>
          <a:endParaRPr lang="en-US"/>
        </a:p>
      </dgm:t>
    </dgm:pt>
    <dgm:pt modelId="{42EBD754-4AB4-4957-AAA7-AB40D1D2E30D}" type="pres">
      <dgm:prSet presAssocID="{E14D9713-56EA-49ED-8A2F-163D8DF9C3E6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34FFF-FF99-474F-A318-CE8EA05A44B1}" type="pres">
      <dgm:prSet presAssocID="{E14D9713-56EA-49ED-8A2F-163D8DF9C3E6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2C02F-3A32-4D07-81E1-136903939692}" type="pres">
      <dgm:prSet presAssocID="{3A014BD0-3FBA-47BA-8FB6-E2D2C818A570}" presName="spacing" presStyleCnt="0"/>
      <dgm:spPr/>
      <dgm:t>
        <a:bodyPr/>
        <a:lstStyle/>
        <a:p>
          <a:endParaRPr lang="en-US"/>
        </a:p>
      </dgm:t>
    </dgm:pt>
    <dgm:pt modelId="{94229DE4-FCE1-4F2E-BF20-7AC1D0B077EA}" type="pres">
      <dgm:prSet presAssocID="{2656DBA2-0B4C-4DED-A35F-5355D014BBBD}" presName="linNode" presStyleCnt="0"/>
      <dgm:spPr/>
      <dgm:t>
        <a:bodyPr/>
        <a:lstStyle/>
        <a:p>
          <a:endParaRPr lang="en-US"/>
        </a:p>
      </dgm:t>
    </dgm:pt>
    <dgm:pt modelId="{CFCF9B5F-79E7-4258-B42A-CD7302AF40BB}" type="pres">
      <dgm:prSet presAssocID="{2656DBA2-0B4C-4DED-A35F-5355D014BBBD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983B4-ACBB-40C7-8A74-9354BDDA99C7}" type="pres">
      <dgm:prSet presAssocID="{2656DBA2-0B4C-4DED-A35F-5355D014BBBD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651F9-A269-4B26-A474-40654BD21315}" srcId="{E14D9713-56EA-49ED-8A2F-163D8DF9C3E6}" destId="{765D1346-6C4E-4F26-8753-DDF12511763E}" srcOrd="0" destOrd="0" parTransId="{5FE08C43-BA87-4EF9-BAB1-29A949504183}" sibTransId="{579ABE8C-D30E-4B82-AD75-6EDB258C6755}"/>
    <dgm:cxn modelId="{EB6DC3CA-E4E5-44A0-93E2-5CBF64757FD2}" type="presOf" srcId="{B2C00E09-A186-481E-86EF-7BE7E291FA7A}" destId="{55E39359-14D0-4938-8893-9BA38F180CC1}" srcOrd="0" destOrd="0" presId="urn:microsoft.com/office/officeart/2005/8/layout/vList6"/>
    <dgm:cxn modelId="{7A4FD6BF-FBC4-4F5E-9CD9-0A263754F1E0}" srcId="{B2C00E09-A186-481E-86EF-7BE7E291FA7A}" destId="{2656DBA2-0B4C-4DED-A35F-5355D014BBBD}" srcOrd="2" destOrd="0" parTransId="{4D46D5CD-BFCE-4505-A3D2-E0300956853B}" sibTransId="{43BB97F6-3D1D-4CC5-818A-BDCDB29AC392}"/>
    <dgm:cxn modelId="{D7388A11-EABA-4E80-887F-A592E46F2DCE}" type="presOf" srcId="{3C7461F3-D9F4-4333-B9BB-A64529CDF325}" destId="{83934FFF-FF99-474F-A318-CE8EA05A44B1}" srcOrd="0" destOrd="1" presId="urn:microsoft.com/office/officeart/2005/8/layout/vList6"/>
    <dgm:cxn modelId="{57106096-9E23-4BD0-A615-FFEE581C0E44}" type="presOf" srcId="{E14D9713-56EA-49ED-8A2F-163D8DF9C3E6}" destId="{42EBD754-4AB4-4957-AAA7-AB40D1D2E30D}" srcOrd="0" destOrd="0" presId="urn:microsoft.com/office/officeart/2005/8/layout/vList6"/>
    <dgm:cxn modelId="{E96E6D6F-DEB2-41E5-89C5-B940D07F92C1}" type="presOf" srcId="{2656DBA2-0B4C-4DED-A35F-5355D014BBBD}" destId="{CFCF9B5F-79E7-4258-B42A-CD7302AF40BB}" srcOrd="0" destOrd="0" presId="urn:microsoft.com/office/officeart/2005/8/layout/vList6"/>
    <dgm:cxn modelId="{F2639F76-A786-4FF5-AFFE-F40B5B72EFE8}" srcId="{2656DBA2-0B4C-4DED-A35F-5355D014BBBD}" destId="{9B5BEC68-1BDD-465C-83CF-B73E8F287C2F}" srcOrd="0" destOrd="0" parTransId="{A22F2FAC-FC6C-46A0-AF14-7E00A8B6600D}" sibTransId="{D21DEDBC-222B-4424-8116-75D7341A8F4C}"/>
    <dgm:cxn modelId="{C1F5BD96-D615-43BE-BA6C-83BC333ACE6C}" srcId="{BD824F71-E9D0-4D78-9410-3A2C4DDEB8E5}" destId="{98BCCA71-32EC-450C-A9FB-1BC46D33EAB0}" srcOrd="0" destOrd="0" parTransId="{A6BAEFCF-404D-46A2-A47B-A766C870445C}" sibTransId="{C8173273-67D3-4303-B36A-148CA02E50F9}"/>
    <dgm:cxn modelId="{B638EA88-90B6-487C-B8CE-4184743A5EDC}" type="presOf" srcId="{765D1346-6C4E-4F26-8753-DDF12511763E}" destId="{83934FFF-FF99-474F-A318-CE8EA05A44B1}" srcOrd="0" destOrd="0" presId="urn:microsoft.com/office/officeart/2005/8/layout/vList6"/>
    <dgm:cxn modelId="{FDA13330-4F1F-463E-9306-B123DB0584B2}" srcId="{B2C00E09-A186-481E-86EF-7BE7E291FA7A}" destId="{E14D9713-56EA-49ED-8A2F-163D8DF9C3E6}" srcOrd="1" destOrd="0" parTransId="{CC3185F5-D0F6-49E2-A0FA-0A3E16548892}" sibTransId="{3A014BD0-3FBA-47BA-8FB6-E2D2C818A570}"/>
    <dgm:cxn modelId="{22A92E43-202F-421F-A3FD-0DF5EF92AD88}" srcId="{B2C00E09-A186-481E-86EF-7BE7E291FA7A}" destId="{BD824F71-E9D0-4D78-9410-3A2C4DDEB8E5}" srcOrd="0" destOrd="0" parTransId="{0E829AB4-80DB-4180-95E3-22F445E0FBD7}" sibTransId="{59B1C5E4-D986-4E0E-A068-04EF9956E893}"/>
    <dgm:cxn modelId="{BCBFF4BC-4392-432F-958A-CFEE5D969B58}" type="presOf" srcId="{BD824F71-E9D0-4D78-9410-3A2C4DDEB8E5}" destId="{0D8E8925-76DD-4C25-A6EA-C99A2A084ACA}" srcOrd="0" destOrd="0" presId="urn:microsoft.com/office/officeart/2005/8/layout/vList6"/>
    <dgm:cxn modelId="{B42C29DC-05D5-497F-984F-402CDC081F01}" srcId="{E14D9713-56EA-49ED-8A2F-163D8DF9C3E6}" destId="{3C7461F3-D9F4-4333-B9BB-A64529CDF325}" srcOrd="1" destOrd="0" parTransId="{C9471BBD-22F3-4B5C-AA81-67E4B1A40BA1}" sibTransId="{E66A4846-2FCF-4B78-A367-135D2EF4CFDF}"/>
    <dgm:cxn modelId="{FDC72BE9-5B29-4A64-AEFC-EC20F963753D}" type="presOf" srcId="{98BCCA71-32EC-450C-A9FB-1BC46D33EAB0}" destId="{0582E33E-E1DA-46B5-8FB9-6151EE53672C}" srcOrd="0" destOrd="0" presId="urn:microsoft.com/office/officeart/2005/8/layout/vList6"/>
    <dgm:cxn modelId="{B4CB2967-1F06-46ED-BBB3-A188CFED5E2B}" type="presOf" srcId="{9B5BEC68-1BDD-465C-83CF-B73E8F287C2F}" destId="{47E983B4-ACBB-40C7-8A74-9354BDDA99C7}" srcOrd="0" destOrd="0" presId="urn:microsoft.com/office/officeart/2005/8/layout/vList6"/>
    <dgm:cxn modelId="{0D5B24F7-C6AF-4807-9487-EBA7AE037FEF}" type="presParOf" srcId="{55E39359-14D0-4938-8893-9BA38F180CC1}" destId="{0CFD79DA-A97D-4C3C-BFC8-458F160F37B2}" srcOrd="0" destOrd="0" presId="urn:microsoft.com/office/officeart/2005/8/layout/vList6"/>
    <dgm:cxn modelId="{FED97C3A-BA1C-4BB4-AE09-540D03DE9FA8}" type="presParOf" srcId="{0CFD79DA-A97D-4C3C-BFC8-458F160F37B2}" destId="{0D8E8925-76DD-4C25-A6EA-C99A2A084ACA}" srcOrd="0" destOrd="0" presId="urn:microsoft.com/office/officeart/2005/8/layout/vList6"/>
    <dgm:cxn modelId="{914C10F0-9EC5-4CCA-B03A-9E8C3FCCFEB5}" type="presParOf" srcId="{0CFD79DA-A97D-4C3C-BFC8-458F160F37B2}" destId="{0582E33E-E1DA-46B5-8FB9-6151EE53672C}" srcOrd="1" destOrd="0" presId="urn:microsoft.com/office/officeart/2005/8/layout/vList6"/>
    <dgm:cxn modelId="{EF64DCBD-CAA5-4F3C-8EA3-8DA3F12F26F8}" type="presParOf" srcId="{55E39359-14D0-4938-8893-9BA38F180CC1}" destId="{B57A067F-090C-4675-9F07-68B015748B79}" srcOrd="1" destOrd="0" presId="urn:microsoft.com/office/officeart/2005/8/layout/vList6"/>
    <dgm:cxn modelId="{5722ABB9-D42C-44FF-A232-F73378619D5C}" type="presParOf" srcId="{55E39359-14D0-4938-8893-9BA38F180CC1}" destId="{D2CE71B1-94E7-475F-BEF5-29A848D4368E}" srcOrd="2" destOrd="0" presId="urn:microsoft.com/office/officeart/2005/8/layout/vList6"/>
    <dgm:cxn modelId="{159CE356-573E-4F7B-AD0C-C6A13A0C8402}" type="presParOf" srcId="{D2CE71B1-94E7-475F-BEF5-29A848D4368E}" destId="{42EBD754-4AB4-4957-AAA7-AB40D1D2E30D}" srcOrd="0" destOrd="0" presId="urn:microsoft.com/office/officeart/2005/8/layout/vList6"/>
    <dgm:cxn modelId="{0ED48416-A332-4888-9044-1A42BB05A487}" type="presParOf" srcId="{D2CE71B1-94E7-475F-BEF5-29A848D4368E}" destId="{83934FFF-FF99-474F-A318-CE8EA05A44B1}" srcOrd="1" destOrd="0" presId="urn:microsoft.com/office/officeart/2005/8/layout/vList6"/>
    <dgm:cxn modelId="{27BA975C-7B59-40D1-96AC-BD2BCBAE47F5}" type="presParOf" srcId="{55E39359-14D0-4938-8893-9BA38F180CC1}" destId="{E542C02F-3A32-4D07-81E1-136903939692}" srcOrd="3" destOrd="0" presId="urn:microsoft.com/office/officeart/2005/8/layout/vList6"/>
    <dgm:cxn modelId="{6FEC388A-7BE7-4B12-B76F-AA96B6F7A7EE}" type="presParOf" srcId="{55E39359-14D0-4938-8893-9BA38F180CC1}" destId="{94229DE4-FCE1-4F2E-BF20-7AC1D0B077EA}" srcOrd="4" destOrd="0" presId="urn:microsoft.com/office/officeart/2005/8/layout/vList6"/>
    <dgm:cxn modelId="{FA111931-9FAE-4641-9399-88AF11DB4C68}" type="presParOf" srcId="{94229DE4-FCE1-4F2E-BF20-7AC1D0B077EA}" destId="{CFCF9B5F-79E7-4258-B42A-CD7302AF40BB}" srcOrd="0" destOrd="0" presId="urn:microsoft.com/office/officeart/2005/8/layout/vList6"/>
    <dgm:cxn modelId="{EE04E4B6-5296-406E-9376-AA18F1E25CF6}" type="presParOf" srcId="{94229DE4-FCE1-4F2E-BF20-7AC1D0B077EA}" destId="{47E983B4-ACBB-40C7-8A74-9354BDDA99C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C00E09-A186-481E-86EF-7BE7E291FA7A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824F71-E9D0-4D78-9410-3A2C4DDEB8E5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2  Zar" panose="00000400000000000000" pitchFamily="2" charset="-78"/>
            </a:rPr>
            <a:t>آموزش و توسعه شایستگی سرمایه‌های انسانی</a:t>
          </a:r>
          <a:endParaRPr lang="en-US" sz="2400" b="1" dirty="0">
            <a:cs typeface="2  Zar" panose="00000400000000000000" pitchFamily="2" charset="-78"/>
          </a:endParaRPr>
        </a:p>
      </dgm:t>
    </dgm:pt>
    <dgm:pt modelId="{0E829AB4-80DB-4180-95E3-22F445E0FBD7}" type="parTrans" cxnId="{22A92E43-202F-421F-A3FD-0DF5EF92AD8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59B1C5E4-D986-4E0E-A068-04EF9956E893}" type="sibTrans" cxnId="{22A92E43-202F-421F-A3FD-0DF5EF92AD8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98BCCA71-32EC-450C-A9FB-1BC46D33EAB0}">
      <dgm:prSet phldrT="[Text]" custT="1"/>
      <dgm:spPr/>
      <dgm:t>
        <a:bodyPr/>
        <a:lstStyle/>
        <a:p>
          <a:pPr rtl="1"/>
          <a:r>
            <a:rPr lang="fa-IR" sz="1600" dirty="0" smtClean="0">
              <a:cs typeface="2  Zar" panose="00000400000000000000" pitchFamily="2" charset="-78"/>
            </a:rPr>
            <a:t>لزوم بازنگری در نحوه مدیریت و اجرای چرخه مدیریت آموزش- شامل نیازسنجی، برنامه‌ریزی، اجرای دوره‌ها و تعیین اثربخشی برنامه‌های آموزشی و توانمندسازی</a:t>
          </a:r>
          <a:endParaRPr lang="en-US" sz="1600" dirty="0">
            <a:cs typeface="2  Zar" panose="00000400000000000000" pitchFamily="2" charset="-78"/>
          </a:endParaRPr>
        </a:p>
      </dgm:t>
    </dgm:pt>
    <dgm:pt modelId="{A6BAEFCF-404D-46A2-A47B-A766C870445C}" type="parTrans" cxnId="{C1F5BD96-D615-43BE-BA6C-83BC333ACE6C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C8173273-67D3-4303-B36A-148CA02E50F9}" type="sibTrans" cxnId="{C1F5BD96-D615-43BE-BA6C-83BC333ACE6C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E14D9713-56EA-49ED-8A2F-163D8DF9C3E6}">
      <dgm:prSet phldrT="[Text]" custT="1"/>
      <dgm:spPr/>
      <dgm:t>
        <a:bodyPr/>
        <a:lstStyle/>
        <a:p>
          <a:pPr rtl="1"/>
          <a:r>
            <a:rPr lang="fa-IR" sz="2800" b="1" dirty="0" smtClean="0">
              <a:cs typeface="2  Zar" panose="00000400000000000000" pitchFamily="2" charset="-78"/>
            </a:rPr>
            <a:t>رهبری و مدیریت سرمایه‌های انسانی</a:t>
          </a:r>
          <a:endParaRPr lang="en-US" sz="2800" b="1" dirty="0">
            <a:cs typeface="2  Zar" panose="00000400000000000000" pitchFamily="2" charset="-78"/>
          </a:endParaRPr>
        </a:p>
      </dgm:t>
    </dgm:pt>
    <dgm:pt modelId="{CC3185F5-D0F6-49E2-A0FA-0A3E16548892}" type="parTrans" cxnId="{FDA13330-4F1F-463E-9306-B123DB0584B2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3A014BD0-3FBA-47BA-8FB6-E2D2C818A570}" type="sibTrans" cxnId="{FDA13330-4F1F-463E-9306-B123DB0584B2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765D1346-6C4E-4F26-8753-DDF12511763E}">
      <dgm:prSet phldrT="[Text]" custT="1"/>
      <dgm:spPr/>
      <dgm:t>
        <a:bodyPr/>
        <a:lstStyle/>
        <a:p>
          <a:pPr algn="r" rtl="1"/>
          <a:r>
            <a:rPr lang="fa-IR" sz="1800" dirty="0" smtClean="0">
              <a:cs typeface="2  Zar" panose="00000400000000000000" pitchFamily="2" charset="-78"/>
            </a:rPr>
            <a:t>لزوم توجه به اهمیت مقوله انتقال دانش سازمانی و اجرای برنامه‌هایی برای جانشین‌پروری و کنترل ریسک وجود دانش‌های کلیدی نزد افراد (مخصوصا در حوزه‌های فرایندهای اصلی)  </a:t>
          </a:r>
          <a:endParaRPr lang="en-US" sz="1800" b="1" dirty="0">
            <a:cs typeface="2  Zar" panose="00000400000000000000" pitchFamily="2" charset="-78"/>
          </a:endParaRPr>
        </a:p>
      </dgm:t>
    </dgm:pt>
    <dgm:pt modelId="{5FE08C43-BA87-4EF9-BAB1-29A949504183}" type="parTrans" cxnId="{511651F9-A269-4B26-A474-40654BD21315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579ABE8C-D30E-4B82-AD75-6EDB258C6755}" type="sibTrans" cxnId="{511651F9-A269-4B26-A474-40654BD21315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9B5BEC68-1BDD-465C-83CF-B73E8F287C2F}">
      <dgm:prSet custT="1"/>
      <dgm:spPr>
        <a:solidFill>
          <a:schemeClr val="accent2">
            <a:alpha val="90000"/>
          </a:schemeClr>
        </a:solidFill>
      </dgm:spPr>
      <dgm:t>
        <a:bodyPr/>
        <a:lstStyle/>
        <a:p>
          <a:pPr algn="r" rtl="1"/>
          <a:r>
            <a:rPr lang="fa-IR" sz="2000" dirty="0" smtClean="0">
              <a:cs typeface="2  Zar" panose="00000400000000000000" pitchFamily="2" charset="-78"/>
            </a:rPr>
            <a:t>لزوم به‌روزرسانی سند شرح وظایف و مسئولیت‌ها و تعیین اختیارات پرسنلی (مخصوصا در خصوص مسئولیت‌های کلیدی)</a:t>
          </a:r>
          <a:endParaRPr lang="en-US" sz="2000" dirty="0">
            <a:cs typeface="2  Zar" panose="00000400000000000000" pitchFamily="2" charset="-78"/>
          </a:endParaRPr>
        </a:p>
      </dgm:t>
    </dgm:pt>
    <dgm:pt modelId="{A22F2FAC-FC6C-46A0-AF14-7E00A8B6600D}" type="parTrans" cxnId="{F2639F76-A786-4FF5-AFFE-F40B5B72EFE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D21DEDBC-222B-4424-8116-75D7341A8F4C}" type="sibTrans" cxnId="{F2639F76-A786-4FF5-AFFE-F40B5B72EFE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2656DBA2-0B4C-4DED-A35F-5355D014BBBD}">
      <dgm:prSet custT="1"/>
      <dgm:spPr>
        <a:solidFill>
          <a:srgbClr val="F29000"/>
        </a:solidFill>
      </dgm:spPr>
      <dgm:t>
        <a:bodyPr/>
        <a:lstStyle/>
        <a:p>
          <a:pPr rtl="1"/>
          <a:r>
            <a:rPr lang="fa-IR" sz="2400" b="1" dirty="0" smtClean="0">
              <a:cs typeface="2  Zar" panose="00000400000000000000" pitchFamily="2" charset="-78"/>
            </a:rPr>
            <a:t>رهبری و مدیریت سرمایه‌های انسانی</a:t>
          </a:r>
          <a:endParaRPr lang="en-US" sz="2800" b="1" dirty="0">
            <a:cs typeface="2  Zar" panose="00000400000000000000" pitchFamily="2" charset="-78"/>
          </a:endParaRPr>
        </a:p>
      </dgm:t>
    </dgm:pt>
    <dgm:pt modelId="{43BB97F6-3D1D-4CC5-818A-BDCDB29AC392}" type="sibTrans" cxnId="{7A4FD6BF-FBC4-4F5E-9CD9-0A263754F1E0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4D46D5CD-BFCE-4505-A3D2-E0300956853B}" type="parTrans" cxnId="{7A4FD6BF-FBC4-4F5E-9CD9-0A263754F1E0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55E39359-14D0-4938-8893-9BA38F180CC1}" type="pres">
      <dgm:prSet presAssocID="{B2C00E09-A186-481E-86EF-7BE7E291FA7A}" presName="Name0" presStyleCnt="0">
        <dgm:presLayoutVars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FD79DA-A97D-4C3C-BFC8-458F160F37B2}" type="pres">
      <dgm:prSet presAssocID="{BD824F71-E9D0-4D78-9410-3A2C4DDEB8E5}" presName="linNode" presStyleCnt="0"/>
      <dgm:spPr/>
      <dgm:t>
        <a:bodyPr/>
        <a:lstStyle/>
        <a:p>
          <a:endParaRPr lang="en-US"/>
        </a:p>
      </dgm:t>
    </dgm:pt>
    <dgm:pt modelId="{0D8E8925-76DD-4C25-A6EA-C99A2A084ACA}" type="pres">
      <dgm:prSet presAssocID="{BD824F71-E9D0-4D78-9410-3A2C4DDEB8E5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2E33E-E1DA-46B5-8FB9-6151EE53672C}" type="pres">
      <dgm:prSet presAssocID="{BD824F71-E9D0-4D78-9410-3A2C4DDEB8E5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A067F-090C-4675-9F07-68B015748B79}" type="pres">
      <dgm:prSet presAssocID="{59B1C5E4-D986-4E0E-A068-04EF9956E893}" presName="spacing" presStyleCnt="0"/>
      <dgm:spPr/>
      <dgm:t>
        <a:bodyPr/>
        <a:lstStyle/>
        <a:p>
          <a:endParaRPr lang="en-US"/>
        </a:p>
      </dgm:t>
    </dgm:pt>
    <dgm:pt modelId="{D2CE71B1-94E7-475F-BEF5-29A848D4368E}" type="pres">
      <dgm:prSet presAssocID="{E14D9713-56EA-49ED-8A2F-163D8DF9C3E6}" presName="linNode" presStyleCnt="0"/>
      <dgm:spPr/>
      <dgm:t>
        <a:bodyPr/>
        <a:lstStyle/>
        <a:p>
          <a:endParaRPr lang="en-US"/>
        </a:p>
      </dgm:t>
    </dgm:pt>
    <dgm:pt modelId="{42EBD754-4AB4-4957-AAA7-AB40D1D2E30D}" type="pres">
      <dgm:prSet presAssocID="{E14D9713-56EA-49ED-8A2F-163D8DF9C3E6}" presName="parentShp" presStyleLbl="node1" presStyleIdx="1" presStyleCnt="3" custScaleY="86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34FFF-FF99-474F-A318-CE8EA05A44B1}" type="pres">
      <dgm:prSet presAssocID="{E14D9713-56EA-49ED-8A2F-163D8DF9C3E6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2C02F-3A32-4D07-81E1-136903939692}" type="pres">
      <dgm:prSet presAssocID="{3A014BD0-3FBA-47BA-8FB6-E2D2C818A570}" presName="spacing" presStyleCnt="0"/>
      <dgm:spPr/>
      <dgm:t>
        <a:bodyPr/>
        <a:lstStyle/>
        <a:p>
          <a:endParaRPr lang="en-US"/>
        </a:p>
      </dgm:t>
    </dgm:pt>
    <dgm:pt modelId="{94229DE4-FCE1-4F2E-BF20-7AC1D0B077EA}" type="pres">
      <dgm:prSet presAssocID="{2656DBA2-0B4C-4DED-A35F-5355D014BBBD}" presName="linNode" presStyleCnt="0"/>
      <dgm:spPr/>
      <dgm:t>
        <a:bodyPr/>
        <a:lstStyle/>
        <a:p>
          <a:endParaRPr lang="en-US"/>
        </a:p>
      </dgm:t>
    </dgm:pt>
    <dgm:pt modelId="{CFCF9B5F-79E7-4258-B42A-CD7302AF40BB}" type="pres">
      <dgm:prSet presAssocID="{2656DBA2-0B4C-4DED-A35F-5355D014BBBD}" presName="parentShp" presStyleLbl="node1" presStyleIdx="2" presStyleCnt="3" custScaleY="96168" custLinFactNeighborX="0" custLinFactNeighborY="-3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983B4-ACBB-40C7-8A74-9354BDDA99C7}" type="pres">
      <dgm:prSet presAssocID="{2656DBA2-0B4C-4DED-A35F-5355D014BBBD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651F9-A269-4B26-A474-40654BD21315}" srcId="{E14D9713-56EA-49ED-8A2F-163D8DF9C3E6}" destId="{765D1346-6C4E-4F26-8753-DDF12511763E}" srcOrd="0" destOrd="0" parTransId="{5FE08C43-BA87-4EF9-BAB1-29A949504183}" sibTransId="{579ABE8C-D30E-4B82-AD75-6EDB258C6755}"/>
    <dgm:cxn modelId="{EB6DC3CA-E4E5-44A0-93E2-5CBF64757FD2}" type="presOf" srcId="{B2C00E09-A186-481E-86EF-7BE7E291FA7A}" destId="{55E39359-14D0-4938-8893-9BA38F180CC1}" srcOrd="0" destOrd="0" presId="urn:microsoft.com/office/officeart/2005/8/layout/vList6"/>
    <dgm:cxn modelId="{7A4FD6BF-FBC4-4F5E-9CD9-0A263754F1E0}" srcId="{B2C00E09-A186-481E-86EF-7BE7E291FA7A}" destId="{2656DBA2-0B4C-4DED-A35F-5355D014BBBD}" srcOrd="2" destOrd="0" parTransId="{4D46D5CD-BFCE-4505-A3D2-E0300956853B}" sibTransId="{43BB97F6-3D1D-4CC5-818A-BDCDB29AC392}"/>
    <dgm:cxn modelId="{57106096-9E23-4BD0-A615-FFEE581C0E44}" type="presOf" srcId="{E14D9713-56EA-49ED-8A2F-163D8DF9C3E6}" destId="{42EBD754-4AB4-4957-AAA7-AB40D1D2E30D}" srcOrd="0" destOrd="0" presId="urn:microsoft.com/office/officeart/2005/8/layout/vList6"/>
    <dgm:cxn modelId="{E96E6D6F-DEB2-41E5-89C5-B940D07F92C1}" type="presOf" srcId="{2656DBA2-0B4C-4DED-A35F-5355D014BBBD}" destId="{CFCF9B5F-79E7-4258-B42A-CD7302AF40BB}" srcOrd="0" destOrd="0" presId="urn:microsoft.com/office/officeart/2005/8/layout/vList6"/>
    <dgm:cxn modelId="{F2639F76-A786-4FF5-AFFE-F40B5B72EFE8}" srcId="{2656DBA2-0B4C-4DED-A35F-5355D014BBBD}" destId="{9B5BEC68-1BDD-465C-83CF-B73E8F287C2F}" srcOrd="0" destOrd="0" parTransId="{A22F2FAC-FC6C-46A0-AF14-7E00A8B6600D}" sibTransId="{D21DEDBC-222B-4424-8116-75D7341A8F4C}"/>
    <dgm:cxn modelId="{C1F5BD96-D615-43BE-BA6C-83BC333ACE6C}" srcId="{BD824F71-E9D0-4D78-9410-3A2C4DDEB8E5}" destId="{98BCCA71-32EC-450C-A9FB-1BC46D33EAB0}" srcOrd="0" destOrd="0" parTransId="{A6BAEFCF-404D-46A2-A47B-A766C870445C}" sibTransId="{C8173273-67D3-4303-B36A-148CA02E50F9}"/>
    <dgm:cxn modelId="{B638EA88-90B6-487C-B8CE-4184743A5EDC}" type="presOf" srcId="{765D1346-6C4E-4F26-8753-DDF12511763E}" destId="{83934FFF-FF99-474F-A318-CE8EA05A44B1}" srcOrd="0" destOrd="0" presId="urn:microsoft.com/office/officeart/2005/8/layout/vList6"/>
    <dgm:cxn modelId="{FDA13330-4F1F-463E-9306-B123DB0584B2}" srcId="{B2C00E09-A186-481E-86EF-7BE7E291FA7A}" destId="{E14D9713-56EA-49ED-8A2F-163D8DF9C3E6}" srcOrd="1" destOrd="0" parTransId="{CC3185F5-D0F6-49E2-A0FA-0A3E16548892}" sibTransId="{3A014BD0-3FBA-47BA-8FB6-E2D2C818A570}"/>
    <dgm:cxn modelId="{22A92E43-202F-421F-A3FD-0DF5EF92AD88}" srcId="{B2C00E09-A186-481E-86EF-7BE7E291FA7A}" destId="{BD824F71-E9D0-4D78-9410-3A2C4DDEB8E5}" srcOrd="0" destOrd="0" parTransId="{0E829AB4-80DB-4180-95E3-22F445E0FBD7}" sibTransId="{59B1C5E4-D986-4E0E-A068-04EF9956E893}"/>
    <dgm:cxn modelId="{BCBFF4BC-4392-432F-958A-CFEE5D969B58}" type="presOf" srcId="{BD824F71-E9D0-4D78-9410-3A2C4DDEB8E5}" destId="{0D8E8925-76DD-4C25-A6EA-C99A2A084ACA}" srcOrd="0" destOrd="0" presId="urn:microsoft.com/office/officeart/2005/8/layout/vList6"/>
    <dgm:cxn modelId="{FDC72BE9-5B29-4A64-AEFC-EC20F963753D}" type="presOf" srcId="{98BCCA71-32EC-450C-A9FB-1BC46D33EAB0}" destId="{0582E33E-E1DA-46B5-8FB9-6151EE53672C}" srcOrd="0" destOrd="0" presId="urn:microsoft.com/office/officeart/2005/8/layout/vList6"/>
    <dgm:cxn modelId="{B4CB2967-1F06-46ED-BBB3-A188CFED5E2B}" type="presOf" srcId="{9B5BEC68-1BDD-465C-83CF-B73E8F287C2F}" destId="{47E983B4-ACBB-40C7-8A74-9354BDDA99C7}" srcOrd="0" destOrd="0" presId="urn:microsoft.com/office/officeart/2005/8/layout/vList6"/>
    <dgm:cxn modelId="{0D5B24F7-C6AF-4807-9487-EBA7AE037FEF}" type="presParOf" srcId="{55E39359-14D0-4938-8893-9BA38F180CC1}" destId="{0CFD79DA-A97D-4C3C-BFC8-458F160F37B2}" srcOrd="0" destOrd="0" presId="urn:microsoft.com/office/officeart/2005/8/layout/vList6"/>
    <dgm:cxn modelId="{FED97C3A-BA1C-4BB4-AE09-540D03DE9FA8}" type="presParOf" srcId="{0CFD79DA-A97D-4C3C-BFC8-458F160F37B2}" destId="{0D8E8925-76DD-4C25-A6EA-C99A2A084ACA}" srcOrd="0" destOrd="0" presId="urn:microsoft.com/office/officeart/2005/8/layout/vList6"/>
    <dgm:cxn modelId="{914C10F0-9EC5-4CCA-B03A-9E8C3FCCFEB5}" type="presParOf" srcId="{0CFD79DA-A97D-4C3C-BFC8-458F160F37B2}" destId="{0582E33E-E1DA-46B5-8FB9-6151EE53672C}" srcOrd="1" destOrd="0" presId="urn:microsoft.com/office/officeart/2005/8/layout/vList6"/>
    <dgm:cxn modelId="{EF64DCBD-CAA5-4F3C-8EA3-8DA3F12F26F8}" type="presParOf" srcId="{55E39359-14D0-4938-8893-9BA38F180CC1}" destId="{B57A067F-090C-4675-9F07-68B015748B79}" srcOrd="1" destOrd="0" presId="urn:microsoft.com/office/officeart/2005/8/layout/vList6"/>
    <dgm:cxn modelId="{5722ABB9-D42C-44FF-A232-F73378619D5C}" type="presParOf" srcId="{55E39359-14D0-4938-8893-9BA38F180CC1}" destId="{D2CE71B1-94E7-475F-BEF5-29A848D4368E}" srcOrd="2" destOrd="0" presId="urn:microsoft.com/office/officeart/2005/8/layout/vList6"/>
    <dgm:cxn modelId="{159CE356-573E-4F7B-AD0C-C6A13A0C8402}" type="presParOf" srcId="{D2CE71B1-94E7-475F-BEF5-29A848D4368E}" destId="{42EBD754-4AB4-4957-AAA7-AB40D1D2E30D}" srcOrd="0" destOrd="0" presId="urn:microsoft.com/office/officeart/2005/8/layout/vList6"/>
    <dgm:cxn modelId="{0ED48416-A332-4888-9044-1A42BB05A487}" type="presParOf" srcId="{D2CE71B1-94E7-475F-BEF5-29A848D4368E}" destId="{83934FFF-FF99-474F-A318-CE8EA05A44B1}" srcOrd="1" destOrd="0" presId="urn:microsoft.com/office/officeart/2005/8/layout/vList6"/>
    <dgm:cxn modelId="{27BA975C-7B59-40D1-96AC-BD2BCBAE47F5}" type="presParOf" srcId="{55E39359-14D0-4938-8893-9BA38F180CC1}" destId="{E542C02F-3A32-4D07-81E1-136903939692}" srcOrd="3" destOrd="0" presId="urn:microsoft.com/office/officeart/2005/8/layout/vList6"/>
    <dgm:cxn modelId="{6FEC388A-7BE7-4B12-B76F-AA96B6F7A7EE}" type="presParOf" srcId="{55E39359-14D0-4938-8893-9BA38F180CC1}" destId="{94229DE4-FCE1-4F2E-BF20-7AC1D0B077EA}" srcOrd="4" destOrd="0" presId="urn:microsoft.com/office/officeart/2005/8/layout/vList6"/>
    <dgm:cxn modelId="{FA111931-9FAE-4641-9399-88AF11DB4C68}" type="presParOf" srcId="{94229DE4-FCE1-4F2E-BF20-7AC1D0B077EA}" destId="{CFCF9B5F-79E7-4258-B42A-CD7302AF40BB}" srcOrd="0" destOrd="0" presId="urn:microsoft.com/office/officeart/2005/8/layout/vList6"/>
    <dgm:cxn modelId="{EE04E4B6-5296-406E-9376-AA18F1E25CF6}" type="presParOf" srcId="{94229DE4-FCE1-4F2E-BF20-7AC1D0B077EA}" destId="{47E983B4-ACBB-40C7-8A74-9354BDDA99C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C00E09-A186-481E-86EF-7BE7E291FA7A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824F71-E9D0-4D78-9410-3A2C4DDEB8E5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2  Zar" panose="00000400000000000000" pitchFamily="2" charset="-78"/>
            </a:rPr>
            <a:t>مهندسی و توسعه</a:t>
          </a:r>
        </a:p>
        <a:p>
          <a:pPr rtl="1"/>
          <a:r>
            <a:rPr lang="fa-IR" sz="2400" b="1" dirty="0" smtClean="0">
              <a:cs typeface="2  Zar" panose="00000400000000000000" pitchFamily="2" charset="-78"/>
            </a:rPr>
            <a:t>(مدیریت پروژه‌ها)</a:t>
          </a:r>
          <a:endParaRPr lang="en-US" sz="2400" b="1" dirty="0">
            <a:cs typeface="2  Zar" panose="00000400000000000000" pitchFamily="2" charset="-78"/>
          </a:endParaRPr>
        </a:p>
      </dgm:t>
    </dgm:pt>
    <dgm:pt modelId="{0E829AB4-80DB-4180-95E3-22F445E0FBD7}" type="parTrans" cxnId="{22A92E43-202F-421F-A3FD-0DF5EF92AD8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59B1C5E4-D986-4E0E-A068-04EF9956E893}" type="sibTrans" cxnId="{22A92E43-202F-421F-A3FD-0DF5EF92AD8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98BCCA71-32EC-450C-A9FB-1BC46D33EAB0}">
      <dgm:prSet phldrT="[Text]" custT="1"/>
      <dgm:spPr/>
      <dgm:t>
        <a:bodyPr/>
        <a:lstStyle/>
        <a:p>
          <a:pPr rtl="1"/>
          <a:r>
            <a:rPr lang="fa-IR" sz="1600" dirty="0" smtClean="0">
              <a:cs typeface="2  Zar" panose="00000400000000000000" pitchFamily="2" charset="-78"/>
            </a:rPr>
            <a:t>به صورت جدی وجود یک ساختار نظام‌مند برای مدیریت پروژه‌ها در شرکت با توجه به استانداردها و تکنیک‌های موجود مانند </a:t>
          </a:r>
          <a:r>
            <a:rPr lang="en-US" sz="1600" dirty="0" smtClean="0">
              <a:cs typeface="2  Zar" panose="00000400000000000000" pitchFamily="2" charset="-78"/>
            </a:rPr>
            <a:t>ITP </a:t>
          </a:r>
          <a:r>
            <a:rPr lang="fa-IR" sz="1600" dirty="0" smtClean="0">
              <a:cs typeface="2  Zar" panose="00000400000000000000" pitchFamily="2" charset="-78"/>
            </a:rPr>
            <a:t>، </a:t>
          </a:r>
          <a:r>
            <a:rPr lang="en-US" sz="1600" dirty="0" smtClean="0">
              <a:cs typeface="2  Zar" panose="00000400000000000000" pitchFamily="2" charset="-78"/>
            </a:rPr>
            <a:t>PMBOK</a:t>
          </a:r>
          <a:r>
            <a:rPr lang="fa-IR" sz="1600" dirty="0" smtClean="0">
              <a:cs typeface="2  Zar" panose="00000400000000000000" pitchFamily="2" charset="-78"/>
            </a:rPr>
            <a:t> و ... توصیه می‌شود. (لزوم استانداردسازی و یکپارچه‌سازی رویکرد مدیریت پروژه در دفتر برنامه‌ریزی) </a:t>
          </a:r>
          <a:endParaRPr lang="en-US" sz="1600" dirty="0">
            <a:cs typeface="2  Zar" panose="00000400000000000000" pitchFamily="2" charset="-78"/>
          </a:endParaRPr>
        </a:p>
      </dgm:t>
    </dgm:pt>
    <dgm:pt modelId="{A6BAEFCF-404D-46A2-A47B-A766C870445C}" type="parTrans" cxnId="{C1F5BD96-D615-43BE-BA6C-83BC333ACE6C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C8173273-67D3-4303-B36A-148CA02E50F9}" type="sibTrans" cxnId="{C1F5BD96-D615-43BE-BA6C-83BC333ACE6C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E14D9713-56EA-49ED-8A2F-163D8DF9C3E6}">
      <dgm:prSet phldrT="[Text]" custT="1"/>
      <dgm:spPr/>
      <dgm:t>
        <a:bodyPr/>
        <a:lstStyle/>
        <a:p>
          <a:pPr rtl="1"/>
          <a:r>
            <a:rPr lang="fa-IR" sz="2800" b="1" dirty="0" smtClean="0">
              <a:cs typeface="2  Zar" panose="00000400000000000000" pitchFamily="2" charset="-78"/>
            </a:rPr>
            <a:t>رهبری</a:t>
          </a:r>
          <a:endParaRPr lang="en-US" sz="2800" b="1" dirty="0">
            <a:cs typeface="2  Zar" panose="00000400000000000000" pitchFamily="2" charset="-78"/>
          </a:endParaRPr>
        </a:p>
      </dgm:t>
    </dgm:pt>
    <dgm:pt modelId="{CC3185F5-D0F6-49E2-A0FA-0A3E16548892}" type="parTrans" cxnId="{FDA13330-4F1F-463E-9306-B123DB0584B2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3A014BD0-3FBA-47BA-8FB6-E2D2C818A570}" type="sibTrans" cxnId="{FDA13330-4F1F-463E-9306-B123DB0584B2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765D1346-6C4E-4F26-8753-DDF12511763E}">
      <dgm:prSet phldrT="[Text]" custT="1"/>
      <dgm:spPr/>
      <dgm:t>
        <a:bodyPr/>
        <a:lstStyle/>
        <a:p>
          <a:pPr algn="r" rtl="1"/>
          <a:r>
            <a:rPr lang="fa-IR" sz="1600" dirty="0" smtClean="0">
              <a:cs typeface="2  Zar" panose="00000400000000000000" pitchFamily="2" charset="-78"/>
            </a:rPr>
            <a:t>لزوم آگاهی، مشارکت و حمایت عملی مدیران ارشد در روند اجرای سیستم‌مدیریت یکپارچه</a:t>
          </a:r>
          <a:endParaRPr lang="en-US" sz="1600" b="1" dirty="0">
            <a:cs typeface="2  Zar" panose="00000400000000000000" pitchFamily="2" charset="-78"/>
          </a:endParaRPr>
        </a:p>
      </dgm:t>
    </dgm:pt>
    <dgm:pt modelId="{5FE08C43-BA87-4EF9-BAB1-29A949504183}" type="parTrans" cxnId="{511651F9-A269-4B26-A474-40654BD21315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579ABE8C-D30E-4B82-AD75-6EDB258C6755}" type="sibTrans" cxnId="{511651F9-A269-4B26-A474-40654BD21315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2656DBA2-0B4C-4DED-A35F-5355D014BBBD}">
      <dgm:prSet custT="1"/>
      <dgm:spPr/>
      <dgm:t>
        <a:bodyPr/>
        <a:lstStyle/>
        <a:p>
          <a:pPr rtl="1"/>
          <a:r>
            <a:rPr lang="fa-IR" sz="2400" b="1" dirty="0" smtClean="0">
              <a:cs typeface="2  Zar" panose="00000400000000000000" pitchFamily="2" charset="-78"/>
            </a:rPr>
            <a:t>تامین کالا و خدمات</a:t>
          </a:r>
          <a:endParaRPr lang="en-US" sz="2400" b="1" dirty="0">
            <a:cs typeface="2  Zar" panose="00000400000000000000" pitchFamily="2" charset="-78"/>
          </a:endParaRPr>
        </a:p>
      </dgm:t>
    </dgm:pt>
    <dgm:pt modelId="{4D46D5CD-BFCE-4505-A3D2-E0300956853B}" type="parTrans" cxnId="{7A4FD6BF-FBC4-4F5E-9CD9-0A263754F1E0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43BB97F6-3D1D-4CC5-818A-BDCDB29AC392}" type="sibTrans" cxnId="{7A4FD6BF-FBC4-4F5E-9CD9-0A263754F1E0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9B5BEC68-1BDD-465C-83CF-B73E8F287C2F}">
      <dgm:prSet custT="1"/>
      <dgm:spPr/>
      <dgm:t>
        <a:bodyPr/>
        <a:lstStyle/>
        <a:p>
          <a:pPr algn="r" rtl="1"/>
          <a:r>
            <a:rPr lang="fa-IR" sz="1800" b="0" dirty="0" smtClean="0">
              <a:solidFill>
                <a:schemeClr val="dk1"/>
              </a:solidFill>
              <a:latin typeface="+mn-lt"/>
              <a:ea typeface="+mn-ea"/>
              <a:cs typeface="B Mitra" panose="00000400000000000000" pitchFamily="2" charset="-78"/>
            </a:rPr>
            <a:t>با توجه به الزام سیستم مدیریت کیفیت مبنی بر ارزیابی صلاحیت تامین‌کنندگان کالا و خدمات پیش از انجام فرایند تامین، ولی در حال حاضر روند نظام‌مندی و سوابق منظمی مبنی بر ارزیابی کمی و کیفی تامین‌کنندگان در معاملات گروه‌های کوچک و متوسط (غیر از کنترل قیمت) مشاهده نمی‌گردد. </a:t>
          </a:r>
          <a:endParaRPr lang="en-US" sz="1800" dirty="0">
            <a:cs typeface="2  Zar" panose="00000400000000000000" pitchFamily="2" charset="-78"/>
          </a:endParaRPr>
        </a:p>
      </dgm:t>
    </dgm:pt>
    <dgm:pt modelId="{A22F2FAC-FC6C-46A0-AF14-7E00A8B6600D}" type="parTrans" cxnId="{F2639F76-A786-4FF5-AFFE-F40B5B72EFE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D21DEDBC-222B-4424-8116-75D7341A8F4C}" type="sibTrans" cxnId="{F2639F76-A786-4FF5-AFFE-F40B5B72EFE8}">
      <dgm:prSet/>
      <dgm:spPr/>
      <dgm:t>
        <a:bodyPr/>
        <a:lstStyle/>
        <a:p>
          <a:pPr rtl="1"/>
          <a:endParaRPr lang="en-US" sz="1200">
            <a:cs typeface="2  Zar" panose="00000400000000000000" pitchFamily="2" charset="-78"/>
          </a:endParaRPr>
        </a:p>
      </dgm:t>
    </dgm:pt>
    <dgm:pt modelId="{55E39359-14D0-4938-8893-9BA38F180CC1}" type="pres">
      <dgm:prSet presAssocID="{B2C00E09-A186-481E-86EF-7BE7E291FA7A}" presName="Name0" presStyleCnt="0">
        <dgm:presLayoutVars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FD79DA-A97D-4C3C-BFC8-458F160F37B2}" type="pres">
      <dgm:prSet presAssocID="{BD824F71-E9D0-4D78-9410-3A2C4DDEB8E5}" presName="linNode" presStyleCnt="0"/>
      <dgm:spPr/>
      <dgm:t>
        <a:bodyPr/>
        <a:lstStyle/>
        <a:p>
          <a:endParaRPr lang="en-US"/>
        </a:p>
      </dgm:t>
    </dgm:pt>
    <dgm:pt modelId="{0D8E8925-76DD-4C25-A6EA-C99A2A084ACA}" type="pres">
      <dgm:prSet presAssocID="{BD824F71-E9D0-4D78-9410-3A2C4DDEB8E5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2E33E-E1DA-46B5-8FB9-6151EE53672C}" type="pres">
      <dgm:prSet presAssocID="{BD824F71-E9D0-4D78-9410-3A2C4DDEB8E5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A067F-090C-4675-9F07-68B015748B79}" type="pres">
      <dgm:prSet presAssocID="{59B1C5E4-D986-4E0E-A068-04EF9956E893}" presName="spacing" presStyleCnt="0"/>
      <dgm:spPr/>
      <dgm:t>
        <a:bodyPr/>
        <a:lstStyle/>
        <a:p>
          <a:endParaRPr lang="en-US"/>
        </a:p>
      </dgm:t>
    </dgm:pt>
    <dgm:pt modelId="{D2CE71B1-94E7-475F-BEF5-29A848D4368E}" type="pres">
      <dgm:prSet presAssocID="{E14D9713-56EA-49ED-8A2F-163D8DF9C3E6}" presName="linNode" presStyleCnt="0"/>
      <dgm:spPr/>
      <dgm:t>
        <a:bodyPr/>
        <a:lstStyle/>
        <a:p>
          <a:endParaRPr lang="en-US"/>
        </a:p>
      </dgm:t>
    </dgm:pt>
    <dgm:pt modelId="{42EBD754-4AB4-4957-AAA7-AB40D1D2E30D}" type="pres">
      <dgm:prSet presAssocID="{E14D9713-56EA-49ED-8A2F-163D8DF9C3E6}" presName="parentShp" presStyleLbl="node1" presStyleIdx="1" presStyleCnt="3" custScaleY="65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34FFF-FF99-474F-A318-CE8EA05A44B1}" type="pres">
      <dgm:prSet presAssocID="{E14D9713-56EA-49ED-8A2F-163D8DF9C3E6}" presName="childShp" presStyleLbl="bgAccFollowNode1" presStyleIdx="1" presStyleCnt="3" custScaleY="65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2C02F-3A32-4D07-81E1-136903939692}" type="pres">
      <dgm:prSet presAssocID="{3A014BD0-3FBA-47BA-8FB6-E2D2C818A570}" presName="spacing" presStyleCnt="0"/>
      <dgm:spPr/>
      <dgm:t>
        <a:bodyPr/>
        <a:lstStyle/>
        <a:p>
          <a:endParaRPr lang="en-US"/>
        </a:p>
      </dgm:t>
    </dgm:pt>
    <dgm:pt modelId="{94229DE4-FCE1-4F2E-BF20-7AC1D0B077EA}" type="pres">
      <dgm:prSet presAssocID="{2656DBA2-0B4C-4DED-A35F-5355D014BBBD}" presName="linNode" presStyleCnt="0"/>
      <dgm:spPr/>
      <dgm:t>
        <a:bodyPr/>
        <a:lstStyle/>
        <a:p>
          <a:endParaRPr lang="en-US"/>
        </a:p>
      </dgm:t>
    </dgm:pt>
    <dgm:pt modelId="{CFCF9B5F-79E7-4258-B42A-CD7302AF40BB}" type="pres">
      <dgm:prSet presAssocID="{2656DBA2-0B4C-4DED-A35F-5355D014BBBD}" presName="parentShp" presStyleLbl="node1" presStyleIdx="2" presStyleCnt="3" custScaleY="116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983B4-ACBB-40C7-8A74-9354BDDA99C7}" type="pres">
      <dgm:prSet presAssocID="{2656DBA2-0B4C-4DED-A35F-5355D014BBBD}" presName="childShp" presStyleLbl="bgAccFollowNode1" presStyleIdx="2" presStyleCnt="3" custScaleY="120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651F9-A269-4B26-A474-40654BD21315}" srcId="{E14D9713-56EA-49ED-8A2F-163D8DF9C3E6}" destId="{765D1346-6C4E-4F26-8753-DDF12511763E}" srcOrd="0" destOrd="0" parTransId="{5FE08C43-BA87-4EF9-BAB1-29A949504183}" sibTransId="{579ABE8C-D30E-4B82-AD75-6EDB258C6755}"/>
    <dgm:cxn modelId="{87690648-926C-41A3-B595-90EB993F5179}" type="presOf" srcId="{9B5BEC68-1BDD-465C-83CF-B73E8F287C2F}" destId="{47E983B4-ACBB-40C7-8A74-9354BDDA99C7}" srcOrd="0" destOrd="0" presId="urn:microsoft.com/office/officeart/2005/8/layout/vList6"/>
    <dgm:cxn modelId="{FC42587E-13F9-4864-895E-B85E2BD7B14B}" type="presOf" srcId="{98BCCA71-32EC-450C-A9FB-1BC46D33EAB0}" destId="{0582E33E-E1DA-46B5-8FB9-6151EE53672C}" srcOrd="0" destOrd="0" presId="urn:microsoft.com/office/officeart/2005/8/layout/vList6"/>
    <dgm:cxn modelId="{7A4FD6BF-FBC4-4F5E-9CD9-0A263754F1E0}" srcId="{B2C00E09-A186-481E-86EF-7BE7E291FA7A}" destId="{2656DBA2-0B4C-4DED-A35F-5355D014BBBD}" srcOrd="2" destOrd="0" parTransId="{4D46D5CD-BFCE-4505-A3D2-E0300956853B}" sibTransId="{43BB97F6-3D1D-4CC5-818A-BDCDB29AC392}"/>
    <dgm:cxn modelId="{FD94BF73-6787-4FE6-821C-E479B7D2BCF1}" type="presOf" srcId="{765D1346-6C4E-4F26-8753-DDF12511763E}" destId="{83934FFF-FF99-474F-A318-CE8EA05A44B1}" srcOrd="0" destOrd="0" presId="urn:microsoft.com/office/officeart/2005/8/layout/vList6"/>
    <dgm:cxn modelId="{289EEE63-4623-4AA3-B550-0B27074CC3E8}" type="presOf" srcId="{BD824F71-E9D0-4D78-9410-3A2C4DDEB8E5}" destId="{0D8E8925-76DD-4C25-A6EA-C99A2A084ACA}" srcOrd="0" destOrd="0" presId="urn:microsoft.com/office/officeart/2005/8/layout/vList6"/>
    <dgm:cxn modelId="{F2639F76-A786-4FF5-AFFE-F40B5B72EFE8}" srcId="{2656DBA2-0B4C-4DED-A35F-5355D014BBBD}" destId="{9B5BEC68-1BDD-465C-83CF-B73E8F287C2F}" srcOrd="0" destOrd="0" parTransId="{A22F2FAC-FC6C-46A0-AF14-7E00A8B6600D}" sibTransId="{D21DEDBC-222B-4424-8116-75D7341A8F4C}"/>
    <dgm:cxn modelId="{B71E7CF0-5B37-48D0-B2CB-0E694785FBA9}" type="presOf" srcId="{2656DBA2-0B4C-4DED-A35F-5355D014BBBD}" destId="{CFCF9B5F-79E7-4258-B42A-CD7302AF40BB}" srcOrd="0" destOrd="0" presId="urn:microsoft.com/office/officeart/2005/8/layout/vList6"/>
    <dgm:cxn modelId="{C1F5BD96-D615-43BE-BA6C-83BC333ACE6C}" srcId="{BD824F71-E9D0-4D78-9410-3A2C4DDEB8E5}" destId="{98BCCA71-32EC-450C-A9FB-1BC46D33EAB0}" srcOrd="0" destOrd="0" parTransId="{A6BAEFCF-404D-46A2-A47B-A766C870445C}" sibTransId="{C8173273-67D3-4303-B36A-148CA02E50F9}"/>
    <dgm:cxn modelId="{FDA13330-4F1F-463E-9306-B123DB0584B2}" srcId="{B2C00E09-A186-481E-86EF-7BE7E291FA7A}" destId="{E14D9713-56EA-49ED-8A2F-163D8DF9C3E6}" srcOrd="1" destOrd="0" parTransId="{CC3185F5-D0F6-49E2-A0FA-0A3E16548892}" sibTransId="{3A014BD0-3FBA-47BA-8FB6-E2D2C818A570}"/>
    <dgm:cxn modelId="{1E95B5A3-0945-4909-949E-7B9B9A052130}" type="presOf" srcId="{B2C00E09-A186-481E-86EF-7BE7E291FA7A}" destId="{55E39359-14D0-4938-8893-9BA38F180CC1}" srcOrd="0" destOrd="0" presId="urn:microsoft.com/office/officeart/2005/8/layout/vList6"/>
    <dgm:cxn modelId="{28EF0AE6-C258-40B1-9C35-00F5D55E1F03}" type="presOf" srcId="{E14D9713-56EA-49ED-8A2F-163D8DF9C3E6}" destId="{42EBD754-4AB4-4957-AAA7-AB40D1D2E30D}" srcOrd="0" destOrd="0" presId="urn:microsoft.com/office/officeart/2005/8/layout/vList6"/>
    <dgm:cxn modelId="{22A92E43-202F-421F-A3FD-0DF5EF92AD88}" srcId="{B2C00E09-A186-481E-86EF-7BE7E291FA7A}" destId="{BD824F71-E9D0-4D78-9410-3A2C4DDEB8E5}" srcOrd="0" destOrd="0" parTransId="{0E829AB4-80DB-4180-95E3-22F445E0FBD7}" sibTransId="{59B1C5E4-D986-4E0E-A068-04EF9956E893}"/>
    <dgm:cxn modelId="{88B021EF-952F-4F07-A04A-EF39798F4154}" type="presParOf" srcId="{55E39359-14D0-4938-8893-9BA38F180CC1}" destId="{0CFD79DA-A97D-4C3C-BFC8-458F160F37B2}" srcOrd="0" destOrd="0" presId="urn:microsoft.com/office/officeart/2005/8/layout/vList6"/>
    <dgm:cxn modelId="{40AD50D6-0B9C-42D3-A332-0A1955B30488}" type="presParOf" srcId="{0CFD79DA-A97D-4C3C-BFC8-458F160F37B2}" destId="{0D8E8925-76DD-4C25-A6EA-C99A2A084ACA}" srcOrd="0" destOrd="0" presId="urn:microsoft.com/office/officeart/2005/8/layout/vList6"/>
    <dgm:cxn modelId="{BDE14EB4-63E1-4727-95E6-97C3868794DC}" type="presParOf" srcId="{0CFD79DA-A97D-4C3C-BFC8-458F160F37B2}" destId="{0582E33E-E1DA-46B5-8FB9-6151EE53672C}" srcOrd="1" destOrd="0" presId="urn:microsoft.com/office/officeart/2005/8/layout/vList6"/>
    <dgm:cxn modelId="{4C1315B2-48B4-4A62-AC3A-F45F09E54A93}" type="presParOf" srcId="{55E39359-14D0-4938-8893-9BA38F180CC1}" destId="{B57A067F-090C-4675-9F07-68B015748B79}" srcOrd="1" destOrd="0" presId="urn:microsoft.com/office/officeart/2005/8/layout/vList6"/>
    <dgm:cxn modelId="{79369F97-3DE9-48AE-951E-2B5E51FAA754}" type="presParOf" srcId="{55E39359-14D0-4938-8893-9BA38F180CC1}" destId="{D2CE71B1-94E7-475F-BEF5-29A848D4368E}" srcOrd="2" destOrd="0" presId="urn:microsoft.com/office/officeart/2005/8/layout/vList6"/>
    <dgm:cxn modelId="{2A1EC7EC-D607-433E-A0A8-98655B17C313}" type="presParOf" srcId="{D2CE71B1-94E7-475F-BEF5-29A848D4368E}" destId="{42EBD754-4AB4-4957-AAA7-AB40D1D2E30D}" srcOrd="0" destOrd="0" presId="urn:microsoft.com/office/officeart/2005/8/layout/vList6"/>
    <dgm:cxn modelId="{FCD37015-C739-4B88-BD28-D3501930BD77}" type="presParOf" srcId="{D2CE71B1-94E7-475F-BEF5-29A848D4368E}" destId="{83934FFF-FF99-474F-A318-CE8EA05A44B1}" srcOrd="1" destOrd="0" presId="urn:microsoft.com/office/officeart/2005/8/layout/vList6"/>
    <dgm:cxn modelId="{90AB9D79-2255-43D7-B349-4A0F56B12D3C}" type="presParOf" srcId="{55E39359-14D0-4938-8893-9BA38F180CC1}" destId="{E542C02F-3A32-4D07-81E1-136903939692}" srcOrd="3" destOrd="0" presId="urn:microsoft.com/office/officeart/2005/8/layout/vList6"/>
    <dgm:cxn modelId="{06DF09DB-C55A-42D0-8E2A-9F82D8741469}" type="presParOf" srcId="{55E39359-14D0-4938-8893-9BA38F180CC1}" destId="{94229DE4-FCE1-4F2E-BF20-7AC1D0B077EA}" srcOrd="4" destOrd="0" presId="urn:microsoft.com/office/officeart/2005/8/layout/vList6"/>
    <dgm:cxn modelId="{7BA07D25-2A0B-417C-B64C-05DAA1F62F11}" type="presParOf" srcId="{94229DE4-FCE1-4F2E-BF20-7AC1D0B077EA}" destId="{CFCF9B5F-79E7-4258-B42A-CD7302AF40BB}" srcOrd="0" destOrd="0" presId="urn:microsoft.com/office/officeart/2005/8/layout/vList6"/>
    <dgm:cxn modelId="{02B5501C-DBEE-4642-A7D0-5299AB2C9D66}" type="presParOf" srcId="{94229DE4-FCE1-4F2E-BF20-7AC1D0B077EA}" destId="{47E983B4-ACBB-40C7-8A74-9354BDDA99C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D24A99-D347-4678-AAB0-89C0F8E74FF3}" type="doc">
      <dgm:prSet loTypeId="urn:microsoft.com/office/officeart/2009/layout/CircleArrowProcess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BEB711C-8948-4B74-B42E-1975F04C285D}">
      <dgm:prSet phldrT="[Text]" custT="1"/>
      <dgm:spPr/>
      <dgm:t>
        <a:bodyPr/>
        <a:lstStyle/>
        <a:p>
          <a:pPr algn="r" rtl="1"/>
          <a:r>
            <a:rPr lang="fa-IR" sz="1600" b="1" cap="all" dirty="0" smtClean="0">
              <a:solidFill>
                <a:srgbClr val="586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با هدف هوشمندسازی برنامه‌های استانداردسازی</a:t>
          </a:r>
          <a:endParaRPr lang="en-US" sz="1600" dirty="0">
            <a:solidFill>
              <a:srgbClr val="586D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gm:t>
    </dgm:pt>
    <dgm:pt modelId="{ED58E92E-612E-45C1-8F35-170D84691F1C}" type="parTrans" cxnId="{EEA35630-2985-4E7B-B66D-4CD025033594}">
      <dgm:prSet/>
      <dgm:spPr/>
      <dgm:t>
        <a:bodyPr/>
        <a:lstStyle/>
        <a:p>
          <a:endParaRPr lang="en-US" sz="1200">
            <a:cs typeface="B Mitra" panose="00000400000000000000" pitchFamily="2" charset="-78"/>
          </a:endParaRPr>
        </a:p>
      </dgm:t>
    </dgm:pt>
    <dgm:pt modelId="{17ECE095-AEB7-4004-8C82-8A131D49BDE8}" type="sibTrans" cxnId="{EEA35630-2985-4E7B-B66D-4CD025033594}">
      <dgm:prSet/>
      <dgm:spPr/>
      <dgm:t>
        <a:bodyPr/>
        <a:lstStyle/>
        <a:p>
          <a:endParaRPr lang="en-US" sz="1200">
            <a:cs typeface="B Mitra" panose="00000400000000000000" pitchFamily="2" charset="-78"/>
          </a:endParaRPr>
        </a:p>
      </dgm:t>
    </dgm:pt>
    <dgm:pt modelId="{42064147-569D-4947-85C0-D2AF280B7E06}">
      <dgm:prSet phldrT="[Text]" custT="1"/>
      <dgm:spPr/>
      <dgm:t>
        <a:bodyPr/>
        <a:lstStyle/>
        <a:p>
          <a:r>
            <a:rPr lang="fa-IR" sz="2000" b="1" dirty="0" smtClean="0">
              <a:solidFill>
                <a:srgbClr val="004A82"/>
              </a:solidFill>
              <a:cs typeface="B Mitra" panose="00000400000000000000" pitchFamily="2" charset="-78"/>
            </a:rPr>
            <a:t>توجه به فرایندهای سیستم مدیریت یکپارچه </a:t>
          </a:r>
          <a:endParaRPr lang="en-US" sz="2000" b="1" dirty="0">
            <a:solidFill>
              <a:srgbClr val="004A82"/>
            </a:solidFill>
            <a:cs typeface="B Mitra" panose="00000400000000000000" pitchFamily="2" charset="-78"/>
          </a:endParaRPr>
        </a:p>
      </dgm:t>
    </dgm:pt>
    <dgm:pt modelId="{EFDD1069-C08A-49CA-90CA-3585F504D84D}" type="parTrans" cxnId="{FA44CA9A-CCDA-4B11-BB81-9225249D9A45}">
      <dgm:prSet/>
      <dgm:spPr/>
      <dgm:t>
        <a:bodyPr/>
        <a:lstStyle/>
        <a:p>
          <a:endParaRPr lang="en-US" sz="1200">
            <a:cs typeface="B Mitra" panose="00000400000000000000" pitchFamily="2" charset="-78"/>
          </a:endParaRPr>
        </a:p>
      </dgm:t>
    </dgm:pt>
    <dgm:pt modelId="{06E96B85-FEBD-4FDA-B64E-BB3975FE531B}" type="sibTrans" cxnId="{FA44CA9A-CCDA-4B11-BB81-9225249D9A45}">
      <dgm:prSet/>
      <dgm:spPr/>
      <dgm:t>
        <a:bodyPr/>
        <a:lstStyle/>
        <a:p>
          <a:endParaRPr lang="en-US" sz="1200">
            <a:cs typeface="B Mitra" panose="00000400000000000000" pitchFamily="2" charset="-78"/>
          </a:endParaRPr>
        </a:p>
      </dgm:t>
    </dgm:pt>
    <dgm:pt modelId="{2714B46E-457D-42B8-AB7B-B1C0B2A0AB8C}">
      <dgm:prSet phldrT="[Text]" custT="1"/>
      <dgm:spPr/>
      <dgm:t>
        <a:bodyPr/>
        <a:lstStyle/>
        <a:p>
          <a:pPr algn="l" rtl="1"/>
          <a:r>
            <a:rPr lang="fa-IR" sz="1800" b="1" cap="all" dirty="0" smtClean="0">
              <a:solidFill>
                <a:srgbClr val="441D61"/>
              </a:solidFill>
              <a:cs typeface="B Zar" panose="00000400000000000000" pitchFamily="2" charset="-78"/>
            </a:rPr>
            <a:t>طرح‌ریزی با استاندارد</a:t>
          </a:r>
          <a:r>
            <a:rPr lang="en-US" sz="1800" b="1" cap="all" dirty="0" smtClean="0">
              <a:solidFill>
                <a:srgbClr val="441D61"/>
              </a:solidFill>
              <a:cs typeface="B Zar" panose="00000400000000000000" pitchFamily="2" charset="-78"/>
            </a:rPr>
            <a:t>  bpmn2:0</a:t>
          </a:r>
          <a:endParaRPr lang="en-US" sz="1800" dirty="0">
            <a:solidFill>
              <a:srgbClr val="441D61"/>
            </a:solidFill>
            <a:cs typeface="B Mitra" panose="00000400000000000000" pitchFamily="2" charset="-78"/>
          </a:endParaRPr>
        </a:p>
      </dgm:t>
    </dgm:pt>
    <dgm:pt modelId="{65CC8113-7448-42F6-B39E-0C5E06E6C980}" type="parTrans" cxnId="{F4362446-06B0-4E7B-9138-E9088C1DC1D6}">
      <dgm:prSet/>
      <dgm:spPr/>
      <dgm:t>
        <a:bodyPr/>
        <a:lstStyle/>
        <a:p>
          <a:endParaRPr lang="en-US" sz="1200">
            <a:cs typeface="B Mitra" panose="00000400000000000000" pitchFamily="2" charset="-78"/>
          </a:endParaRPr>
        </a:p>
      </dgm:t>
    </dgm:pt>
    <dgm:pt modelId="{8FA5FF91-512B-41C2-8046-2DF239D828A4}" type="sibTrans" cxnId="{F4362446-06B0-4E7B-9138-E9088C1DC1D6}">
      <dgm:prSet/>
      <dgm:spPr/>
      <dgm:t>
        <a:bodyPr/>
        <a:lstStyle/>
        <a:p>
          <a:endParaRPr lang="en-US" sz="1200">
            <a:cs typeface="B Mitra" panose="00000400000000000000" pitchFamily="2" charset="-78"/>
          </a:endParaRPr>
        </a:p>
      </dgm:t>
    </dgm:pt>
    <dgm:pt modelId="{2A252AF0-E21B-4B0E-86C9-0432A6288894}">
      <dgm:prSet custT="1"/>
      <dgm:spPr/>
      <dgm:t>
        <a:bodyPr/>
        <a:lstStyle/>
        <a:p>
          <a:pPr algn="l" rtl="1"/>
          <a:r>
            <a:rPr lang="fa-IR" sz="1600" b="1" cap="all" dirty="0" smtClean="0">
              <a:solidFill>
                <a:srgbClr val="0082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نیاز به یک چارچوب سیستماتیک برای ارزیابی و پایش‌های مدیریتی</a:t>
          </a:r>
          <a:endParaRPr lang="en-US" sz="1600" b="1" cap="all" dirty="0" smtClean="0">
            <a:solidFill>
              <a:srgbClr val="00823B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gm:t>
    </dgm:pt>
    <dgm:pt modelId="{F345524F-0B7D-448B-952A-02C6301860AC}" type="parTrans" cxnId="{4DCCEA27-2774-4B41-B89D-B0E73CB4B495}">
      <dgm:prSet/>
      <dgm:spPr/>
      <dgm:t>
        <a:bodyPr/>
        <a:lstStyle/>
        <a:p>
          <a:endParaRPr lang="en-US" sz="1200">
            <a:cs typeface="B Mitra" panose="00000400000000000000" pitchFamily="2" charset="-78"/>
          </a:endParaRPr>
        </a:p>
      </dgm:t>
    </dgm:pt>
    <dgm:pt modelId="{7250385B-C115-4BDA-AF68-1883AC92F3A7}" type="sibTrans" cxnId="{4DCCEA27-2774-4B41-B89D-B0E73CB4B495}">
      <dgm:prSet/>
      <dgm:spPr/>
      <dgm:t>
        <a:bodyPr/>
        <a:lstStyle/>
        <a:p>
          <a:endParaRPr lang="en-US" sz="1200">
            <a:cs typeface="B Mitra" panose="00000400000000000000" pitchFamily="2" charset="-78"/>
          </a:endParaRPr>
        </a:p>
      </dgm:t>
    </dgm:pt>
    <dgm:pt modelId="{66DB6547-FF45-40D9-87AD-EBC901C11B49}" type="pres">
      <dgm:prSet presAssocID="{87D24A99-D347-4678-AAB0-89C0F8E74FF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2100BB2-2560-41DC-B52C-836574648374}" type="pres">
      <dgm:prSet presAssocID="{EBEB711C-8948-4B74-B42E-1975F04C285D}" presName="Accent1" presStyleCnt="0"/>
      <dgm:spPr/>
    </dgm:pt>
    <dgm:pt modelId="{2F07AA58-99D5-48ED-9D70-C7404CE4E7CD}" type="pres">
      <dgm:prSet presAssocID="{EBEB711C-8948-4B74-B42E-1975F04C285D}" presName="Accent" presStyleLbl="node1" presStyleIdx="0" presStyleCnt="4"/>
      <dgm:spPr/>
    </dgm:pt>
    <dgm:pt modelId="{C591D7B5-3211-465A-BF06-228E2A683BB9}" type="pres">
      <dgm:prSet presAssocID="{EBEB711C-8948-4B74-B42E-1975F04C285D}" presName="Parent1" presStyleLbl="revTx" presStyleIdx="0" presStyleCnt="4" custScaleX="352151" custLinFactX="-44001" custLinFactNeighborX="-100000" custLinFactNeighborY="1774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4B226-B8E5-487B-A458-E8353F542ABA}" type="pres">
      <dgm:prSet presAssocID="{2A252AF0-E21B-4B0E-86C9-0432A6288894}" presName="Accent2" presStyleCnt="0"/>
      <dgm:spPr/>
    </dgm:pt>
    <dgm:pt modelId="{A3C605EC-0FBE-405D-8979-3B66A5427496}" type="pres">
      <dgm:prSet presAssocID="{2A252AF0-E21B-4B0E-86C9-0432A6288894}" presName="Accent" presStyleLbl="node1" presStyleIdx="1" presStyleCnt="4"/>
      <dgm:spPr/>
    </dgm:pt>
    <dgm:pt modelId="{9677A881-A05C-4E93-85CF-F4F8C19DD78E}" type="pres">
      <dgm:prSet presAssocID="{2A252AF0-E21B-4B0E-86C9-0432A6288894}" presName="Parent2" presStyleLbl="revTx" presStyleIdx="1" presStyleCnt="4" custScaleX="348855" custLinFactX="29728" custLinFactNeighborX="100000" custLinFactNeighborY="-7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8EFF2-EF14-44A7-B27B-439971DD5DED}" type="pres">
      <dgm:prSet presAssocID="{42064147-569D-4947-85C0-D2AF280B7E06}" presName="Accent3" presStyleCnt="0"/>
      <dgm:spPr/>
    </dgm:pt>
    <dgm:pt modelId="{A966C6E3-9545-413F-B102-F9BFB8442554}" type="pres">
      <dgm:prSet presAssocID="{42064147-569D-4947-85C0-D2AF280B7E06}" presName="Accent" presStyleLbl="node1" presStyleIdx="2" presStyleCnt="4"/>
      <dgm:spPr/>
    </dgm:pt>
    <dgm:pt modelId="{DC8D7109-CF20-4382-8FC5-9EEBC7171A48}" type="pres">
      <dgm:prSet presAssocID="{42064147-569D-4947-85C0-D2AF280B7E06}" presName="Parent3" presStyleLbl="revTx" presStyleIdx="2" presStyleCnt="4" custScaleX="362761" custLinFactX="-34797" custLinFactNeighborX="-100000" custLinFactNeighborY="-130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36D1B-1755-43A0-A83A-0A91C538F4E1}" type="pres">
      <dgm:prSet presAssocID="{2714B46E-457D-42B8-AB7B-B1C0B2A0AB8C}" presName="Accent4" presStyleCnt="0"/>
      <dgm:spPr/>
    </dgm:pt>
    <dgm:pt modelId="{5B4637E0-8029-4248-937E-A2DCB800EE37}" type="pres">
      <dgm:prSet presAssocID="{2714B46E-457D-42B8-AB7B-B1C0B2A0AB8C}" presName="Accent" presStyleLbl="node1" presStyleIdx="3" presStyleCnt="4"/>
      <dgm:spPr/>
    </dgm:pt>
    <dgm:pt modelId="{D98E03A8-278F-417C-9ED9-B0073802B614}" type="pres">
      <dgm:prSet presAssocID="{2714B46E-457D-42B8-AB7B-B1C0B2A0AB8C}" presName="Parent4" presStyleLbl="revTx" presStyleIdx="3" presStyleCnt="4" custScaleX="366046" custLinFactX="34820" custLinFactNeighborX="100000" custLinFactNeighborY="-190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A35630-2985-4E7B-B66D-4CD025033594}" srcId="{87D24A99-D347-4678-AAB0-89C0F8E74FF3}" destId="{EBEB711C-8948-4B74-B42E-1975F04C285D}" srcOrd="0" destOrd="0" parTransId="{ED58E92E-612E-45C1-8F35-170D84691F1C}" sibTransId="{17ECE095-AEB7-4004-8C82-8A131D49BDE8}"/>
    <dgm:cxn modelId="{FA44CA9A-CCDA-4B11-BB81-9225249D9A45}" srcId="{87D24A99-D347-4678-AAB0-89C0F8E74FF3}" destId="{42064147-569D-4947-85C0-D2AF280B7E06}" srcOrd="2" destOrd="0" parTransId="{EFDD1069-C08A-49CA-90CA-3585F504D84D}" sibTransId="{06E96B85-FEBD-4FDA-B64E-BB3975FE531B}"/>
    <dgm:cxn modelId="{53DA030F-B357-4459-98D7-5943D495F0E1}" type="presOf" srcId="{EBEB711C-8948-4B74-B42E-1975F04C285D}" destId="{C591D7B5-3211-465A-BF06-228E2A683BB9}" srcOrd="0" destOrd="0" presId="urn:microsoft.com/office/officeart/2009/layout/CircleArrowProcess"/>
    <dgm:cxn modelId="{CA1BCA9B-02C0-4075-B93D-A23B02FC97DC}" type="presOf" srcId="{2714B46E-457D-42B8-AB7B-B1C0B2A0AB8C}" destId="{D98E03A8-278F-417C-9ED9-B0073802B614}" srcOrd="0" destOrd="0" presId="urn:microsoft.com/office/officeart/2009/layout/CircleArrowProcess"/>
    <dgm:cxn modelId="{17199E13-BA36-4442-BDE5-E1B179787EC5}" type="presOf" srcId="{87D24A99-D347-4678-AAB0-89C0F8E74FF3}" destId="{66DB6547-FF45-40D9-87AD-EBC901C11B49}" srcOrd="0" destOrd="0" presId="urn:microsoft.com/office/officeart/2009/layout/CircleArrowProcess"/>
    <dgm:cxn modelId="{3D2CB351-AF00-42BD-9E1E-42B9DA0D272C}" type="presOf" srcId="{42064147-569D-4947-85C0-D2AF280B7E06}" destId="{DC8D7109-CF20-4382-8FC5-9EEBC7171A48}" srcOrd="0" destOrd="0" presId="urn:microsoft.com/office/officeart/2009/layout/CircleArrowProcess"/>
    <dgm:cxn modelId="{F4362446-06B0-4E7B-9138-E9088C1DC1D6}" srcId="{87D24A99-D347-4678-AAB0-89C0F8E74FF3}" destId="{2714B46E-457D-42B8-AB7B-B1C0B2A0AB8C}" srcOrd="3" destOrd="0" parTransId="{65CC8113-7448-42F6-B39E-0C5E06E6C980}" sibTransId="{8FA5FF91-512B-41C2-8046-2DF239D828A4}"/>
    <dgm:cxn modelId="{4DCCEA27-2774-4B41-B89D-B0E73CB4B495}" srcId="{87D24A99-D347-4678-AAB0-89C0F8E74FF3}" destId="{2A252AF0-E21B-4B0E-86C9-0432A6288894}" srcOrd="1" destOrd="0" parTransId="{F345524F-0B7D-448B-952A-02C6301860AC}" sibTransId="{7250385B-C115-4BDA-AF68-1883AC92F3A7}"/>
    <dgm:cxn modelId="{7CC28D18-896C-4D4F-AB01-90AFD41F4885}" type="presOf" srcId="{2A252AF0-E21B-4B0E-86C9-0432A6288894}" destId="{9677A881-A05C-4E93-85CF-F4F8C19DD78E}" srcOrd="0" destOrd="0" presId="urn:microsoft.com/office/officeart/2009/layout/CircleArrowProcess"/>
    <dgm:cxn modelId="{B115B8CE-6F39-43D8-BE0F-10EB57090EF6}" type="presParOf" srcId="{66DB6547-FF45-40D9-87AD-EBC901C11B49}" destId="{42100BB2-2560-41DC-B52C-836574648374}" srcOrd="0" destOrd="0" presId="urn:microsoft.com/office/officeart/2009/layout/CircleArrowProcess"/>
    <dgm:cxn modelId="{2651057E-F0D7-4F37-80D0-8398F70C2F24}" type="presParOf" srcId="{42100BB2-2560-41DC-B52C-836574648374}" destId="{2F07AA58-99D5-48ED-9D70-C7404CE4E7CD}" srcOrd="0" destOrd="0" presId="urn:microsoft.com/office/officeart/2009/layout/CircleArrowProcess"/>
    <dgm:cxn modelId="{646279F1-934B-4A52-B52B-5EA75FBEF6CA}" type="presParOf" srcId="{66DB6547-FF45-40D9-87AD-EBC901C11B49}" destId="{C591D7B5-3211-465A-BF06-228E2A683BB9}" srcOrd="1" destOrd="0" presId="urn:microsoft.com/office/officeart/2009/layout/CircleArrowProcess"/>
    <dgm:cxn modelId="{9100C530-9B53-43CD-8677-3669B2AE33EA}" type="presParOf" srcId="{66DB6547-FF45-40D9-87AD-EBC901C11B49}" destId="{C474B226-B8E5-487B-A458-E8353F542ABA}" srcOrd="2" destOrd="0" presId="urn:microsoft.com/office/officeart/2009/layout/CircleArrowProcess"/>
    <dgm:cxn modelId="{2D3B8EDB-A3FA-499B-8D72-CAAE321981BA}" type="presParOf" srcId="{C474B226-B8E5-487B-A458-E8353F542ABA}" destId="{A3C605EC-0FBE-405D-8979-3B66A5427496}" srcOrd="0" destOrd="0" presId="urn:microsoft.com/office/officeart/2009/layout/CircleArrowProcess"/>
    <dgm:cxn modelId="{421FE913-D639-4E8F-802D-81A6451B6661}" type="presParOf" srcId="{66DB6547-FF45-40D9-87AD-EBC901C11B49}" destId="{9677A881-A05C-4E93-85CF-F4F8C19DD78E}" srcOrd="3" destOrd="0" presId="urn:microsoft.com/office/officeart/2009/layout/CircleArrowProcess"/>
    <dgm:cxn modelId="{C2C093BE-65D5-4ECC-B13A-75682392E1F4}" type="presParOf" srcId="{66DB6547-FF45-40D9-87AD-EBC901C11B49}" destId="{9878EFF2-EF14-44A7-B27B-439971DD5DED}" srcOrd="4" destOrd="0" presId="urn:microsoft.com/office/officeart/2009/layout/CircleArrowProcess"/>
    <dgm:cxn modelId="{5BC272ED-4CA4-45D8-8E1F-E263CF14080D}" type="presParOf" srcId="{9878EFF2-EF14-44A7-B27B-439971DD5DED}" destId="{A966C6E3-9545-413F-B102-F9BFB8442554}" srcOrd="0" destOrd="0" presId="urn:microsoft.com/office/officeart/2009/layout/CircleArrowProcess"/>
    <dgm:cxn modelId="{0E59E24E-D88A-47D6-86FA-F992CE8180C9}" type="presParOf" srcId="{66DB6547-FF45-40D9-87AD-EBC901C11B49}" destId="{DC8D7109-CF20-4382-8FC5-9EEBC7171A48}" srcOrd="5" destOrd="0" presId="urn:microsoft.com/office/officeart/2009/layout/CircleArrowProcess"/>
    <dgm:cxn modelId="{BB8A53AA-7B2D-4D87-8901-75EC0AF4D3D1}" type="presParOf" srcId="{66DB6547-FF45-40D9-87AD-EBC901C11B49}" destId="{08D36D1B-1755-43A0-A83A-0A91C538F4E1}" srcOrd="6" destOrd="0" presId="urn:microsoft.com/office/officeart/2009/layout/CircleArrowProcess"/>
    <dgm:cxn modelId="{927C75D9-792B-4634-BFF0-C5A5BF43D1F0}" type="presParOf" srcId="{08D36D1B-1755-43A0-A83A-0A91C538F4E1}" destId="{5B4637E0-8029-4248-937E-A2DCB800EE37}" srcOrd="0" destOrd="0" presId="urn:microsoft.com/office/officeart/2009/layout/CircleArrowProcess"/>
    <dgm:cxn modelId="{5BD2FBD5-EECA-4A93-AC4E-05A6487444E1}" type="presParOf" srcId="{66DB6547-FF45-40D9-87AD-EBC901C11B49}" destId="{D98E03A8-278F-417C-9ED9-B0073802B614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33EF93-BAA3-4F27-B09D-24D84C3AF57F}" type="doc">
      <dgm:prSet loTypeId="urn:microsoft.com/office/officeart/2011/layout/CircleProcess" loCatId="process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6B7804A-6B46-4810-AEE0-3ABDC874400C}">
      <dgm:prSet phldrT="[Text]" custT="1"/>
      <dgm:spPr/>
      <dgm:t>
        <a:bodyPr/>
        <a:lstStyle/>
        <a:p>
          <a:pPr rtl="1"/>
          <a:r>
            <a:rPr lang="fa-I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بومی‌سازی</a:t>
          </a:r>
          <a:r>
            <a:rPr lang="en-US" sz="16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Bizagi</a:t>
          </a:r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, Process maker </a:t>
          </a:r>
          <a:r>
            <a:rPr lang="fa-I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 در دستور کار قرار گرفت</a:t>
          </a:r>
          <a:endParaRPr lang="en-U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  <a:p>
          <a:pPr rtl="1"/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gm:t>
    </dgm:pt>
    <dgm:pt modelId="{0EE7D38F-706A-4CCF-A322-4B9598E618B3}" type="parTrans" cxnId="{D3479884-567C-49DA-A316-BD25869EBE89}">
      <dgm:prSet/>
      <dgm:spPr/>
      <dgm:t>
        <a:bodyPr/>
        <a:lstStyle/>
        <a:p>
          <a:endParaRPr lang="en-US" sz="1400" b="1">
            <a:solidFill>
              <a:srgbClr val="54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gm:t>
    </dgm:pt>
    <dgm:pt modelId="{7A27350A-0BFD-4944-B0D6-ECC93DBBE4BF}" type="sibTrans" cxnId="{D3479884-567C-49DA-A316-BD25869EBE89}">
      <dgm:prSet/>
      <dgm:spPr/>
      <dgm:t>
        <a:bodyPr/>
        <a:lstStyle/>
        <a:p>
          <a:endParaRPr lang="en-US" sz="1400" b="1">
            <a:solidFill>
              <a:srgbClr val="54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gm:t>
    </dgm:pt>
    <dgm:pt modelId="{F3C471E6-3FE1-47B0-9345-A6D4C3C88764}">
      <dgm:prSet phldrT="[Text]" custT="1"/>
      <dgm:spPr/>
      <dgm:t>
        <a:bodyPr/>
        <a:lstStyle/>
        <a:p>
          <a:r>
            <a:rPr lang="fa-I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بیش از 14 ماه 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gm:t>
    </dgm:pt>
    <dgm:pt modelId="{1C2A422C-FE6D-4FB8-B0CD-8B0A3E43926A}" type="parTrans" cxnId="{36B359E9-5B78-4E7A-8186-EA89539BF3C6}">
      <dgm:prSet/>
      <dgm:spPr/>
      <dgm:t>
        <a:bodyPr/>
        <a:lstStyle/>
        <a:p>
          <a:endParaRPr lang="en-US" sz="1400" b="1">
            <a:solidFill>
              <a:srgbClr val="54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gm:t>
    </dgm:pt>
    <dgm:pt modelId="{3297897E-31F5-4CED-A640-4EA2CAA7190C}" type="sibTrans" cxnId="{36B359E9-5B78-4E7A-8186-EA89539BF3C6}">
      <dgm:prSet/>
      <dgm:spPr/>
      <dgm:t>
        <a:bodyPr/>
        <a:lstStyle/>
        <a:p>
          <a:endParaRPr lang="en-US" sz="1400" b="1">
            <a:solidFill>
              <a:srgbClr val="54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gm:t>
    </dgm:pt>
    <dgm:pt modelId="{A2CA335F-C785-488B-B754-EEEC0B5AA646}">
      <dgm:prSet phldrT="[Text]" custT="1"/>
      <dgm:spPr/>
      <dgm:t>
        <a:bodyPr/>
        <a:lstStyle/>
        <a:p>
          <a:r>
            <a:rPr lang="fa-I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به‌عنوان اولین نمونه داخلی</a:t>
          </a:r>
          <a:endParaRPr 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gm:t>
    </dgm:pt>
    <dgm:pt modelId="{34138299-87C6-4025-87C9-B239D514D974}" type="parTrans" cxnId="{0A207768-EC1F-4362-882A-D31880B22AA8}">
      <dgm:prSet/>
      <dgm:spPr/>
      <dgm:t>
        <a:bodyPr/>
        <a:lstStyle/>
        <a:p>
          <a:endParaRPr lang="en-US" sz="1400" b="1">
            <a:solidFill>
              <a:srgbClr val="54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gm:t>
    </dgm:pt>
    <dgm:pt modelId="{98AB5DDC-EC4E-425A-88EE-CF193FF5FADF}" type="sibTrans" cxnId="{0A207768-EC1F-4362-882A-D31880B22AA8}">
      <dgm:prSet/>
      <dgm:spPr/>
      <dgm:t>
        <a:bodyPr/>
        <a:lstStyle/>
        <a:p>
          <a:endParaRPr lang="en-US" sz="1400" b="1">
            <a:solidFill>
              <a:srgbClr val="54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gm:t>
    </dgm:pt>
    <dgm:pt modelId="{FFC9C183-ECCC-4992-9277-59E8B16084A5}" type="pres">
      <dgm:prSet presAssocID="{E033EF93-BAA3-4F27-B09D-24D84C3AF57F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6BC1A50-767F-4FA3-9B64-579B61D5F285}" type="pres">
      <dgm:prSet presAssocID="{A2CA335F-C785-488B-B754-EEEC0B5AA646}" presName="Accent3" presStyleCnt="0"/>
      <dgm:spPr/>
    </dgm:pt>
    <dgm:pt modelId="{2A01941F-E616-408C-8F88-8C347B20255F}" type="pres">
      <dgm:prSet presAssocID="{A2CA335F-C785-488B-B754-EEEC0B5AA646}" presName="Accent" presStyleLbl="node1" presStyleIdx="0" presStyleCnt="3"/>
      <dgm:spPr/>
    </dgm:pt>
    <dgm:pt modelId="{091F8E6A-1715-43CA-8717-4476AA77A4B3}" type="pres">
      <dgm:prSet presAssocID="{A2CA335F-C785-488B-B754-EEEC0B5AA646}" presName="ParentBackground3" presStyleCnt="0"/>
      <dgm:spPr/>
    </dgm:pt>
    <dgm:pt modelId="{23D699DE-7E1F-4491-B948-06929D7A1F5E}" type="pres">
      <dgm:prSet presAssocID="{A2CA335F-C785-488B-B754-EEEC0B5AA646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17903E11-311D-47E7-B4BF-401AB0EB2C26}" type="pres">
      <dgm:prSet presAssocID="{A2CA335F-C785-488B-B754-EEEC0B5AA64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09D32-FCC0-4672-9E98-B4348028F3F6}" type="pres">
      <dgm:prSet presAssocID="{F3C471E6-3FE1-47B0-9345-A6D4C3C88764}" presName="Accent2" presStyleCnt="0"/>
      <dgm:spPr/>
    </dgm:pt>
    <dgm:pt modelId="{2BF8D066-2A24-4643-8622-0A0C265DE0D7}" type="pres">
      <dgm:prSet presAssocID="{F3C471E6-3FE1-47B0-9345-A6D4C3C88764}" presName="Accent" presStyleLbl="node1" presStyleIdx="1" presStyleCnt="3"/>
      <dgm:spPr/>
    </dgm:pt>
    <dgm:pt modelId="{95A16B61-30A1-4D93-A803-790939B7935C}" type="pres">
      <dgm:prSet presAssocID="{F3C471E6-3FE1-47B0-9345-A6D4C3C88764}" presName="ParentBackground2" presStyleCnt="0"/>
      <dgm:spPr/>
    </dgm:pt>
    <dgm:pt modelId="{676E1B11-A7E0-4F86-8E82-DA6B6B7D18C0}" type="pres">
      <dgm:prSet presAssocID="{F3C471E6-3FE1-47B0-9345-A6D4C3C88764}" presName="ParentBackground" presStyleLbl="fgAcc1" presStyleIdx="1" presStyleCnt="3" custScaleX="105415"/>
      <dgm:spPr/>
      <dgm:t>
        <a:bodyPr/>
        <a:lstStyle/>
        <a:p>
          <a:endParaRPr lang="en-US"/>
        </a:p>
      </dgm:t>
    </dgm:pt>
    <dgm:pt modelId="{CCE29615-27D9-4ADD-9C54-EF9557732C00}" type="pres">
      <dgm:prSet presAssocID="{F3C471E6-3FE1-47B0-9345-A6D4C3C8876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AD522-494F-4419-8155-FFC2190CA7A8}" type="pres">
      <dgm:prSet presAssocID="{96B7804A-6B46-4810-AEE0-3ABDC874400C}" presName="Accent1" presStyleCnt="0"/>
      <dgm:spPr/>
    </dgm:pt>
    <dgm:pt modelId="{485488AF-D9A9-4ACE-99E0-0CC8035BA02D}" type="pres">
      <dgm:prSet presAssocID="{96B7804A-6B46-4810-AEE0-3ABDC874400C}" presName="Accent" presStyleLbl="node1" presStyleIdx="2" presStyleCnt="3"/>
      <dgm:spPr/>
    </dgm:pt>
    <dgm:pt modelId="{3205C46E-79C1-47CA-A190-834F21FDD916}" type="pres">
      <dgm:prSet presAssocID="{96B7804A-6B46-4810-AEE0-3ABDC874400C}" presName="ParentBackground1" presStyleCnt="0"/>
      <dgm:spPr/>
    </dgm:pt>
    <dgm:pt modelId="{CC9E74BA-2FEB-4CB4-9803-A39ADCA69AB5}" type="pres">
      <dgm:prSet presAssocID="{96B7804A-6B46-4810-AEE0-3ABDC874400C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2DFBA20E-3D1D-43DD-888C-7578A1C6A66C}" type="pres">
      <dgm:prSet presAssocID="{96B7804A-6B46-4810-AEE0-3ABDC874400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207768-EC1F-4362-882A-D31880B22AA8}" srcId="{E033EF93-BAA3-4F27-B09D-24D84C3AF57F}" destId="{A2CA335F-C785-488B-B754-EEEC0B5AA646}" srcOrd="2" destOrd="0" parTransId="{34138299-87C6-4025-87C9-B239D514D974}" sibTransId="{98AB5DDC-EC4E-425A-88EE-CF193FF5FADF}"/>
    <dgm:cxn modelId="{2490D02D-DB18-4E9F-BE89-889E7B2DF23E}" type="presOf" srcId="{E033EF93-BAA3-4F27-B09D-24D84C3AF57F}" destId="{FFC9C183-ECCC-4992-9277-59E8B16084A5}" srcOrd="0" destOrd="0" presId="urn:microsoft.com/office/officeart/2011/layout/CircleProcess"/>
    <dgm:cxn modelId="{7CFCD067-1290-41EB-9329-9BD4B03306D4}" type="presOf" srcId="{96B7804A-6B46-4810-AEE0-3ABDC874400C}" destId="{CC9E74BA-2FEB-4CB4-9803-A39ADCA69AB5}" srcOrd="0" destOrd="0" presId="urn:microsoft.com/office/officeart/2011/layout/CircleProcess"/>
    <dgm:cxn modelId="{D3479884-567C-49DA-A316-BD25869EBE89}" srcId="{E033EF93-BAA3-4F27-B09D-24D84C3AF57F}" destId="{96B7804A-6B46-4810-AEE0-3ABDC874400C}" srcOrd="0" destOrd="0" parTransId="{0EE7D38F-706A-4CCF-A322-4B9598E618B3}" sibTransId="{7A27350A-0BFD-4944-B0D6-ECC93DBBE4BF}"/>
    <dgm:cxn modelId="{EBB01959-DA88-4E60-8594-1B2E054A456F}" type="presOf" srcId="{96B7804A-6B46-4810-AEE0-3ABDC874400C}" destId="{2DFBA20E-3D1D-43DD-888C-7578A1C6A66C}" srcOrd="1" destOrd="0" presId="urn:microsoft.com/office/officeart/2011/layout/CircleProcess"/>
    <dgm:cxn modelId="{606A2361-DDCB-48F2-9022-A105BCF48E11}" type="presOf" srcId="{A2CA335F-C785-488B-B754-EEEC0B5AA646}" destId="{17903E11-311D-47E7-B4BF-401AB0EB2C26}" srcOrd="1" destOrd="0" presId="urn:microsoft.com/office/officeart/2011/layout/CircleProcess"/>
    <dgm:cxn modelId="{6461E6B1-6A2F-4F01-9700-5FC4A0AC0AC1}" type="presOf" srcId="{F3C471E6-3FE1-47B0-9345-A6D4C3C88764}" destId="{676E1B11-A7E0-4F86-8E82-DA6B6B7D18C0}" srcOrd="0" destOrd="0" presId="urn:microsoft.com/office/officeart/2011/layout/CircleProcess"/>
    <dgm:cxn modelId="{2527DAB6-3C15-4152-A35D-DA0D66518845}" type="presOf" srcId="{F3C471E6-3FE1-47B0-9345-A6D4C3C88764}" destId="{CCE29615-27D9-4ADD-9C54-EF9557732C00}" srcOrd="1" destOrd="0" presId="urn:microsoft.com/office/officeart/2011/layout/CircleProcess"/>
    <dgm:cxn modelId="{36B359E9-5B78-4E7A-8186-EA89539BF3C6}" srcId="{E033EF93-BAA3-4F27-B09D-24D84C3AF57F}" destId="{F3C471E6-3FE1-47B0-9345-A6D4C3C88764}" srcOrd="1" destOrd="0" parTransId="{1C2A422C-FE6D-4FB8-B0CD-8B0A3E43926A}" sibTransId="{3297897E-31F5-4CED-A640-4EA2CAA7190C}"/>
    <dgm:cxn modelId="{B87DA6B6-15BA-4219-9376-72D34C042CE5}" type="presOf" srcId="{A2CA335F-C785-488B-B754-EEEC0B5AA646}" destId="{23D699DE-7E1F-4491-B948-06929D7A1F5E}" srcOrd="0" destOrd="0" presId="urn:microsoft.com/office/officeart/2011/layout/CircleProcess"/>
    <dgm:cxn modelId="{E306F57B-B85B-4234-83B4-2547D879C7A5}" type="presParOf" srcId="{FFC9C183-ECCC-4992-9277-59E8B16084A5}" destId="{A6BC1A50-767F-4FA3-9B64-579B61D5F285}" srcOrd="0" destOrd="0" presId="urn:microsoft.com/office/officeart/2011/layout/CircleProcess"/>
    <dgm:cxn modelId="{8FAB1A03-8545-4A23-BBB6-EC83A5A04DD8}" type="presParOf" srcId="{A6BC1A50-767F-4FA3-9B64-579B61D5F285}" destId="{2A01941F-E616-408C-8F88-8C347B20255F}" srcOrd="0" destOrd="0" presId="urn:microsoft.com/office/officeart/2011/layout/CircleProcess"/>
    <dgm:cxn modelId="{03437601-0A0C-4B3D-84F9-FE03417A19DF}" type="presParOf" srcId="{FFC9C183-ECCC-4992-9277-59E8B16084A5}" destId="{091F8E6A-1715-43CA-8717-4476AA77A4B3}" srcOrd="1" destOrd="0" presId="urn:microsoft.com/office/officeart/2011/layout/CircleProcess"/>
    <dgm:cxn modelId="{3DA6593F-A012-4481-A8C8-C94E3DFA8EFB}" type="presParOf" srcId="{091F8E6A-1715-43CA-8717-4476AA77A4B3}" destId="{23D699DE-7E1F-4491-B948-06929D7A1F5E}" srcOrd="0" destOrd="0" presId="urn:microsoft.com/office/officeart/2011/layout/CircleProcess"/>
    <dgm:cxn modelId="{887540BB-063D-46CB-8082-568E8FC84708}" type="presParOf" srcId="{FFC9C183-ECCC-4992-9277-59E8B16084A5}" destId="{17903E11-311D-47E7-B4BF-401AB0EB2C26}" srcOrd="2" destOrd="0" presId="urn:microsoft.com/office/officeart/2011/layout/CircleProcess"/>
    <dgm:cxn modelId="{017DED9A-71BD-4E64-8948-0ACC0A07C19E}" type="presParOf" srcId="{FFC9C183-ECCC-4992-9277-59E8B16084A5}" destId="{24309D32-FCC0-4672-9E98-B4348028F3F6}" srcOrd="3" destOrd="0" presId="urn:microsoft.com/office/officeart/2011/layout/CircleProcess"/>
    <dgm:cxn modelId="{56E4A1ED-3187-4C85-8A15-D8056175B4F0}" type="presParOf" srcId="{24309D32-FCC0-4672-9E98-B4348028F3F6}" destId="{2BF8D066-2A24-4643-8622-0A0C265DE0D7}" srcOrd="0" destOrd="0" presId="urn:microsoft.com/office/officeart/2011/layout/CircleProcess"/>
    <dgm:cxn modelId="{014D7F54-1503-4167-AD8F-44716BB25460}" type="presParOf" srcId="{FFC9C183-ECCC-4992-9277-59E8B16084A5}" destId="{95A16B61-30A1-4D93-A803-790939B7935C}" srcOrd="4" destOrd="0" presId="urn:microsoft.com/office/officeart/2011/layout/CircleProcess"/>
    <dgm:cxn modelId="{28CB455F-92A2-41A1-8359-BEBA49A78F5F}" type="presParOf" srcId="{95A16B61-30A1-4D93-A803-790939B7935C}" destId="{676E1B11-A7E0-4F86-8E82-DA6B6B7D18C0}" srcOrd="0" destOrd="0" presId="urn:microsoft.com/office/officeart/2011/layout/CircleProcess"/>
    <dgm:cxn modelId="{A3FDFAE9-6A55-418D-AC31-D2BA28280086}" type="presParOf" srcId="{FFC9C183-ECCC-4992-9277-59E8B16084A5}" destId="{CCE29615-27D9-4ADD-9C54-EF9557732C00}" srcOrd="5" destOrd="0" presId="urn:microsoft.com/office/officeart/2011/layout/CircleProcess"/>
    <dgm:cxn modelId="{B56D13FF-8586-413C-9347-1A63E27D9DB5}" type="presParOf" srcId="{FFC9C183-ECCC-4992-9277-59E8B16084A5}" destId="{D46AD522-494F-4419-8155-FFC2190CA7A8}" srcOrd="6" destOrd="0" presId="urn:microsoft.com/office/officeart/2011/layout/CircleProcess"/>
    <dgm:cxn modelId="{089BBA36-32AC-467E-BBC2-1032E41D93CC}" type="presParOf" srcId="{D46AD522-494F-4419-8155-FFC2190CA7A8}" destId="{485488AF-D9A9-4ACE-99E0-0CC8035BA02D}" srcOrd="0" destOrd="0" presId="urn:microsoft.com/office/officeart/2011/layout/CircleProcess"/>
    <dgm:cxn modelId="{F671B2E2-4B14-4184-A7C8-9CDCB8A2489C}" type="presParOf" srcId="{FFC9C183-ECCC-4992-9277-59E8B16084A5}" destId="{3205C46E-79C1-47CA-A190-834F21FDD916}" srcOrd="7" destOrd="0" presId="urn:microsoft.com/office/officeart/2011/layout/CircleProcess"/>
    <dgm:cxn modelId="{A87939E6-4493-49D9-B006-4C80DD37BFDD}" type="presParOf" srcId="{3205C46E-79C1-47CA-A190-834F21FDD916}" destId="{CC9E74BA-2FEB-4CB4-9803-A39ADCA69AB5}" srcOrd="0" destOrd="0" presId="urn:microsoft.com/office/officeart/2011/layout/CircleProcess"/>
    <dgm:cxn modelId="{D960CAB4-F609-4CD4-8C62-DEDF30DC859B}" type="presParOf" srcId="{FFC9C183-ECCC-4992-9277-59E8B16084A5}" destId="{2DFBA20E-3D1D-43DD-888C-7578A1C6A66C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6C3E5-317C-42A4-8205-B65E93320EC0}">
      <dsp:nvSpPr>
        <dsp:cNvPr id="0" name=""/>
        <dsp:cNvSpPr/>
      </dsp:nvSpPr>
      <dsp:spPr>
        <a:xfrm>
          <a:off x="2660543" y="2279623"/>
          <a:ext cx="1466056" cy="1466056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altLang="en-US" sz="1400" b="1" kern="1200" dirty="0" smtClean="0">
              <a:solidFill>
                <a:srgbClr val="9A0000"/>
              </a:solidFill>
              <a:cs typeface="B Mitra" panose="00000400000000000000" pitchFamily="2" charset="-78"/>
            </a:rPr>
            <a:t>تغییرات موثر بر سیستم</a:t>
          </a:r>
          <a:endParaRPr lang="en-US" sz="1400" kern="1200" dirty="0">
            <a:solidFill>
              <a:srgbClr val="9A0000"/>
            </a:solidFill>
          </a:endParaRPr>
        </a:p>
      </dsp:txBody>
      <dsp:txXfrm>
        <a:off x="2875242" y="2494322"/>
        <a:ext cx="1036658" cy="1036658"/>
      </dsp:txXfrm>
    </dsp:sp>
    <dsp:sp modelId="{1CB69D82-898F-4A9A-8957-603494148BED}">
      <dsp:nvSpPr>
        <dsp:cNvPr id="0" name=""/>
        <dsp:cNvSpPr/>
      </dsp:nvSpPr>
      <dsp:spPr>
        <a:xfrm rot="16458729">
          <a:off x="3379151" y="1914875"/>
          <a:ext cx="160885" cy="498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rgbClr val="D60000"/>
            </a:solidFill>
          </a:endParaRPr>
        </a:p>
      </dsp:txBody>
      <dsp:txXfrm>
        <a:off x="3401469" y="2038631"/>
        <a:ext cx="112620" cy="299075"/>
      </dsp:txXfrm>
    </dsp:sp>
    <dsp:sp modelId="{6A2F21FF-9092-4ECB-8DBB-BADB09D5CCF7}">
      <dsp:nvSpPr>
        <dsp:cNvPr id="0" name=""/>
        <dsp:cNvSpPr/>
      </dsp:nvSpPr>
      <dsp:spPr>
        <a:xfrm>
          <a:off x="2446487" y="105531"/>
          <a:ext cx="2190830" cy="1879923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Zar" panose="00000400000000000000" pitchFamily="2" charset="-78"/>
            </a:rPr>
            <a:t>تغییر ساختار سازمانی (چارت)</a:t>
          </a:r>
          <a:endParaRPr lang="en-US" sz="2400" kern="1200" dirty="0">
            <a:cs typeface="B Zar" panose="00000400000000000000" pitchFamily="2" charset="-78"/>
          </a:endParaRPr>
        </a:p>
      </dsp:txBody>
      <dsp:txXfrm>
        <a:off x="2767327" y="380839"/>
        <a:ext cx="1549150" cy="1329307"/>
      </dsp:txXfrm>
    </dsp:sp>
    <dsp:sp modelId="{15FC9165-C2C6-4694-B65E-91571A86A877}">
      <dsp:nvSpPr>
        <dsp:cNvPr id="0" name=""/>
        <dsp:cNvSpPr/>
      </dsp:nvSpPr>
      <dsp:spPr>
        <a:xfrm rot="610629">
          <a:off x="4191174" y="2925893"/>
          <a:ext cx="386275" cy="529223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D60000"/>
            </a:solidFill>
          </a:endParaRPr>
        </a:p>
      </dsp:txBody>
      <dsp:txXfrm>
        <a:off x="4192086" y="3021500"/>
        <a:ext cx="270393" cy="317533"/>
      </dsp:txXfrm>
    </dsp:sp>
    <dsp:sp modelId="{DECB82C3-A8F1-4D4D-AF2F-EB75EE5B834C}">
      <dsp:nvSpPr>
        <dsp:cNvPr id="0" name=""/>
        <dsp:cNvSpPr/>
      </dsp:nvSpPr>
      <dsp:spPr>
        <a:xfrm>
          <a:off x="4645204" y="2472543"/>
          <a:ext cx="2295579" cy="1941688"/>
        </a:xfrm>
        <a:prstGeom prst="ellipse">
          <a:avLst/>
        </a:prstGeom>
        <a:solidFill>
          <a:srgbClr val="FFFFCD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Zar" panose="00000400000000000000" pitchFamily="2" charset="-78"/>
            </a:rPr>
            <a:t>برنامه یکسان‌سازی سیستم مدیریت در آبفا استان</a:t>
          </a:r>
          <a:endParaRPr lang="en-US" sz="2400" kern="1200" dirty="0">
            <a:cs typeface="B Zar" panose="00000400000000000000" pitchFamily="2" charset="-78"/>
          </a:endParaRPr>
        </a:p>
      </dsp:txBody>
      <dsp:txXfrm>
        <a:off x="4981384" y="2756897"/>
        <a:ext cx="1623219" cy="1372980"/>
      </dsp:txXfrm>
    </dsp:sp>
    <dsp:sp modelId="{98D7F9A8-8AAC-479C-B08A-01AD0A44F790}">
      <dsp:nvSpPr>
        <dsp:cNvPr id="0" name=""/>
        <dsp:cNvSpPr/>
      </dsp:nvSpPr>
      <dsp:spPr>
        <a:xfrm rot="10203829">
          <a:off x="2315044" y="2930074"/>
          <a:ext cx="254390" cy="498459"/>
        </a:xfrm>
        <a:prstGeom prst="rightArrow">
          <a:avLst>
            <a:gd name="adj1" fmla="val 60000"/>
            <a:gd name="adj2" fmla="val 50000"/>
          </a:avLst>
        </a:prstGeom>
        <a:solidFill>
          <a:srgbClr val="C5B9D5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D60000"/>
            </a:solidFill>
          </a:endParaRPr>
        </a:p>
      </dsp:txBody>
      <dsp:txXfrm rot="10800000">
        <a:off x="2390789" y="3023182"/>
        <a:ext cx="178073" cy="299075"/>
      </dsp:txXfrm>
    </dsp:sp>
    <dsp:sp modelId="{AA6AC4C2-6756-466A-9A90-A9EF0B33F832}">
      <dsp:nvSpPr>
        <dsp:cNvPr id="0" name=""/>
        <dsp:cNvSpPr/>
      </dsp:nvSpPr>
      <dsp:spPr>
        <a:xfrm>
          <a:off x="227294" y="2372177"/>
          <a:ext cx="1985553" cy="2042450"/>
        </a:xfrm>
        <a:prstGeom prst="ellipse">
          <a:avLst/>
        </a:prstGeom>
        <a:solidFill>
          <a:srgbClr val="DED6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Zar" panose="00000400000000000000" pitchFamily="2" charset="-78"/>
            </a:rPr>
            <a:t>تغییر مدیر ارشد</a:t>
          </a:r>
          <a:endParaRPr lang="en-US" sz="2400" kern="1200" dirty="0">
            <a:cs typeface="B Zar" panose="00000400000000000000" pitchFamily="2" charset="-78"/>
          </a:endParaRPr>
        </a:p>
      </dsp:txBody>
      <dsp:txXfrm>
        <a:off x="518072" y="2671287"/>
        <a:ext cx="1403997" cy="1444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26C59-4571-4317-AB3C-BAEDB58B2B02}">
      <dsp:nvSpPr>
        <dsp:cNvPr id="0" name=""/>
        <dsp:cNvSpPr/>
      </dsp:nvSpPr>
      <dsp:spPr>
        <a:xfrm>
          <a:off x="1389350" y="2888"/>
          <a:ext cx="4543453" cy="41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cs typeface="2  Zar" panose="00000400000000000000" pitchFamily="2" charset="-78"/>
            </a:rPr>
            <a:t>حوزه قائم مقام مدیریت  - </a:t>
          </a:r>
          <a:r>
            <a:rPr lang="fa-IR" sz="2000" b="1" kern="1200" dirty="0" smtClean="0">
              <a:solidFill>
                <a:srgbClr val="9A0000"/>
              </a:solidFill>
              <a:cs typeface="2  Zar" panose="00000400000000000000" pitchFamily="2" charset="-78"/>
            </a:rPr>
            <a:t>16</a:t>
          </a:r>
          <a:endParaRPr lang="en-US" sz="2000" b="1" kern="1200" dirty="0">
            <a:solidFill>
              <a:srgbClr val="9A0000"/>
            </a:solidFill>
            <a:cs typeface="2  Zar" panose="00000400000000000000" pitchFamily="2" charset="-78"/>
          </a:endParaRPr>
        </a:p>
      </dsp:txBody>
      <dsp:txXfrm>
        <a:off x="1389350" y="2888"/>
        <a:ext cx="4543453" cy="413041"/>
      </dsp:txXfrm>
    </dsp:sp>
    <dsp:sp modelId="{F8A9611C-0C50-4DAB-9BD8-7D9BAC4EEAB2}">
      <dsp:nvSpPr>
        <dsp:cNvPr id="0" name=""/>
        <dsp:cNvSpPr/>
      </dsp:nvSpPr>
      <dsp:spPr>
        <a:xfrm>
          <a:off x="1480219" y="415930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02BB6-21C6-48C3-A409-B39EF2F84287}">
      <dsp:nvSpPr>
        <dsp:cNvPr id="0" name=""/>
        <dsp:cNvSpPr/>
      </dsp:nvSpPr>
      <dsp:spPr>
        <a:xfrm>
          <a:off x="2121351" y="415930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19394"/>
            <a:satOff val="-232"/>
            <a:lumOff val="64"/>
            <a:alphaOff val="0"/>
          </a:schemeClr>
        </a:solidFill>
        <a:ln w="19050" cap="rnd" cmpd="sng" algn="ctr">
          <a:solidFill>
            <a:schemeClr val="accent4">
              <a:hueOff val="-19394"/>
              <a:satOff val="-232"/>
              <a:lumOff val="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7A65F-DD48-4F3E-B640-D00D18F80C3A}">
      <dsp:nvSpPr>
        <dsp:cNvPr id="0" name=""/>
        <dsp:cNvSpPr/>
      </dsp:nvSpPr>
      <dsp:spPr>
        <a:xfrm>
          <a:off x="2762482" y="415930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38787"/>
            <a:satOff val="-465"/>
            <a:lumOff val="128"/>
            <a:alphaOff val="0"/>
          </a:schemeClr>
        </a:solidFill>
        <a:ln w="19050" cap="rnd" cmpd="sng" algn="ctr">
          <a:solidFill>
            <a:schemeClr val="accent4">
              <a:hueOff val="-38787"/>
              <a:satOff val="-465"/>
              <a:lumOff val="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67F34-FB4B-4E8A-BAE8-A4EF5E77802C}">
      <dsp:nvSpPr>
        <dsp:cNvPr id="0" name=""/>
        <dsp:cNvSpPr/>
      </dsp:nvSpPr>
      <dsp:spPr>
        <a:xfrm>
          <a:off x="3403614" y="415930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58181"/>
            <a:satOff val="-697"/>
            <a:lumOff val="193"/>
            <a:alphaOff val="0"/>
          </a:schemeClr>
        </a:solidFill>
        <a:ln w="19050" cap="rnd" cmpd="sng" algn="ctr">
          <a:solidFill>
            <a:schemeClr val="accent4">
              <a:hueOff val="-58181"/>
              <a:satOff val="-697"/>
              <a:lumOff val="1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35DFD-1955-47A5-B306-EBEA5DDFE1D0}">
      <dsp:nvSpPr>
        <dsp:cNvPr id="0" name=""/>
        <dsp:cNvSpPr/>
      </dsp:nvSpPr>
      <dsp:spPr>
        <a:xfrm>
          <a:off x="4044746" y="415930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77574"/>
            <a:satOff val="-929"/>
            <a:lumOff val="257"/>
            <a:alphaOff val="0"/>
          </a:schemeClr>
        </a:solidFill>
        <a:ln w="19050" cap="rnd" cmpd="sng" algn="ctr">
          <a:solidFill>
            <a:schemeClr val="accent4">
              <a:hueOff val="-77574"/>
              <a:satOff val="-929"/>
              <a:lumOff val="2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AAB15-73FA-46D7-B529-B98BCF7D5C05}">
      <dsp:nvSpPr>
        <dsp:cNvPr id="0" name=""/>
        <dsp:cNvSpPr/>
      </dsp:nvSpPr>
      <dsp:spPr>
        <a:xfrm>
          <a:off x="4685878" y="415930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96968"/>
            <a:satOff val="-1161"/>
            <a:lumOff val="321"/>
            <a:alphaOff val="0"/>
          </a:schemeClr>
        </a:solidFill>
        <a:ln w="19050" cap="rnd" cmpd="sng" algn="ctr">
          <a:solidFill>
            <a:schemeClr val="accent4">
              <a:hueOff val="-96968"/>
              <a:satOff val="-1161"/>
              <a:lumOff val="3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B7C82-84EE-4C15-8FCD-6AC67C8D63D5}">
      <dsp:nvSpPr>
        <dsp:cNvPr id="0" name=""/>
        <dsp:cNvSpPr/>
      </dsp:nvSpPr>
      <dsp:spPr>
        <a:xfrm>
          <a:off x="5327010" y="415930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116361"/>
            <a:satOff val="-1394"/>
            <a:lumOff val="385"/>
            <a:alphaOff val="0"/>
          </a:schemeClr>
        </a:solidFill>
        <a:ln w="19050" cap="rnd" cmpd="sng" algn="ctr">
          <a:solidFill>
            <a:schemeClr val="accent4">
              <a:hueOff val="-116361"/>
              <a:satOff val="-1394"/>
              <a:lumOff val="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45B08-54B0-4542-8E9D-8F15AE253140}">
      <dsp:nvSpPr>
        <dsp:cNvPr id="0" name=""/>
        <dsp:cNvSpPr/>
      </dsp:nvSpPr>
      <dsp:spPr>
        <a:xfrm>
          <a:off x="1389350" y="579743"/>
          <a:ext cx="4543453" cy="41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cs typeface="2  Zar" panose="00000400000000000000" pitchFamily="2" charset="-78"/>
            </a:rPr>
            <a:t>معاونت برنامه‌ریزی و منابع‌انسانی - </a:t>
          </a:r>
          <a:r>
            <a:rPr lang="fa-IR" sz="2000" b="1" kern="1200" dirty="0" smtClean="0">
              <a:solidFill>
                <a:srgbClr val="9A0000"/>
              </a:solidFill>
              <a:cs typeface="2  Zar" panose="00000400000000000000" pitchFamily="2" charset="-78"/>
            </a:rPr>
            <a:t>21</a:t>
          </a:r>
          <a:r>
            <a:rPr lang="fa-IR" sz="2000" kern="1200" dirty="0" smtClean="0">
              <a:cs typeface="2  Zar" panose="00000400000000000000" pitchFamily="2" charset="-78"/>
            </a:rPr>
            <a:t> </a:t>
          </a:r>
          <a:endParaRPr lang="en-US" sz="2000" kern="1200" dirty="0">
            <a:cs typeface="2  Zar" panose="00000400000000000000" pitchFamily="2" charset="-78"/>
          </a:endParaRPr>
        </a:p>
      </dsp:txBody>
      <dsp:txXfrm>
        <a:off x="1389350" y="579743"/>
        <a:ext cx="4543453" cy="413041"/>
      </dsp:txXfrm>
    </dsp:sp>
    <dsp:sp modelId="{FFF8FB3B-42CD-41A7-9B94-E622FC739D5D}">
      <dsp:nvSpPr>
        <dsp:cNvPr id="0" name=""/>
        <dsp:cNvSpPr/>
      </dsp:nvSpPr>
      <dsp:spPr>
        <a:xfrm>
          <a:off x="1480219" y="992784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135755"/>
            <a:satOff val="-1626"/>
            <a:lumOff val="449"/>
            <a:alphaOff val="0"/>
          </a:schemeClr>
        </a:solidFill>
        <a:ln w="19050" cap="rnd" cmpd="sng" algn="ctr">
          <a:solidFill>
            <a:schemeClr val="accent4">
              <a:hueOff val="-135755"/>
              <a:satOff val="-1626"/>
              <a:lumOff val="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8F9FA-04C0-4EC8-9DF0-17097A93EC52}">
      <dsp:nvSpPr>
        <dsp:cNvPr id="0" name=""/>
        <dsp:cNvSpPr/>
      </dsp:nvSpPr>
      <dsp:spPr>
        <a:xfrm>
          <a:off x="2121351" y="992784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155148"/>
            <a:satOff val="-1858"/>
            <a:lumOff val="513"/>
            <a:alphaOff val="0"/>
          </a:schemeClr>
        </a:solidFill>
        <a:ln w="19050" cap="rnd" cmpd="sng" algn="ctr">
          <a:solidFill>
            <a:schemeClr val="accent4">
              <a:hueOff val="-155148"/>
              <a:satOff val="-1858"/>
              <a:lumOff val="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6B814-F711-4B89-BF9D-23CD8D781932}">
      <dsp:nvSpPr>
        <dsp:cNvPr id="0" name=""/>
        <dsp:cNvSpPr/>
      </dsp:nvSpPr>
      <dsp:spPr>
        <a:xfrm>
          <a:off x="2762482" y="992784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174542"/>
            <a:satOff val="-2091"/>
            <a:lumOff val="578"/>
            <a:alphaOff val="0"/>
          </a:schemeClr>
        </a:solidFill>
        <a:ln w="19050" cap="rnd" cmpd="sng" algn="ctr">
          <a:solidFill>
            <a:schemeClr val="accent4">
              <a:hueOff val="-174542"/>
              <a:satOff val="-2091"/>
              <a:lumOff val="5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61A03-115E-474D-B91C-AFECFCA603B7}">
      <dsp:nvSpPr>
        <dsp:cNvPr id="0" name=""/>
        <dsp:cNvSpPr/>
      </dsp:nvSpPr>
      <dsp:spPr>
        <a:xfrm>
          <a:off x="3403614" y="992784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193935"/>
            <a:satOff val="-2323"/>
            <a:lumOff val="642"/>
            <a:alphaOff val="0"/>
          </a:schemeClr>
        </a:solidFill>
        <a:ln w="19050" cap="rnd" cmpd="sng" algn="ctr">
          <a:solidFill>
            <a:schemeClr val="accent4">
              <a:hueOff val="-193935"/>
              <a:satOff val="-2323"/>
              <a:lumOff val="6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C19E7-76D2-47F1-B2D5-CA405CC0EAA7}">
      <dsp:nvSpPr>
        <dsp:cNvPr id="0" name=""/>
        <dsp:cNvSpPr/>
      </dsp:nvSpPr>
      <dsp:spPr>
        <a:xfrm>
          <a:off x="4044746" y="992784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213329"/>
            <a:satOff val="-2555"/>
            <a:lumOff val="706"/>
            <a:alphaOff val="0"/>
          </a:schemeClr>
        </a:solidFill>
        <a:ln w="19050" cap="rnd" cmpd="sng" algn="ctr">
          <a:solidFill>
            <a:schemeClr val="accent4">
              <a:hueOff val="-213329"/>
              <a:satOff val="-2555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66C53-0AEA-474D-9183-CE1652659D9E}">
      <dsp:nvSpPr>
        <dsp:cNvPr id="0" name=""/>
        <dsp:cNvSpPr/>
      </dsp:nvSpPr>
      <dsp:spPr>
        <a:xfrm>
          <a:off x="4685878" y="992784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232723"/>
            <a:satOff val="-2787"/>
            <a:lumOff val="770"/>
            <a:alphaOff val="0"/>
          </a:schemeClr>
        </a:solidFill>
        <a:ln w="19050" cap="rnd" cmpd="sng" algn="ctr">
          <a:solidFill>
            <a:schemeClr val="accent4">
              <a:hueOff val="-232723"/>
              <a:satOff val="-2787"/>
              <a:lumOff val="7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ECF92-4E2C-4AA3-ADF9-5B052C18F7CE}">
      <dsp:nvSpPr>
        <dsp:cNvPr id="0" name=""/>
        <dsp:cNvSpPr/>
      </dsp:nvSpPr>
      <dsp:spPr>
        <a:xfrm>
          <a:off x="5327010" y="992784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252116"/>
            <a:satOff val="-3020"/>
            <a:lumOff val="834"/>
            <a:alphaOff val="0"/>
          </a:schemeClr>
        </a:solidFill>
        <a:ln w="19050" cap="rnd" cmpd="sng" algn="ctr">
          <a:solidFill>
            <a:schemeClr val="accent4">
              <a:hueOff val="-252116"/>
              <a:satOff val="-3020"/>
              <a:lumOff val="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3BF7C-54CE-47EB-A0F4-2ADE507AB5E3}">
      <dsp:nvSpPr>
        <dsp:cNvPr id="0" name=""/>
        <dsp:cNvSpPr/>
      </dsp:nvSpPr>
      <dsp:spPr>
        <a:xfrm>
          <a:off x="1389350" y="1156597"/>
          <a:ext cx="4543453" cy="41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cs typeface="2  Zar" panose="00000400000000000000" pitchFamily="2" charset="-78"/>
            </a:rPr>
            <a:t>معاونت بهره‌برداری - </a:t>
          </a:r>
          <a:r>
            <a:rPr lang="fa-IR" sz="2000" b="1" kern="1200" dirty="0" smtClean="0">
              <a:solidFill>
                <a:srgbClr val="9A0000"/>
              </a:solidFill>
              <a:cs typeface="2  Zar" panose="00000400000000000000" pitchFamily="2" charset="-78"/>
            </a:rPr>
            <a:t>10</a:t>
          </a:r>
          <a:endParaRPr lang="en-US" sz="2000" b="1" kern="1200" dirty="0">
            <a:solidFill>
              <a:srgbClr val="9A0000"/>
            </a:solidFill>
            <a:cs typeface="2  Zar" panose="00000400000000000000" pitchFamily="2" charset="-78"/>
          </a:endParaRPr>
        </a:p>
      </dsp:txBody>
      <dsp:txXfrm>
        <a:off x="1389350" y="1156597"/>
        <a:ext cx="4543453" cy="413041"/>
      </dsp:txXfrm>
    </dsp:sp>
    <dsp:sp modelId="{13151E3C-C5D0-4593-B6BD-D606104A9194}">
      <dsp:nvSpPr>
        <dsp:cNvPr id="0" name=""/>
        <dsp:cNvSpPr/>
      </dsp:nvSpPr>
      <dsp:spPr>
        <a:xfrm>
          <a:off x="1480219" y="1569638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271510"/>
            <a:satOff val="-3252"/>
            <a:lumOff val="899"/>
            <a:alphaOff val="0"/>
          </a:schemeClr>
        </a:solidFill>
        <a:ln w="19050" cap="rnd" cmpd="sng" algn="ctr">
          <a:solidFill>
            <a:schemeClr val="accent4">
              <a:hueOff val="-271510"/>
              <a:satOff val="-3252"/>
              <a:lumOff val="8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70939-45B5-496D-92BD-53EAB82249EF}">
      <dsp:nvSpPr>
        <dsp:cNvPr id="0" name=""/>
        <dsp:cNvSpPr/>
      </dsp:nvSpPr>
      <dsp:spPr>
        <a:xfrm>
          <a:off x="2121351" y="1569638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290903"/>
            <a:satOff val="-3484"/>
            <a:lumOff val="963"/>
            <a:alphaOff val="0"/>
          </a:schemeClr>
        </a:solidFill>
        <a:ln w="19050" cap="rnd" cmpd="sng" algn="ctr">
          <a:solidFill>
            <a:schemeClr val="accent4">
              <a:hueOff val="-290903"/>
              <a:satOff val="-3484"/>
              <a:lumOff val="9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9A700-020F-4D22-B17C-76BDED894A4C}">
      <dsp:nvSpPr>
        <dsp:cNvPr id="0" name=""/>
        <dsp:cNvSpPr/>
      </dsp:nvSpPr>
      <dsp:spPr>
        <a:xfrm>
          <a:off x="2762482" y="1569638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310297"/>
            <a:satOff val="-3717"/>
            <a:lumOff val="1027"/>
            <a:alphaOff val="0"/>
          </a:schemeClr>
        </a:solidFill>
        <a:ln w="19050" cap="rnd" cmpd="sng" algn="ctr">
          <a:solidFill>
            <a:schemeClr val="accent4">
              <a:hueOff val="-310297"/>
              <a:satOff val="-3717"/>
              <a:lumOff val="10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EF242-A533-44C8-976D-C8F5ACBD5E04}">
      <dsp:nvSpPr>
        <dsp:cNvPr id="0" name=""/>
        <dsp:cNvSpPr/>
      </dsp:nvSpPr>
      <dsp:spPr>
        <a:xfrm>
          <a:off x="3403614" y="1569638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329690"/>
            <a:satOff val="-3949"/>
            <a:lumOff val="1091"/>
            <a:alphaOff val="0"/>
          </a:schemeClr>
        </a:solidFill>
        <a:ln w="19050" cap="rnd" cmpd="sng" algn="ctr">
          <a:solidFill>
            <a:schemeClr val="accent4">
              <a:hueOff val="-329690"/>
              <a:satOff val="-3949"/>
              <a:lumOff val="10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AD6EC-74F7-4A3C-9F22-B890C1FF4E8E}">
      <dsp:nvSpPr>
        <dsp:cNvPr id="0" name=""/>
        <dsp:cNvSpPr/>
      </dsp:nvSpPr>
      <dsp:spPr>
        <a:xfrm>
          <a:off x="4044746" y="1569638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349084"/>
            <a:satOff val="-4181"/>
            <a:lumOff val="1155"/>
            <a:alphaOff val="0"/>
          </a:schemeClr>
        </a:solidFill>
        <a:ln w="19050" cap="rnd" cmpd="sng" algn="ctr">
          <a:solidFill>
            <a:schemeClr val="accent4">
              <a:hueOff val="-349084"/>
              <a:satOff val="-4181"/>
              <a:lumOff val="11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00589-6009-4746-BF11-068BBD05FE91}">
      <dsp:nvSpPr>
        <dsp:cNvPr id="0" name=""/>
        <dsp:cNvSpPr/>
      </dsp:nvSpPr>
      <dsp:spPr>
        <a:xfrm>
          <a:off x="4685878" y="1569638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368477"/>
            <a:satOff val="-4414"/>
            <a:lumOff val="1219"/>
            <a:alphaOff val="0"/>
          </a:schemeClr>
        </a:solidFill>
        <a:ln w="19050" cap="rnd" cmpd="sng" algn="ctr">
          <a:solidFill>
            <a:schemeClr val="accent4">
              <a:hueOff val="-368477"/>
              <a:satOff val="-4414"/>
              <a:lumOff val="1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30818-706B-41D4-9676-0A74E96B5997}">
      <dsp:nvSpPr>
        <dsp:cNvPr id="0" name=""/>
        <dsp:cNvSpPr/>
      </dsp:nvSpPr>
      <dsp:spPr>
        <a:xfrm>
          <a:off x="5327010" y="1569638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387871"/>
            <a:satOff val="-4646"/>
            <a:lumOff val="1284"/>
            <a:alphaOff val="0"/>
          </a:schemeClr>
        </a:solidFill>
        <a:ln w="19050" cap="rnd" cmpd="sng" algn="ctr">
          <a:solidFill>
            <a:schemeClr val="accent4">
              <a:hueOff val="-387871"/>
              <a:satOff val="-4646"/>
              <a:lumOff val="1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E114F-2392-4979-ABA7-1F60D063B0D7}">
      <dsp:nvSpPr>
        <dsp:cNvPr id="0" name=""/>
        <dsp:cNvSpPr/>
      </dsp:nvSpPr>
      <dsp:spPr>
        <a:xfrm>
          <a:off x="1389350" y="1733451"/>
          <a:ext cx="4543453" cy="41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cs typeface="2  Zar" panose="00000400000000000000" pitchFamily="2" charset="-78"/>
            </a:rPr>
            <a:t>معاونت مهندسی و توسعه - </a:t>
          </a:r>
          <a:r>
            <a:rPr lang="fa-IR" sz="2000" b="1" kern="1200" dirty="0" smtClean="0">
              <a:solidFill>
                <a:srgbClr val="9A0000"/>
              </a:solidFill>
              <a:cs typeface="2  Zar" panose="00000400000000000000" pitchFamily="2" charset="-78"/>
            </a:rPr>
            <a:t>6</a:t>
          </a:r>
          <a:r>
            <a:rPr lang="fa-IR" sz="2000" kern="1200" dirty="0" smtClean="0">
              <a:cs typeface="2  Zar" panose="00000400000000000000" pitchFamily="2" charset="-78"/>
            </a:rPr>
            <a:t> </a:t>
          </a:r>
          <a:endParaRPr lang="en-US" sz="2000" kern="1200" dirty="0">
            <a:cs typeface="2  Zar" panose="00000400000000000000" pitchFamily="2" charset="-78"/>
          </a:endParaRPr>
        </a:p>
      </dsp:txBody>
      <dsp:txXfrm>
        <a:off x="1389350" y="1733451"/>
        <a:ext cx="4543453" cy="413041"/>
      </dsp:txXfrm>
    </dsp:sp>
    <dsp:sp modelId="{976F0587-FC5F-4B2F-9590-4DB4939BEF4E}">
      <dsp:nvSpPr>
        <dsp:cNvPr id="0" name=""/>
        <dsp:cNvSpPr/>
      </dsp:nvSpPr>
      <dsp:spPr>
        <a:xfrm>
          <a:off x="1480219" y="2146492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407265"/>
            <a:satOff val="-4878"/>
            <a:lumOff val="1348"/>
            <a:alphaOff val="0"/>
          </a:schemeClr>
        </a:solidFill>
        <a:ln w="19050" cap="rnd" cmpd="sng" algn="ctr">
          <a:solidFill>
            <a:schemeClr val="accent4">
              <a:hueOff val="-407265"/>
              <a:satOff val="-4878"/>
              <a:lumOff val="1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74A79-A3D2-4811-B0E8-313C815B28C4}">
      <dsp:nvSpPr>
        <dsp:cNvPr id="0" name=""/>
        <dsp:cNvSpPr/>
      </dsp:nvSpPr>
      <dsp:spPr>
        <a:xfrm>
          <a:off x="2121351" y="2146492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426658"/>
            <a:satOff val="-5110"/>
            <a:lumOff val="1412"/>
            <a:alphaOff val="0"/>
          </a:schemeClr>
        </a:solidFill>
        <a:ln w="19050" cap="rnd" cmpd="sng" algn="ctr">
          <a:solidFill>
            <a:schemeClr val="accent4">
              <a:hueOff val="-426658"/>
              <a:satOff val="-5110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C91BB-21AF-4849-BA7B-56D4E11CFAB3}">
      <dsp:nvSpPr>
        <dsp:cNvPr id="0" name=""/>
        <dsp:cNvSpPr/>
      </dsp:nvSpPr>
      <dsp:spPr>
        <a:xfrm>
          <a:off x="2762482" y="2146492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446052"/>
            <a:satOff val="-5343"/>
            <a:lumOff val="1476"/>
            <a:alphaOff val="0"/>
          </a:schemeClr>
        </a:solidFill>
        <a:ln w="19050" cap="rnd" cmpd="sng" algn="ctr">
          <a:solidFill>
            <a:schemeClr val="accent4">
              <a:hueOff val="-446052"/>
              <a:satOff val="-5343"/>
              <a:lumOff val="14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B2436-13FA-417E-9810-F90211B78982}">
      <dsp:nvSpPr>
        <dsp:cNvPr id="0" name=""/>
        <dsp:cNvSpPr/>
      </dsp:nvSpPr>
      <dsp:spPr>
        <a:xfrm>
          <a:off x="3403614" y="2146492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465445"/>
            <a:satOff val="-5575"/>
            <a:lumOff val="1540"/>
            <a:alphaOff val="0"/>
          </a:schemeClr>
        </a:solidFill>
        <a:ln w="19050" cap="rnd" cmpd="sng" algn="ctr">
          <a:solidFill>
            <a:schemeClr val="accent4">
              <a:hueOff val="-465445"/>
              <a:satOff val="-5575"/>
              <a:lumOff val="15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EDFFB-0B06-454F-BD0A-307BC81B4979}">
      <dsp:nvSpPr>
        <dsp:cNvPr id="0" name=""/>
        <dsp:cNvSpPr/>
      </dsp:nvSpPr>
      <dsp:spPr>
        <a:xfrm>
          <a:off x="4044746" y="2146492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484839"/>
            <a:satOff val="-5807"/>
            <a:lumOff val="1605"/>
            <a:alphaOff val="0"/>
          </a:schemeClr>
        </a:solidFill>
        <a:ln w="19050" cap="rnd" cmpd="sng" algn="ctr">
          <a:solidFill>
            <a:schemeClr val="accent4">
              <a:hueOff val="-484839"/>
              <a:satOff val="-5807"/>
              <a:lumOff val="1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265FC-6279-49A8-9046-DE83F45DB9B8}">
      <dsp:nvSpPr>
        <dsp:cNvPr id="0" name=""/>
        <dsp:cNvSpPr/>
      </dsp:nvSpPr>
      <dsp:spPr>
        <a:xfrm>
          <a:off x="4685878" y="2146492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504232"/>
            <a:satOff val="-6040"/>
            <a:lumOff val="1669"/>
            <a:alphaOff val="0"/>
          </a:schemeClr>
        </a:solidFill>
        <a:ln w="19050" cap="rnd" cmpd="sng" algn="ctr">
          <a:solidFill>
            <a:schemeClr val="accent4">
              <a:hueOff val="-504232"/>
              <a:satOff val="-6040"/>
              <a:lumOff val="1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6DD0A-BE12-48B1-AF97-0B4317CBA4C2}">
      <dsp:nvSpPr>
        <dsp:cNvPr id="0" name=""/>
        <dsp:cNvSpPr/>
      </dsp:nvSpPr>
      <dsp:spPr>
        <a:xfrm>
          <a:off x="5327010" y="2146492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523626"/>
            <a:satOff val="-6272"/>
            <a:lumOff val="1733"/>
            <a:alphaOff val="0"/>
          </a:schemeClr>
        </a:solidFill>
        <a:ln w="19050" cap="rnd" cmpd="sng" algn="ctr">
          <a:solidFill>
            <a:schemeClr val="accent4">
              <a:hueOff val="-523626"/>
              <a:satOff val="-6272"/>
              <a:lumOff val="17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9A7AA-5F6D-450E-B8F0-343673C544C6}">
      <dsp:nvSpPr>
        <dsp:cNvPr id="0" name=""/>
        <dsp:cNvSpPr/>
      </dsp:nvSpPr>
      <dsp:spPr>
        <a:xfrm>
          <a:off x="1389350" y="2310305"/>
          <a:ext cx="4543453" cy="41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cs typeface="2  Zar" panose="00000400000000000000" pitchFamily="2" charset="-78"/>
            </a:rPr>
            <a:t>معاونت مالی و پشتیبانی (به استثنا بخش مالی) - </a:t>
          </a:r>
          <a:r>
            <a:rPr lang="fa-IR" sz="2000" b="1" kern="1200" dirty="0" smtClean="0">
              <a:solidFill>
                <a:srgbClr val="9A0000"/>
              </a:solidFill>
              <a:cs typeface="2  Zar" panose="00000400000000000000" pitchFamily="2" charset="-78"/>
            </a:rPr>
            <a:t>13</a:t>
          </a:r>
          <a:endParaRPr lang="en-US" sz="2000" b="1" kern="1200" dirty="0">
            <a:solidFill>
              <a:srgbClr val="9A0000"/>
            </a:solidFill>
            <a:cs typeface="2  Zar" panose="00000400000000000000" pitchFamily="2" charset="-78"/>
          </a:endParaRPr>
        </a:p>
      </dsp:txBody>
      <dsp:txXfrm>
        <a:off x="1389350" y="2310305"/>
        <a:ext cx="4543453" cy="413041"/>
      </dsp:txXfrm>
    </dsp:sp>
    <dsp:sp modelId="{ED54BDBD-EF5E-4996-B4E9-6AABCC0DD66B}">
      <dsp:nvSpPr>
        <dsp:cNvPr id="0" name=""/>
        <dsp:cNvSpPr/>
      </dsp:nvSpPr>
      <dsp:spPr>
        <a:xfrm>
          <a:off x="1480219" y="2723346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543019"/>
            <a:satOff val="-6504"/>
            <a:lumOff val="1797"/>
            <a:alphaOff val="0"/>
          </a:schemeClr>
        </a:solidFill>
        <a:ln w="19050" cap="rnd" cmpd="sng" algn="ctr">
          <a:solidFill>
            <a:schemeClr val="accent4">
              <a:hueOff val="-543019"/>
              <a:satOff val="-6504"/>
              <a:lumOff val="17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7454C-B495-433A-93D0-D112227CC8B4}">
      <dsp:nvSpPr>
        <dsp:cNvPr id="0" name=""/>
        <dsp:cNvSpPr/>
      </dsp:nvSpPr>
      <dsp:spPr>
        <a:xfrm>
          <a:off x="2121351" y="2723346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562413"/>
            <a:satOff val="-6736"/>
            <a:lumOff val="1861"/>
            <a:alphaOff val="0"/>
          </a:schemeClr>
        </a:solidFill>
        <a:ln w="19050" cap="rnd" cmpd="sng" algn="ctr">
          <a:solidFill>
            <a:schemeClr val="accent4">
              <a:hueOff val="-562413"/>
              <a:satOff val="-6736"/>
              <a:lumOff val="1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5B389-67FC-4D7A-B56C-709ADCAC4133}">
      <dsp:nvSpPr>
        <dsp:cNvPr id="0" name=""/>
        <dsp:cNvSpPr/>
      </dsp:nvSpPr>
      <dsp:spPr>
        <a:xfrm>
          <a:off x="2762482" y="2723346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581806"/>
            <a:satOff val="-6969"/>
            <a:lumOff val="1925"/>
            <a:alphaOff val="0"/>
          </a:schemeClr>
        </a:solidFill>
        <a:ln w="19050" cap="rnd" cmpd="sng" algn="ctr">
          <a:solidFill>
            <a:schemeClr val="accent4">
              <a:hueOff val="-581806"/>
              <a:satOff val="-6969"/>
              <a:lumOff val="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8F74-512A-4F8E-B8CC-29FA96BA6376}">
      <dsp:nvSpPr>
        <dsp:cNvPr id="0" name=""/>
        <dsp:cNvSpPr/>
      </dsp:nvSpPr>
      <dsp:spPr>
        <a:xfrm>
          <a:off x="3403614" y="2723346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601200"/>
            <a:satOff val="-7201"/>
            <a:lumOff val="1990"/>
            <a:alphaOff val="0"/>
          </a:schemeClr>
        </a:solidFill>
        <a:ln w="19050" cap="rnd" cmpd="sng" algn="ctr">
          <a:solidFill>
            <a:schemeClr val="accent4">
              <a:hueOff val="-601200"/>
              <a:satOff val="-7201"/>
              <a:lumOff val="1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B5874-CE33-4279-8EAA-5F835B016E4A}">
      <dsp:nvSpPr>
        <dsp:cNvPr id="0" name=""/>
        <dsp:cNvSpPr/>
      </dsp:nvSpPr>
      <dsp:spPr>
        <a:xfrm>
          <a:off x="4044746" y="2723346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620594"/>
            <a:satOff val="-7433"/>
            <a:lumOff val="2054"/>
            <a:alphaOff val="0"/>
          </a:schemeClr>
        </a:solidFill>
        <a:ln w="19050" cap="rnd" cmpd="sng" algn="ctr">
          <a:solidFill>
            <a:schemeClr val="accent4">
              <a:hueOff val="-620594"/>
              <a:satOff val="-7433"/>
              <a:lumOff val="20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4524A-4E4A-4A4E-8FF3-067992E92A26}">
      <dsp:nvSpPr>
        <dsp:cNvPr id="0" name=""/>
        <dsp:cNvSpPr/>
      </dsp:nvSpPr>
      <dsp:spPr>
        <a:xfrm>
          <a:off x="4685878" y="2723346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639987"/>
            <a:satOff val="-7666"/>
            <a:lumOff val="2118"/>
            <a:alphaOff val="0"/>
          </a:schemeClr>
        </a:solidFill>
        <a:ln w="19050" cap="rnd" cmpd="sng" algn="ctr">
          <a:solidFill>
            <a:schemeClr val="accent4">
              <a:hueOff val="-639987"/>
              <a:satOff val="-7666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F5A01-ECA3-46BA-AF2B-159517A854E3}">
      <dsp:nvSpPr>
        <dsp:cNvPr id="0" name=""/>
        <dsp:cNvSpPr/>
      </dsp:nvSpPr>
      <dsp:spPr>
        <a:xfrm>
          <a:off x="5327010" y="2723346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659381"/>
            <a:satOff val="-7898"/>
            <a:lumOff val="2182"/>
            <a:alphaOff val="0"/>
          </a:schemeClr>
        </a:solidFill>
        <a:ln w="19050" cap="rnd" cmpd="sng" algn="ctr">
          <a:solidFill>
            <a:schemeClr val="accent4">
              <a:hueOff val="-659381"/>
              <a:satOff val="-7898"/>
              <a:lumOff val="21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0E1C7-C678-4355-BEDE-30DE64EAC843}">
      <dsp:nvSpPr>
        <dsp:cNvPr id="0" name=""/>
        <dsp:cNvSpPr/>
      </dsp:nvSpPr>
      <dsp:spPr>
        <a:xfrm>
          <a:off x="1389350" y="2887159"/>
          <a:ext cx="4543453" cy="41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cs typeface="2  Zar" panose="00000400000000000000" pitchFamily="2" charset="-78"/>
            </a:rPr>
            <a:t>معاونت درآمد و امورمشترکین - </a:t>
          </a:r>
          <a:r>
            <a:rPr lang="fa-IR" sz="2000" b="1" kern="1200" dirty="0" smtClean="0">
              <a:solidFill>
                <a:srgbClr val="9A0000"/>
              </a:solidFill>
              <a:cs typeface="2  Zar" panose="00000400000000000000" pitchFamily="2" charset="-78"/>
            </a:rPr>
            <a:t>3</a:t>
          </a:r>
          <a:r>
            <a:rPr lang="fa-IR" sz="2000" kern="1200" dirty="0" smtClean="0">
              <a:cs typeface="2  Zar" panose="00000400000000000000" pitchFamily="2" charset="-78"/>
            </a:rPr>
            <a:t> </a:t>
          </a:r>
          <a:endParaRPr lang="en-US" sz="2000" kern="1200" dirty="0">
            <a:cs typeface="2  Zar" panose="00000400000000000000" pitchFamily="2" charset="-78"/>
          </a:endParaRPr>
        </a:p>
      </dsp:txBody>
      <dsp:txXfrm>
        <a:off x="1389350" y="2887159"/>
        <a:ext cx="4543453" cy="413041"/>
      </dsp:txXfrm>
    </dsp:sp>
    <dsp:sp modelId="{EF57F843-8005-4186-B06F-CB1E43811F02}">
      <dsp:nvSpPr>
        <dsp:cNvPr id="0" name=""/>
        <dsp:cNvSpPr/>
      </dsp:nvSpPr>
      <dsp:spPr>
        <a:xfrm>
          <a:off x="1480219" y="3300201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678774"/>
            <a:satOff val="-8130"/>
            <a:lumOff val="2246"/>
            <a:alphaOff val="0"/>
          </a:schemeClr>
        </a:solidFill>
        <a:ln w="19050" cap="rnd" cmpd="sng" algn="ctr">
          <a:solidFill>
            <a:schemeClr val="accent4">
              <a:hueOff val="-678774"/>
              <a:satOff val="-8130"/>
              <a:lumOff val="22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4DF20-2A94-4BA7-A169-5325A9D90D7B}">
      <dsp:nvSpPr>
        <dsp:cNvPr id="0" name=""/>
        <dsp:cNvSpPr/>
      </dsp:nvSpPr>
      <dsp:spPr>
        <a:xfrm>
          <a:off x="2121351" y="3300201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698168"/>
            <a:satOff val="-8362"/>
            <a:lumOff val="2311"/>
            <a:alphaOff val="0"/>
          </a:schemeClr>
        </a:solidFill>
        <a:ln w="19050" cap="rnd" cmpd="sng" algn="ctr">
          <a:solidFill>
            <a:schemeClr val="accent4">
              <a:hueOff val="-698168"/>
              <a:satOff val="-8362"/>
              <a:lumOff val="23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3FA59-18CF-44DE-9A82-6861D108B9D6}">
      <dsp:nvSpPr>
        <dsp:cNvPr id="0" name=""/>
        <dsp:cNvSpPr/>
      </dsp:nvSpPr>
      <dsp:spPr>
        <a:xfrm>
          <a:off x="2762482" y="3300201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717561"/>
            <a:satOff val="-8595"/>
            <a:lumOff val="2375"/>
            <a:alphaOff val="0"/>
          </a:schemeClr>
        </a:solidFill>
        <a:ln w="19050" cap="rnd" cmpd="sng" algn="ctr">
          <a:solidFill>
            <a:schemeClr val="accent4">
              <a:hueOff val="-717561"/>
              <a:satOff val="-8595"/>
              <a:lumOff val="23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15AA3-B1A0-42A4-B171-759845DB3B10}">
      <dsp:nvSpPr>
        <dsp:cNvPr id="0" name=""/>
        <dsp:cNvSpPr/>
      </dsp:nvSpPr>
      <dsp:spPr>
        <a:xfrm>
          <a:off x="3403614" y="3300201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736955"/>
            <a:satOff val="-8827"/>
            <a:lumOff val="2439"/>
            <a:alphaOff val="0"/>
          </a:schemeClr>
        </a:solidFill>
        <a:ln w="19050" cap="rnd" cmpd="sng" algn="ctr">
          <a:solidFill>
            <a:schemeClr val="accent4">
              <a:hueOff val="-736955"/>
              <a:satOff val="-8827"/>
              <a:lumOff val="2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2C98E-2EAB-4F9D-9D6C-D2A64A46DF73}">
      <dsp:nvSpPr>
        <dsp:cNvPr id="0" name=""/>
        <dsp:cNvSpPr/>
      </dsp:nvSpPr>
      <dsp:spPr>
        <a:xfrm>
          <a:off x="4044746" y="3300201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756348"/>
            <a:satOff val="-9059"/>
            <a:lumOff val="2503"/>
            <a:alphaOff val="0"/>
          </a:schemeClr>
        </a:solidFill>
        <a:ln w="19050" cap="rnd" cmpd="sng" algn="ctr">
          <a:solidFill>
            <a:schemeClr val="accent4">
              <a:hueOff val="-756348"/>
              <a:satOff val="-9059"/>
              <a:lumOff val="25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F99B1-9D14-40FA-B792-9BB3EB6EA635}">
      <dsp:nvSpPr>
        <dsp:cNvPr id="0" name=""/>
        <dsp:cNvSpPr/>
      </dsp:nvSpPr>
      <dsp:spPr>
        <a:xfrm>
          <a:off x="4685878" y="3300201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775742"/>
            <a:satOff val="-9292"/>
            <a:lumOff val="2567"/>
            <a:alphaOff val="0"/>
          </a:schemeClr>
        </a:solidFill>
        <a:ln w="19050" cap="rnd" cmpd="sng" algn="ctr">
          <a:solidFill>
            <a:schemeClr val="accent4">
              <a:hueOff val="-775742"/>
              <a:satOff val="-9292"/>
              <a:lumOff val="25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475D8-0240-404F-A26C-D90033810763}">
      <dsp:nvSpPr>
        <dsp:cNvPr id="0" name=""/>
        <dsp:cNvSpPr/>
      </dsp:nvSpPr>
      <dsp:spPr>
        <a:xfrm>
          <a:off x="5327010" y="3300201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795135"/>
            <a:satOff val="-9524"/>
            <a:lumOff val="2631"/>
            <a:alphaOff val="0"/>
          </a:schemeClr>
        </a:solidFill>
        <a:ln w="19050" cap="rnd" cmpd="sng" algn="ctr">
          <a:solidFill>
            <a:schemeClr val="accent4">
              <a:hueOff val="-795135"/>
              <a:satOff val="-9524"/>
              <a:lumOff val="26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F9E90-A523-4DE0-99DB-A40BB3A866E3}">
      <dsp:nvSpPr>
        <dsp:cNvPr id="0" name=""/>
        <dsp:cNvSpPr/>
      </dsp:nvSpPr>
      <dsp:spPr>
        <a:xfrm>
          <a:off x="1389350" y="3464014"/>
          <a:ext cx="4543453" cy="41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cs typeface="2  Zar" panose="00000400000000000000" pitchFamily="2" charset="-78"/>
            </a:rPr>
            <a:t>دفاتر مستقل - </a:t>
          </a:r>
          <a:r>
            <a:rPr lang="fa-IR" sz="2000" b="1" kern="1200" dirty="0" smtClean="0">
              <a:solidFill>
                <a:srgbClr val="9A0000"/>
              </a:solidFill>
              <a:cs typeface="2  Zar" panose="00000400000000000000" pitchFamily="2" charset="-78"/>
            </a:rPr>
            <a:t>9</a:t>
          </a:r>
          <a:endParaRPr lang="en-US" sz="2000" b="1" kern="1200" dirty="0">
            <a:solidFill>
              <a:srgbClr val="9A0000"/>
            </a:solidFill>
            <a:cs typeface="2  Zar" panose="00000400000000000000" pitchFamily="2" charset="-78"/>
          </a:endParaRPr>
        </a:p>
      </dsp:txBody>
      <dsp:txXfrm>
        <a:off x="1389350" y="3464014"/>
        <a:ext cx="4543453" cy="413041"/>
      </dsp:txXfrm>
    </dsp:sp>
    <dsp:sp modelId="{A287AE09-70E9-40F5-B450-BF761727C156}">
      <dsp:nvSpPr>
        <dsp:cNvPr id="0" name=""/>
        <dsp:cNvSpPr/>
      </dsp:nvSpPr>
      <dsp:spPr>
        <a:xfrm>
          <a:off x="1480219" y="3877055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814529"/>
            <a:satOff val="-9756"/>
            <a:lumOff val="2696"/>
            <a:alphaOff val="0"/>
          </a:schemeClr>
        </a:solidFill>
        <a:ln w="19050" cap="rnd" cmpd="sng" algn="ctr">
          <a:solidFill>
            <a:schemeClr val="accent4">
              <a:hueOff val="-814529"/>
              <a:satOff val="-9756"/>
              <a:lumOff val="26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AD77-274F-445C-9561-E1C7E00AE60D}">
      <dsp:nvSpPr>
        <dsp:cNvPr id="0" name=""/>
        <dsp:cNvSpPr/>
      </dsp:nvSpPr>
      <dsp:spPr>
        <a:xfrm>
          <a:off x="2121351" y="3877055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833923"/>
            <a:satOff val="-9989"/>
            <a:lumOff val="2760"/>
            <a:alphaOff val="0"/>
          </a:schemeClr>
        </a:solidFill>
        <a:ln w="19050" cap="rnd" cmpd="sng" algn="ctr">
          <a:solidFill>
            <a:schemeClr val="accent4">
              <a:hueOff val="-833923"/>
              <a:satOff val="-9989"/>
              <a:lumOff val="27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C497F-067C-490F-B6F4-16936D01A75C}">
      <dsp:nvSpPr>
        <dsp:cNvPr id="0" name=""/>
        <dsp:cNvSpPr/>
      </dsp:nvSpPr>
      <dsp:spPr>
        <a:xfrm>
          <a:off x="2762482" y="3877055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853316"/>
            <a:satOff val="-10221"/>
            <a:lumOff val="2824"/>
            <a:alphaOff val="0"/>
          </a:schemeClr>
        </a:solidFill>
        <a:ln w="19050" cap="rnd" cmpd="sng" algn="ctr">
          <a:solidFill>
            <a:schemeClr val="accent4">
              <a:hueOff val="-853316"/>
              <a:satOff val="-10221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CA4D0-BC14-4763-8FE4-A9D7F5F72BDB}">
      <dsp:nvSpPr>
        <dsp:cNvPr id="0" name=""/>
        <dsp:cNvSpPr/>
      </dsp:nvSpPr>
      <dsp:spPr>
        <a:xfrm>
          <a:off x="3403614" y="3877055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872710"/>
            <a:satOff val="-10453"/>
            <a:lumOff val="2888"/>
            <a:alphaOff val="0"/>
          </a:schemeClr>
        </a:solidFill>
        <a:ln w="19050" cap="rnd" cmpd="sng" algn="ctr">
          <a:solidFill>
            <a:schemeClr val="accent4">
              <a:hueOff val="-872710"/>
              <a:satOff val="-10453"/>
              <a:lumOff val="28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558F2-CA99-4365-8126-AA85D76E66F8}">
      <dsp:nvSpPr>
        <dsp:cNvPr id="0" name=""/>
        <dsp:cNvSpPr/>
      </dsp:nvSpPr>
      <dsp:spPr>
        <a:xfrm>
          <a:off x="4044746" y="3877055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892103"/>
            <a:satOff val="-10685"/>
            <a:lumOff val="2952"/>
            <a:alphaOff val="0"/>
          </a:schemeClr>
        </a:solidFill>
        <a:ln w="19050" cap="rnd" cmpd="sng" algn="ctr">
          <a:solidFill>
            <a:schemeClr val="accent4">
              <a:hueOff val="-892103"/>
              <a:satOff val="-10685"/>
              <a:lumOff val="29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B558C-D543-497F-8DFC-69268B6E342E}">
      <dsp:nvSpPr>
        <dsp:cNvPr id="0" name=""/>
        <dsp:cNvSpPr/>
      </dsp:nvSpPr>
      <dsp:spPr>
        <a:xfrm>
          <a:off x="4685878" y="3877055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911497"/>
            <a:satOff val="-10918"/>
            <a:lumOff val="3017"/>
            <a:alphaOff val="0"/>
          </a:schemeClr>
        </a:solidFill>
        <a:ln w="19050" cap="rnd" cmpd="sng" algn="ctr">
          <a:solidFill>
            <a:schemeClr val="accent4">
              <a:hueOff val="-911497"/>
              <a:satOff val="-10918"/>
              <a:lumOff val="30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AAE8A-3591-4E61-9110-3C5BFD243FEE}">
      <dsp:nvSpPr>
        <dsp:cNvPr id="0" name=""/>
        <dsp:cNvSpPr/>
      </dsp:nvSpPr>
      <dsp:spPr>
        <a:xfrm>
          <a:off x="5327010" y="3877055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930890"/>
            <a:satOff val="-11150"/>
            <a:lumOff val="3081"/>
            <a:alphaOff val="0"/>
          </a:schemeClr>
        </a:solidFill>
        <a:ln w="19050" cap="rnd" cmpd="sng" algn="ctr">
          <a:solidFill>
            <a:schemeClr val="accent4">
              <a:hueOff val="-930890"/>
              <a:satOff val="-11150"/>
              <a:lumOff val="3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06912-FDF1-4FDC-B17E-FD47CB62D970}">
      <dsp:nvSpPr>
        <dsp:cNvPr id="0" name=""/>
        <dsp:cNvSpPr/>
      </dsp:nvSpPr>
      <dsp:spPr>
        <a:xfrm>
          <a:off x="1389350" y="4040868"/>
          <a:ext cx="4543453" cy="41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cs typeface="2  Zar" panose="00000400000000000000" pitchFamily="2" charset="-78"/>
            </a:rPr>
            <a:t>نواحی - </a:t>
          </a:r>
          <a:r>
            <a:rPr lang="fa-IR" sz="2000" b="1" kern="1200" dirty="0" smtClean="0">
              <a:solidFill>
                <a:srgbClr val="9A0000"/>
              </a:solidFill>
              <a:cs typeface="2  Zar" panose="00000400000000000000" pitchFamily="2" charset="-78"/>
            </a:rPr>
            <a:t>23</a:t>
          </a:r>
          <a:endParaRPr lang="en-US" sz="2000" b="1" kern="1200" dirty="0">
            <a:solidFill>
              <a:srgbClr val="9A0000"/>
            </a:solidFill>
            <a:cs typeface="2  Zar" panose="00000400000000000000" pitchFamily="2" charset="-78"/>
          </a:endParaRPr>
        </a:p>
      </dsp:txBody>
      <dsp:txXfrm>
        <a:off x="1389350" y="4040868"/>
        <a:ext cx="4543453" cy="413041"/>
      </dsp:txXfrm>
    </dsp:sp>
    <dsp:sp modelId="{DCECCAEE-4357-4E9F-938B-4F41B58EB7ED}">
      <dsp:nvSpPr>
        <dsp:cNvPr id="0" name=""/>
        <dsp:cNvSpPr/>
      </dsp:nvSpPr>
      <dsp:spPr>
        <a:xfrm>
          <a:off x="1480219" y="4453909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950284"/>
            <a:satOff val="-11382"/>
            <a:lumOff val="3145"/>
            <a:alphaOff val="0"/>
          </a:schemeClr>
        </a:solidFill>
        <a:ln w="19050" cap="rnd" cmpd="sng" algn="ctr">
          <a:solidFill>
            <a:schemeClr val="accent4">
              <a:hueOff val="-950284"/>
              <a:satOff val="-11382"/>
              <a:lumOff val="3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752-E572-4961-90B8-038E713DB5BA}">
      <dsp:nvSpPr>
        <dsp:cNvPr id="0" name=""/>
        <dsp:cNvSpPr/>
      </dsp:nvSpPr>
      <dsp:spPr>
        <a:xfrm>
          <a:off x="2121351" y="4453909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969677"/>
            <a:satOff val="-11615"/>
            <a:lumOff val="3209"/>
            <a:alphaOff val="0"/>
          </a:schemeClr>
        </a:solidFill>
        <a:ln w="19050" cap="rnd" cmpd="sng" algn="ctr">
          <a:solidFill>
            <a:schemeClr val="accent4">
              <a:hueOff val="-969677"/>
              <a:satOff val="-11615"/>
              <a:lumOff val="32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109B8-0BB4-43F7-ACFE-92829370919A}">
      <dsp:nvSpPr>
        <dsp:cNvPr id="0" name=""/>
        <dsp:cNvSpPr/>
      </dsp:nvSpPr>
      <dsp:spPr>
        <a:xfrm>
          <a:off x="2762482" y="4453909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989071"/>
            <a:satOff val="-11847"/>
            <a:lumOff val="3273"/>
            <a:alphaOff val="0"/>
          </a:schemeClr>
        </a:solidFill>
        <a:ln w="19050" cap="rnd" cmpd="sng" algn="ctr">
          <a:solidFill>
            <a:schemeClr val="accent4">
              <a:hueOff val="-989071"/>
              <a:satOff val="-11847"/>
              <a:lumOff val="32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EEA10-3A07-461E-95E6-ED9711B00EE8}">
      <dsp:nvSpPr>
        <dsp:cNvPr id="0" name=""/>
        <dsp:cNvSpPr/>
      </dsp:nvSpPr>
      <dsp:spPr>
        <a:xfrm>
          <a:off x="3403614" y="4453909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1008465"/>
            <a:satOff val="-12079"/>
            <a:lumOff val="3337"/>
            <a:alphaOff val="0"/>
          </a:schemeClr>
        </a:solidFill>
        <a:ln w="19050" cap="rnd" cmpd="sng" algn="ctr">
          <a:solidFill>
            <a:schemeClr val="accent4">
              <a:hueOff val="-1008465"/>
              <a:satOff val="-12079"/>
              <a:lumOff val="33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4AE84-4F4B-4B20-81A6-C79A10E07F66}">
      <dsp:nvSpPr>
        <dsp:cNvPr id="0" name=""/>
        <dsp:cNvSpPr/>
      </dsp:nvSpPr>
      <dsp:spPr>
        <a:xfrm>
          <a:off x="4044746" y="4453909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1027858"/>
            <a:satOff val="-12311"/>
            <a:lumOff val="3402"/>
            <a:alphaOff val="0"/>
          </a:schemeClr>
        </a:solidFill>
        <a:ln w="19050" cap="rnd" cmpd="sng" algn="ctr">
          <a:solidFill>
            <a:schemeClr val="accent4">
              <a:hueOff val="-1027858"/>
              <a:satOff val="-12311"/>
              <a:lumOff val="3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1BF7C-A7E3-4923-8B9D-0070B0B8E4E1}">
      <dsp:nvSpPr>
        <dsp:cNvPr id="0" name=""/>
        <dsp:cNvSpPr/>
      </dsp:nvSpPr>
      <dsp:spPr>
        <a:xfrm>
          <a:off x="4685878" y="4453909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1047252"/>
            <a:satOff val="-12544"/>
            <a:lumOff val="3466"/>
            <a:alphaOff val="0"/>
          </a:schemeClr>
        </a:solidFill>
        <a:ln w="19050" cap="rnd" cmpd="sng" algn="ctr">
          <a:solidFill>
            <a:schemeClr val="accent4">
              <a:hueOff val="-1047252"/>
              <a:satOff val="-12544"/>
              <a:lumOff val="34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E413B-DA4D-434C-8652-B6F74698DDDA}">
      <dsp:nvSpPr>
        <dsp:cNvPr id="0" name=""/>
        <dsp:cNvSpPr/>
      </dsp:nvSpPr>
      <dsp:spPr>
        <a:xfrm>
          <a:off x="5327010" y="4453909"/>
          <a:ext cx="605793" cy="100965"/>
        </a:xfrm>
        <a:prstGeom prst="parallelogram">
          <a:avLst>
            <a:gd name="adj" fmla="val 140840"/>
          </a:avLst>
        </a:prstGeom>
        <a:solidFill>
          <a:schemeClr val="accent4">
            <a:hueOff val="-1066645"/>
            <a:satOff val="-12776"/>
            <a:lumOff val="3530"/>
            <a:alphaOff val="0"/>
          </a:schemeClr>
        </a:solidFill>
        <a:ln w="19050" cap="rnd" cmpd="sng" algn="ctr">
          <a:solidFill>
            <a:schemeClr val="accent4">
              <a:hueOff val="-1066645"/>
              <a:satOff val="-12776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2E33E-E1DA-46B5-8FB9-6151EE53672C}">
      <dsp:nvSpPr>
        <dsp:cNvPr id="0" name=""/>
        <dsp:cNvSpPr/>
      </dsp:nvSpPr>
      <dsp:spPr>
        <a:xfrm rot="10800000">
          <a:off x="0" y="1250"/>
          <a:ext cx="5141003" cy="14527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600" kern="1200" dirty="0" smtClean="0">
              <a:cs typeface="2  Zar" panose="00000400000000000000" pitchFamily="2" charset="-78"/>
            </a:rPr>
            <a:t>داده‌های مختلف عملیاتی در واحدهای مختلف مانند بهره‌برداری، مهندسی و توسعه، امور مشترکین و .. در دو سطح ستادی و ناحیه تولید و ثبت می‌گردد که در بیشتر مواقع مورد تجزیه و تحلیل و پایش آماری  قرار نمی‌گیرد</a:t>
          </a:r>
          <a:endParaRPr lang="en-US" sz="1600" kern="1200" dirty="0">
            <a:cs typeface="2  Zar" panose="00000400000000000000" pitchFamily="2" charset="-78"/>
          </a:endParaRPr>
        </a:p>
      </dsp:txBody>
      <dsp:txXfrm rot="10800000">
        <a:off x="544765" y="182838"/>
        <a:ext cx="4596238" cy="1089531"/>
      </dsp:txXfrm>
    </dsp:sp>
    <dsp:sp modelId="{0D8E8925-76DD-4C25-A6EA-C99A2A084ACA}">
      <dsp:nvSpPr>
        <dsp:cNvPr id="0" name=""/>
        <dsp:cNvSpPr/>
      </dsp:nvSpPr>
      <dsp:spPr>
        <a:xfrm>
          <a:off x="5141003" y="1250"/>
          <a:ext cx="3427335" cy="14527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b="1" kern="1200" dirty="0" smtClean="0">
              <a:cs typeface="2  Zar" panose="00000400000000000000" pitchFamily="2" charset="-78"/>
            </a:rPr>
            <a:t>تجزیه و تحلیل اطلاعات</a:t>
          </a:r>
          <a:endParaRPr lang="en-US" sz="1800" b="1" kern="1200" dirty="0">
            <a:cs typeface="2  Zar" panose="00000400000000000000" pitchFamily="2" charset="-78"/>
          </a:endParaRPr>
        </a:p>
      </dsp:txBody>
      <dsp:txXfrm>
        <a:off x="5211918" y="72165"/>
        <a:ext cx="3285505" cy="1310878"/>
      </dsp:txXfrm>
    </dsp:sp>
    <dsp:sp modelId="{83934FFF-FF99-474F-A318-CE8EA05A44B1}">
      <dsp:nvSpPr>
        <dsp:cNvPr id="0" name=""/>
        <dsp:cNvSpPr/>
      </dsp:nvSpPr>
      <dsp:spPr>
        <a:xfrm rot="10800000">
          <a:off x="4183" y="1599229"/>
          <a:ext cx="5135982" cy="163917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200" b="1" kern="1200" dirty="0" smtClean="0">
              <a:cs typeface="B Nazanin" panose="00000400000000000000" pitchFamily="2" charset="-78"/>
            </a:rPr>
            <a:t>با توجه به لزوم درک سازمان و محیط کسب وکار و ارتباط خط مشی با این تجربه و تحلیل و همچنین لزوم ارتباط اهداف با خط مشی لازم است در روند بررسی و پیشنهاد سند بودجه سالیانه نسبت به تجزیه وتحلیل شرایط عملکردی هر واحد(از جمله عوامل بیرونی و درونی آن ) ودر ادامه تعریف اهداف و برنامه های سالانه در چارچوب سیاست های مندرج در خط مشی و اهداف کلان بهبود مداوم اقدام گردد</a:t>
          </a:r>
          <a:r>
            <a:rPr lang="fa-IR" sz="1400" b="1" kern="1200" dirty="0" smtClean="0">
              <a:cs typeface="B Nazanin" panose="00000400000000000000" pitchFamily="2" charset="-78"/>
            </a:rPr>
            <a:t>.</a:t>
          </a:r>
          <a:endParaRPr lang="en-US" sz="1400" b="1" kern="1200" dirty="0">
            <a:cs typeface="B Nazanin" panose="00000400000000000000" pitchFamily="2" charset="-78"/>
          </a:endParaRPr>
        </a:p>
      </dsp:txBody>
      <dsp:txXfrm rot="10800000">
        <a:off x="618875" y="1804126"/>
        <a:ext cx="4521290" cy="1229384"/>
      </dsp:txXfrm>
    </dsp:sp>
    <dsp:sp modelId="{42EBD754-4AB4-4957-AAA7-AB40D1D2E30D}">
      <dsp:nvSpPr>
        <dsp:cNvPr id="0" name=""/>
        <dsp:cNvSpPr/>
      </dsp:nvSpPr>
      <dsp:spPr>
        <a:xfrm>
          <a:off x="5140166" y="1692464"/>
          <a:ext cx="3423988" cy="14527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b="1" kern="1200" dirty="0" smtClean="0">
              <a:cs typeface="2  Zar" panose="00000400000000000000" pitchFamily="2" charset="-78"/>
            </a:rPr>
            <a:t>اهداف و برنامه‌ها</a:t>
          </a:r>
        </a:p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b="1" kern="1200" dirty="0" smtClean="0">
              <a:cs typeface="2  Zar" panose="00000400000000000000" pitchFamily="2" charset="-78"/>
            </a:rPr>
            <a:t>(سیاست‌های بهبود)</a:t>
          </a:r>
          <a:endParaRPr lang="en-US" sz="1800" b="1" kern="1200" dirty="0">
            <a:cs typeface="2  Zar" panose="00000400000000000000" pitchFamily="2" charset="-78"/>
          </a:endParaRPr>
        </a:p>
      </dsp:txBody>
      <dsp:txXfrm>
        <a:off x="5211081" y="1763379"/>
        <a:ext cx="3282158" cy="1310878"/>
      </dsp:txXfrm>
    </dsp:sp>
    <dsp:sp modelId="{47E983B4-ACBB-40C7-8A74-9354BDDA99C7}">
      <dsp:nvSpPr>
        <dsp:cNvPr id="0" name=""/>
        <dsp:cNvSpPr/>
      </dsp:nvSpPr>
      <dsp:spPr>
        <a:xfrm rot="10800000">
          <a:off x="0" y="3383679"/>
          <a:ext cx="5141003" cy="14527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600" kern="1200" dirty="0" smtClean="0">
              <a:cs typeface="2  Zar" panose="00000400000000000000" pitchFamily="2" charset="-78"/>
            </a:rPr>
            <a:t>لزوم در نظر گرفتن یک نظام ارزیابی عملکرد در شرکت با توجه به استانداردهای سیستم‌های مدیریتی و توجه به جامع بودن معیارها و همچنین تمهید سازوکاری برای استفاده از نتایج در مسیر شغلی پرسنل </a:t>
          </a:r>
          <a:endParaRPr lang="en-US" sz="1600" kern="1200" dirty="0">
            <a:cs typeface="2  Zar" panose="00000400000000000000" pitchFamily="2" charset="-78"/>
          </a:endParaRPr>
        </a:p>
      </dsp:txBody>
      <dsp:txXfrm rot="10800000">
        <a:off x="544765" y="3565267"/>
        <a:ext cx="4596238" cy="1089531"/>
      </dsp:txXfrm>
    </dsp:sp>
    <dsp:sp modelId="{CFCF9B5F-79E7-4258-B42A-CD7302AF40BB}">
      <dsp:nvSpPr>
        <dsp:cNvPr id="0" name=""/>
        <dsp:cNvSpPr/>
      </dsp:nvSpPr>
      <dsp:spPr>
        <a:xfrm>
          <a:off x="5141003" y="3383679"/>
          <a:ext cx="3427335" cy="14527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b="1" kern="1200" dirty="0" smtClean="0">
              <a:cs typeface="2  Zar" panose="00000400000000000000" pitchFamily="2" charset="-78"/>
            </a:rPr>
            <a:t>ارزیابی عملکرد</a:t>
          </a:r>
          <a:endParaRPr lang="en-US" sz="1800" b="1" kern="1200" dirty="0">
            <a:cs typeface="2  Zar" panose="00000400000000000000" pitchFamily="2" charset="-78"/>
          </a:endParaRPr>
        </a:p>
      </dsp:txBody>
      <dsp:txXfrm>
        <a:off x="5211918" y="3454594"/>
        <a:ext cx="3285505" cy="1310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2E33E-E1DA-46B5-8FB9-6151EE53672C}">
      <dsp:nvSpPr>
        <dsp:cNvPr id="0" name=""/>
        <dsp:cNvSpPr/>
      </dsp:nvSpPr>
      <dsp:spPr>
        <a:xfrm rot="10800000">
          <a:off x="0" y="0"/>
          <a:ext cx="5141003" cy="15117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600" kern="1200" dirty="0" smtClean="0">
              <a:cs typeface="2  Zar" panose="00000400000000000000" pitchFamily="2" charset="-78"/>
            </a:rPr>
            <a:t>عدم به‌روزرسانی و اجرای عملیات نظام‌مند درخصوص سیستم مدیریت ایمنی و بهداشت حرفه‌ای از جمله عدم قطعیت ناشی از پایش رعایت الزامات قانونی ایمنی و بهداشت</a:t>
          </a:r>
          <a:endParaRPr lang="en-US" sz="1600" kern="1200" dirty="0">
            <a:cs typeface="2  Zar" panose="00000400000000000000" pitchFamily="2" charset="-78"/>
          </a:endParaRPr>
        </a:p>
      </dsp:txBody>
      <dsp:txXfrm rot="10800000">
        <a:off x="566910" y="188970"/>
        <a:ext cx="4574093" cy="1133821"/>
      </dsp:txXfrm>
    </dsp:sp>
    <dsp:sp modelId="{0D8E8925-76DD-4C25-A6EA-C99A2A084ACA}">
      <dsp:nvSpPr>
        <dsp:cNvPr id="0" name=""/>
        <dsp:cNvSpPr/>
      </dsp:nvSpPr>
      <dsp:spPr>
        <a:xfrm>
          <a:off x="5141003" y="0"/>
          <a:ext cx="3427335" cy="1511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2  Zar" panose="00000400000000000000" pitchFamily="2" charset="-78"/>
            </a:rPr>
            <a:t>ایمنی و بهداشت حرفه‌ای</a:t>
          </a:r>
          <a:r>
            <a:rPr lang="en-US" sz="2400" b="1" kern="1200" dirty="0" smtClean="0">
              <a:cs typeface="2  Zar" panose="00000400000000000000" pitchFamily="2" charset="-78"/>
            </a:rPr>
            <a:t> </a:t>
          </a:r>
          <a:r>
            <a:rPr lang="fa-IR" sz="2400" b="1" kern="1200" dirty="0" smtClean="0">
              <a:cs typeface="2  Zar" panose="00000400000000000000" pitchFamily="2" charset="-78"/>
            </a:rPr>
            <a:t> (استانداردسازی)</a:t>
          </a:r>
          <a:endParaRPr lang="en-US" sz="2400" b="1" kern="1200" dirty="0">
            <a:cs typeface="2  Zar" panose="00000400000000000000" pitchFamily="2" charset="-78"/>
          </a:endParaRPr>
        </a:p>
      </dsp:txBody>
      <dsp:txXfrm>
        <a:off x="5214801" y="73798"/>
        <a:ext cx="3279739" cy="1364165"/>
      </dsp:txXfrm>
    </dsp:sp>
    <dsp:sp modelId="{83934FFF-FF99-474F-A318-CE8EA05A44B1}">
      <dsp:nvSpPr>
        <dsp:cNvPr id="0" name=""/>
        <dsp:cNvSpPr/>
      </dsp:nvSpPr>
      <dsp:spPr>
        <a:xfrm rot="10800000">
          <a:off x="0" y="1662938"/>
          <a:ext cx="5141003" cy="15117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600" kern="1200" dirty="0" smtClean="0">
              <a:cs typeface="2  Zar" panose="00000400000000000000" pitchFamily="2" charset="-78"/>
            </a:rPr>
            <a:t>با توجه به جابجایی انبار مرکزی، همچنین شرایط نامناسب بعضی انبارها از نظر فضای مناسب نیازمند بررسی مجدد می‌باشد.</a:t>
          </a:r>
          <a:endParaRPr lang="en-US" sz="1600" b="1" kern="1200" dirty="0">
            <a:cs typeface="2  Zar" panose="00000400000000000000" pitchFamily="2" charset="-78"/>
          </a:endParaRP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600" b="0" kern="1200" dirty="0" smtClean="0">
              <a:cs typeface="2  Zar" panose="00000400000000000000" pitchFamily="2" charset="-78"/>
            </a:rPr>
            <a:t>لزوم توجه به نظام اراستگی در محیط کار و تاثیر آن در افزایش بهره‌وری</a:t>
          </a:r>
          <a:endParaRPr lang="en-US" sz="1600" b="0" kern="1200" dirty="0">
            <a:cs typeface="2  Zar" panose="00000400000000000000" pitchFamily="2" charset="-78"/>
          </a:endParaRPr>
        </a:p>
      </dsp:txBody>
      <dsp:txXfrm rot="10800000">
        <a:off x="566910" y="1851908"/>
        <a:ext cx="4574093" cy="1133821"/>
      </dsp:txXfrm>
    </dsp:sp>
    <dsp:sp modelId="{42EBD754-4AB4-4957-AAA7-AB40D1D2E30D}">
      <dsp:nvSpPr>
        <dsp:cNvPr id="0" name=""/>
        <dsp:cNvSpPr/>
      </dsp:nvSpPr>
      <dsp:spPr>
        <a:xfrm>
          <a:off x="5141003" y="1662938"/>
          <a:ext cx="3427335" cy="15117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800" b="1" kern="1200" dirty="0" smtClean="0">
              <a:cs typeface="2  Zar" panose="00000400000000000000" pitchFamily="2" charset="-78"/>
            </a:rPr>
            <a:t>محیط‌کار</a:t>
          </a:r>
          <a:endParaRPr lang="en-US" sz="2800" b="1" kern="1200" dirty="0">
            <a:cs typeface="2  Zar" panose="00000400000000000000" pitchFamily="2" charset="-78"/>
          </a:endParaRPr>
        </a:p>
      </dsp:txBody>
      <dsp:txXfrm>
        <a:off x="5214801" y="1736736"/>
        <a:ext cx="3279739" cy="1364165"/>
      </dsp:txXfrm>
    </dsp:sp>
    <dsp:sp modelId="{47E983B4-ACBB-40C7-8A74-9354BDDA99C7}">
      <dsp:nvSpPr>
        <dsp:cNvPr id="0" name=""/>
        <dsp:cNvSpPr/>
      </dsp:nvSpPr>
      <dsp:spPr>
        <a:xfrm rot="10800000">
          <a:off x="0" y="3325876"/>
          <a:ext cx="5141003" cy="15117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000" kern="1200" dirty="0" smtClean="0">
              <a:cs typeface="2  Zar" panose="00000400000000000000" pitchFamily="2" charset="-78"/>
            </a:rPr>
            <a:t>با توجه به نقش نتایج حاصل از فرایند مدیریت ریسک در فرایند تصمیم‌گیری، لزوم مشارکت فعالانه مدیران ارشد در فرایند شناسایی و ارزیابی ریسک‌های سازمانی</a:t>
          </a:r>
          <a:endParaRPr lang="en-US" sz="2000" kern="1200" dirty="0">
            <a:cs typeface="2  Zar" panose="00000400000000000000" pitchFamily="2" charset="-78"/>
          </a:endParaRPr>
        </a:p>
      </dsp:txBody>
      <dsp:txXfrm rot="10800000">
        <a:off x="566910" y="3514846"/>
        <a:ext cx="4574093" cy="1133821"/>
      </dsp:txXfrm>
    </dsp:sp>
    <dsp:sp modelId="{CFCF9B5F-79E7-4258-B42A-CD7302AF40BB}">
      <dsp:nvSpPr>
        <dsp:cNvPr id="0" name=""/>
        <dsp:cNvSpPr/>
      </dsp:nvSpPr>
      <dsp:spPr>
        <a:xfrm>
          <a:off x="5141003" y="3325876"/>
          <a:ext cx="3427335" cy="15117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2  Zar" panose="00000400000000000000" pitchFamily="2" charset="-78"/>
            </a:rPr>
            <a:t>مدیریت ریسک</a:t>
          </a:r>
          <a:endParaRPr lang="en-US" sz="2400" b="1" kern="1200" dirty="0">
            <a:cs typeface="2  Zar" panose="00000400000000000000" pitchFamily="2" charset="-78"/>
          </a:endParaRPr>
        </a:p>
      </dsp:txBody>
      <dsp:txXfrm>
        <a:off x="5214801" y="3399674"/>
        <a:ext cx="3279739" cy="1364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2E33E-E1DA-46B5-8FB9-6151EE53672C}">
      <dsp:nvSpPr>
        <dsp:cNvPr id="0" name=""/>
        <dsp:cNvSpPr/>
      </dsp:nvSpPr>
      <dsp:spPr>
        <a:xfrm rot="10800000">
          <a:off x="0" y="0"/>
          <a:ext cx="5141003" cy="15117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600" kern="1200" dirty="0" smtClean="0">
              <a:cs typeface="2  Zar" panose="00000400000000000000" pitchFamily="2" charset="-78"/>
            </a:rPr>
            <a:t>لزوم بازنگری در نحوه مدیریت و اجرای چرخه مدیریت آموزش- شامل نیازسنجی، برنامه‌ریزی، اجرای دوره‌ها و تعیین اثربخشی برنامه‌های آموزشی و توانمندسازی</a:t>
          </a:r>
          <a:endParaRPr lang="en-US" sz="1600" kern="1200" dirty="0">
            <a:cs typeface="2  Zar" panose="00000400000000000000" pitchFamily="2" charset="-78"/>
          </a:endParaRPr>
        </a:p>
      </dsp:txBody>
      <dsp:txXfrm rot="10800000">
        <a:off x="566910" y="188970"/>
        <a:ext cx="4574093" cy="1133821"/>
      </dsp:txXfrm>
    </dsp:sp>
    <dsp:sp modelId="{0D8E8925-76DD-4C25-A6EA-C99A2A084ACA}">
      <dsp:nvSpPr>
        <dsp:cNvPr id="0" name=""/>
        <dsp:cNvSpPr/>
      </dsp:nvSpPr>
      <dsp:spPr>
        <a:xfrm>
          <a:off x="5141003" y="0"/>
          <a:ext cx="3427335" cy="1511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2  Zar" panose="00000400000000000000" pitchFamily="2" charset="-78"/>
            </a:rPr>
            <a:t>آموزش و توسعه شایستگی سرمایه‌های انسانی</a:t>
          </a:r>
          <a:endParaRPr lang="en-US" sz="2400" b="1" kern="1200" dirty="0">
            <a:cs typeface="2  Zar" panose="00000400000000000000" pitchFamily="2" charset="-78"/>
          </a:endParaRPr>
        </a:p>
      </dsp:txBody>
      <dsp:txXfrm>
        <a:off x="5214801" y="73798"/>
        <a:ext cx="3279739" cy="1364165"/>
      </dsp:txXfrm>
    </dsp:sp>
    <dsp:sp modelId="{83934FFF-FF99-474F-A318-CE8EA05A44B1}">
      <dsp:nvSpPr>
        <dsp:cNvPr id="0" name=""/>
        <dsp:cNvSpPr/>
      </dsp:nvSpPr>
      <dsp:spPr>
        <a:xfrm rot="10800000">
          <a:off x="0" y="1662938"/>
          <a:ext cx="5141003" cy="15117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cs typeface="2  Zar" panose="00000400000000000000" pitchFamily="2" charset="-78"/>
            </a:rPr>
            <a:t>لزوم توجه به اهمیت مقوله انتقال دانش سازمانی و اجرای برنامه‌هایی برای جانشین‌پروری و کنترل ریسک وجود دانش‌های کلیدی نزد افراد (مخصوصا در حوزه‌های فرایندهای اصلی)  </a:t>
          </a:r>
          <a:endParaRPr lang="en-US" sz="1800" b="1" kern="1200" dirty="0">
            <a:cs typeface="2  Zar" panose="00000400000000000000" pitchFamily="2" charset="-78"/>
          </a:endParaRPr>
        </a:p>
      </dsp:txBody>
      <dsp:txXfrm rot="10800000">
        <a:off x="566910" y="1851908"/>
        <a:ext cx="4574093" cy="1133821"/>
      </dsp:txXfrm>
    </dsp:sp>
    <dsp:sp modelId="{42EBD754-4AB4-4957-AAA7-AB40D1D2E30D}">
      <dsp:nvSpPr>
        <dsp:cNvPr id="0" name=""/>
        <dsp:cNvSpPr/>
      </dsp:nvSpPr>
      <dsp:spPr>
        <a:xfrm>
          <a:off x="5141003" y="1762971"/>
          <a:ext cx="3427335" cy="13116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800" b="1" kern="1200" dirty="0" smtClean="0">
              <a:cs typeface="2  Zar" panose="00000400000000000000" pitchFamily="2" charset="-78"/>
            </a:rPr>
            <a:t>رهبری و مدیریت سرمایه‌های انسانی</a:t>
          </a:r>
          <a:endParaRPr lang="en-US" sz="2800" b="1" kern="1200" dirty="0">
            <a:cs typeface="2  Zar" panose="00000400000000000000" pitchFamily="2" charset="-78"/>
          </a:endParaRPr>
        </a:p>
      </dsp:txBody>
      <dsp:txXfrm>
        <a:off x="5205035" y="1827003"/>
        <a:ext cx="3299271" cy="1183631"/>
      </dsp:txXfrm>
    </dsp:sp>
    <dsp:sp modelId="{47E983B4-ACBB-40C7-8A74-9354BDDA99C7}">
      <dsp:nvSpPr>
        <dsp:cNvPr id="0" name=""/>
        <dsp:cNvSpPr/>
      </dsp:nvSpPr>
      <dsp:spPr>
        <a:xfrm rot="10800000">
          <a:off x="0" y="3325876"/>
          <a:ext cx="5141003" cy="15117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000" kern="1200" dirty="0" smtClean="0">
              <a:cs typeface="2  Zar" panose="00000400000000000000" pitchFamily="2" charset="-78"/>
            </a:rPr>
            <a:t>لزوم به‌روزرسانی سند شرح وظایف و مسئولیت‌ها و تعیین اختیارات پرسنلی (مخصوصا در خصوص مسئولیت‌های کلیدی)</a:t>
          </a:r>
          <a:endParaRPr lang="en-US" sz="2000" kern="1200" dirty="0">
            <a:cs typeface="2  Zar" panose="00000400000000000000" pitchFamily="2" charset="-78"/>
          </a:endParaRPr>
        </a:p>
      </dsp:txBody>
      <dsp:txXfrm rot="10800000">
        <a:off x="566910" y="3514846"/>
        <a:ext cx="4574093" cy="1133821"/>
      </dsp:txXfrm>
    </dsp:sp>
    <dsp:sp modelId="{CFCF9B5F-79E7-4258-B42A-CD7302AF40BB}">
      <dsp:nvSpPr>
        <dsp:cNvPr id="0" name=""/>
        <dsp:cNvSpPr/>
      </dsp:nvSpPr>
      <dsp:spPr>
        <a:xfrm>
          <a:off x="5141003" y="3299979"/>
          <a:ext cx="3427335" cy="1453831"/>
        </a:xfrm>
        <a:prstGeom prst="roundRect">
          <a:avLst/>
        </a:prstGeom>
        <a:solidFill>
          <a:srgbClr val="F29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2  Zar" panose="00000400000000000000" pitchFamily="2" charset="-78"/>
            </a:rPr>
            <a:t>رهبری و مدیریت سرمایه‌های انسانی</a:t>
          </a:r>
          <a:endParaRPr lang="en-US" sz="2800" b="1" kern="1200" dirty="0">
            <a:cs typeface="2  Zar" panose="00000400000000000000" pitchFamily="2" charset="-78"/>
          </a:endParaRPr>
        </a:p>
      </dsp:txBody>
      <dsp:txXfrm>
        <a:off x="5211973" y="3370949"/>
        <a:ext cx="3285395" cy="13118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2E33E-E1DA-46B5-8FB9-6151EE53672C}">
      <dsp:nvSpPr>
        <dsp:cNvPr id="0" name=""/>
        <dsp:cNvSpPr/>
      </dsp:nvSpPr>
      <dsp:spPr>
        <a:xfrm rot="10800000">
          <a:off x="0" y="162"/>
          <a:ext cx="5141003" cy="15802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600" kern="1200" dirty="0" smtClean="0">
              <a:cs typeface="2  Zar" panose="00000400000000000000" pitchFamily="2" charset="-78"/>
            </a:rPr>
            <a:t>به صورت جدی وجود یک ساختار نظام‌مند برای مدیریت پروژه‌ها در شرکت با توجه به استانداردها و تکنیک‌های موجود مانند </a:t>
          </a:r>
          <a:r>
            <a:rPr lang="en-US" sz="1600" kern="1200" dirty="0" smtClean="0">
              <a:cs typeface="2  Zar" panose="00000400000000000000" pitchFamily="2" charset="-78"/>
            </a:rPr>
            <a:t>ITP </a:t>
          </a:r>
          <a:r>
            <a:rPr lang="fa-IR" sz="1600" kern="1200" dirty="0" smtClean="0">
              <a:cs typeface="2  Zar" panose="00000400000000000000" pitchFamily="2" charset="-78"/>
            </a:rPr>
            <a:t>، </a:t>
          </a:r>
          <a:r>
            <a:rPr lang="en-US" sz="1600" kern="1200" dirty="0" smtClean="0">
              <a:cs typeface="2  Zar" panose="00000400000000000000" pitchFamily="2" charset="-78"/>
            </a:rPr>
            <a:t>PMBOK</a:t>
          </a:r>
          <a:r>
            <a:rPr lang="fa-IR" sz="1600" kern="1200" dirty="0" smtClean="0">
              <a:cs typeface="2  Zar" panose="00000400000000000000" pitchFamily="2" charset="-78"/>
            </a:rPr>
            <a:t> و ... توصیه می‌شود. (لزوم استانداردسازی و یکپارچه‌سازی رویکرد مدیریت پروژه در دفتر برنامه‌ریزی) </a:t>
          </a:r>
          <a:endParaRPr lang="en-US" sz="1600" kern="1200" dirty="0">
            <a:cs typeface="2  Zar" panose="00000400000000000000" pitchFamily="2" charset="-78"/>
          </a:endParaRPr>
        </a:p>
      </dsp:txBody>
      <dsp:txXfrm rot="10800000">
        <a:off x="592599" y="197695"/>
        <a:ext cx="4548404" cy="1185197"/>
      </dsp:txXfrm>
    </dsp:sp>
    <dsp:sp modelId="{0D8E8925-76DD-4C25-A6EA-C99A2A084ACA}">
      <dsp:nvSpPr>
        <dsp:cNvPr id="0" name=""/>
        <dsp:cNvSpPr/>
      </dsp:nvSpPr>
      <dsp:spPr>
        <a:xfrm>
          <a:off x="5141003" y="162"/>
          <a:ext cx="3427335" cy="15802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2  Zar" panose="00000400000000000000" pitchFamily="2" charset="-78"/>
            </a:rPr>
            <a:t>مهندسی و توسعه</a:t>
          </a:r>
        </a:p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2  Zar" panose="00000400000000000000" pitchFamily="2" charset="-78"/>
            </a:rPr>
            <a:t>(مدیریت پروژه‌ها)</a:t>
          </a:r>
          <a:endParaRPr lang="en-US" sz="2400" b="1" kern="1200" dirty="0">
            <a:cs typeface="2  Zar" panose="00000400000000000000" pitchFamily="2" charset="-78"/>
          </a:endParaRPr>
        </a:p>
      </dsp:txBody>
      <dsp:txXfrm>
        <a:off x="5218145" y="77304"/>
        <a:ext cx="3273051" cy="1425979"/>
      </dsp:txXfrm>
    </dsp:sp>
    <dsp:sp modelId="{83934FFF-FF99-474F-A318-CE8EA05A44B1}">
      <dsp:nvSpPr>
        <dsp:cNvPr id="0" name=""/>
        <dsp:cNvSpPr/>
      </dsp:nvSpPr>
      <dsp:spPr>
        <a:xfrm rot="10800000">
          <a:off x="0" y="1738452"/>
          <a:ext cx="5141003" cy="10376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600" kern="1200" dirty="0" smtClean="0">
              <a:cs typeface="2  Zar" panose="00000400000000000000" pitchFamily="2" charset="-78"/>
            </a:rPr>
            <a:t>لزوم آگاهی، مشارکت و حمایت عملی مدیران ارشد در روند اجرای سیستم‌مدیریت یکپارچه</a:t>
          </a:r>
          <a:endParaRPr lang="en-US" sz="1600" b="1" kern="1200" dirty="0">
            <a:cs typeface="2  Zar" panose="00000400000000000000" pitchFamily="2" charset="-78"/>
          </a:endParaRPr>
        </a:p>
      </dsp:txBody>
      <dsp:txXfrm rot="10800000">
        <a:off x="389130" y="1868162"/>
        <a:ext cx="4751873" cy="778260"/>
      </dsp:txXfrm>
    </dsp:sp>
    <dsp:sp modelId="{42EBD754-4AB4-4957-AAA7-AB40D1D2E30D}">
      <dsp:nvSpPr>
        <dsp:cNvPr id="0" name=""/>
        <dsp:cNvSpPr/>
      </dsp:nvSpPr>
      <dsp:spPr>
        <a:xfrm>
          <a:off x="5141003" y="1738452"/>
          <a:ext cx="3427335" cy="1037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800" b="1" kern="1200" dirty="0" smtClean="0">
              <a:cs typeface="2  Zar" panose="00000400000000000000" pitchFamily="2" charset="-78"/>
            </a:rPr>
            <a:t>رهبری</a:t>
          </a:r>
          <a:endParaRPr lang="en-US" sz="2800" b="1" kern="1200" dirty="0">
            <a:cs typeface="2  Zar" panose="00000400000000000000" pitchFamily="2" charset="-78"/>
          </a:endParaRPr>
        </a:p>
      </dsp:txBody>
      <dsp:txXfrm>
        <a:off x="5191658" y="1789107"/>
        <a:ext cx="3326025" cy="936370"/>
      </dsp:txXfrm>
    </dsp:sp>
    <dsp:sp modelId="{47E983B4-ACBB-40C7-8A74-9354BDDA99C7}">
      <dsp:nvSpPr>
        <dsp:cNvPr id="0" name=""/>
        <dsp:cNvSpPr/>
      </dsp:nvSpPr>
      <dsp:spPr>
        <a:xfrm rot="10800000">
          <a:off x="4183" y="2934158"/>
          <a:ext cx="5135982" cy="19033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b="0" kern="1200" dirty="0" smtClean="0">
              <a:solidFill>
                <a:schemeClr val="dk1"/>
              </a:solidFill>
              <a:latin typeface="+mn-lt"/>
              <a:ea typeface="+mn-ea"/>
              <a:cs typeface="B Mitra" panose="00000400000000000000" pitchFamily="2" charset="-78"/>
            </a:rPr>
            <a:t>با توجه به الزام سیستم مدیریت کیفیت مبنی بر ارزیابی صلاحیت تامین‌کنندگان کالا و خدمات پیش از انجام فرایند تامین، ولی در حال حاضر روند نظام‌مندی و سوابق منظمی مبنی بر ارزیابی کمی و کیفی تامین‌کنندگان در معاملات گروه‌های کوچک و متوسط (غیر از کنترل قیمت) مشاهده نمی‌گردد. </a:t>
          </a:r>
          <a:endParaRPr lang="en-US" sz="1800" kern="1200" dirty="0">
            <a:cs typeface="2  Zar" panose="00000400000000000000" pitchFamily="2" charset="-78"/>
          </a:endParaRPr>
        </a:p>
      </dsp:txBody>
      <dsp:txXfrm rot="10800000">
        <a:off x="717926" y="3172072"/>
        <a:ext cx="4422239" cy="1427487"/>
      </dsp:txXfrm>
    </dsp:sp>
    <dsp:sp modelId="{CFCF9B5F-79E7-4258-B42A-CD7302AF40BB}">
      <dsp:nvSpPr>
        <dsp:cNvPr id="0" name=""/>
        <dsp:cNvSpPr/>
      </dsp:nvSpPr>
      <dsp:spPr>
        <a:xfrm>
          <a:off x="5140166" y="2962326"/>
          <a:ext cx="3423988" cy="18469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2  Zar" panose="00000400000000000000" pitchFamily="2" charset="-78"/>
            </a:rPr>
            <a:t>تامین کالا و خدمات</a:t>
          </a:r>
          <a:endParaRPr lang="en-US" sz="2400" b="1" kern="1200" dirty="0">
            <a:cs typeface="2  Zar" panose="00000400000000000000" pitchFamily="2" charset="-78"/>
          </a:endParaRPr>
        </a:p>
      </dsp:txBody>
      <dsp:txXfrm>
        <a:off x="5230328" y="3052488"/>
        <a:ext cx="3243664" cy="1666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7AA58-99D5-48ED-9D70-C7404CE4E7CD}">
      <dsp:nvSpPr>
        <dsp:cNvPr id="0" name=""/>
        <dsp:cNvSpPr/>
      </dsp:nvSpPr>
      <dsp:spPr>
        <a:xfrm>
          <a:off x="3727668" y="0"/>
          <a:ext cx="2039215" cy="203942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91D7B5-3211-465A-BF06-228E2A683BB9}">
      <dsp:nvSpPr>
        <dsp:cNvPr id="0" name=""/>
        <dsp:cNvSpPr/>
      </dsp:nvSpPr>
      <dsp:spPr>
        <a:xfrm>
          <a:off x="1104431" y="839185"/>
          <a:ext cx="4007470" cy="56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cap="all" dirty="0" smtClean="0">
              <a:solidFill>
                <a:srgbClr val="586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با هدف هوشمندسازی برنامه‌های استانداردسازی</a:t>
          </a:r>
          <a:endParaRPr lang="en-US" sz="1600" kern="1200" dirty="0">
            <a:solidFill>
              <a:srgbClr val="586D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sp:txBody>
      <dsp:txXfrm>
        <a:off x="1104431" y="839185"/>
        <a:ext cx="4007470" cy="568940"/>
      </dsp:txXfrm>
    </dsp:sp>
    <dsp:sp modelId="{A3C605EC-0FBE-405D-8979-3B66A5427496}">
      <dsp:nvSpPr>
        <dsp:cNvPr id="0" name=""/>
        <dsp:cNvSpPr/>
      </dsp:nvSpPr>
      <dsp:spPr>
        <a:xfrm>
          <a:off x="3161156" y="1171951"/>
          <a:ext cx="2039215" cy="203942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3749681"/>
                <a:satOff val="730"/>
                <a:lumOff val="3922"/>
                <a:alphaOff val="0"/>
                <a:tint val="98000"/>
                <a:lumMod val="114000"/>
              </a:schemeClr>
            </a:gs>
            <a:gs pos="100000">
              <a:schemeClr val="accent3">
                <a:hueOff val="3749681"/>
                <a:satOff val="730"/>
                <a:lumOff val="392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77A881-A05C-4E93-85CF-F4F8C19DD78E}">
      <dsp:nvSpPr>
        <dsp:cNvPr id="0" name=""/>
        <dsp:cNvSpPr/>
      </dsp:nvSpPr>
      <dsp:spPr>
        <a:xfrm>
          <a:off x="3669407" y="1907927"/>
          <a:ext cx="3969961" cy="56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cap="all" dirty="0" smtClean="0">
              <a:solidFill>
                <a:srgbClr val="0082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نیاز به یک چارچوب سیستماتیک برای ارزیابی و پایش‌های مدیریتی</a:t>
          </a:r>
          <a:endParaRPr lang="en-US" sz="1600" b="1" kern="1200" cap="all" dirty="0" smtClean="0">
            <a:solidFill>
              <a:srgbClr val="00823B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sp:txBody>
      <dsp:txXfrm>
        <a:off x="3669407" y="1907927"/>
        <a:ext cx="3969961" cy="568940"/>
      </dsp:txXfrm>
    </dsp:sp>
    <dsp:sp modelId="{A966C6E3-9545-413F-B102-F9BFB8442554}">
      <dsp:nvSpPr>
        <dsp:cNvPr id="0" name=""/>
        <dsp:cNvSpPr/>
      </dsp:nvSpPr>
      <dsp:spPr>
        <a:xfrm>
          <a:off x="3727668" y="2348229"/>
          <a:ext cx="2039215" cy="203942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3">
                <a:hueOff val="7499363"/>
                <a:satOff val="1459"/>
                <a:lumOff val="7843"/>
                <a:alphaOff val="0"/>
                <a:tint val="98000"/>
                <a:lumMod val="114000"/>
              </a:schemeClr>
            </a:gs>
            <a:gs pos="100000">
              <a:schemeClr val="accent3">
                <a:hueOff val="7499363"/>
                <a:satOff val="1459"/>
                <a:lumOff val="784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8D7109-CF20-4382-8FC5-9EEBC7171A48}">
      <dsp:nvSpPr>
        <dsp:cNvPr id="0" name=""/>
        <dsp:cNvSpPr/>
      </dsp:nvSpPr>
      <dsp:spPr>
        <a:xfrm>
          <a:off x="1148801" y="3012289"/>
          <a:ext cx="4128211" cy="56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b="1" kern="1200" dirty="0" smtClean="0">
              <a:solidFill>
                <a:srgbClr val="004A82"/>
              </a:solidFill>
              <a:cs typeface="B Mitra" panose="00000400000000000000" pitchFamily="2" charset="-78"/>
            </a:rPr>
            <a:t>توجه به فرایندهای سیستم مدیریت یکپارچه </a:t>
          </a:r>
          <a:endParaRPr lang="en-US" sz="2000" b="1" kern="1200" dirty="0">
            <a:solidFill>
              <a:srgbClr val="004A82"/>
            </a:solidFill>
            <a:cs typeface="B Mitra" panose="00000400000000000000" pitchFamily="2" charset="-78"/>
          </a:endParaRPr>
        </a:p>
      </dsp:txBody>
      <dsp:txXfrm>
        <a:off x="1148801" y="3012289"/>
        <a:ext cx="4128211" cy="568940"/>
      </dsp:txXfrm>
    </dsp:sp>
    <dsp:sp modelId="{5B4637E0-8029-4248-937E-A2DCB800EE37}">
      <dsp:nvSpPr>
        <dsp:cNvPr id="0" name=""/>
        <dsp:cNvSpPr/>
      </dsp:nvSpPr>
      <dsp:spPr>
        <a:xfrm>
          <a:off x="3306514" y="3655385"/>
          <a:ext cx="1751942" cy="175278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3">
                <a:hueOff val="11249044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4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8E03A8-278F-417C-9ED9-B0073802B614}">
      <dsp:nvSpPr>
        <dsp:cNvPr id="0" name=""/>
        <dsp:cNvSpPr/>
      </dsp:nvSpPr>
      <dsp:spPr>
        <a:xfrm>
          <a:off x="3629537" y="4152279"/>
          <a:ext cx="4165594" cy="56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b="1" kern="1200" cap="all" dirty="0" smtClean="0">
              <a:solidFill>
                <a:srgbClr val="441D61"/>
              </a:solidFill>
              <a:cs typeface="B Zar" panose="00000400000000000000" pitchFamily="2" charset="-78"/>
            </a:rPr>
            <a:t>طرح‌ریزی با استاندارد</a:t>
          </a:r>
          <a:r>
            <a:rPr lang="en-US" sz="1800" b="1" kern="1200" cap="all" dirty="0" smtClean="0">
              <a:solidFill>
                <a:srgbClr val="441D61"/>
              </a:solidFill>
              <a:cs typeface="B Zar" panose="00000400000000000000" pitchFamily="2" charset="-78"/>
            </a:rPr>
            <a:t>  bpmn2:0</a:t>
          </a:r>
          <a:endParaRPr lang="en-US" sz="1800" kern="1200" dirty="0">
            <a:solidFill>
              <a:srgbClr val="441D61"/>
            </a:solidFill>
            <a:cs typeface="B Mitra" panose="00000400000000000000" pitchFamily="2" charset="-78"/>
          </a:endParaRPr>
        </a:p>
      </dsp:txBody>
      <dsp:txXfrm>
        <a:off x="3629537" y="4152279"/>
        <a:ext cx="4165594" cy="5689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1941F-E616-408C-8F88-8C347B20255F}">
      <dsp:nvSpPr>
        <dsp:cNvPr id="0" name=""/>
        <dsp:cNvSpPr/>
      </dsp:nvSpPr>
      <dsp:spPr>
        <a:xfrm>
          <a:off x="5817680" y="862503"/>
          <a:ext cx="2284751" cy="22851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699DE-7E1F-4491-B948-06929D7A1F5E}">
      <dsp:nvSpPr>
        <dsp:cNvPr id="0" name=""/>
        <dsp:cNvSpPr/>
      </dsp:nvSpPr>
      <dsp:spPr>
        <a:xfrm>
          <a:off x="5893541" y="938689"/>
          <a:ext cx="2133029" cy="21328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به‌عنوان اولین نمونه داخلی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sp:txBody>
      <dsp:txXfrm>
        <a:off x="6198472" y="1243433"/>
        <a:ext cx="1523167" cy="1523315"/>
      </dsp:txXfrm>
    </dsp:sp>
    <dsp:sp modelId="{2BF8D066-2A24-4643-8622-0A0C265DE0D7}">
      <dsp:nvSpPr>
        <dsp:cNvPr id="0" name=""/>
        <dsp:cNvSpPr/>
      </dsp:nvSpPr>
      <dsp:spPr>
        <a:xfrm rot="2700000">
          <a:off x="3459075" y="865266"/>
          <a:ext cx="2279248" cy="2279248"/>
        </a:xfrm>
        <a:prstGeom prst="teardrop">
          <a:avLst>
            <a:gd name="adj" fmla="val 100000"/>
          </a:avLst>
        </a:prstGeom>
        <a:solidFill>
          <a:schemeClr val="accent3">
            <a:hueOff val="5624522"/>
            <a:satOff val="1095"/>
            <a:lumOff val="588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6E1B11-A7E0-4F86-8E82-DA6B6B7D18C0}">
      <dsp:nvSpPr>
        <dsp:cNvPr id="0" name=""/>
        <dsp:cNvSpPr/>
      </dsp:nvSpPr>
      <dsp:spPr>
        <a:xfrm>
          <a:off x="3474433" y="938689"/>
          <a:ext cx="2248533" cy="21328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بیش از 14 ماه 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sp:txBody>
      <dsp:txXfrm>
        <a:off x="3795876" y="1243433"/>
        <a:ext cx="1605647" cy="1523315"/>
      </dsp:txXfrm>
    </dsp:sp>
    <dsp:sp modelId="{485488AF-D9A9-4ACE-99E0-0CC8035BA02D}">
      <dsp:nvSpPr>
        <dsp:cNvPr id="0" name=""/>
        <dsp:cNvSpPr/>
      </dsp:nvSpPr>
      <dsp:spPr>
        <a:xfrm rot="2700000">
          <a:off x="1097719" y="865266"/>
          <a:ext cx="2279248" cy="2279248"/>
        </a:xfrm>
        <a:prstGeom prst="teardrop">
          <a:avLst>
            <a:gd name="adj" fmla="val 100000"/>
          </a:avLst>
        </a:prstGeom>
        <a:solidFill>
          <a:schemeClr val="accent3">
            <a:hueOff val="11249044"/>
            <a:satOff val="2189"/>
            <a:lumOff val="1176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E74BA-2FEB-4CB4-9803-A39ADCA69AB5}">
      <dsp:nvSpPr>
        <dsp:cNvPr id="0" name=""/>
        <dsp:cNvSpPr/>
      </dsp:nvSpPr>
      <dsp:spPr>
        <a:xfrm>
          <a:off x="1170829" y="938689"/>
          <a:ext cx="2133029" cy="21328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بومی‌سازی</a:t>
          </a:r>
          <a:r>
            <a:rPr lang="en-US" sz="16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Bizagi</a:t>
          </a: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, Process maker </a:t>
          </a:r>
          <a:r>
            <a:rPr lang="fa-IR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rPr>
            <a:t> در دستور کار قرار گرفت</a:t>
          </a:r>
          <a:endParaRPr lang="en-US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Mitra" panose="00000400000000000000" pitchFamily="2" charset="-78"/>
          </a:endParaRPr>
        </a:p>
      </dsp:txBody>
      <dsp:txXfrm>
        <a:off x="1475760" y="1243433"/>
        <a:ext cx="1523167" cy="1523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88A9-2D60-4534-BD9D-99219A99D18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709B2-25C6-40EF-A5C4-908FD53C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121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012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74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27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6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62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5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855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74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855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921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3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49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83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5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4A11BF-0DCC-4012-8B88-AEB32015C89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28CD6BD-EB76-4C02-83B5-88588448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../&#1606;&#1592;&#1585;&#1587;&#1606;&#1580;&#1740;%20&#1575;&#1586;%20&#1584;&#1740;&#1606;&#1601;&#1593;&#1575;&#1606;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../&#1606;&#1592;&#1585;&#1587;&#1606;&#1580;&#1740;%20&#1575;&#1586;%20&#1584;&#1740;&#1606;&#1601;&#1593;&#1575;&#1606;/&#1606;&#1592;&#1585;&#1587;&#1606;&#1580;&#1740;%20&#1603;&#1575;&#1585;&#1603;&#1606;&#1575;&#1606;%2098.doc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../&#1606;&#1592;&#1585;&#1587;&#1606;&#1580;&#1740;%20&#1575;&#1586;%20&#1584;&#1740;&#1606;&#1601;&#1593;&#1575;&#1606;/&#1606;&#1592;&#1585;&#1587;&#1606;&#1580;&#1740;%20&#1605;&#1588;&#1578;&#1585;&#1603;&#1610;&#1606;%2098.docx" TargetMode="Externa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../&#1575;&#1607;&#1583;&#1575;&#1601;%20&#1705;&#1740;&#1601;&#1740;&#1578;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../&#1588;&#1575;&#1582;&#1589;&#8204;&#1607;&#1575;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../&#1605;&#1605;&#1740;&#1586;&#1740;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8.xml"/><Relationship Id="rId7" Type="http://schemas.openxmlformats.org/officeDocument/2006/relationships/slide" Target="slide2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10" Type="http://schemas.openxmlformats.org/officeDocument/2006/relationships/image" Target="../media/image3.gif"/><Relationship Id="rId4" Type="http://schemas.openxmlformats.org/officeDocument/2006/relationships/slide" Target="slide11.xml"/><Relationship Id="rId9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../&#1575;&#1585;&#1586;&#1740;&#1575;&#1576;&#1740;%20&#1578;&#1571;&#1605;&#1740;&#1606;&#8204;&#1705;&#1606;&#1606;&#1583;&#1711;&#1575;&#1606;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../&#1585;&#1740;&#1587;&#1705;&#8204;&#1607;&#1575;%20&#1608;%20&#1601;&#1585;&#1589;&#1578;&#8204;&#1607;&#1575;/&#1588;&#1606;&#1575;&#1587;&#1575;&#1740;&#1740;%20&#1585;&#1740;&#1587;&#1705;%20&#1607;&#1575;%20&#1608;%20&#1601;&#1585;&#1589;&#1578;&#1607;&#1575;%20151199.xls" TargetMode="Externa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gi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gi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slide" Target="slide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../&#1605;&#1581;&#1740;&#1591;%20&#1587;&#1575;&#1586;&#1605;&#1575;&#1606;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../&#1605;&#1581;&#1740;&#1591;%20&#1587;&#1575;&#1586;&#1605;&#1575;&#1606;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1"/>
            </a:gs>
            <a:gs pos="65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0E25D989-F61E-432B-896F-75C88546F837}"/>
              </a:ext>
            </a:extLst>
          </p:cNvPr>
          <p:cNvGrpSpPr/>
          <p:nvPr/>
        </p:nvGrpSpPr>
        <p:grpSpPr>
          <a:xfrm>
            <a:off x="4240952" y="2461245"/>
            <a:ext cx="3516558" cy="3037461"/>
            <a:chOff x="12501563" y="3965576"/>
            <a:chExt cx="4078287" cy="3522661"/>
          </a:xfrm>
          <a:solidFill>
            <a:schemeClr val="bg1">
              <a:lumMod val="50000"/>
              <a:alpha val="62000"/>
            </a:schemeClr>
          </a:solidFill>
          <a:scene3d>
            <a:camera prst="perspectiveRelaxedModerately" fov="1800000">
              <a:rot lat="18600000" lon="0" rev="0"/>
            </a:camera>
            <a:lightRig rig="threePt" dir="t"/>
          </a:scene3d>
        </p:grpSpPr>
        <p:sp>
          <p:nvSpPr>
            <p:cNvPr id="73" name="Freeform 41">
              <a:extLst>
                <a:ext uri="{FF2B5EF4-FFF2-40B4-BE49-F238E27FC236}">
                  <a16:creationId xmlns="" xmlns:a16="http://schemas.microsoft.com/office/drawing/2014/main" id="{D80BC934-92D4-4BFD-8BE2-5E2A0B2FF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0251" y="5645150"/>
              <a:ext cx="1538287" cy="1697037"/>
            </a:xfrm>
            <a:custGeom>
              <a:avLst/>
              <a:gdLst>
                <a:gd name="T0" fmla="*/ 197 w 507"/>
                <a:gd name="T1" fmla="*/ 559 h 559"/>
                <a:gd name="T2" fmla="*/ 507 w 507"/>
                <a:gd name="T3" fmla="*/ 306 h 559"/>
                <a:gd name="T4" fmla="*/ 0 w 507"/>
                <a:gd name="T5" fmla="*/ 0 h 559"/>
                <a:gd name="T6" fmla="*/ 197 w 507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" h="559">
                  <a:moveTo>
                    <a:pt x="197" y="559"/>
                  </a:moveTo>
                  <a:cubicBezTo>
                    <a:pt x="325" y="508"/>
                    <a:pt x="432" y="419"/>
                    <a:pt x="507" y="30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7" y="5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42">
              <a:extLst>
                <a:ext uri="{FF2B5EF4-FFF2-40B4-BE49-F238E27FC236}">
                  <a16:creationId xmlns="" xmlns:a16="http://schemas.microsoft.com/office/drawing/2014/main" id="{567A7BE4-5B81-4922-9553-42F5A5DAA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4388" y="5219700"/>
              <a:ext cx="1795462" cy="1208087"/>
            </a:xfrm>
            <a:custGeom>
              <a:avLst/>
              <a:gdLst>
                <a:gd name="T0" fmla="*/ 586 w 591"/>
                <a:gd name="T1" fmla="*/ 0 h 398"/>
                <a:gd name="T2" fmla="*/ 0 w 591"/>
                <a:gd name="T3" fmla="*/ 92 h 398"/>
                <a:gd name="T4" fmla="*/ 508 w 591"/>
                <a:gd name="T5" fmla="*/ 398 h 398"/>
                <a:gd name="T6" fmla="*/ 591 w 591"/>
                <a:gd name="T7" fmla="*/ 76 h 398"/>
                <a:gd name="T8" fmla="*/ 586 w 591"/>
                <a:gd name="T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98">
                  <a:moveTo>
                    <a:pt x="586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508" y="398"/>
                    <a:pt x="508" y="398"/>
                    <a:pt x="508" y="398"/>
                  </a:cubicBezTo>
                  <a:cubicBezTo>
                    <a:pt x="561" y="303"/>
                    <a:pt x="591" y="193"/>
                    <a:pt x="591" y="76"/>
                  </a:cubicBezTo>
                  <a:cubicBezTo>
                    <a:pt x="591" y="50"/>
                    <a:pt x="589" y="25"/>
                    <a:pt x="58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43">
              <a:extLst>
                <a:ext uri="{FF2B5EF4-FFF2-40B4-BE49-F238E27FC236}">
                  <a16:creationId xmlns="" xmlns:a16="http://schemas.microsoft.com/office/drawing/2014/main" id="{FE0E7C92-687C-4F74-8358-FAB9FB1A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8250" y="5705475"/>
              <a:ext cx="1201738" cy="1782762"/>
            </a:xfrm>
            <a:custGeom>
              <a:avLst/>
              <a:gdLst>
                <a:gd name="T0" fmla="*/ 0 w 396"/>
                <a:gd name="T1" fmla="*/ 557 h 587"/>
                <a:gd name="T2" fmla="*/ 198 w 396"/>
                <a:gd name="T3" fmla="*/ 587 h 587"/>
                <a:gd name="T4" fmla="*/ 396 w 396"/>
                <a:gd name="T5" fmla="*/ 558 h 587"/>
                <a:gd name="T6" fmla="*/ 198 w 396"/>
                <a:gd name="T7" fmla="*/ 0 h 587"/>
                <a:gd name="T8" fmla="*/ 0 w 396"/>
                <a:gd name="T9" fmla="*/ 55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587">
                  <a:moveTo>
                    <a:pt x="0" y="557"/>
                  </a:moveTo>
                  <a:cubicBezTo>
                    <a:pt x="63" y="577"/>
                    <a:pt x="129" y="587"/>
                    <a:pt x="198" y="587"/>
                  </a:cubicBezTo>
                  <a:cubicBezTo>
                    <a:pt x="267" y="587"/>
                    <a:pt x="333" y="577"/>
                    <a:pt x="396" y="558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0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44">
              <a:extLst>
                <a:ext uri="{FF2B5EF4-FFF2-40B4-BE49-F238E27FC236}">
                  <a16:creationId xmlns="" xmlns:a16="http://schemas.microsoft.com/office/drawing/2014/main" id="{8164B6B7-F63B-406E-8BC5-004B87000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7400" y="3968750"/>
              <a:ext cx="1782762" cy="1360486"/>
            </a:xfrm>
            <a:custGeom>
              <a:avLst/>
              <a:gdLst>
                <a:gd name="T0" fmla="*/ 587 w 587"/>
                <a:gd name="T1" fmla="*/ 356 h 448"/>
                <a:gd name="T2" fmla="*/ 389 w 587"/>
                <a:gd name="T3" fmla="*/ 0 h 448"/>
                <a:gd name="T4" fmla="*/ 0 w 587"/>
                <a:gd name="T5" fmla="*/ 448 h 448"/>
                <a:gd name="T6" fmla="*/ 587 w 587"/>
                <a:gd name="T7" fmla="*/ 35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" h="448">
                  <a:moveTo>
                    <a:pt x="587" y="356"/>
                  </a:moveTo>
                  <a:cubicBezTo>
                    <a:pt x="559" y="217"/>
                    <a:pt x="488" y="94"/>
                    <a:pt x="389" y="0"/>
                  </a:cubicBezTo>
                  <a:cubicBezTo>
                    <a:pt x="0" y="448"/>
                    <a:pt x="0" y="448"/>
                    <a:pt x="0" y="448"/>
                  </a:cubicBezTo>
                  <a:lnTo>
                    <a:pt x="587" y="3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46">
              <a:extLst>
                <a:ext uri="{FF2B5EF4-FFF2-40B4-BE49-F238E27FC236}">
                  <a16:creationId xmlns="" xmlns:a16="http://schemas.microsoft.com/office/drawing/2014/main" id="{7B8FEEDB-B1BD-4E7D-9CF1-D8861275E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426" y="3965576"/>
              <a:ext cx="1779588" cy="1363662"/>
            </a:xfrm>
            <a:custGeom>
              <a:avLst/>
              <a:gdLst>
                <a:gd name="T0" fmla="*/ 197 w 586"/>
                <a:gd name="T1" fmla="*/ 0 h 449"/>
                <a:gd name="T2" fmla="*/ 0 w 586"/>
                <a:gd name="T3" fmla="*/ 354 h 449"/>
                <a:gd name="T4" fmla="*/ 586 w 586"/>
                <a:gd name="T5" fmla="*/ 449 h 449"/>
                <a:gd name="T6" fmla="*/ 197 w 586"/>
                <a:gd name="T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449">
                  <a:moveTo>
                    <a:pt x="197" y="0"/>
                  </a:moveTo>
                  <a:cubicBezTo>
                    <a:pt x="98" y="93"/>
                    <a:pt x="28" y="216"/>
                    <a:pt x="0" y="354"/>
                  </a:cubicBezTo>
                  <a:cubicBezTo>
                    <a:pt x="586" y="449"/>
                    <a:pt x="586" y="449"/>
                    <a:pt x="586" y="449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48">
              <a:extLst>
                <a:ext uri="{FF2B5EF4-FFF2-40B4-BE49-F238E27FC236}">
                  <a16:creationId xmlns="" xmlns:a16="http://schemas.microsoft.com/office/drawing/2014/main" id="{2D00DA11-9D05-491E-BEFC-24E7F0CCA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63" y="5207000"/>
              <a:ext cx="1793874" cy="1209675"/>
            </a:xfrm>
            <a:custGeom>
              <a:avLst/>
              <a:gdLst>
                <a:gd name="T0" fmla="*/ 5 w 591"/>
                <a:gd name="T1" fmla="*/ 0 h 398"/>
                <a:gd name="T2" fmla="*/ 0 w 591"/>
                <a:gd name="T3" fmla="*/ 80 h 398"/>
                <a:gd name="T4" fmla="*/ 80 w 591"/>
                <a:gd name="T5" fmla="*/ 398 h 398"/>
                <a:gd name="T6" fmla="*/ 591 w 591"/>
                <a:gd name="T7" fmla="*/ 95 h 398"/>
                <a:gd name="T8" fmla="*/ 5 w 591"/>
                <a:gd name="T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98">
                  <a:moveTo>
                    <a:pt x="5" y="0"/>
                  </a:moveTo>
                  <a:cubicBezTo>
                    <a:pt x="2" y="26"/>
                    <a:pt x="0" y="53"/>
                    <a:pt x="0" y="80"/>
                  </a:cubicBezTo>
                  <a:cubicBezTo>
                    <a:pt x="0" y="195"/>
                    <a:pt x="29" y="304"/>
                    <a:pt x="80" y="398"/>
                  </a:cubicBezTo>
                  <a:cubicBezTo>
                    <a:pt x="591" y="95"/>
                    <a:pt x="591" y="95"/>
                    <a:pt x="591" y="9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49">
              <a:extLst>
                <a:ext uri="{FF2B5EF4-FFF2-40B4-BE49-F238E27FC236}">
                  <a16:creationId xmlns="" xmlns:a16="http://schemas.microsoft.com/office/drawing/2014/main" id="{425F437F-FC1E-4ED7-805A-F6B06501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3350" y="5645150"/>
              <a:ext cx="1547813" cy="1697037"/>
            </a:xfrm>
            <a:custGeom>
              <a:avLst/>
              <a:gdLst>
                <a:gd name="T0" fmla="*/ 0 w 510"/>
                <a:gd name="T1" fmla="*/ 303 h 559"/>
                <a:gd name="T2" fmla="*/ 311 w 510"/>
                <a:gd name="T3" fmla="*/ 559 h 559"/>
                <a:gd name="T4" fmla="*/ 510 w 510"/>
                <a:gd name="T5" fmla="*/ 0 h 559"/>
                <a:gd name="T6" fmla="*/ 0 w 510"/>
                <a:gd name="T7" fmla="*/ 303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0" h="559">
                  <a:moveTo>
                    <a:pt x="0" y="303"/>
                  </a:moveTo>
                  <a:cubicBezTo>
                    <a:pt x="74" y="417"/>
                    <a:pt x="183" y="507"/>
                    <a:pt x="311" y="559"/>
                  </a:cubicBezTo>
                  <a:cubicBezTo>
                    <a:pt x="510" y="0"/>
                    <a:pt x="510" y="0"/>
                    <a:pt x="510" y="0"/>
                  </a:cubicBezTo>
                  <a:lnTo>
                    <a:pt x="0" y="3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0" name="Freeform: Shape 102">
            <a:extLst>
              <a:ext uri="{FF2B5EF4-FFF2-40B4-BE49-F238E27FC236}">
                <a16:creationId xmlns="" xmlns:a16="http://schemas.microsoft.com/office/drawing/2014/main" id="{5C4C69AF-9D61-408E-9E00-1FBA459A7F4C}"/>
              </a:ext>
            </a:extLst>
          </p:cNvPr>
          <p:cNvSpPr/>
          <p:nvPr/>
        </p:nvSpPr>
        <p:spPr>
          <a:xfrm>
            <a:off x="2534504" y="2140280"/>
            <a:ext cx="6930482" cy="4137764"/>
          </a:xfrm>
          <a:custGeom>
            <a:avLst/>
            <a:gdLst>
              <a:gd name="connsiteX0" fmla="*/ 4983628 w 6533086"/>
              <a:gd name="connsiteY0" fmla="*/ 0 h 3900504"/>
              <a:gd name="connsiteX1" fmla="*/ 5650893 w 6533086"/>
              <a:gd name="connsiteY1" fmla="*/ 0 h 3900504"/>
              <a:gd name="connsiteX2" fmla="*/ 5505525 w 6533086"/>
              <a:gd name="connsiteY2" fmla="*/ 117102 h 3900504"/>
              <a:gd name="connsiteX3" fmla="*/ 5576339 w 6533086"/>
              <a:gd name="connsiteY3" fmla="*/ 160269 h 3900504"/>
              <a:gd name="connsiteX4" fmla="*/ 6533086 w 6533086"/>
              <a:gd name="connsiteY4" fmla="*/ 1709525 h 3900504"/>
              <a:gd name="connsiteX5" fmla="*/ 3266543 w 6533086"/>
              <a:gd name="connsiteY5" fmla="*/ 3900504 h 3900504"/>
              <a:gd name="connsiteX6" fmla="*/ 0 w 6533086"/>
              <a:gd name="connsiteY6" fmla="*/ 1709525 h 3900504"/>
              <a:gd name="connsiteX7" fmla="*/ 956748 w 6533086"/>
              <a:gd name="connsiteY7" fmla="*/ 160269 h 3900504"/>
              <a:gd name="connsiteX8" fmla="*/ 1101878 w 6533086"/>
              <a:gd name="connsiteY8" fmla="*/ 71798 h 3900504"/>
              <a:gd name="connsiteX9" fmla="*/ 1310772 w 6533086"/>
              <a:gd name="connsiteY9" fmla="*/ 218307 h 3900504"/>
              <a:gd name="connsiteX10" fmla="*/ 1170639 w 6533086"/>
              <a:gd name="connsiteY10" fmla="*/ 303732 h 3900504"/>
              <a:gd name="connsiteX11" fmla="*/ 302487 w 6533086"/>
              <a:gd name="connsiteY11" fmla="*/ 1709525 h 3900504"/>
              <a:gd name="connsiteX12" fmla="*/ 3266543 w 6533086"/>
              <a:gd name="connsiteY12" fmla="*/ 3697617 h 3900504"/>
              <a:gd name="connsiteX13" fmla="*/ 6230599 w 6533086"/>
              <a:gd name="connsiteY13" fmla="*/ 1709525 h 3900504"/>
              <a:gd name="connsiteX14" fmla="*/ 5362448 w 6533086"/>
              <a:gd name="connsiteY14" fmla="*/ 303732 h 3900504"/>
              <a:gd name="connsiteX15" fmla="*/ 5312013 w 6533086"/>
              <a:gd name="connsiteY15" fmla="*/ 272987 h 3900504"/>
              <a:gd name="connsiteX16" fmla="*/ 5206049 w 6533086"/>
              <a:gd name="connsiteY16" fmla="*/ 358346 h 390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33086" h="3900504">
                <a:moveTo>
                  <a:pt x="4983628" y="0"/>
                </a:moveTo>
                <a:lnTo>
                  <a:pt x="5650893" y="0"/>
                </a:lnTo>
                <a:lnTo>
                  <a:pt x="5505525" y="117102"/>
                </a:lnTo>
                <a:lnTo>
                  <a:pt x="5576339" y="160269"/>
                </a:lnTo>
                <a:cubicBezTo>
                  <a:pt x="6167465" y="556758"/>
                  <a:pt x="6533086" y="1104503"/>
                  <a:pt x="6533086" y="1709525"/>
                </a:cubicBezTo>
                <a:cubicBezTo>
                  <a:pt x="6533086" y="2919569"/>
                  <a:pt x="5070605" y="3900504"/>
                  <a:pt x="3266543" y="3900504"/>
                </a:cubicBezTo>
                <a:cubicBezTo>
                  <a:pt x="1462481" y="3900504"/>
                  <a:pt x="0" y="2919569"/>
                  <a:pt x="0" y="1709525"/>
                </a:cubicBezTo>
                <a:cubicBezTo>
                  <a:pt x="0" y="1104503"/>
                  <a:pt x="365620" y="556758"/>
                  <a:pt x="956748" y="160269"/>
                </a:cubicBezTo>
                <a:lnTo>
                  <a:pt x="1101878" y="71798"/>
                </a:lnTo>
                <a:lnTo>
                  <a:pt x="1310772" y="218307"/>
                </a:lnTo>
                <a:lnTo>
                  <a:pt x="1170639" y="303732"/>
                </a:lnTo>
                <a:cubicBezTo>
                  <a:pt x="634250" y="663506"/>
                  <a:pt x="302487" y="1160529"/>
                  <a:pt x="302487" y="1709525"/>
                </a:cubicBezTo>
                <a:cubicBezTo>
                  <a:pt x="302487" y="2807518"/>
                  <a:pt x="1629540" y="3697617"/>
                  <a:pt x="3266543" y="3697617"/>
                </a:cubicBezTo>
                <a:cubicBezTo>
                  <a:pt x="4903546" y="3697617"/>
                  <a:pt x="6230599" y="2807518"/>
                  <a:pt x="6230599" y="1709525"/>
                </a:cubicBezTo>
                <a:cubicBezTo>
                  <a:pt x="6230599" y="1160529"/>
                  <a:pt x="5898836" y="663506"/>
                  <a:pt x="5362448" y="303732"/>
                </a:cubicBezTo>
                <a:lnTo>
                  <a:pt x="5312013" y="272987"/>
                </a:lnTo>
                <a:lnTo>
                  <a:pt x="5206049" y="3583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1660F2DB-CF7D-4B4A-99A5-CCDE8EEF83BA}"/>
              </a:ext>
            </a:extLst>
          </p:cNvPr>
          <p:cNvGrpSpPr/>
          <p:nvPr/>
        </p:nvGrpSpPr>
        <p:grpSpPr>
          <a:xfrm>
            <a:off x="3492709" y="2633511"/>
            <a:ext cx="5012704" cy="2985611"/>
            <a:chOff x="4519694" y="1253853"/>
            <a:chExt cx="7136303" cy="4310207"/>
          </a:xfrm>
        </p:grpSpPr>
        <p:sp>
          <p:nvSpPr>
            <p:cNvPr id="82" name="Freeform 5">
              <a:extLst>
                <a:ext uri="{FF2B5EF4-FFF2-40B4-BE49-F238E27FC236}">
                  <a16:creationId xmlns="" xmlns:a16="http://schemas.microsoft.com/office/drawing/2014/main" id="{E4CC5D11-0983-421B-AED4-861B332B5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8262" y="2626130"/>
              <a:ext cx="55916" cy="305209"/>
            </a:xfrm>
            <a:custGeom>
              <a:avLst/>
              <a:gdLst>
                <a:gd name="T0" fmla="*/ 0 w 25"/>
                <a:gd name="T1" fmla="*/ 1 h 137"/>
                <a:gd name="T2" fmla="*/ 0 w 25"/>
                <a:gd name="T3" fmla="*/ 26 h 137"/>
                <a:gd name="T4" fmla="*/ 24 w 25"/>
                <a:gd name="T5" fmla="*/ 137 h 137"/>
                <a:gd name="T6" fmla="*/ 25 w 25"/>
                <a:gd name="T7" fmla="*/ 105 h 137"/>
                <a:gd name="T8" fmla="*/ 12 w 25"/>
                <a:gd name="T9" fmla="*/ 0 h 137"/>
                <a:gd name="T10" fmla="*/ 0 w 25"/>
                <a:gd name="T11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37">
                  <a:moveTo>
                    <a:pt x="0" y="1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3" y="62"/>
                    <a:pt x="21" y="99"/>
                    <a:pt x="24" y="137"/>
                  </a:cubicBezTo>
                  <a:cubicBezTo>
                    <a:pt x="25" y="126"/>
                    <a:pt x="25" y="115"/>
                    <a:pt x="25" y="105"/>
                  </a:cubicBezTo>
                  <a:cubicBezTo>
                    <a:pt x="25" y="69"/>
                    <a:pt x="20" y="34"/>
                    <a:pt x="1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6">
              <a:extLst>
                <a:ext uri="{FF2B5EF4-FFF2-40B4-BE49-F238E27FC236}">
                  <a16:creationId xmlns="" xmlns:a16="http://schemas.microsoft.com/office/drawing/2014/main" id="{B2735816-F8B0-4C35-AAD8-8D04247A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6312" y="1710502"/>
              <a:ext cx="763023" cy="866701"/>
            </a:xfrm>
            <a:custGeom>
              <a:avLst/>
              <a:gdLst>
                <a:gd name="T0" fmla="*/ 7 w 343"/>
                <a:gd name="T1" fmla="*/ 0 h 389"/>
                <a:gd name="T2" fmla="*/ 0 w 343"/>
                <a:gd name="T3" fmla="*/ 6 h 389"/>
                <a:gd name="T4" fmla="*/ 0 w 343"/>
                <a:gd name="T5" fmla="*/ 61 h 389"/>
                <a:gd name="T6" fmla="*/ 343 w 343"/>
                <a:gd name="T7" fmla="*/ 389 h 389"/>
                <a:gd name="T8" fmla="*/ 343 w 343"/>
                <a:gd name="T9" fmla="*/ 325 h 389"/>
                <a:gd name="T10" fmla="*/ 7 w 343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389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6" y="142"/>
                    <a:pt x="279" y="265"/>
                    <a:pt x="343" y="389"/>
                  </a:cubicBezTo>
                  <a:cubicBezTo>
                    <a:pt x="343" y="325"/>
                    <a:pt x="343" y="325"/>
                    <a:pt x="343" y="325"/>
                  </a:cubicBezTo>
                  <a:cubicBezTo>
                    <a:pt x="280" y="203"/>
                    <a:pt x="160" y="82"/>
                    <a:pt x="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9">
              <a:extLst>
                <a:ext uri="{FF2B5EF4-FFF2-40B4-BE49-F238E27FC236}">
                  <a16:creationId xmlns="" xmlns:a16="http://schemas.microsoft.com/office/drawing/2014/main" id="{88159AE5-A6EC-4E44-93D9-72BAFD2D7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356" y="1710502"/>
              <a:ext cx="774672" cy="864371"/>
            </a:xfrm>
            <a:custGeom>
              <a:avLst/>
              <a:gdLst>
                <a:gd name="T0" fmla="*/ 340 w 348"/>
                <a:gd name="T1" fmla="*/ 0 h 388"/>
                <a:gd name="T2" fmla="*/ 0 w 348"/>
                <a:gd name="T3" fmla="*/ 324 h 388"/>
                <a:gd name="T4" fmla="*/ 0 w 348"/>
                <a:gd name="T5" fmla="*/ 388 h 388"/>
                <a:gd name="T6" fmla="*/ 348 w 348"/>
                <a:gd name="T7" fmla="*/ 60 h 388"/>
                <a:gd name="T8" fmla="*/ 348 w 348"/>
                <a:gd name="T9" fmla="*/ 6 h 388"/>
                <a:gd name="T10" fmla="*/ 340 w 348"/>
                <a:gd name="T1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8" h="388">
                  <a:moveTo>
                    <a:pt x="340" y="0"/>
                  </a:moveTo>
                  <a:cubicBezTo>
                    <a:pt x="184" y="83"/>
                    <a:pt x="62" y="199"/>
                    <a:pt x="0" y="324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63" y="261"/>
                    <a:pt x="188" y="143"/>
                    <a:pt x="348" y="60"/>
                  </a:cubicBezTo>
                  <a:cubicBezTo>
                    <a:pt x="348" y="6"/>
                    <a:pt x="348" y="6"/>
                    <a:pt x="348" y="6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6F5A4DCE-3BB1-4EC1-AE73-9C9C6CC0101D}"/>
                </a:ext>
              </a:extLst>
            </p:cNvPr>
            <p:cNvGrpSpPr/>
            <p:nvPr/>
          </p:nvGrpSpPr>
          <p:grpSpPr>
            <a:xfrm>
              <a:off x="4519694" y="1253853"/>
              <a:ext cx="7136303" cy="4148284"/>
              <a:chOff x="4519694" y="1253853"/>
              <a:chExt cx="7136303" cy="4148284"/>
            </a:xfrm>
            <a:gradFill>
              <a:gsLst>
                <a:gs pos="0">
                  <a:schemeClr val="accent1">
                    <a:lumMod val="61000"/>
                    <a:lumOff val="39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</p:grpSpPr>
          <p:sp>
            <p:nvSpPr>
              <p:cNvPr id="98" name="Freeform 11">
                <a:extLst>
                  <a:ext uri="{FF2B5EF4-FFF2-40B4-BE49-F238E27FC236}">
                    <a16:creationId xmlns="" xmlns:a16="http://schemas.microsoft.com/office/drawing/2014/main" id="{68A2F665-AA10-4CD8-838E-C585F225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0453" y="1256183"/>
                <a:ext cx="1840574" cy="1238311"/>
              </a:xfrm>
              <a:custGeom>
                <a:avLst/>
                <a:gdLst>
                  <a:gd name="T0" fmla="*/ 827 w 827"/>
                  <a:gd name="T1" fmla="*/ 209 h 556"/>
                  <a:gd name="T2" fmla="*/ 546 w 827"/>
                  <a:gd name="T3" fmla="*/ 0 h 556"/>
                  <a:gd name="T4" fmla="*/ 0 w 827"/>
                  <a:gd name="T5" fmla="*/ 511 h 556"/>
                  <a:gd name="T6" fmla="*/ 480 w 827"/>
                  <a:gd name="T7" fmla="*/ 556 h 556"/>
                  <a:gd name="T8" fmla="*/ 827 w 827"/>
                  <a:gd name="T9" fmla="*/ 209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7" h="556">
                    <a:moveTo>
                      <a:pt x="827" y="209"/>
                    </a:moveTo>
                    <a:cubicBezTo>
                      <a:pt x="546" y="0"/>
                      <a:pt x="546" y="0"/>
                      <a:pt x="546" y="0"/>
                    </a:cubicBezTo>
                    <a:cubicBezTo>
                      <a:pt x="291" y="129"/>
                      <a:pt x="98" y="306"/>
                      <a:pt x="0" y="511"/>
                    </a:cubicBezTo>
                    <a:cubicBezTo>
                      <a:pt x="480" y="556"/>
                      <a:pt x="480" y="556"/>
                      <a:pt x="480" y="556"/>
                    </a:cubicBezTo>
                    <a:cubicBezTo>
                      <a:pt x="542" y="419"/>
                      <a:pt x="664" y="299"/>
                      <a:pt x="827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12">
                <a:extLst>
                  <a:ext uri="{FF2B5EF4-FFF2-40B4-BE49-F238E27FC236}">
                    <a16:creationId xmlns="" xmlns:a16="http://schemas.microsoft.com/office/drawing/2014/main" id="{323AF73E-7047-4552-81B0-94F261151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6312" y="1253853"/>
                <a:ext cx="1823101" cy="1231322"/>
              </a:xfrm>
              <a:custGeom>
                <a:avLst/>
                <a:gdLst>
                  <a:gd name="T0" fmla="*/ 343 w 819"/>
                  <a:gd name="T1" fmla="*/ 553 h 553"/>
                  <a:gd name="T2" fmla="*/ 819 w 819"/>
                  <a:gd name="T3" fmla="*/ 505 h 553"/>
                  <a:gd name="T4" fmla="*/ 275 w 819"/>
                  <a:gd name="T5" fmla="*/ 0 h 553"/>
                  <a:gd name="T6" fmla="*/ 0 w 819"/>
                  <a:gd name="T7" fmla="*/ 211 h 553"/>
                  <a:gd name="T8" fmla="*/ 343 w 819"/>
                  <a:gd name="T9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9" h="553">
                    <a:moveTo>
                      <a:pt x="343" y="553"/>
                    </a:moveTo>
                    <a:cubicBezTo>
                      <a:pt x="819" y="505"/>
                      <a:pt x="819" y="505"/>
                      <a:pt x="819" y="505"/>
                    </a:cubicBezTo>
                    <a:cubicBezTo>
                      <a:pt x="720" y="303"/>
                      <a:pt x="527" y="128"/>
                      <a:pt x="275" y="0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160" y="300"/>
                      <a:pt x="281" y="418"/>
                      <a:pt x="343" y="5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13">
                <a:extLst>
                  <a:ext uri="{FF2B5EF4-FFF2-40B4-BE49-F238E27FC236}">
                    <a16:creationId xmlns="" xmlns:a16="http://schemas.microsoft.com/office/drawing/2014/main" id="{87979566-7ECA-4BC4-8480-B5D13B4E8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9694" y="2503813"/>
                <a:ext cx="1333834" cy="1474790"/>
              </a:xfrm>
              <a:custGeom>
                <a:avLst/>
                <a:gdLst>
                  <a:gd name="T0" fmla="*/ 508 w 599"/>
                  <a:gd name="T1" fmla="*/ 198 h 662"/>
                  <a:gd name="T2" fmla="*/ 533 w 599"/>
                  <a:gd name="T3" fmla="*/ 47 h 662"/>
                  <a:gd name="T4" fmla="*/ 50 w 599"/>
                  <a:gd name="T5" fmla="*/ 0 h 662"/>
                  <a:gd name="T6" fmla="*/ 0 w 599"/>
                  <a:gd name="T7" fmla="*/ 261 h 662"/>
                  <a:gd name="T8" fmla="*/ 123 w 599"/>
                  <a:gd name="T9" fmla="*/ 662 h 662"/>
                  <a:gd name="T10" fmla="*/ 599 w 599"/>
                  <a:gd name="T11" fmla="*/ 483 h 662"/>
                  <a:gd name="T12" fmla="*/ 508 w 599"/>
                  <a:gd name="T13" fmla="*/ 198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662">
                    <a:moveTo>
                      <a:pt x="508" y="198"/>
                    </a:moveTo>
                    <a:cubicBezTo>
                      <a:pt x="508" y="146"/>
                      <a:pt x="517" y="95"/>
                      <a:pt x="533" y="47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17" y="83"/>
                      <a:pt x="0" y="171"/>
                      <a:pt x="0" y="261"/>
                    </a:cubicBezTo>
                    <a:cubicBezTo>
                      <a:pt x="0" y="403"/>
                      <a:pt x="43" y="538"/>
                      <a:pt x="123" y="662"/>
                    </a:cubicBezTo>
                    <a:cubicBezTo>
                      <a:pt x="599" y="483"/>
                      <a:pt x="599" y="483"/>
                      <a:pt x="599" y="483"/>
                    </a:cubicBezTo>
                    <a:cubicBezTo>
                      <a:pt x="540" y="396"/>
                      <a:pt x="508" y="299"/>
                      <a:pt x="508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15">
                <a:extLst>
                  <a:ext uri="{FF2B5EF4-FFF2-40B4-BE49-F238E27FC236}">
                    <a16:creationId xmlns="" xmlns:a16="http://schemas.microsoft.com/office/drawing/2014/main" id="{E9699BBB-F253-42E4-9135-A847F8CD0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2163" y="2521287"/>
                <a:ext cx="1333834" cy="1457316"/>
              </a:xfrm>
              <a:custGeom>
                <a:avLst/>
                <a:gdLst>
                  <a:gd name="T0" fmla="*/ 94 w 599"/>
                  <a:gd name="T1" fmla="*/ 190 h 654"/>
                  <a:gd name="T2" fmla="*/ 0 w 599"/>
                  <a:gd name="T3" fmla="*/ 479 h 654"/>
                  <a:gd name="T4" fmla="*/ 476 w 599"/>
                  <a:gd name="T5" fmla="*/ 654 h 654"/>
                  <a:gd name="T6" fmla="*/ 599 w 599"/>
                  <a:gd name="T7" fmla="*/ 253 h 654"/>
                  <a:gd name="T8" fmla="*/ 552 w 599"/>
                  <a:gd name="T9" fmla="*/ 0 h 654"/>
                  <a:gd name="T10" fmla="*/ 72 w 599"/>
                  <a:gd name="T11" fmla="*/ 49 h 654"/>
                  <a:gd name="T12" fmla="*/ 94 w 599"/>
                  <a:gd name="T13" fmla="*/ 19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654">
                    <a:moveTo>
                      <a:pt x="94" y="190"/>
                    </a:moveTo>
                    <a:cubicBezTo>
                      <a:pt x="94" y="293"/>
                      <a:pt x="60" y="391"/>
                      <a:pt x="0" y="479"/>
                    </a:cubicBezTo>
                    <a:cubicBezTo>
                      <a:pt x="476" y="654"/>
                      <a:pt x="476" y="654"/>
                      <a:pt x="476" y="654"/>
                    </a:cubicBezTo>
                    <a:cubicBezTo>
                      <a:pt x="554" y="532"/>
                      <a:pt x="599" y="394"/>
                      <a:pt x="599" y="253"/>
                    </a:cubicBezTo>
                    <a:cubicBezTo>
                      <a:pt x="599" y="166"/>
                      <a:pt x="583" y="81"/>
                      <a:pt x="552" y="0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86" y="94"/>
                      <a:pt x="94" y="141"/>
                      <a:pt x="94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16">
                <a:extLst>
                  <a:ext uri="{FF2B5EF4-FFF2-40B4-BE49-F238E27FC236}">
                    <a16:creationId xmlns="" xmlns:a16="http://schemas.microsoft.com/office/drawing/2014/main" id="{791F018C-50A0-4BB3-96B7-4713D74BC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2007" y="3700187"/>
                <a:ext cx="2197040" cy="1502748"/>
              </a:xfrm>
              <a:custGeom>
                <a:avLst/>
                <a:gdLst>
                  <a:gd name="T0" fmla="*/ 0 w 987"/>
                  <a:gd name="T1" fmla="*/ 314 h 675"/>
                  <a:gd name="T2" fmla="*/ 200 w 987"/>
                  <a:gd name="T3" fmla="*/ 675 h 675"/>
                  <a:gd name="T4" fmla="*/ 987 w 987"/>
                  <a:gd name="T5" fmla="*/ 185 h 675"/>
                  <a:gd name="T6" fmla="*/ 516 w 987"/>
                  <a:gd name="T7" fmla="*/ 0 h 675"/>
                  <a:gd name="T8" fmla="*/ 0 w 987"/>
                  <a:gd name="T9" fmla="*/ 314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7" h="675">
                    <a:moveTo>
                      <a:pt x="0" y="314"/>
                    </a:moveTo>
                    <a:cubicBezTo>
                      <a:pt x="200" y="675"/>
                      <a:pt x="200" y="675"/>
                      <a:pt x="200" y="675"/>
                    </a:cubicBezTo>
                    <a:cubicBezTo>
                      <a:pt x="542" y="576"/>
                      <a:pt x="821" y="402"/>
                      <a:pt x="987" y="185"/>
                    </a:cubicBezTo>
                    <a:cubicBezTo>
                      <a:pt x="516" y="0"/>
                      <a:pt x="516" y="0"/>
                      <a:pt x="516" y="0"/>
                    </a:cubicBezTo>
                    <a:cubicBezTo>
                      <a:pt x="402" y="139"/>
                      <a:pt x="220" y="250"/>
                      <a:pt x="0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17">
                <a:extLst>
                  <a:ext uri="{FF2B5EF4-FFF2-40B4-BE49-F238E27FC236}">
                    <a16:creationId xmlns="" xmlns:a16="http://schemas.microsoft.com/office/drawing/2014/main" id="{86F7F6EA-B5B2-4228-9D52-9A7C9D78F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854" y="4450396"/>
                <a:ext cx="2466137" cy="951741"/>
              </a:xfrm>
              <a:custGeom>
                <a:avLst/>
                <a:gdLst>
                  <a:gd name="T0" fmla="*/ 553 w 1108"/>
                  <a:gd name="T1" fmla="*/ 40 h 427"/>
                  <a:gd name="T2" fmla="*/ 196 w 1108"/>
                  <a:gd name="T3" fmla="*/ 1 h 427"/>
                  <a:gd name="T4" fmla="*/ 0 w 1108"/>
                  <a:gd name="T5" fmla="*/ 364 h 427"/>
                  <a:gd name="T6" fmla="*/ 552 w 1108"/>
                  <a:gd name="T7" fmla="*/ 427 h 427"/>
                  <a:gd name="T8" fmla="*/ 1108 w 1108"/>
                  <a:gd name="T9" fmla="*/ 363 h 427"/>
                  <a:gd name="T10" fmla="*/ 916 w 1108"/>
                  <a:gd name="T11" fmla="*/ 0 h 427"/>
                  <a:gd name="T12" fmla="*/ 553 w 1108"/>
                  <a:gd name="T13" fmla="*/ 4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8" h="427">
                    <a:moveTo>
                      <a:pt x="553" y="40"/>
                    </a:moveTo>
                    <a:cubicBezTo>
                      <a:pt x="428" y="40"/>
                      <a:pt x="308" y="27"/>
                      <a:pt x="196" y="1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172" y="405"/>
                      <a:pt x="358" y="427"/>
                      <a:pt x="552" y="427"/>
                    </a:cubicBezTo>
                    <a:cubicBezTo>
                      <a:pt x="747" y="427"/>
                      <a:pt x="935" y="405"/>
                      <a:pt x="1108" y="363"/>
                    </a:cubicBezTo>
                    <a:cubicBezTo>
                      <a:pt x="916" y="0"/>
                      <a:pt x="916" y="0"/>
                      <a:pt x="916" y="0"/>
                    </a:cubicBezTo>
                    <a:cubicBezTo>
                      <a:pt x="803" y="26"/>
                      <a:pt x="681" y="40"/>
                      <a:pt x="55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18">
                <a:extLst>
                  <a:ext uri="{FF2B5EF4-FFF2-40B4-BE49-F238E27FC236}">
                    <a16:creationId xmlns="" xmlns:a16="http://schemas.microsoft.com/office/drawing/2014/main" id="{BE2891B8-39EA-41A9-98F6-49F37C476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3634" y="3688538"/>
                <a:ext cx="2192380" cy="1510903"/>
              </a:xfrm>
              <a:custGeom>
                <a:avLst/>
                <a:gdLst>
                  <a:gd name="T0" fmla="*/ 466 w 985"/>
                  <a:gd name="T1" fmla="*/ 0 h 678"/>
                  <a:gd name="T2" fmla="*/ 0 w 985"/>
                  <a:gd name="T3" fmla="*/ 193 h 678"/>
                  <a:gd name="T4" fmla="*/ 778 w 985"/>
                  <a:gd name="T5" fmla="*/ 678 h 678"/>
                  <a:gd name="T6" fmla="*/ 985 w 985"/>
                  <a:gd name="T7" fmla="*/ 319 h 678"/>
                  <a:gd name="T8" fmla="*/ 466 w 985"/>
                  <a:gd name="T9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5" h="678">
                    <a:moveTo>
                      <a:pt x="466" y="0"/>
                    </a:moveTo>
                    <a:cubicBezTo>
                      <a:pt x="0" y="193"/>
                      <a:pt x="0" y="193"/>
                      <a:pt x="0" y="193"/>
                    </a:cubicBezTo>
                    <a:cubicBezTo>
                      <a:pt x="165" y="407"/>
                      <a:pt x="440" y="580"/>
                      <a:pt x="778" y="678"/>
                    </a:cubicBezTo>
                    <a:cubicBezTo>
                      <a:pt x="985" y="319"/>
                      <a:pt x="985" y="319"/>
                      <a:pt x="985" y="319"/>
                    </a:cubicBezTo>
                    <a:cubicBezTo>
                      <a:pt x="762" y="253"/>
                      <a:pt x="580" y="140"/>
                      <a:pt x="4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6" name="Freeform 19">
              <a:extLst>
                <a:ext uri="{FF2B5EF4-FFF2-40B4-BE49-F238E27FC236}">
                  <a16:creationId xmlns="" xmlns:a16="http://schemas.microsoft.com/office/drawing/2014/main" id="{FF4FEEC7-5C24-4DA7-BD10-E68BAC7B2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677" y="4111403"/>
              <a:ext cx="1754370" cy="1254620"/>
            </a:xfrm>
            <a:custGeom>
              <a:avLst/>
              <a:gdLst>
                <a:gd name="T0" fmla="*/ 0 w 788"/>
                <a:gd name="T1" fmla="*/ 490 h 563"/>
                <a:gd name="T2" fmla="*/ 0 w 788"/>
                <a:gd name="T3" fmla="*/ 563 h 563"/>
                <a:gd name="T4" fmla="*/ 788 w 788"/>
                <a:gd name="T5" fmla="*/ 73 h 563"/>
                <a:gd name="T6" fmla="*/ 788 w 788"/>
                <a:gd name="T7" fmla="*/ 0 h 563"/>
                <a:gd name="T8" fmla="*/ 0 w 788"/>
                <a:gd name="T9" fmla="*/ 49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563">
                  <a:moveTo>
                    <a:pt x="0" y="49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343" y="464"/>
                    <a:pt x="622" y="290"/>
                    <a:pt x="788" y="73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22" y="217"/>
                    <a:pt x="343" y="391"/>
                    <a:pt x="0" y="49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20">
              <a:extLst>
                <a:ext uri="{FF2B5EF4-FFF2-40B4-BE49-F238E27FC236}">
                  <a16:creationId xmlns="" xmlns:a16="http://schemas.microsoft.com/office/drawing/2014/main" id="{8ACBB2B2-9459-4FB4-90E0-F7BFDA91E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2240" y="3165488"/>
              <a:ext cx="273757" cy="975039"/>
            </a:xfrm>
            <a:custGeom>
              <a:avLst/>
              <a:gdLst>
                <a:gd name="T0" fmla="*/ 122 w 123"/>
                <a:gd name="T1" fmla="*/ 0 h 438"/>
                <a:gd name="T2" fmla="*/ 0 w 123"/>
                <a:gd name="T3" fmla="*/ 365 h 438"/>
                <a:gd name="T4" fmla="*/ 0 w 123"/>
                <a:gd name="T5" fmla="*/ 438 h 438"/>
                <a:gd name="T6" fmla="*/ 123 w 123"/>
                <a:gd name="T7" fmla="*/ 37 h 438"/>
                <a:gd name="T8" fmla="*/ 122 w 123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38">
                  <a:moveTo>
                    <a:pt x="122" y="0"/>
                  </a:moveTo>
                  <a:cubicBezTo>
                    <a:pt x="116" y="129"/>
                    <a:pt x="73" y="252"/>
                    <a:pt x="0" y="365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79" y="315"/>
                    <a:pt x="123" y="179"/>
                    <a:pt x="123" y="37"/>
                  </a:cubicBezTo>
                  <a:cubicBezTo>
                    <a:pt x="123" y="25"/>
                    <a:pt x="123" y="12"/>
                    <a:pt x="12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1">
              <a:extLst>
                <a:ext uri="{FF2B5EF4-FFF2-40B4-BE49-F238E27FC236}">
                  <a16:creationId xmlns="" xmlns:a16="http://schemas.microsoft.com/office/drawing/2014/main" id="{55062BB8-0625-4BD5-A75C-2B27E0DCD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34" y="4118393"/>
              <a:ext cx="1727577" cy="1242971"/>
            </a:xfrm>
            <a:custGeom>
              <a:avLst/>
              <a:gdLst>
                <a:gd name="T0" fmla="*/ 0 w 776"/>
                <a:gd name="T1" fmla="*/ 0 h 558"/>
                <a:gd name="T2" fmla="*/ 0 w 776"/>
                <a:gd name="T3" fmla="*/ 73 h 558"/>
                <a:gd name="T4" fmla="*/ 776 w 776"/>
                <a:gd name="T5" fmla="*/ 558 h 558"/>
                <a:gd name="T6" fmla="*/ 776 w 776"/>
                <a:gd name="T7" fmla="*/ 485 h 558"/>
                <a:gd name="T8" fmla="*/ 0 w 776"/>
                <a:gd name="T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558">
                  <a:moveTo>
                    <a:pt x="0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65" y="287"/>
                    <a:pt x="439" y="459"/>
                    <a:pt x="776" y="558"/>
                  </a:cubicBezTo>
                  <a:cubicBezTo>
                    <a:pt x="776" y="485"/>
                    <a:pt x="776" y="485"/>
                    <a:pt x="776" y="485"/>
                  </a:cubicBezTo>
                  <a:cubicBezTo>
                    <a:pt x="439" y="386"/>
                    <a:pt x="165" y="2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2">
              <a:extLst>
                <a:ext uri="{FF2B5EF4-FFF2-40B4-BE49-F238E27FC236}">
                  <a16:creationId xmlns="" xmlns:a16="http://schemas.microsoft.com/office/drawing/2014/main" id="{E709D056-56B4-429A-B253-7A06F516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854" y="5258851"/>
              <a:ext cx="2466137" cy="305209"/>
            </a:xfrm>
            <a:custGeom>
              <a:avLst/>
              <a:gdLst>
                <a:gd name="T0" fmla="*/ 552 w 1108"/>
                <a:gd name="T1" fmla="*/ 64 h 137"/>
                <a:gd name="T2" fmla="*/ 0 w 1108"/>
                <a:gd name="T3" fmla="*/ 1 h 137"/>
                <a:gd name="T4" fmla="*/ 0 w 1108"/>
                <a:gd name="T5" fmla="*/ 74 h 137"/>
                <a:gd name="T6" fmla="*/ 552 w 1108"/>
                <a:gd name="T7" fmla="*/ 137 h 137"/>
                <a:gd name="T8" fmla="*/ 1108 w 1108"/>
                <a:gd name="T9" fmla="*/ 73 h 137"/>
                <a:gd name="T10" fmla="*/ 1108 w 1108"/>
                <a:gd name="T11" fmla="*/ 0 h 137"/>
                <a:gd name="T12" fmla="*/ 552 w 1108"/>
                <a:gd name="T13" fmla="*/ 6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8" h="137">
                  <a:moveTo>
                    <a:pt x="552" y="64"/>
                  </a:moveTo>
                  <a:cubicBezTo>
                    <a:pt x="358" y="64"/>
                    <a:pt x="172" y="42"/>
                    <a:pt x="0" y="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72" y="115"/>
                    <a:pt x="358" y="137"/>
                    <a:pt x="552" y="137"/>
                  </a:cubicBezTo>
                  <a:cubicBezTo>
                    <a:pt x="747" y="137"/>
                    <a:pt x="935" y="115"/>
                    <a:pt x="1108" y="73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935" y="42"/>
                    <a:pt x="747" y="64"/>
                    <a:pt x="552" y="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23">
              <a:extLst>
                <a:ext uri="{FF2B5EF4-FFF2-40B4-BE49-F238E27FC236}">
                  <a16:creationId xmlns="" xmlns:a16="http://schemas.microsoft.com/office/drawing/2014/main" id="{123A33E6-2E5D-4910-8544-36F0142BF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94" y="3165488"/>
              <a:ext cx="273757" cy="975039"/>
            </a:xfrm>
            <a:custGeom>
              <a:avLst/>
              <a:gdLst>
                <a:gd name="T0" fmla="*/ 1 w 123"/>
                <a:gd name="T1" fmla="*/ 0 h 438"/>
                <a:gd name="T2" fmla="*/ 0 w 123"/>
                <a:gd name="T3" fmla="*/ 37 h 438"/>
                <a:gd name="T4" fmla="*/ 123 w 123"/>
                <a:gd name="T5" fmla="*/ 438 h 438"/>
                <a:gd name="T6" fmla="*/ 123 w 123"/>
                <a:gd name="T7" fmla="*/ 364 h 438"/>
                <a:gd name="T8" fmla="*/ 1 w 123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38">
                  <a:moveTo>
                    <a:pt x="1" y="0"/>
                  </a:moveTo>
                  <a:cubicBezTo>
                    <a:pt x="0" y="12"/>
                    <a:pt x="0" y="25"/>
                    <a:pt x="0" y="37"/>
                  </a:cubicBezTo>
                  <a:cubicBezTo>
                    <a:pt x="0" y="179"/>
                    <a:pt x="43" y="314"/>
                    <a:pt x="123" y="438"/>
                  </a:cubicBezTo>
                  <a:cubicBezTo>
                    <a:pt x="123" y="364"/>
                    <a:pt x="123" y="364"/>
                    <a:pt x="123" y="364"/>
                  </a:cubicBezTo>
                  <a:cubicBezTo>
                    <a:pt x="50" y="252"/>
                    <a:pt x="7" y="129"/>
                    <a:pt x="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24">
              <a:extLst>
                <a:ext uri="{FF2B5EF4-FFF2-40B4-BE49-F238E27FC236}">
                  <a16:creationId xmlns="" xmlns:a16="http://schemas.microsoft.com/office/drawing/2014/main" id="{32FA76FB-9B9A-41F9-8A95-CF1F5BA63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502" y="2606326"/>
              <a:ext cx="66401" cy="325013"/>
            </a:xfrm>
            <a:custGeom>
              <a:avLst/>
              <a:gdLst>
                <a:gd name="T0" fmla="*/ 16 w 30"/>
                <a:gd name="T1" fmla="*/ 0 h 146"/>
                <a:gd name="T2" fmla="*/ 0 w 30"/>
                <a:gd name="T3" fmla="*/ 114 h 146"/>
                <a:gd name="T4" fmla="*/ 1 w 30"/>
                <a:gd name="T5" fmla="*/ 146 h 146"/>
                <a:gd name="T6" fmla="*/ 30 w 30"/>
                <a:gd name="T7" fmla="*/ 18 h 146"/>
                <a:gd name="T8" fmla="*/ 30 w 30"/>
                <a:gd name="T9" fmla="*/ 1 h 146"/>
                <a:gd name="T10" fmla="*/ 16 w 30"/>
                <a:gd name="T1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6">
                  <a:moveTo>
                    <a:pt x="16" y="0"/>
                  </a:moveTo>
                  <a:cubicBezTo>
                    <a:pt x="5" y="37"/>
                    <a:pt x="0" y="74"/>
                    <a:pt x="0" y="114"/>
                  </a:cubicBezTo>
                  <a:cubicBezTo>
                    <a:pt x="0" y="124"/>
                    <a:pt x="0" y="135"/>
                    <a:pt x="1" y="146"/>
                  </a:cubicBezTo>
                  <a:cubicBezTo>
                    <a:pt x="4" y="102"/>
                    <a:pt x="14" y="59"/>
                    <a:pt x="30" y="18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25">
              <a:extLst>
                <a:ext uri="{FF2B5EF4-FFF2-40B4-BE49-F238E27FC236}">
                  <a16:creationId xmlns="" xmlns:a16="http://schemas.microsoft.com/office/drawing/2014/main" id="{F351BBF8-7239-40BF-BD34-78653BF10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453" y="2394310"/>
              <a:ext cx="1065903" cy="180563"/>
            </a:xfrm>
            <a:custGeom>
              <a:avLst/>
              <a:gdLst>
                <a:gd name="T0" fmla="*/ 0 w 915"/>
                <a:gd name="T1" fmla="*/ 0 h 155"/>
                <a:gd name="T2" fmla="*/ 0 w 915"/>
                <a:gd name="T3" fmla="*/ 101 h 155"/>
                <a:gd name="T4" fmla="*/ 915 w 915"/>
                <a:gd name="T5" fmla="*/ 155 h 155"/>
                <a:gd name="T6" fmla="*/ 915 w 915"/>
                <a:gd name="T7" fmla="*/ 32 h 155"/>
                <a:gd name="T8" fmla="*/ 0 w 915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5" h="155">
                  <a:moveTo>
                    <a:pt x="0" y="0"/>
                  </a:moveTo>
                  <a:lnTo>
                    <a:pt x="0" y="101"/>
                  </a:lnTo>
                  <a:lnTo>
                    <a:pt x="915" y="155"/>
                  </a:lnTo>
                  <a:lnTo>
                    <a:pt x="91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26">
              <a:extLst>
                <a:ext uri="{FF2B5EF4-FFF2-40B4-BE49-F238E27FC236}">
                  <a16:creationId xmlns="" xmlns:a16="http://schemas.microsoft.com/office/drawing/2014/main" id="{44AB793C-6523-499B-B2B4-429436B84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3451" y="3579035"/>
              <a:ext cx="1060078" cy="561492"/>
            </a:xfrm>
            <a:custGeom>
              <a:avLst/>
              <a:gdLst>
                <a:gd name="T0" fmla="*/ 0 w 910"/>
                <a:gd name="T1" fmla="*/ 482 h 482"/>
                <a:gd name="T2" fmla="*/ 910 w 910"/>
                <a:gd name="T3" fmla="*/ 121 h 482"/>
                <a:gd name="T4" fmla="*/ 910 w 910"/>
                <a:gd name="T5" fmla="*/ 0 h 482"/>
                <a:gd name="T6" fmla="*/ 0 w 910"/>
                <a:gd name="T7" fmla="*/ 341 h 482"/>
                <a:gd name="T8" fmla="*/ 0 w 910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82">
                  <a:moveTo>
                    <a:pt x="0" y="482"/>
                  </a:moveTo>
                  <a:lnTo>
                    <a:pt x="910" y="121"/>
                  </a:lnTo>
                  <a:lnTo>
                    <a:pt x="910" y="0"/>
                  </a:lnTo>
                  <a:lnTo>
                    <a:pt x="0" y="341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27">
              <a:extLst>
                <a:ext uri="{FF2B5EF4-FFF2-40B4-BE49-F238E27FC236}">
                  <a16:creationId xmlns="" xmlns:a16="http://schemas.microsoft.com/office/drawing/2014/main" id="{8ED1DD4E-4D4F-46FC-A2F0-4D6C03E5A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210" y="4399139"/>
              <a:ext cx="464804" cy="962225"/>
            </a:xfrm>
            <a:custGeom>
              <a:avLst/>
              <a:gdLst>
                <a:gd name="T0" fmla="*/ 399 w 399"/>
                <a:gd name="T1" fmla="*/ 0 h 826"/>
                <a:gd name="T2" fmla="*/ 399 w 399"/>
                <a:gd name="T3" fmla="*/ 149 h 826"/>
                <a:gd name="T4" fmla="*/ 0 w 399"/>
                <a:gd name="T5" fmla="*/ 826 h 826"/>
                <a:gd name="T6" fmla="*/ 0 w 399"/>
                <a:gd name="T7" fmla="*/ 687 h 826"/>
                <a:gd name="T8" fmla="*/ 399 w 399"/>
                <a:gd name="T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826">
                  <a:moveTo>
                    <a:pt x="399" y="0"/>
                  </a:moveTo>
                  <a:lnTo>
                    <a:pt x="399" y="149"/>
                  </a:lnTo>
                  <a:lnTo>
                    <a:pt x="0" y="826"/>
                  </a:lnTo>
                  <a:lnTo>
                    <a:pt x="0" y="687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28">
              <a:extLst>
                <a:ext uri="{FF2B5EF4-FFF2-40B4-BE49-F238E27FC236}">
                  <a16:creationId xmlns="" xmlns:a16="http://schemas.microsoft.com/office/drawing/2014/main" id="{DEF21C07-8F6D-4944-995B-F3337F4F4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2007" y="4399139"/>
              <a:ext cx="442670" cy="966884"/>
            </a:xfrm>
            <a:custGeom>
              <a:avLst/>
              <a:gdLst>
                <a:gd name="T0" fmla="*/ 0 w 380"/>
                <a:gd name="T1" fmla="*/ 0 h 830"/>
                <a:gd name="T2" fmla="*/ 0 w 380"/>
                <a:gd name="T3" fmla="*/ 145 h 830"/>
                <a:gd name="T4" fmla="*/ 380 w 380"/>
                <a:gd name="T5" fmla="*/ 830 h 830"/>
                <a:gd name="T6" fmla="*/ 380 w 380"/>
                <a:gd name="T7" fmla="*/ 690 h 830"/>
                <a:gd name="T8" fmla="*/ 0 w 380"/>
                <a:gd name="T9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830">
                  <a:moveTo>
                    <a:pt x="0" y="0"/>
                  </a:moveTo>
                  <a:lnTo>
                    <a:pt x="0" y="145"/>
                  </a:lnTo>
                  <a:lnTo>
                    <a:pt x="380" y="830"/>
                  </a:lnTo>
                  <a:lnTo>
                    <a:pt x="380" y="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29">
              <a:extLst>
                <a:ext uri="{FF2B5EF4-FFF2-40B4-BE49-F238E27FC236}">
                  <a16:creationId xmlns="" xmlns:a16="http://schemas.microsoft.com/office/drawing/2014/main" id="{371CCA37-8ED0-43CD-9AC9-3F10A87DD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2163" y="3588354"/>
              <a:ext cx="1060078" cy="552172"/>
            </a:xfrm>
            <a:custGeom>
              <a:avLst/>
              <a:gdLst>
                <a:gd name="T0" fmla="*/ 910 w 910"/>
                <a:gd name="T1" fmla="*/ 474 h 474"/>
                <a:gd name="T2" fmla="*/ 0 w 910"/>
                <a:gd name="T3" fmla="*/ 124 h 474"/>
                <a:gd name="T4" fmla="*/ 0 w 910"/>
                <a:gd name="T5" fmla="*/ 0 h 474"/>
                <a:gd name="T6" fmla="*/ 910 w 910"/>
                <a:gd name="T7" fmla="*/ 335 h 474"/>
                <a:gd name="T8" fmla="*/ 910 w 910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474">
                  <a:moveTo>
                    <a:pt x="910" y="47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910" y="335"/>
                  </a:lnTo>
                  <a:lnTo>
                    <a:pt x="910" y="4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30">
              <a:extLst>
                <a:ext uri="{FF2B5EF4-FFF2-40B4-BE49-F238E27FC236}">
                  <a16:creationId xmlns="" xmlns:a16="http://schemas.microsoft.com/office/drawing/2014/main" id="{07C8775D-CC76-46C4-98AD-05979CAC0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335" y="2379167"/>
              <a:ext cx="1060078" cy="198037"/>
            </a:xfrm>
            <a:custGeom>
              <a:avLst/>
              <a:gdLst>
                <a:gd name="T0" fmla="*/ 0 w 910"/>
                <a:gd name="T1" fmla="*/ 170 h 170"/>
                <a:gd name="T2" fmla="*/ 910 w 910"/>
                <a:gd name="T3" fmla="*/ 109 h 170"/>
                <a:gd name="T4" fmla="*/ 910 w 910"/>
                <a:gd name="T5" fmla="*/ 0 h 170"/>
                <a:gd name="T6" fmla="*/ 0 w 910"/>
                <a:gd name="T7" fmla="*/ 47 h 170"/>
                <a:gd name="T8" fmla="*/ 0 w 91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170">
                  <a:moveTo>
                    <a:pt x="0" y="170"/>
                  </a:moveTo>
                  <a:lnTo>
                    <a:pt x="910" y="109"/>
                  </a:lnTo>
                  <a:lnTo>
                    <a:pt x="910" y="0"/>
                  </a:lnTo>
                  <a:lnTo>
                    <a:pt x="0" y="47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3642367E-93EE-4870-B6E0-2A5571D7D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48" y="2188780"/>
            <a:ext cx="2438405" cy="2438405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1064073" y="763503"/>
            <a:ext cx="973257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cs typeface="B Titr" panose="00000700000000000000" pitchFamily="2" charset="-78"/>
              </a:rPr>
              <a:t>گزارش بازنگری </a:t>
            </a:r>
            <a:r>
              <a:rPr lang="fa-IR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cs typeface="B Titr" panose="00000700000000000000" pitchFamily="2" charset="-78"/>
              </a:rPr>
              <a:t>مدیریت </a:t>
            </a:r>
            <a:r>
              <a:rPr lang="fa-IR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cs typeface="B Titr" panose="00000700000000000000" pitchFamily="2" charset="-78"/>
              </a:rPr>
              <a:t>سیستم مدیریت یکپارچه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0" y="4811672"/>
            <a:ext cx="546392" cy="562794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366603" y="5343114"/>
            <a:ext cx="2283272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</a:t>
            </a:r>
            <a:r>
              <a:rPr lang="fa-IR" sz="1050" dirty="0" smtClean="0">
                <a:solidFill>
                  <a:prstClr val="black"/>
                </a:solidFill>
                <a:cs typeface="B Titr" panose="00000700000000000000" pitchFamily="2" charset="-78"/>
              </a:rPr>
              <a:t>توسعه مدیریت و تحقیقات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اسفند  1400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98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nl-NL" sz="1363" b="1">
                <a:solidFill>
                  <a:srgbClr val="FFFFFF"/>
                </a:solidFill>
              </a:rPr>
              <a:pPr algn="ctr"/>
              <a:t>10</a:t>
            </a:fld>
            <a:endParaRPr kumimoji="0" lang="nl-NL"/>
          </a:p>
        </p:txBody>
      </p:sp>
      <p:sp>
        <p:nvSpPr>
          <p:cNvPr id="4" name="Rectangle 3"/>
          <p:cNvSpPr/>
          <p:nvPr/>
        </p:nvSpPr>
        <p:spPr>
          <a:xfrm>
            <a:off x="2424908" y="1353589"/>
            <a:ext cx="7570296" cy="42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0" b="1" dirty="0">
              <a:solidFill>
                <a:srgbClr val="FF0000"/>
              </a:solidFill>
              <a:cs typeface="B Titr" pitchFamily="2" charset="-78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14911674"/>
              </p:ext>
            </p:extLst>
          </p:nvPr>
        </p:nvGraphicFramePr>
        <p:xfrm>
          <a:off x="2275113" y="2068287"/>
          <a:ext cx="6942157" cy="4550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3690728" y="859142"/>
            <a:ext cx="6661812" cy="899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B Zar" panose="00000400000000000000" pitchFamily="2" charset="-78"/>
              </a:rPr>
              <a:t>تغییرات تاثیرگذار بر سیستم مدیریتی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432" y="2308732"/>
            <a:ext cx="4259796" cy="47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بازبینی مستندات مربوط به مسئولیت‌ها و اختیارات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9432" y="2835322"/>
            <a:ext cx="4151541" cy="47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به‌روزرسانی شناسنامه فرایندها و مستندات مرتبط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955" y="3348987"/>
            <a:ext cx="4323642" cy="47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تغییر برخی گردش‌ کارها از جمله در حوزه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HSE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5964" y="3781163"/>
            <a:ext cx="4955842" cy="47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accent3">
                    <a:lumMod val="50000"/>
                  </a:schemeClr>
                </a:solidFill>
                <a:cs typeface="B Zar" panose="00000400000000000000" pitchFamily="2" charset="-78"/>
              </a:rPr>
              <a:t>بازنگری مستندات سیستم مدیریت یکپارچه از جمله گردش کارهای راهنمای سیستم مدیریت یکپارچه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6158" y="4475991"/>
            <a:ext cx="4955842" cy="47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accent3">
                    <a:lumMod val="50000"/>
                  </a:schemeClr>
                </a:solidFill>
                <a:cs typeface="B Zar" panose="00000400000000000000" pitchFamily="2" charset="-78"/>
              </a:rPr>
              <a:t>به‌روزرسانی ارزیابی ریسک فرایندها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569068" y="3968743"/>
            <a:ext cx="4259796" cy="47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rgbClr val="441D61"/>
                </a:solidFill>
                <a:cs typeface="B Zar" panose="00000400000000000000" pitchFamily="2" charset="-78"/>
              </a:rPr>
              <a:t>بازنگری خط‌مشی سیستم مدیریت یکپارچه</a:t>
            </a:r>
            <a:endParaRPr lang="en-US" sz="2000" dirty="0">
              <a:solidFill>
                <a:srgbClr val="441D6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" y="4683564"/>
            <a:ext cx="2427514" cy="102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rgbClr val="441D61"/>
                </a:solidFill>
                <a:cs typeface="B Zar" panose="00000400000000000000" pitchFamily="2" charset="-78"/>
              </a:rPr>
              <a:t>ارزیابی و تعیین اهداف کلان و برنامه‌های بهبود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66555" y="5590726"/>
            <a:ext cx="2689119" cy="713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rgbClr val="441D61"/>
                </a:solidFill>
                <a:cs typeface="B Zar" panose="00000400000000000000" pitchFamily="2" charset="-78"/>
              </a:rPr>
              <a:t>تعیین روند ارزیابی و بازنگری عملکرد سیستم</a:t>
            </a:r>
          </a:p>
        </p:txBody>
      </p:sp>
    </p:spTree>
    <p:extLst>
      <p:ext uri="{BB962C8B-B14F-4D97-AF65-F5344CB8AC3E}">
        <p14:creationId xmlns:p14="http://schemas.microsoft.com/office/powerpoint/2010/main" val="28829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/>
      <p:bldP spid="11" grpId="0"/>
      <p:bldP spid="12" grpId="0"/>
      <p:bldP spid="14" grpId="0"/>
      <p:bldP spid="15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436" y="1984187"/>
            <a:ext cx="1086522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60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  <a:hlinkClick r:id="rId2" action="ppaction://hlinkfile"/>
              </a:rPr>
              <a:t>رضایت مشتری و بازخورد از افراد ذینفعان مرتبط</a:t>
            </a:r>
            <a:endParaRPr lang="en-US" sz="60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" name="Action Button: Home 2">
            <a:hlinkClick r:id="rId3" action="ppaction://hlinksldjump" highlightClick="1"/>
          </p:cNvPr>
          <p:cNvSpPr/>
          <p:nvPr/>
        </p:nvSpPr>
        <p:spPr>
          <a:xfrm>
            <a:off x="5889812" y="6384365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573672"/>
            <a:ext cx="546392" cy="562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883" y="61051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8514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692" y="245327"/>
            <a:ext cx="4728117" cy="104821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</a:rPr>
              <a:t>رضایت مشتری و بازخورد از افراد ذینفعان مرتبط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7321" y="1876096"/>
            <a:ext cx="98752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200000"/>
              </a:lnSpc>
            </a:pPr>
            <a:r>
              <a:rPr lang="fa-IR" sz="2400" b="1" dirty="0" smtClean="0">
                <a:cs typeface="B Zar" panose="00000400000000000000" pitchFamily="2" charset="-78"/>
              </a:rPr>
              <a:t>با توجه به اعلام دفتر روابط عمومی، نظرسنجی کارکنان و مشترکین صورت پذیرفته و در ادامه نتایج آنها نمایش داده شده است، اما نظرسنجی از مراجعین و مسئولان جامعه بنا به دستور آبفا استان انجام نشده است.</a:t>
            </a:r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216323"/>
            <a:ext cx="546392" cy="562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883" y="5747765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75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692" y="245327"/>
            <a:ext cx="4728117" cy="104821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400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Titr" panose="00000700000000000000" pitchFamily="2" charset="-78"/>
                <a:hlinkClick r:id="rId2" action="ppaction://hlinkfile"/>
              </a:rPr>
              <a:t>نظرسنجی کارکنان</a:t>
            </a:r>
            <a:endParaRPr lang="fa-IR" sz="24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40" y="5749993"/>
            <a:ext cx="546392" cy="562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312787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1636" y="1777548"/>
            <a:ext cx="9807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نتایج حاصل از نظرسنجی بیان کننده این موضوع است </a:t>
            </a:r>
            <a:r>
              <a:rPr lang="fa-IR" dirty="0" smtClean="0">
                <a:cs typeface="B Zar" panose="00000400000000000000" pitchFamily="2" charset="-78"/>
              </a:rPr>
              <a:t>که بیشترین امتیاز رضایت، بالاتر </a:t>
            </a:r>
            <a:r>
              <a:rPr lang="fa-IR" dirty="0">
                <a:cs typeface="B Zar" panose="00000400000000000000" pitchFamily="2" charset="-78"/>
              </a:rPr>
              <a:t>از </a:t>
            </a:r>
            <a:r>
              <a:rPr lang="fa-IR" dirty="0" smtClean="0">
                <a:cs typeface="B Zar" panose="00000400000000000000" pitchFamily="2" charset="-78"/>
              </a:rPr>
              <a:t>70  و </a:t>
            </a:r>
            <a:r>
              <a:rPr lang="fa-IR" dirty="0">
                <a:cs typeface="B Zar" panose="00000400000000000000" pitchFamily="2" charset="-78"/>
              </a:rPr>
              <a:t>کمترین امتیاز </a:t>
            </a:r>
            <a:r>
              <a:rPr lang="fa-IR" dirty="0" smtClean="0">
                <a:cs typeface="B Zar" panose="00000400000000000000" pitchFamily="2" charset="-78"/>
              </a:rPr>
              <a:t>بین 60 </a:t>
            </a:r>
            <a:r>
              <a:rPr lang="fa-IR" dirty="0">
                <a:cs typeface="B Zar" panose="00000400000000000000" pitchFamily="2" charset="-78"/>
              </a:rPr>
              <a:t>تا 70 </a:t>
            </a:r>
            <a:r>
              <a:rPr lang="fa-IR" dirty="0" smtClean="0">
                <a:cs typeface="B Zar" panose="00000400000000000000" pitchFamily="2" charset="-78"/>
              </a:rPr>
              <a:t>است </a:t>
            </a:r>
            <a:r>
              <a:rPr lang="fa-IR" dirty="0">
                <a:cs typeface="B Zar" panose="00000400000000000000" pitchFamily="2" charset="-78"/>
              </a:rPr>
              <a:t>که نیازمند توجه </a:t>
            </a:r>
            <a:r>
              <a:rPr lang="fa-IR" dirty="0" smtClean="0">
                <a:cs typeface="B Zar" panose="00000400000000000000" pitchFamily="2" charset="-78"/>
              </a:rPr>
              <a:t>بیشتری است</a:t>
            </a:r>
            <a:r>
              <a:rPr lang="fa-IR" dirty="0">
                <a:cs typeface="B Zar" panose="00000400000000000000" pitchFamily="2" charset="-78"/>
              </a:rPr>
              <a:t>. البته این موارد در وضعیت قرمز - نامطلوب - قرار ندارند.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7232090" y="2791372"/>
            <a:ext cx="2078182" cy="3526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45847" y="3013990"/>
            <a:ext cx="1698171" cy="9975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rgbClr val="92D050"/>
                </a:solidFill>
                <a:cs typeface="B Zar" panose="00000400000000000000" pitchFamily="2" charset="-78"/>
              </a:rPr>
              <a:t>متغییرهای با امتیاز بیش از 70</a:t>
            </a:r>
            <a:endParaRPr lang="en-US" dirty="0">
              <a:solidFill>
                <a:srgbClr val="92D050"/>
              </a:solidFill>
              <a:cs typeface="B Zar" panose="00000400000000000000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505223" y="4260901"/>
            <a:ext cx="1579418" cy="47501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 smtClean="0">
                <a:cs typeface="B Zar" panose="00000400000000000000" pitchFamily="2" charset="-78"/>
              </a:rPr>
              <a:t>رضایت از خدمات درمانی</a:t>
            </a:r>
            <a:endParaRPr lang="en-US" sz="1600" dirty="0">
              <a:cs typeface="B Zar" panose="00000400000000000000" pitchFamily="2" charset="-7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505223" y="4935815"/>
            <a:ext cx="1579418" cy="47501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 smtClean="0">
                <a:cs typeface="B Zar" panose="00000400000000000000" pitchFamily="2" charset="-78"/>
              </a:rPr>
              <a:t>رضایت از امکانات رفاهی</a:t>
            </a:r>
            <a:endParaRPr lang="en-US" sz="1600" dirty="0">
              <a:cs typeface="B Zar" panose="00000400000000000000" pitchFamily="2" charset="-7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05223" y="5568249"/>
            <a:ext cx="1579418" cy="47501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 smtClean="0">
                <a:cs typeface="B Zar" panose="00000400000000000000" pitchFamily="2" charset="-78"/>
              </a:rPr>
              <a:t>رضایت ازشغل</a:t>
            </a:r>
            <a:endParaRPr lang="en-US" sz="1600" dirty="0">
              <a:cs typeface="B Zar" panose="00000400000000000000" pitchFamily="2" charset="-78"/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4355" y="2762020"/>
            <a:ext cx="2078182" cy="3526296"/>
          </a:xfrm>
          <a:prstGeom prst="round2DiagRect">
            <a:avLst/>
          </a:prstGeom>
          <a:solidFill>
            <a:srgbClr val="FFC000"/>
          </a:solidFill>
          <a:ln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19986" y="3068692"/>
            <a:ext cx="1698171" cy="997530"/>
          </a:xfrm>
          <a:prstGeom prst="ellipse">
            <a:avLst/>
          </a:prstGeom>
          <a:solidFill>
            <a:schemeClr val="bg1"/>
          </a:solidFill>
          <a:ln>
            <a:solidFill>
              <a:srgbClr val="F2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rgbClr val="FFC000"/>
                </a:solidFill>
                <a:cs typeface="B Zar" panose="00000400000000000000" pitchFamily="2" charset="-78"/>
              </a:rPr>
              <a:t>متغییرهای با امتیاز بین 60 تا 70</a:t>
            </a:r>
            <a:endParaRPr lang="en-US" dirty="0">
              <a:solidFill>
                <a:srgbClr val="FFC000"/>
              </a:solidFill>
              <a:cs typeface="B Zar" panose="00000400000000000000" pitchFamily="2" charset="-7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679362" y="4315603"/>
            <a:ext cx="1579418" cy="475013"/>
          </a:xfrm>
          <a:prstGeom prst="round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 smtClean="0">
                <a:cs typeface="B Zar" panose="00000400000000000000" pitchFamily="2" charset="-78"/>
              </a:rPr>
              <a:t>رضایت از محیط کار</a:t>
            </a:r>
            <a:endParaRPr lang="en-US" sz="1600" dirty="0">
              <a:cs typeface="B Zar" panose="00000400000000000000" pitchFamily="2" charset="-7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79362" y="4943013"/>
            <a:ext cx="1579418" cy="475013"/>
          </a:xfrm>
          <a:prstGeom prst="roundRect">
            <a:avLst/>
          </a:prstGeom>
          <a:solidFill>
            <a:srgbClr val="E2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 smtClean="0">
                <a:cs typeface="B Zar" panose="00000400000000000000" pitchFamily="2" charset="-78"/>
              </a:rPr>
              <a:t>رضایت سرپرست</a:t>
            </a:r>
            <a:endParaRPr lang="en-US" sz="16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01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91774" y="133815"/>
            <a:ext cx="4415883" cy="109281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400" dirty="0" smtClean="0">
                <a:ln>
                  <a:solidFill>
                    <a:schemeClr val="tx1"/>
                  </a:solidFill>
                </a:ln>
                <a:cs typeface="B Titr" panose="00000700000000000000" pitchFamily="2" charset="-78"/>
                <a:hlinkClick r:id="rId2" action="ppaction://hlinkfile"/>
              </a:rPr>
              <a:t>نظرسنجی مشترکین</a:t>
            </a:r>
            <a:endParaRPr lang="fa-IR" sz="2400" dirty="0">
              <a:ln>
                <a:solidFill>
                  <a:schemeClr val="tx1"/>
                </a:solidFill>
              </a:ln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258366"/>
            <a:ext cx="546392" cy="562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883" y="5789808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3975" y="1499862"/>
            <a:ext cx="102902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نظرسنجی حاضر نشان دهنده نکاتی است که می تواند برای برنامه ریزی های آتی شرکت موثر باشد که مهم ترین موارد را به شرح زیر می توان برشمرد: </a:t>
            </a:r>
            <a:endParaRPr lang="en-US" dirty="0">
              <a:cs typeface="B Zar" panose="00000400000000000000" pitchFamily="2" charset="-78"/>
            </a:endParaRPr>
          </a:p>
          <a:p>
            <a:pPr marL="285750" lvl="0" indent="-285750" algn="r" rtl="1">
              <a:buFont typeface="Wingdings" panose="05000000000000000000" pitchFamily="2" charset="2"/>
              <a:buChar char="ü"/>
            </a:pPr>
            <a:r>
              <a:rPr lang="fa-IR" dirty="0">
                <a:cs typeface="B Zar" panose="00000400000000000000" pitchFamily="2" charset="-78"/>
              </a:rPr>
              <a:t>میزان رضایت شهروندان با استفاده از شاخص های نظرسنجی 62 درصد است که در این زمینه می توان با بررسی های بیشتر رضایت شهروندان را افزایش داد.  </a:t>
            </a:r>
            <a:endParaRPr lang="en-US" dirty="0">
              <a:cs typeface="B Zar" panose="00000400000000000000" pitchFamily="2" charset="-78"/>
            </a:endParaRPr>
          </a:p>
          <a:p>
            <a:pPr marL="285750" lvl="0" indent="-285750" algn="r" rtl="1">
              <a:buFont typeface="Wingdings" panose="05000000000000000000" pitchFamily="2" charset="2"/>
              <a:buChar char="ü"/>
            </a:pPr>
            <a:r>
              <a:rPr lang="fa-IR" dirty="0">
                <a:cs typeface="B Zar" panose="00000400000000000000" pitchFamily="2" charset="-78"/>
              </a:rPr>
              <a:t>73 درصد شهروندان با شرکت حداقل یک بار </a:t>
            </a:r>
            <a:r>
              <a:rPr lang="fa-IR" dirty="0" smtClean="0">
                <a:cs typeface="B Zar" panose="00000400000000000000" pitchFamily="2" charset="-78"/>
              </a:rPr>
              <a:t> </a:t>
            </a:r>
            <a:r>
              <a:rPr lang="fa-IR" dirty="0">
                <a:cs typeface="B Zar" panose="00000400000000000000" pitchFamily="2" charset="-78"/>
              </a:rPr>
              <a:t>ارتباط داشته اند. </a:t>
            </a:r>
            <a:endParaRPr lang="en-US" dirty="0">
              <a:cs typeface="B Zar" panose="00000400000000000000" pitchFamily="2" charset="-78"/>
            </a:endParaRPr>
          </a:p>
          <a:p>
            <a:pPr marL="285750" lvl="0" indent="-285750" algn="r" rtl="1">
              <a:buFont typeface="Wingdings" panose="05000000000000000000" pitchFamily="2" charset="2"/>
              <a:buChar char="ü"/>
            </a:pPr>
            <a:r>
              <a:rPr lang="fa-IR" dirty="0">
                <a:cs typeface="B Zar" panose="00000400000000000000" pitchFamily="2" charset="-78"/>
              </a:rPr>
              <a:t>52 درصد پاسخگویان از اطلاع رسانی ها رضایت چندانی ندارند. </a:t>
            </a:r>
            <a:endParaRPr lang="en-US" dirty="0">
              <a:cs typeface="B Zar" panose="00000400000000000000" pitchFamily="2" charset="-78"/>
            </a:endParaRPr>
          </a:p>
          <a:p>
            <a:pPr marL="285750" lvl="0" indent="-285750" algn="r" rtl="1">
              <a:buFont typeface="Wingdings" panose="05000000000000000000" pitchFamily="2" charset="2"/>
              <a:buChar char="ü"/>
            </a:pPr>
            <a:r>
              <a:rPr lang="fa-IR" dirty="0">
                <a:cs typeface="B Zar" panose="00000400000000000000" pitchFamily="2" charset="-78"/>
              </a:rPr>
              <a:t>همچنین 70 درصد پاسخگویان حداقل یک بار کاهش فشار آب در محل سکونت خود را تجربه کرده اند. </a:t>
            </a:r>
            <a:endParaRPr lang="en-US" dirty="0">
              <a:cs typeface="B Zar" panose="00000400000000000000" pitchFamily="2" charset="-78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573349"/>
              </p:ext>
            </p:extLst>
          </p:nvPr>
        </p:nvGraphicFramePr>
        <p:xfrm>
          <a:off x="3891774" y="3761784"/>
          <a:ext cx="4615484" cy="2730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03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436" y="1984187"/>
            <a:ext cx="10865224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60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  <a:hlinkClick r:id="rId2" action="ppaction://hlinkfile"/>
              </a:rPr>
              <a:t>میزان برآورده شدن اهد اف کیفیت</a:t>
            </a:r>
            <a:endParaRPr lang="en-US" sz="60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" name="Action Button: Home 2">
            <a:hlinkClick r:id="rId3" action="ppaction://hlinksldjump" highlightClick="1"/>
          </p:cNvPr>
          <p:cNvSpPr/>
          <p:nvPr/>
        </p:nvSpPr>
        <p:spPr>
          <a:xfrm>
            <a:off x="5889812" y="5927165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76" y="5205372"/>
            <a:ext cx="546392" cy="562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383" y="57368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678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95599" y="18334"/>
            <a:ext cx="572588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400" dirty="0" smtClean="0">
                <a:cs typeface="B Zar" panose="00000400000000000000" pitchFamily="2" charset="-78"/>
              </a:rPr>
              <a:t>نمونه‌ای از پایش نه ماهه اهداف سال 1400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79999"/>
            <a:ext cx="60975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572"/>
            <a:ext cx="5842660" cy="308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3429000"/>
            <a:ext cx="60975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3917904"/>
            <a:ext cx="6097588" cy="294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1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436" y="1984187"/>
            <a:ext cx="1086522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60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  <a:hlinkClick r:id="rId2" action="ppaction://hlinkfile"/>
              </a:rPr>
              <a:t>عملکرد فرایند و انطباق محصولات و خدمات</a:t>
            </a:r>
            <a:endParaRPr lang="en-US" sz="60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" name="Action Button: Home 2">
            <a:hlinkClick r:id="rId3" action="ppaction://hlinksldjump" highlightClick="1"/>
          </p:cNvPr>
          <p:cNvSpPr/>
          <p:nvPr/>
        </p:nvSpPr>
        <p:spPr>
          <a:xfrm>
            <a:off x="6084048" y="5961679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179972"/>
            <a:ext cx="546392" cy="562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883" y="57114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412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4410" y="641268"/>
            <a:ext cx="10364451" cy="847492"/>
          </a:xfrm>
        </p:spPr>
        <p:txBody>
          <a:bodyPr>
            <a:normAutofit/>
          </a:bodyPr>
          <a:lstStyle/>
          <a:p>
            <a:pPr algn="ctr" rtl="1"/>
            <a:r>
              <a:rPr lang="fa-IR" b="1" dirty="0" smtClean="0">
                <a:solidFill>
                  <a:schemeClr val="accent1"/>
                </a:solidFill>
                <a:cs typeface="B Titr" panose="00000700000000000000" pitchFamily="2" charset="-78"/>
              </a:rPr>
              <a:t>شاخص‌های شش ماهه اول 1400 به تفکیک واحدها</a:t>
            </a:r>
            <a:endParaRPr lang="en-US" sz="3600" b="1" dirty="0">
              <a:solidFill>
                <a:schemeClr val="accent1"/>
              </a:solidFill>
              <a:cs typeface="B Titr" panose="000007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96151"/>
              </p:ext>
            </p:extLst>
          </p:nvPr>
        </p:nvGraphicFramePr>
        <p:xfrm>
          <a:off x="6035040" y="1782325"/>
          <a:ext cx="4654699" cy="47966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79649">
                  <a:extLst>
                    <a:ext uri="{9D8B030D-6E8A-4147-A177-3AD203B41FA5}">
                      <a16:colId xmlns="" xmlns:a16="http://schemas.microsoft.com/office/drawing/2014/main" val="2264901880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426829829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2987916175"/>
                    </a:ext>
                  </a:extLst>
                </a:gridCol>
                <a:gridCol w="1159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5548">
                <a:tc>
                  <a:txBody>
                    <a:bodyPr/>
                    <a:lstStyle/>
                    <a:p>
                      <a:pPr algn="ctr" rtl="1"/>
                      <a:r>
                        <a:rPr lang="fa-I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ردیف</a:t>
                      </a:r>
                      <a:endParaRPr lang="fa-I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واحد</a:t>
                      </a:r>
                      <a:r>
                        <a:rPr lang="fa-IR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سازمانی</a:t>
                      </a:r>
                      <a:endParaRPr lang="fa-I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تعداد انطباق‌ها</a:t>
                      </a:r>
                      <a:endParaRPr lang="fa-I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تعداد</a:t>
                      </a:r>
                      <a:r>
                        <a:rPr lang="fa-IR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</a:t>
                      </a:r>
                    </a:p>
                    <a:p>
                      <a:pPr algn="ctr" rtl="1"/>
                      <a:r>
                        <a:rPr lang="fa-IR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عدم تحقق ها</a:t>
                      </a:r>
                      <a:endParaRPr lang="fa-I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6675659"/>
                  </a:ext>
                </a:extLst>
              </a:tr>
              <a:tr h="380103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خدمات عمومی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8257439"/>
                  </a:ext>
                </a:extLst>
              </a:tr>
              <a:tr h="380103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امور مالی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8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86802888"/>
                  </a:ext>
                </a:extLst>
              </a:tr>
              <a:tr h="380103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3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قسمت انبارها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70502403"/>
                  </a:ext>
                </a:extLst>
              </a:tr>
              <a:tr h="380103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گروه بهداشت،</a:t>
                      </a:r>
                      <a:r>
                        <a:rPr lang="fa-IR" sz="1200" baseline="0" dirty="0" smtClean="0">
                          <a:cs typeface="B Mitra" panose="00000400000000000000" pitchFamily="2" charset="-78"/>
                        </a:rPr>
                        <a:t> ایمنی و محیط‌زیست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1279813"/>
                  </a:ext>
                </a:extLst>
              </a:tr>
              <a:tr h="380103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6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 برنامه‌ریزی و بودجه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103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7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 تشکیلات، آموزش و منابع انسانی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08877920"/>
                  </a:ext>
                </a:extLst>
              </a:tr>
              <a:tr h="380103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8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دفتر</a:t>
                      </a:r>
                      <a:r>
                        <a:rPr lang="fa-IR" sz="12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 توسعه مدیریت و تحقیقات</a:t>
                      </a:r>
                      <a:endParaRPr lang="fa-IR" sz="12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9</a:t>
                      </a:r>
                      <a:endParaRPr lang="fa-IR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8354145"/>
                  </a:ext>
                </a:extLst>
              </a:tr>
              <a:tr h="380103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9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 خدمات</a:t>
                      </a:r>
                      <a:r>
                        <a:rPr lang="fa-IR" sz="1200" baseline="0" dirty="0" smtClean="0">
                          <a:cs typeface="B Mitra" panose="00000400000000000000" pitchFamily="2" charset="-78"/>
                        </a:rPr>
                        <a:t> </a:t>
                      </a:r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 مشترکین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7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14519022"/>
                  </a:ext>
                </a:extLst>
              </a:tr>
              <a:tr h="380103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10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 نظارت بر درآمد و وصول مطالبات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3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9231225"/>
                  </a:ext>
                </a:extLst>
              </a:tr>
              <a:tr h="380103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11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 قراردادها و امور بازرگانی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27861859"/>
                  </a:ext>
                </a:extLst>
              </a:tr>
              <a:tr h="380103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12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امور اجرايي طرحهاي آب و فاضلاب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12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07747"/>
              </p:ext>
            </p:extLst>
          </p:nvPr>
        </p:nvGraphicFramePr>
        <p:xfrm>
          <a:off x="1382773" y="1801116"/>
          <a:ext cx="4550593" cy="481235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54593">
                  <a:extLst>
                    <a:ext uri="{9D8B030D-6E8A-4147-A177-3AD203B41FA5}">
                      <a16:colId xmlns="" xmlns:a16="http://schemas.microsoft.com/office/drawing/2014/main" val="2264901880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426829829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2987916175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30585"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Mitra" panose="00000400000000000000" pitchFamily="2" charset="-78"/>
                        </a:rPr>
                        <a:t>ردیف</a:t>
                      </a:r>
                      <a:endParaRPr lang="fa-IR" sz="1400" dirty="0"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cs typeface="B Mitra" panose="00000400000000000000" pitchFamily="2" charset="-78"/>
                        </a:rPr>
                        <a:t>دفاتر</a:t>
                      </a:r>
                      <a:endParaRPr lang="fa-IR" sz="1600" dirty="0"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cs typeface="B Mitra" panose="00000400000000000000" pitchFamily="2" charset="-78"/>
                        </a:rPr>
                        <a:t>تعداد انطباق‌ها</a:t>
                      </a:r>
                      <a:endParaRPr lang="fa-IR" sz="1600" dirty="0"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تعداد</a:t>
                      </a:r>
                      <a:r>
                        <a:rPr lang="fa-IR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عدم تحقق ها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6675659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13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دفتره بهر‌برداری از تأسیسات آب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8257439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14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دفتره بهر‌برداری از تأسیسات فاضلاب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8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86802888"/>
                  </a:ext>
                </a:extLst>
              </a:tr>
              <a:tr h="497830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15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دفتر مدیریت مصرف آب و کاهش بدون درآمد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3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70502403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16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دفتر کنترل کیفیت بهداشت آب و فاضلاب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3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1279813"/>
                  </a:ext>
                </a:extLst>
              </a:tr>
              <a:tr h="497830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17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گروه انرژی و سیستم‌های</a:t>
                      </a:r>
                      <a:r>
                        <a:rPr lang="fa-I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هوشمند کنترل از راه دور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3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7466363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18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دفتر</a:t>
                      </a:r>
                      <a:r>
                        <a:rPr lang="fa-I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فنی و خدمات مهندسی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64850934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19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دفتر</a:t>
                      </a:r>
                      <a:r>
                        <a:rPr lang="fa-I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روابط عمومی و آموزش همگانی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08877920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 smtClean="0">
                          <a:cs typeface="B Mitra" panose="00000400000000000000" pitchFamily="2" charset="-78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دفتر مدیریت بحران و پدافند غیرعامل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8354145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21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امور کارکنان و رفاه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9231225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22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بهره‌برداری نواحی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6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82" y="5832271"/>
            <a:ext cx="546392" cy="562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9558" y="6290466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35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436" y="1984187"/>
            <a:ext cx="10865224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60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  <a:hlinkClick r:id="rId2" action="ppaction://hlinkfile"/>
              </a:rPr>
              <a:t>نتایج ممیزی</a:t>
            </a:r>
            <a:endParaRPr lang="en-US" sz="60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" name="Action Button: Home 2">
            <a:hlinkClick r:id="rId3" action="ppaction://hlinksldjump" highlightClick="1"/>
          </p:cNvPr>
          <p:cNvSpPr/>
          <p:nvPr/>
        </p:nvSpPr>
        <p:spPr>
          <a:xfrm>
            <a:off x="5864412" y="5812865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205372"/>
            <a:ext cx="546392" cy="562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883" y="57368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6038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48018" y="2247900"/>
            <a:ext cx="74738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i="1" dirty="0">
                <a:ln>
                  <a:solidFill>
                    <a:srgbClr val="F8F8F8"/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ISO</a:t>
            </a:r>
            <a:r>
              <a:rPr lang="en-US" sz="6600" b="1" i="1" dirty="0">
                <a:ln>
                  <a:solidFill>
                    <a:srgbClr val="F8F8F8"/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en-US" sz="8800" b="1" i="1" dirty="0">
                <a:ln>
                  <a:solidFill>
                    <a:srgbClr val="F8F8F8"/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9001:2015</a:t>
            </a: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39" y="5211324"/>
            <a:ext cx="546392" cy="562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746" y="5742766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</a:t>
            </a:r>
            <a:r>
              <a:rPr lang="fa-IR" sz="1050" dirty="0" smtClean="0">
                <a:solidFill>
                  <a:prstClr val="black"/>
                </a:solidFill>
                <a:cs typeface="B Titr" panose="00000700000000000000" pitchFamily="2" charset="-78"/>
              </a:rPr>
              <a:t>توسعه مدیریت و تحقیقات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10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783" y="92340"/>
            <a:ext cx="10183266" cy="6001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4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عدم انطباق ها و فرصت های بهبود</a:t>
            </a:r>
            <a:endParaRPr lang="en-US" sz="24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" name="Action Button: Home 2">
            <a:hlinkClick r:id="rId2" action="ppaction://hlinksldjump" highlightClick="1"/>
          </p:cNvPr>
          <p:cNvSpPr/>
          <p:nvPr/>
        </p:nvSpPr>
        <p:spPr>
          <a:xfrm>
            <a:off x="11456895" y="6384365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200" y="1296864"/>
            <a:ext cx="96120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fa-I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0749"/>
              </p:ext>
            </p:extLst>
          </p:nvPr>
        </p:nvGraphicFramePr>
        <p:xfrm>
          <a:off x="6355080" y="988841"/>
          <a:ext cx="4726545" cy="5577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8765">
                  <a:extLst>
                    <a:ext uri="{9D8B030D-6E8A-4147-A177-3AD203B41FA5}">
                      <a16:colId xmlns="" xmlns:a16="http://schemas.microsoft.com/office/drawing/2014/main" val="2264901880"/>
                    </a:ext>
                  </a:extLst>
                </a:gridCol>
                <a:gridCol w="2119671">
                  <a:extLst>
                    <a:ext uri="{9D8B030D-6E8A-4147-A177-3AD203B41FA5}">
                      <a16:colId xmlns="" xmlns:a16="http://schemas.microsoft.com/office/drawing/2014/main" val="2426829829"/>
                    </a:ext>
                  </a:extLst>
                </a:gridCol>
                <a:gridCol w="1003528">
                  <a:extLst>
                    <a:ext uri="{9D8B030D-6E8A-4147-A177-3AD203B41FA5}">
                      <a16:colId xmlns="" xmlns:a16="http://schemas.microsoft.com/office/drawing/2014/main" val="2987916175"/>
                    </a:ext>
                  </a:extLst>
                </a:gridCol>
                <a:gridCol w="10045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22430">
                <a:tc>
                  <a:txBody>
                    <a:bodyPr/>
                    <a:lstStyle/>
                    <a:p>
                      <a:pPr algn="ctr" rtl="1"/>
                      <a:r>
                        <a:rPr lang="fa-I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ردیف</a:t>
                      </a:r>
                      <a:endParaRPr lang="fa-I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واحد</a:t>
                      </a:r>
                      <a:r>
                        <a:rPr lang="fa-IR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سازمانی</a:t>
                      </a:r>
                      <a:endParaRPr lang="fa-I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تعداد فرصت های بهبود</a:t>
                      </a:r>
                      <a:endParaRPr lang="fa-I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تعداد</a:t>
                      </a:r>
                      <a:r>
                        <a:rPr lang="fa-IR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عدم انطباق‌ها</a:t>
                      </a:r>
                      <a:endParaRPr lang="fa-I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6675659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خدمات عمومی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11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8257439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قسمت انبارها(محلاتی)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70502403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3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انبار ناحیه یک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5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28972429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انبار ناحیه سه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7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47190093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5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 </a:t>
                      </a:r>
                      <a:r>
                        <a:rPr lang="en-US" sz="1200" dirty="0" smtClean="0">
                          <a:cs typeface="B Mitra" panose="00000400000000000000" pitchFamily="2" charset="-78"/>
                        </a:rPr>
                        <a:t>HSE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14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1279813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6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 برنامه‌ریزی و بودجه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7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 تشکیلات، آموزش و منابع انسانی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8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08877920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8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گروه</a:t>
                      </a:r>
                      <a:r>
                        <a:rPr lang="fa-IR" sz="1200" baseline="0" dirty="0" smtClean="0">
                          <a:cs typeface="B Mitra" panose="00000400000000000000" pitchFamily="2" charset="-78"/>
                        </a:rPr>
                        <a:t> فناوری اطلاعات و ارتباطات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53528032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9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دفتر</a:t>
                      </a:r>
                      <a:r>
                        <a:rPr lang="fa-IR" sz="12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 توسعه مدیریت و تحقیقات</a:t>
                      </a:r>
                      <a:endParaRPr lang="fa-IR" sz="12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3</a:t>
                      </a:r>
                      <a:endParaRPr lang="fa-IR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8354145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10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امور کارکنان و رفاه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29694578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11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معاونت خدمات مشترکین و درآمد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3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14519022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12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مشترکین ناحیه</a:t>
                      </a:r>
                      <a:r>
                        <a:rPr lang="fa-IR" sz="1200" baseline="0" dirty="0" smtClean="0">
                          <a:cs typeface="B Mitra" panose="00000400000000000000" pitchFamily="2" charset="-78"/>
                        </a:rPr>
                        <a:t> یک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.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0117046"/>
                  </a:ext>
                </a:extLst>
              </a:tr>
              <a:tr h="343252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13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مشترکین</a:t>
                      </a:r>
                      <a:r>
                        <a:rPr lang="fa-IR" sz="1200" baseline="0" dirty="0" smtClean="0">
                          <a:cs typeface="B Mitra" panose="00000400000000000000" pitchFamily="2" charset="-78"/>
                        </a:rPr>
                        <a:t> ناحیه دو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720047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81058"/>
              </p:ext>
            </p:extLst>
          </p:nvPr>
        </p:nvGraphicFramePr>
        <p:xfrm>
          <a:off x="674370" y="1027723"/>
          <a:ext cx="5305440" cy="553896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46589">
                  <a:extLst>
                    <a:ext uri="{9D8B030D-6E8A-4147-A177-3AD203B41FA5}">
                      <a16:colId xmlns="" xmlns:a16="http://schemas.microsoft.com/office/drawing/2014/main" val="2264901880"/>
                    </a:ext>
                  </a:extLst>
                </a:gridCol>
                <a:gridCol w="2392383">
                  <a:extLst>
                    <a:ext uri="{9D8B030D-6E8A-4147-A177-3AD203B41FA5}">
                      <a16:colId xmlns="" xmlns:a16="http://schemas.microsoft.com/office/drawing/2014/main" val="2426829829"/>
                    </a:ext>
                  </a:extLst>
                </a:gridCol>
                <a:gridCol w="1281339">
                  <a:extLst>
                    <a:ext uri="{9D8B030D-6E8A-4147-A177-3AD203B41FA5}">
                      <a16:colId xmlns="" xmlns:a16="http://schemas.microsoft.com/office/drawing/2014/main" val="2987916175"/>
                    </a:ext>
                  </a:extLst>
                </a:gridCol>
                <a:gridCol w="9851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83913"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Mitra" panose="00000400000000000000" pitchFamily="2" charset="-78"/>
                        </a:rPr>
                        <a:t>ردیف</a:t>
                      </a:r>
                      <a:endParaRPr lang="fa-IR" sz="1400" dirty="0"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cs typeface="B Mitra" panose="00000400000000000000" pitchFamily="2" charset="-78"/>
                        </a:rPr>
                        <a:t>واحد سازمانی</a:t>
                      </a:r>
                      <a:endParaRPr lang="fa-IR" sz="1600" dirty="0"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cs typeface="B Mitra" panose="00000400000000000000" pitchFamily="2" charset="-78"/>
                        </a:rPr>
                        <a:t>تعداد فرصت های بهبود</a:t>
                      </a:r>
                      <a:endParaRPr lang="fa-IR" sz="1600" dirty="0"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تعداد</a:t>
                      </a:r>
                      <a:r>
                        <a:rPr lang="fa-IR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عدم انطباق‌ها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6675659"/>
                  </a:ext>
                </a:extLst>
              </a:tr>
              <a:tr h="460432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14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معاونت نظارت</a:t>
                      </a:r>
                      <a:r>
                        <a:rPr lang="fa-I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بر بهره برداری(دفتر مدیریت مصرف ، دفاتر نظارت بر بهره برداری آب و فاضلاب)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06855740"/>
                  </a:ext>
                </a:extLst>
              </a:tr>
              <a:tr h="400971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15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دفتر کنترل کیفیت بهداشت آب و فاضلاب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1710911"/>
                  </a:ext>
                </a:extLst>
              </a:tr>
              <a:tr h="501213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16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گروه انرژی و سیستم‌های</a:t>
                      </a:r>
                      <a:r>
                        <a:rPr lang="fa-I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هوشمند کنترل از راه دور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3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7466363"/>
                  </a:ext>
                </a:extLst>
              </a:tr>
              <a:tr h="400971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17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معاونت مهندسی</a:t>
                      </a:r>
                      <a:r>
                        <a:rPr lang="fa-I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و توسعه 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6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64850934"/>
                  </a:ext>
                </a:extLst>
              </a:tr>
              <a:tr h="400971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18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دفتر</a:t>
                      </a:r>
                      <a:r>
                        <a:rPr lang="fa-I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 روابط عمومی و آموزش همگانی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3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08877920"/>
                  </a:ext>
                </a:extLst>
              </a:tr>
              <a:tr h="400971">
                <a:tc>
                  <a:txBody>
                    <a:bodyPr/>
                    <a:lstStyle/>
                    <a:p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19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دفتر مدیریت بحران و پدافند غیرعامل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6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8354145"/>
                  </a:ext>
                </a:extLst>
              </a:tr>
              <a:tr h="400971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20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بهره‌برداری ناحیه یک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2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3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93303">
                <a:tc>
                  <a:txBody>
                    <a:bodyPr/>
                    <a:lstStyle/>
                    <a:p>
                      <a:pPr algn="ctr"/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بهره‌برداری ناحیه دو</a:t>
                      </a:r>
                    </a:p>
                    <a:p>
                      <a:pPr algn="r" rtl="1"/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5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81383899"/>
                  </a:ext>
                </a:extLst>
              </a:tr>
              <a:tr h="493303"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25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Mitra" panose="00000400000000000000" pitchFamily="2" charset="-78"/>
                        </a:rPr>
                        <a:t>بهره‌برداری ناحیه سه</a:t>
                      </a:r>
                    </a:p>
                    <a:p>
                      <a:pPr algn="r" rtl="1"/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1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Mitra" panose="00000400000000000000" pitchFamily="2" charset="-78"/>
                        </a:rPr>
                        <a:t>6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3743653"/>
                  </a:ext>
                </a:extLst>
              </a:tr>
              <a:tr h="400971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13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 قراردادها و بازرگانی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0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84165"/>
                  </a:ext>
                </a:extLst>
              </a:tr>
              <a:tr h="400971"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14</a:t>
                      </a:r>
                      <a:endParaRPr lang="fa-IR" sz="1200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 smtClean="0">
                          <a:cs typeface="B Mitra" panose="00000400000000000000" pitchFamily="2" charset="-78"/>
                        </a:rPr>
                        <a:t>دفتر حقوقی و رسیدگی به شکایات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.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Mitra" panose="00000400000000000000" pitchFamily="2" charset="-78"/>
                        </a:rPr>
                        <a:t>4</a:t>
                      </a:r>
                      <a:endParaRPr lang="fa-IR" dirty="0">
                        <a:cs typeface="B Mitra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2417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49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nl-NL" sz="1363" b="1">
                <a:solidFill>
                  <a:srgbClr val="FFFFFF"/>
                </a:solidFill>
              </a:rPr>
              <a:pPr algn="ctr"/>
              <a:t>21</a:t>
            </a:fld>
            <a:endParaRPr kumimoji="0" lang="nl-NL" dirty="0"/>
          </a:p>
        </p:txBody>
      </p:sp>
      <p:sp>
        <p:nvSpPr>
          <p:cNvPr id="4" name="Rectangle 3"/>
          <p:cNvSpPr/>
          <p:nvPr/>
        </p:nvSpPr>
        <p:spPr>
          <a:xfrm>
            <a:off x="4591786" y="995545"/>
            <a:ext cx="3934828" cy="42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rgbClr val="FF0000"/>
                </a:solidFill>
                <a:cs typeface="B Titr" pitchFamily="2" charset="-78"/>
              </a:rPr>
              <a:t>ممیزی سیستم‌های مدیریتی</a:t>
            </a:r>
            <a:endParaRPr lang="en-US" sz="2800" b="1" dirty="0">
              <a:solidFill>
                <a:srgbClr val="FF0000"/>
              </a:solidFill>
              <a:cs typeface="B Titr" pitchFamily="2" charset="-78"/>
            </a:endParaRPr>
          </a:p>
        </p:txBody>
      </p:sp>
      <p:sp>
        <p:nvSpPr>
          <p:cNvPr id="3" name="Oval 2"/>
          <p:cNvSpPr/>
          <p:nvPr/>
        </p:nvSpPr>
        <p:spPr>
          <a:xfrm>
            <a:off x="6790869" y="3678452"/>
            <a:ext cx="1781035" cy="8134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2060"/>
                </a:solidFill>
                <a:cs typeface="2  Zar" panose="00000400000000000000" pitchFamily="2" charset="-78"/>
              </a:rPr>
              <a:t>نقاط قوت</a:t>
            </a:r>
            <a:endParaRPr lang="en-US" sz="2000" b="1" dirty="0">
              <a:solidFill>
                <a:srgbClr val="002060"/>
              </a:solidFill>
              <a:cs typeface="2  Zar" panose="00000400000000000000" pitchFamily="2" charset="-7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790869" y="5637807"/>
            <a:ext cx="1745410" cy="726887"/>
          </a:xfrm>
          <a:prstGeom prst="ellipse">
            <a:avLst/>
          </a:prstGeom>
          <a:solidFill>
            <a:srgbClr val="FFFF00"/>
          </a:solidFill>
          <a:ln>
            <a:solidFill>
              <a:srgbClr val="D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79" b="1" dirty="0">
                <a:solidFill>
                  <a:srgbClr val="D60000"/>
                </a:solidFill>
                <a:cs typeface="2  Zar" panose="00000400000000000000" pitchFamily="2" charset="-78"/>
              </a:rPr>
              <a:t>عدم انطباق</a:t>
            </a:r>
            <a:endParaRPr lang="en-US" sz="1979" b="1" dirty="0">
              <a:solidFill>
                <a:srgbClr val="D60000"/>
              </a:solidFill>
              <a:cs typeface="2  Zar" panose="00000400000000000000" pitchFamily="2" charset="-78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96136" y="4632398"/>
            <a:ext cx="1781035" cy="8525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79" b="1" dirty="0">
                <a:solidFill>
                  <a:srgbClr val="002060"/>
                </a:solidFill>
                <a:cs typeface="2  Zar" panose="00000400000000000000" pitchFamily="2" charset="-78"/>
              </a:rPr>
              <a:t>فرصت بهبود</a:t>
            </a:r>
            <a:endParaRPr lang="en-US" sz="1979" b="1" dirty="0">
              <a:solidFill>
                <a:srgbClr val="002060"/>
              </a:solidFill>
              <a:cs typeface="2  Zar" panose="00000400000000000000" pitchFamily="2" charset="-7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39743" y="2382537"/>
            <a:ext cx="2595295" cy="890518"/>
          </a:xfrm>
          <a:prstGeom prst="ellipse">
            <a:avLst/>
          </a:prstGeom>
          <a:solidFill>
            <a:srgbClr val="009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79" b="1" dirty="0">
                <a:solidFill>
                  <a:schemeClr val="bg1"/>
                </a:solidFill>
                <a:cs typeface="B Zar" panose="00000400000000000000" pitchFamily="2" charset="-78"/>
              </a:rPr>
              <a:t>ممیزی داخلی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1749791" y="2382537"/>
            <a:ext cx="5842445" cy="890518"/>
          </a:xfrm>
          <a:prstGeom prst="flowChartAlternateProcess">
            <a:avLst/>
          </a:prstGeom>
          <a:solidFill>
            <a:srgbClr val="FF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>
              <a:lnSpc>
                <a:spcPct val="150000"/>
              </a:lnSpc>
            </a:pPr>
            <a:r>
              <a:rPr lang="fa-IR" sz="1781" b="1" dirty="0">
                <a:solidFill>
                  <a:srgbClr val="002060"/>
                </a:solidFill>
                <a:cs typeface="B Zar" panose="00000400000000000000" pitchFamily="2" charset="-78"/>
              </a:rPr>
              <a:t>فرایند سیستماتیک و مستقل جهت اثبات انطباق در عملکرد سازمان با توجه به یافتن شواهد عینی قابل ردیابی</a:t>
            </a:r>
          </a:p>
        </p:txBody>
      </p:sp>
      <p:sp>
        <p:nvSpPr>
          <p:cNvPr id="15" name="Oval 14"/>
          <p:cNvSpPr/>
          <p:nvPr/>
        </p:nvSpPr>
        <p:spPr>
          <a:xfrm>
            <a:off x="8322729" y="4230743"/>
            <a:ext cx="1691984" cy="1691984"/>
          </a:xfrm>
          <a:prstGeom prst="ellipse">
            <a:avLst/>
          </a:prstGeom>
          <a:solidFill>
            <a:srgbClr val="81FF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79" b="1" dirty="0">
                <a:solidFill>
                  <a:srgbClr val="002060"/>
                </a:solidFill>
                <a:cs typeface="B Zar" panose="00000400000000000000" pitchFamily="2" charset="-78"/>
              </a:rPr>
              <a:t>نتایج ممیزی داخلی نوبت دوم 1400</a:t>
            </a:r>
          </a:p>
        </p:txBody>
      </p:sp>
      <p:sp>
        <p:nvSpPr>
          <p:cNvPr id="16" name="Oval 15"/>
          <p:cNvSpPr/>
          <p:nvPr/>
        </p:nvSpPr>
        <p:spPr>
          <a:xfrm>
            <a:off x="5579631" y="3678452"/>
            <a:ext cx="979569" cy="7124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2060"/>
                </a:solidFill>
                <a:cs typeface="2  Zar" panose="00000400000000000000" pitchFamily="2" charset="-78"/>
              </a:rPr>
              <a:t>25</a:t>
            </a:r>
            <a:endParaRPr lang="en-US" sz="2000" b="1" dirty="0">
              <a:solidFill>
                <a:srgbClr val="002060"/>
              </a:solidFill>
              <a:cs typeface="2  Zar" panose="00000400000000000000" pitchFamily="2" charset="-7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5261" y="4640318"/>
            <a:ext cx="979569" cy="7124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rgbClr val="002060"/>
                </a:solidFill>
                <a:cs typeface="2  Zar" panose="00000400000000000000" pitchFamily="2" charset="-78"/>
              </a:rPr>
              <a:t>17</a:t>
            </a:r>
            <a:endParaRPr lang="en-US" sz="2000" b="1" dirty="0">
              <a:solidFill>
                <a:srgbClr val="002060"/>
              </a:solidFill>
              <a:cs typeface="2  Zar" panose="00000400000000000000" pitchFamily="2" charset="-78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33176" y="5566558"/>
            <a:ext cx="979569" cy="798136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rgbClr val="C00000"/>
                </a:solidFill>
                <a:cs typeface="2  Zar" panose="00000400000000000000" pitchFamily="2" charset="-78"/>
              </a:rPr>
              <a:t>116</a:t>
            </a:r>
            <a:endParaRPr lang="en-US" sz="1600" b="1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902762" y="5848510"/>
            <a:ext cx="670905" cy="213748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0"/>
          </a:p>
        </p:txBody>
      </p:sp>
      <p:sp>
        <p:nvSpPr>
          <p:cNvPr id="19" name="Oval 18"/>
          <p:cNvSpPr/>
          <p:nvPr/>
        </p:nvSpPr>
        <p:spPr>
          <a:xfrm>
            <a:off x="3131788" y="5569233"/>
            <a:ext cx="1713686" cy="91157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>
                <a:solidFill>
                  <a:srgbClr val="C00000"/>
                </a:solidFill>
                <a:cs typeface="2  Zar" panose="00000400000000000000" pitchFamily="2" charset="-78"/>
              </a:rPr>
              <a:t>درخواست </a:t>
            </a:r>
            <a:r>
              <a:rPr lang="fa-IR" sz="1400" b="1" dirty="0" smtClean="0">
                <a:solidFill>
                  <a:srgbClr val="C00000"/>
                </a:solidFill>
                <a:cs typeface="2  Zar" panose="00000400000000000000" pitchFamily="2" charset="-78"/>
              </a:rPr>
              <a:t>اصلاح و اقدامات </a:t>
            </a:r>
            <a:r>
              <a:rPr lang="fa-IR" sz="1400" b="1" dirty="0">
                <a:solidFill>
                  <a:srgbClr val="C00000"/>
                </a:solidFill>
                <a:cs typeface="2  Zar" panose="00000400000000000000" pitchFamily="2" charset="-78"/>
              </a:rPr>
              <a:t>اصلاحی</a:t>
            </a:r>
            <a:endParaRPr lang="en-US" sz="1400" b="1" dirty="0">
              <a:solidFill>
                <a:srgbClr val="C00000"/>
              </a:solidFill>
              <a:cs typeface="2  Zar" panose="00000400000000000000" pitchFamily="2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76" y="5256172"/>
            <a:ext cx="546392" cy="5627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72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75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75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75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75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75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75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3803257" y="6070292"/>
            <a:ext cx="1531861" cy="721526"/>
          </a:xfrm>
          <a:prstGeom prst="ellipse">
            <a:avLst/>
          </a:prstGeom>
          <a:solidFill>
            <a:srgbClr val="FFFF00"/>
          </a:solidFill>
          <a:ln>
            <a:solidFill>
              <a:srgbClr val="D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D60000"/>
                </a:solidFill>
              </a:rPr>
              <a:t>ISO45001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nl-NL" sz="1363" b="1">
                <a:solidFill>
                  <a:srgbClr val="FFFFFF"/>
                </a:solidFill>
              </a:rPr>
              <a:pPr algn="ctr"/>
              <a:t>22</a:t>
            </a:fld>
            <a:endParaRPr kumimoji="0" lang="nl-NL"/>
          </a:p>
        </p:txBody>
      </p:sp>
      <p:sp>
        <p:nvSpPr>
          <p:cNvPr id="4" name="Rectangle 3"/>
          <p:cNvSpPr/>
          <p:nvPr/>
        </p:nvSpPr>
        <p:spPr>
          <a:xfrm>
            <a:off x="5064992" y="1133132"/>
            <a:ext cx="4634279" cy="42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Titr" pitchFamily="2" charset="-78"/>
              </a:rPr>
              <a:t>توسعه سیستم‌های مدیریت و استانداردسازی</a:t>
            </a:r>
          </a:p>
        </p:txBody>
      </p:sp>
      <p:sp>
        <p:nvSpPr>
          <p:cNvPr id="3" name="Oval 2"/>
          <p:cNvSpPr/>
          <p:nvPr/>
        </p:nvSpPr>
        <p:spPr>
          <a:xfrm>
            <a:off x="7628157" y="1800968"/>
            <a:ext cx="2671553" cy="721526"/>
          </a:xfrm>
          <a:prstGeom prst="ellipse">
            <a:avLst/>
          </a:prstGeom>
          <a:solidFill>
            <a:srgbClr val="00E2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79" b="1" dirty="0">
                <a:solidFill>
                  <a:srgbClr val="002060"/>
                </a:solidFill>
                <a:cs typeface="B Zar" panose="00000400000000000000" pitchFamily="2" charset="-78"/>
              </a:rPr>
              <a:t>ممیزی و پایش سیستم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7717209" y="2680961"/>
            <a:ext cx="2493449" cy="890518"/>
          </a:xfrm>
          <a:prstGeom prst="flowChartAlternateProcess">
            <a:avLst/>
          </a:prstGeom>
          <a:solidFill>
            <a:srgbClr val="FF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81" b="1" dirty="0">
                <a:solidFill>
                  <a:srgbClr val="002060"/>
                </a:solidFill>
                <a:cs typeface="B Zar" panose="00000400000000000000" pitchFamily="2" charset="-78"/>
              </a:rPr>
              <a:t>انجام ممیزی‌های داخلی </a:t>
            </a:r>
            <a:endParaRPr lang="en-US" sz="1781" b="1" dirty="0">
              <a:solidFill>
                <a:srgbClr val="002060"/>
              </a:solidFill>
              <a:cs typeface="B Zar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26117" y="5284152"/>
            <a:ext cx="1531861" cy="7215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ISO17025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7734735" y="3714096"/>
            <a:ext cx="2493449" cy="890518"/>
          </a:xfrm>
          <a:prstGeom prst="flowChartAlternateProcess">
            <a:avLst/>
          </a:prstGeom>
          <a:solidFill>
            <a:srgbClr val="FF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81" b="1" dirty="0">
                <a:solidFill>
                  <a:srgbClr val="002060"/>
                </a:solidFill>
                <a:cs typeface="B Zar" panose="00000400000000000000" pitchFamily="2" charset="-78"/>
              </a:rPr>
              <a:t>انجام ممیزی‌های خارجی توسط موسسه گواهی‌دهنده</a:t>
            </a:r>
            <a:endParaRPr lang="en-US" sz="1781" b="1" dirty="0">
              <a:solidFill>
                <a:srgbClr val="002060"/>
              </a:solidFill>
              <a:cs typeface="B Zar" panose="00000400000000000000" pitchFamily="2" charset="-78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37547" y="4477549"/>
            <a:ext cx="1531690" cy="7215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ISO50001</a:t>
            </a:r>
          </a:p>
        </p:txBody>
      </p:sp>
      <p:sp>
        <p:nvSpPr>
          <p:cNvPr id="25" name="Oval 24"/>
          <p:cNvSpPr/>
          <p:nvPr/>
        </p:nvSpPr>
        <p:spPr>
          <a:xfrm>
            <a:off x="3848977" y="3660851"/>
            <a:ext cx="1531690" cy="7215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ISO9001</a:t>
            </a:r>
          </a:p>
        </p:txBody>
      </p:sp>
      <p:sp>
        <p:nvSpPr>
          <p:cNvPr id="27" name="Oval 26"/>
          <p:cNvSpPr/>
          <p:nvPr/>
        </p:nvSpPr>
        <p:spPr>
          <a:xfrm>
            <a:off x="5846817" y="2814348"/>
            <a:ext cx="1709794" cy="721526"/>
          </a:xfrm>
          <a:prstGeom prst="ellipse">
            <a:avLst/>
          </a:prstGeom>
          <a:solidFill>
            <a:srgbClr val="FFFFAF"/>
          </a:solidFill>
          <a:ln>
            <a:solidFill>
              <a:srgbClr val="006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81" b="1" dirty="0">
                <a:solidFill>
                  <a:srgbClr val="002060"/>
                </a:solidFill>
                <a:cs typeface="B Zar" panose="00000400000000000000" pitchFamily="2" charset="-78"/>
              </a:rPr>
              <a:t>سالیانه 2 نوبت</a:t>
            </a:r>
            <a:endParaRPr lang="en-US" sz="1781" b="1" dirty="0">
              <a:solidFill>
                <a:srgbClr val="002060"/>
              </a:solidFill>
              <a:cs typeface="B Zar" panose="00000400000000000000" pitchFamily="2" charset="-78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80614" y="2823381"/>
            <a:ext cx="1959139" cy="721526"/>
          </a:xfrm>
          <a:prstGeom prst="ellipse">
            <a:avLst/>
          </a:prstGeom>
          <a:solidFill>
            <a:srgbClr val="FFFFAF"/>
          </a:solidFill>
          <a:ln>
            <a:solidFill>
              <a:srgbClr val="006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83" b="1" dirty="0">
                <a:solidFill>
                  <a:srgbClr val="002060"/>
                </a:solidFill>
                <a:cs typeface="B Zar" panose="00000400000000000000" pitchFamily="2" charset="-78"/>
              </a:rPr>
              <a:t>به‌طور متوسط هر نوبت 9 نفر روز</a:t>
            </a:r>
            <a:endParaRPr lang="en-US" sz="1583" b="1" dirty="0">
              <a:solidFill>
                <a:srgbClr val="002060"/>
              </a:solidFill>
              <a:cs typeface="B Zar" panose="00000400000000000000" pitchFamily="2" charset="-78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46627" y="3785247"/>
            <a:ext cx="1709794" cy="721526"/>
          </a:xfrm>
          <a:prstGeom prst="ellipse">
            <a:avLst/>
          </a:prstGeom>
          <a:solidFill>
            <a:srgbClr val="FFFFAF"/>
          </a:solidFill>
          <a:ln>
            <a:solidFill>
              <a:srgbClr val="006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81" b="1" dirty="0">
                <a:solidFill>
                  <a:srgbClr val="002060"/>
                </a:solidFill>
                <a:cs typeface="B Zar" panose="00000400000000000000" pitchFamily="2" charset="-78"/>
              </a:rPr>
              <a:t>سالیانه</a:t>
            </a:r>
            <a:endParaRPr lang="en-US" sz="1781" b="1" dirty="0">
              <a:solidFill>
                <a:srgbClr val="002060"/>
              </a:solidFill>
              <a:cs typeface="B Zar" panose="00000400000000000000" pitchFamily="2" charset="-78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1662" y="6093152"/>
            <a:ext cx="1531861" cy="721526"/>
          </a:xfrm>
          <a:prstGeom prst="ellipse">
            <a:avLst/>
          </a:prstGeom>
          <a:solidFill>
            <a:srgbClr val="FFFF00"/>
          </a:solidFill>
          <a:ln>
            <a:solidFill>
              <a:srgbClr val="D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79" b="1" dirty="0">
                <a:solidFill>
                  <a:srgbClr val="D60000"/>
                </a:solidFill>
              </a:rPr>
              <a:t>HSE</a:t>
            </a:r>
          </a:p>
        </p:txBody>
      </p:sp>
      <p:sp>
        <p:nvSpPr>
          <p:cNvPr id="31" name="Oval 30"/>
          <p:cNvSpPr/>
          <p:nvPr/>
        </p:nvSpPr>
        <p:spPr>
          <a:xfrm>
            <a:off x="2141662" y="5329872"/>
            <a:ext cx="1531861" cy="7215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83" b="1" dirty="0">
                <a:solidFill>
                  <a:srgbClr val="002060"/>
                </a:solidFill>
                <a:cs typeface="B Zar" panose="00000400000000000000" pitchFamily="2" charset="-78"/>
              </a:rPr>
              <a:t>تایید صلاحیت آزمایشگاه</a:t>
            </a:r>
            <a:endParaRPr lang="en-US" sz="1583" b="1" dirty="0">
              <a:solidFill>
                <a:srgbClr val="002060"/>
              </a:solidFill>
              <a:cs typeface="B Zar" panose="00000400000000000000" pitchFamily="2" charset="-78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141663" y="4534699"/>
            <a:ext cx="1531690" cy="7215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79" b="1" dirty="0">
                <a:solidFill>
                  <a:srgbClr val="002060"/>
                </a:solidFill>
                <a:cs typeface="B Zar" panose="00000400000000000000" pitchFamily="2" charset="-78"/>
              </a:rPr>
              <a:t>انرژی</a:t>
            </a:r>
            <a:endParaRPr lang="en-US" sz="1979" b="1" dirty="0">
              <a:solidFill>
                <a:srgbClr val="002060"/>
              </a:solidFill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141663" y="3729431"/>
            <a:ext cx="1531690" cy="7215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81" b="1" dirty="0">
                <a:solidFill>
                  <a:srgbClr val="002060"/>
                </a:solidFill>
                <a:cs typeface="B Zar" panose="00000400000000000000" pitchFamily="2" charset="-78"/>
              </a:rPr>
              <a:t>مدیریت کیفیت</a:t>
            </a:r>
            <a:endParaRPr lang="en-US" sz="1781" b="1" dirty="0">
              <a:solidFill>
                <a:srgbClr val="002060"/>
              </a:solidFill>
              <a:cs typeface="B Zar" panose="00000400000000000000" pitchFamily="2" charset="-78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14166" y="2823381"/>
            <a:ext cx="1959139" cy="721526"/>
          </a:xfrm>
          <a:prstGeom prst="ellipse">
            <a:avLst/>
          </a:prstGeom>
          <a:solidFill>
            <a:srgbClr val="FFFFAF"/>
          </a:solidFill>
          <a:ln>
            <a:solidFill>
              <a:srgbClr val="006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83" b="1" dirty="0">
                <a:solidFill>
                  <a:srgbClr val="002060"/>
                </a:solidFill>
                <a:cs typeface="B Zar" panose="00000400000000000000" pitchFamily="2" charset="-78"/>
              </a:rPr>
              <a:t>بیش از 200 یافته در 3 سال</a:t>
            </a:r>
            <a:endParaRPr lang="en-US" sz="1583" b="1" dirty="0">
              <a:solidFill>
                <a:srgbClr val="002060"/>
              </a:solidFill>
              <a:cs typeface="B Zar" panose="00000400000000000000" pitchFamily="2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4" y="5256172"/>
            <a:ext cx="546392" cy="5627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451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7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75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25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5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750"/>
                            </p:stCondLst>
                            <p:childTnLst>
                              <p:par>
                                <p:cTn id="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25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11" grpId="0" animBg="1"/>
      <p:bldP spid="12" grpId="0" animBg="1"/>
      <p:bldP spid="15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nl-NL" sz="1363" b="1">
                <a:solidFill>
                  <a:srgbClr val="FFFFFF"/>
                </a:solidFill>
              </a:rPr>
              <a:pPr algn="ctr"/>
              <a:t>23</a:t>
            </a:fld>
            <a:endParaRPr kumimoji="0" lang="nl-NL" dirty="0"/>
          </a:p>
        </p:txBody>
      </p:sp>
      <p:sp>
        <p:nvSpPr>
          <p:cNvPr id="4" name="Rectangle 3"/>
          <p:cNvSpPr/>
          <p:nvPr/>
        </p:nvSpPr>
        <p:spPr>
          <a:xfrm>
            <a:off x="3507475" y="1170038"/>
            <a:ext cx="5933788" cy="42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solidFill>
                  <a:srgbClr val="FF0000"/>
                </a:solidFill>
                <a:cs typeface="B Titr" pitchFamily="2" charset="-78"/>
              </a:rPr>
              <a:t>ممیزی سیستم‌های </a:t>
            </a:r>
            <a:r>
              <a:rPr lang="fa-IR" sz="2400" b="1" dirty="0" smtClean="0">
                <a:solidFill>
                  <a:srgbClr val="FF0000"/>
                </a:solidFill>
                <a:cs typeface="B Titr" pitchFamily="2" charset="-78"/>
              </a:rPr>
              <a:t>مدیریتی – نوبت دوم 1400</a:t>
            </a:r>
            <a:endParaRPr lang="en-US" sz="2400" b="1" dirty="0">
              <a:solidFill>
                <a:srgbClr val="FF0000"/>
              </a:solidFill>
              <a:cs typeface="B Titr" pitchFamily="2" charset="-78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046243" y="2969310"/>
            <a:ext cx="2137242" cy="2849656"/>
          </a:xfrm>
          <a:prstGeom prst="ellipse">
            <a:avLst/>
          </a:prstGeom>
          <a:solidFill>
            <a:srgbClr val="81FF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81" b="1" dirty="0">
                <a:solidFill>
                  <a:srgbClr val="002060"/>
                </a:solidFill>
                <a:cs typeface="B Zar" panose="00000400000000000000" pitchFamily="2" charset="-78"/>
              </a:rPr>
              <a:t>عدم انطباق‌های ممیزی داخلی</a:t>
            </a:r>
            <a:r>
              <a:rPr lang="fa-IR" sz="1385" b="1" dirty="0">
                <a:solidFill>
                  <a:srgbClr val="002060"/>
                </a:solidFill>
                <a:cs typeface="B Zar" panose="00000400000000000000" pitchFamily="2" charset="-78"/>
              </a:rPr>
              <a:t> به تفکیک</a:t>
            </a:r>
          </a:p>
          <a:p>
            <a:pPr algn="ctr"/>
            <a:r>
              <a:rPr lang="fa-IR" sz="1385" b="1" dirty="0">
                <a:solidFill>
                  <a:srgbClr val="002060"/>
                </a:solidFill>
                <a:cs typeface="B Zar" panose="00000400000000000000" pitchFamily="2" charset="-78"/>
              </a:rPr>
              <a:t> واحدهای سازمانی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66054843"/>
              </p:ext>
            </p:extLst>
          </p:nvPr>
        </p:nvGraphicFramePr>
        <p:xfrm>
          <a:off x="1689239" y="2197291"/>
          <a:ext cx="7322154" cy="4557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76" y="5256172"/>
            <a:ext cx="546392" cy="5627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72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848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6688" y="818808"/>
            <a:ext cx="10364451" cy="753083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>
                <a:ln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cs typeface="B Titr" panose="00000700000000000000" pitchFamily="2" charset="-78"/>
              </a:rPr>
              <a:t>ممیزی داخلی نوبت دوم 1400</a:t>
            </a:r>
            <a:endParaRPr lang="en-US" sz="2800" dirty="0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885860"/>
            <a:ext cx="546392" cy="562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536" y="6322352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  <p:pic>
        <p:nvPicPr>
          <p:cNvPr id="1026" name="Picture 2" descr="\\t1-00-500-26\share\ممیزی\00\ممیزی داخلی نوبت دوم\مستندات ممیزی\IMG_20220219_092936_6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6" y="2153406"/>
            <a:ext cx="3820822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t1-00-500-26\share\ممیزی\00\ممیزی داخلی نوبت دوم\مستندات ممیزی\IMG_20220219_092938_38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359" y="2153406"/>
            <a:ext cx="4085110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t1-00-500-26\share\ممیزی\00\ممیزی داخلی نوبت دوم\مستندات ممیزی\IMG_20220219_092934_3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69" y="2153406"/>
            <a:ext cx="392717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2561" y="846320"/>
            <a:ext cx="10364451" cy="753083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>
                <a:ln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cs typeface="B Titr" panose="00000700000000000000" pitchFamily="2" charset="-78"/>
              </a:rPr>
              <a:t>ممیزی داخلی نوبت دوم 1400</a:t>
            </a:r>
            <a:endParaRPr lang="en-US" sz="2800" dirty="0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76" y="5818966"/>
            <a:ext cx="546392" cy="562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936" y="6268565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  <p:pic>
        <p:nvPicPr>
          <p:cNvPr id="2050" name="Picture 2" descr="\\t1-00-500-26\share\ممیزی\00\ممیزی داخلی نوبت دوم\مستندات ممیزی\IMG_20220219_093118_2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37" y="2175900"/>
            <a:ext cx="4006952" cy="35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t1-00-500-26\share\ممیزی\00\ممیزی داخلی نوبت دوم\مستندات ممیزی\IMG_20220219_093151_97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669" y="2175900"/>
            <a:ext cx="4305831" cy="35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\\t1-00-500-26\share\ممیزی\00\ممیزی داخلی نوبت دوم\مستندات ممیزی\IMG_20220219_092942_05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22" y="2175900"/>
            <a:ext cx="4378778" cy="35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2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365" y="913498"/>
            <a:ext cx="7468995" cy="742191"/>
          </a:xfrm>
        </p:spPr>
        <p:txBody>
          <a:bodyPr>
            <a:normAutofit/>
          </a:bodyPr>
          <a:lstStyle/>
          <a:p>
            <a:pPr algn="ctr" rtl="1"/>
            <a:r>
              <a:rPr lang="fa-IR" sz="2337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B Titr" panose="00000700000000000000" pitchFamily="2" charset="-78"/>
              </a:rPr>
              <a:t>عدم انطباق‌های ممیزی </a:t>
            </a:r>
            <a:r>
              <a:rPr lang="fa-IR" sz="2337" dirty="0">
                <a:solidFill>
                  <a:schemeClr val="accent5">
                    <a:lumMod val="20000"/>
                    <a:lumOff val="80000"/>
                  </a:schemeClr>
                </a:solidFill>
                <a:cs typeface="B Titr" panose="00000700000000000000" pitchFamily="2" charset="-78"/>
              </a:rPr>
              <a:t>خارجی </a:t>
            </a:r>
            <a:r>
              <a:rPr lang="fa-IR" sz="2337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B Titr" panose="00000700000000000000" pitchFamily="2" charset="-78"/>
              </a:rPr>
              <a:t>1399</a:t>
            </a:r>
            <a:endParaRPr lang="fa-IR" sz="2337" dirty="0">
              <a:solidFill>
                <a:schemeClr val="accent5">
                  <a:lumMod val="20000"/>
                  <a:lumOff val="8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88215" y="6226582"/>
            <a:ext cx="446206" cy="4745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117" b="1" u="sng" dirty="0">
                <a:solidFill>
                  <a:schemeClr val="bg1"/>
                </a:solidFill>
                <a:latin typeface="Times New Roman (Headings)"/>
                <a:cs typeface="+mj-cs"/>
              </a:rPr>
              <a:t>4</a:t>
            </a:r>
            <a:endParaRPr lang="en-US" sz="2337" b="1" u="sng" dirty="0">
              <a:solidFill>
                <a:schemeClr val="bg1"/>
              </a:solidFill>
              <a:latin typeface="Times New Roman (Headings)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969199"/>
              </p:ext>
            </p:extLst>
          </p:nvPr>
        </p:nvGraphicFramePr>
        <p:xfrm>
          <a:off x="949428" y="2377174"/>
          <a:ext cx="10293143" cy="284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285">
                  <a:extLst>
                    <a:ext uri="{9D8B030D-6E8A-4147-A177-3AD203B41FA5}">
                      <a16:colId xmlns="" xmlns:a16="http://schemas.microsoft.com/office/drawing/2014/main" val="470392334"/>
                    </a:ext>
                  </a:extLst>
                </a:gridCol>
                <a:gridCol w="2573285">
                  <a:extLst>
                    <a:ext uri="{9D8B030D-6E8A-4147-A177-3AD203B41FA5}">
                      <a16:colId xmlns="" xmlns:a16="http://schemas.microsoft.com/office/drawing/2014/main" val="445038697"/>
                    </a:ext>
                  </a:extLst>
                </a:gridCol>
                <a:gridCol w="5146573">
                  <a:extLst>
                    <a:ext uri="{9D8B030D-6E8A-4147-A177-3AD203B41FA5}">
                      <a16:colId xmlns="" xmlns:a16="http://schemas.microsoft.com/office/drawing/2014/main" val="42613365"/>
                    </a:ext>
                  </a:extLst>
                </a:gridCol>
              </a:tblGrid>
              <a:tr h="262787"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cs typeface="B Titr" panose="00000700000000000000" pitchFamily="2" charset="-78"/>
                        </a:rPr>
                        <a:t>استاندارد</a:t>
                      </a:r>
                      <a:endParaRPr lang="en-US" sz="1400" dirty="0">
                        <a:cs typeface="B Titr" panose="00000700000000000000" pitchFamily="2" charset="-78"/>
                      </a:endParaRPr>
                    </a:p>
                  </a:txBody>
                  <a:tcPr marL="45238" marR="45238" marT="22619" marB="22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cs typeface="B Titr" panose="00000700000000000000" pitchFamily="2" charset="-78"/>
                        </a:rPr>
                        <a:t>حوزه</a:t>
                      </a:r>
                      <a:endParaRPr lang="en-US" sz="1400" dirty="0">
                        <a:cs typeface="B Titr" panose="00000700000000000000" pitchFamily="2" charset="-78"/>
                      </a:endParaRPr>
                    </a:p>
                  </a:txBody>
                  <a:tcPr marL="45238" marR="45238" marT="22619" marB="22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cs typeface="B Titr" panose="00000700000000000000" pitchFamily="2" charset="-78"/>
                        </a:rPr>
                        <a:t>عدم انطباق</a:t>
                      </a:r>
                      <a:endParaRPr lang="en-US" sz="1400" dirty="0">
                        <a:cs typeface="B Titr" panose="00000700000000000000" pitchFamily="2" charset="-78"/>
                      </a:endParaRPr>
                    </a:p>
                  </a:txBody>
                  <a:tcPr marL="45238" marR="45238" marT="22619" marB="22619"/>
                </a:tc>
                <a:extLst>
                  <a:ext uri="{0D108BD9-81ED-4DB2-BD59-A6C34878D82A}">
                    <a16:rowId xmlns="" xmlns:a16="http://schemas.microsoft.com/office/drawing/2014/main" val="1806655086"/>
                  </a:ext>
                </a:extLst>
              </a:tr>
              <a:tr h="78150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 smtClean="0">
                          <a:cs typeface="B Nazanin" panose="00000400000000000000" pitchFamily="2" charset="-78"/>
                        </a:rPr>
                        <a:t>ISO9001:2015</a:t>
                      </a:r>
                      <a:endParaRPr lang="fa-IR" sz="1600" dirty="0" smtClean="0">
                        <a:cs typeface="B Nazanin" panose="00000400000000000000" pitchFamily="2" charset="-78"/>
                      </a:endParaRPr>
                    </a:p>
                  </a:txBody>
                  <a:tcPr marL="45238" marR="45238" marT="22619" marB="22619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fa-IR" sz="1600" dirty="0" smtClean="0">
                          <a:cs typeface="B Nazanin" panose="00000400000000000000" pitchFamily="2" charset="-78"/>
                        </a:rPr>
                        <a:t>گروه فناوری اطلاعات و ارتباطات</a:t>
                      </a:r>
                      <a:endParaRPr lang="en-US" sz="1600" dirty="0">
                        <a:cs typeface="B Nazanin" panose="00000400000000000000" pitchFamily="2" charset="-78"/>
                      </a:endParaRPr>
                    </a:p>
                  </a:txBody>
                  <a:tcPr marL="45238" marR="45238" marT="22619" marB="22619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fa-IR" sz="1600" dirty="0" smtClean="0">
                          <a:cs typeface="B Nazanin" panose="00000400000000000000" pitchFamily="2" charset="-78"/>
                        </a:rPr>
                        <a:t>عملیات سرویس و نگهداری دکل ها با توجه به برنامه اجرایی در</a:t>
                      </a:r>
                      <a:r>
                        <a:rPr lang="fa-IR" sz="16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600" dirty="0" smtClean="0">
                          <a:cs typeface="B Nazanin" panose="00000400000000000000" pitchFamily="2" charset="-78"/>
                        </a:rPr>
                        <a:t>مهرماه انجام نشده است و به سال 1400 موکول شده است. در این</a:t>
                      </a:r>
                      <a:r>
                        <a:rPr lang="fa-IR" sz="16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600" dirty="0" smtClean="0">
                          <a:cs typeface="B Nazanin" panose="00000400000000000000" pitchFamily="2" charset="-78"/>
                        </a:rPr>
                        <a:t>خصوص هیچ اقدام اصلاحی نیز صادر نشده است.</a:t>
                      </a:r>
                    </a:p>
                  </a:txBody>
                  <a:tcPr marL="45238" marR="45238" marT="22619" marB="22619" anchor="ctr"/>
                </a:tc>
                <a:extLst>
                  <a:ext uri="{0D108BD9-81ED-4DB2-BD59-A6C34878D82A}">
                    <a16:rowId xmlns="" xmlns:a16="http://schemas.microsoft.com/office/drawing/2014/main" val="1305943786"/>
                  </a:ext>
                </a:extLst>
              </a:tr>
              <a:tr h="1017959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cs typeface="B Nazanin" panose="00000400000000000000" pitchFamily="2" charset="-78"/>
                        </a:rPr>
                        <a:t>OHSAS 18001:2007</a:t>
                      </a:r>
                      <a:endParaRPr lang="fa-IR" sz="1600" dirty="0" smtClean="0">
                        <a:cs typeface="B Nazanin" panose="00000400000000000000" pitchFamily="2" charset="-78"/>
                      </a:endParaRPr>
                    </a:p>
                  </a:txBody>
                  <a:tcPr marL="45238" marR="45238" marT="22619" marB="22619" anchor="ctr"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>
                          <a:cs typeface="B Nazanin" panose="00000400000000000000" pitchFamily="2" charset="-78"/>
                        </a:rPr>
                        <a:t>گروه بهداشت، ایمنی و محیط‌زیست</a:t>
                      </a:r>
                      <a:endParaRPr lang="en-US" sz="1600" dirty="0" smtClean="0">
                        <a:cs typeface="B Nazanin" panose="00000400000000000000" pitchFamily="2" charset="-78"/>
                      </a:endParaRPr>
                    </a:p>
                  </a:txBody>
                  <a:tcPr marL="45238" marR="45238" marT="22619" marB="22619" anchor="ctr"/>
                </a:tc>
                <a:tc>
                  <a:txBody>
                    <a:bodyPr/>
                    <a:lstStyle/>
                    <a:p>
                      <a:pPr marL="0" indent="0" algn="just" defTabSz="2184383" rtl="1" eaLnBrk="1" latinLnBrk="0" hangingPunct="1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fa-I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در مورد برخی عدم انطباق ها مانند حوادث اتفاق افتاده در تاریخ 99.09.22 هیچگونه اقدام صلاحی صادر نشده است. همچنین در</a:t>
                      </a:r>
                      <a:r>
                        <a:rPr lang="fa-I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مورد نقاط ضعف مربوط به مانور 99.11.20 سابقه اقدام اصلاحی در</a:t>
                      </a:r>
                      <a:r>
                        <a:rPr lang="fa-I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دسترس نمی باشد.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45238" marR="45238" marT="22619" marB="22619" anchor="ctr"/>
                </a:tc>
                <a:extLst>
                  <a:ext uri="{0D108BD9-81ED-4DB2-BD59-A6C34878D82A}">
                    <a16:rowId xmlns="" xmlns:a16="http://schemas.microsoft.com/office/drawing/2014/main" val="2954844359"/>
                  </a:ext>
                </a:extLst>
              </a:tr>
              <a:tr h="78150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 smtClean="0">
                          <a:cs typeface="B Nazanin" panose="00000400000000000000" pitchFamily="2" charset="-78"/>
                        </a:rPr>
                        <a:t>ISO9001:2015</a:t>
                      </a:r>
                      <a:endParaRPr lang="fa-IR" sz="1600" dirty="0" smtClean="0">
                        <a:cs typeface="B Nazanin" panose="00000400000000000000" pitchFamily="2" charset="-78"/>
                      </a:endParaRPr>
                    </a:p>
                  </a:txBody>
                  <a:tcPr marL="45238" marR="45238" marT="22619" marB="226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دفتر کنترل کیفیت و بهداشت آب و فاضلاب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45238" marR="45238" marT="22619" marB="22619" anchor="ctr"/>
                </a:tc>
                <a:tc>
                  <a:txBody>
                    <a:bodyPr/>
                    <a:lstStyle/>
                    <a:p>
                      <a:pPr marL="0" indent="0" algn="just" defTabSz="2184383" rtl="1" eaLnBrk="1" latinLnBrk="0" hangingPunct="1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fa-I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سوابقی در خصوص کنترل کیفیت فاضلاب مشاهده نشد.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45238" marR="45238" marT="22619" marB="22619" anchor="ctr"/>
                </a:tc>
                <a:extLst>
                  <a:ext uri="{0D108BD9-81ED-4DB2-BD59-A6C34878D82A}">
                    <a16:rowId xmlns="" xmlns:a16="http://schemas.microsoft.com/office/drawing/2014/main" val="243225004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0" y="5379004"/>
            <a:ext cx="546392" cy="562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07" y="5910446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10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nl-NL" sz="1363" b="1">
                <a:solidFill>
                  <a:srgbClr val="FFFFFF"/>
                </a:solidFill>
              </a:rPr>
              <a:pPr algn="ctr"/>
              <a:t>27</a:t>
            </a:fld>
            <a:endParaRPr kumimoji="0" lang="nl-NL"/>
          </a:p>
        </p:txBody>
      </p:sp>
      <p:sp>
        <p:nvSpPr>
          <p:cNvPr id="4" name="Rectangle 3"/>
          <p:cNvSpPr/>
          <p:nvPr/>
        </p:nvSpPr>
        <p:spPr>
          <a:xfrm>
            <a:off x="4251803" y="1000658"/>
            <a:ext cx="3102418" cy="42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FF0000"/>
                </a:solidFill>
                <a:cs typeface="B Titr" pitchFamily="2" charset="-78"/>
              </a:rPr>
              <a:t>یافته‌های ممیزی – علل ریشه‌ای</a:t>
            </a:r>
            <a:endParaRPr lang="ar-SA" sz="2000" b="1" dirty="0">
              <a:solidFill>
                <a:srgbClr val="FF0000"/>
              </a:solidFill>
              <a:cs typeface="B Titr" pitchFamily="2" charset="-78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14895034"/>
              </p:ext>
            </p:extLst>
          </p:nvPr>
        </p:nvGraphicFramePr>
        <p:xfrm>
          <a:off x="2415963" y="1917492"/>
          <a:ext cx="8568339" cy="483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4" y="5297116"/>
            <a:ext cx="546392" cy="562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691" y="5828558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74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nl-NL" sz="1363" b="1">
                <a:solidFill>
                  <a:srgbClr val="FFFFFF"/>
                </a:solidFill>
              </a:rPr>
              <a:pPr algn="ctr"/>
              <a:t>28</a:t>
            </a:fld>
            <a:endParaRPr kumimoji="0" lang="nl-NL"/>
          </a:p>
        </p:txBody>
      </p:sp>
      <p:sp>
        <p:nvSpPr>
          <p:cNvPr id="4" name="Rectangle 3"/>
          <p:cNvSpPr/>
          <p:nvPr/>
        </p:nvSpPr>
        <p:spPr>
          <a:xfrm>
            <a:off x="4295890" y="1005437"/>
            <a:ext cx="3102418" cy="42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sz="2000" b="1" dirty="0">
                <a:solidFill>
                  <a:srgbClr val="FF0000"/>
                </a:solidFill>
                <a:cs typeface="B Titr" pitchFamily="2" charset="-78"/>
              </a:rPr>
              <a:t>یافته‌های ممیزی – علل ریشه‌ای</a:t>
            </a:r>
            <a:endParaRPr lang="ar-SA" sz="2000" b="1" dirty="0">
              <a:solidFill>
                <a:srgbClr val="FF0000"/>
              </a:solidFill>
              <a:cs typeface="B Titr" pitchFamily="2" charset="-78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55495223"/>
              </p:ext>
            </p:extLst>
          </p:nvPr>
        </p:nvGraphicFramePr>
        <p:xfrm>
          <a:off x="2608616" y="1900676"/>
          <a:ext cx="8568339" cy="483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76" y="5256172"/>
            <a:ext cx="546392" cy="562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2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91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nl-NL" sz="1363" b="1">
                <a:solidFill>
                  <a:srgbClr val="FFFFFF"/>
                </a:solidFill>
              </a:rPr>
              <a:pPr algn="ctr"/>
              <a:t>29</a:t>
            </a:fld>
            <a:endParaRPr kumimoji="0" lang="nl-NL"/>
          </a:p>
        </p:txBody>
      </p:sp>
      <p:sp>
        <p:nvSpPr>
          <p:cNvPr id="4" name="Rectangle 3"/>
          <p:cNvSpPr/>
          <p:nvPr/>
        </p:nvSpPr>
        <p:spPr>
          <a:xfrm>
            <a:off x="4459067" y="1098194"/>
            <a:ext cx="3102418" cy="42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sz="2000" b="1" dirty="0">
                <a:solidFill>
                  <a:srgbClr val="FF0000"/>
                </a:solidFill>
                <a:cs typeface="B Titr" pitchFamily="2" charset="-78"/>
              </a:rPr>
              <a:t>یافته‌های ممیزی – علل ریشه‌ای</a:t>
            </a:r>
            <a:endParaRPr lang="ar-SA" sz="2000" b="1" dirty="0">
              <a:solidFill>
                <a:srgbClr val="FF0000"/>
              </a:solidFill>
              <a:cs typeface="B Titr" pitchFamily="2" charset="-78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69820631"/>
              </p:ext>
            </p:extLst>
          </p:nvPr>
        </p:nvGraphicFramePr>
        <p:xfrm>
          <a:off x="2622400" y="2020362"/>
          <a:ext cx="8568339" cy="483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76" y="5256172"/>
            <a:ext cx="546392" cy="562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2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24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2313"/>
              </p:ext>
            </p:extLst>
          </p:nvPr>
        </p:nvGraphicFramePr>
        <p:xfrm>
          <a:off x="992956" y="388619"/>
          <a:ext cx="9808394" cy="545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270">
                  <a:extLst>
                    <a:ext uri="{9D8B030D-6E8A-4147-A177-3AD203B41FA5}">
                      <a16:colId xmlns="" xmlns:a16="http://schemas.microsoft.com/office/drawing/2014/main" val="1728340604"/>
                    </a:ext>
                  </a:extLst>
                </a:gridCol>
                <a:gridCol w="817124">
                  <a:extLst>
                    <a:ext uri="{9D8B030D-6E8A-4147-A177-3AD203B41FA5}">
                      <a16:colId xmlns="" xmlns:a16="http://schemas.microsoft.com/office/drawing/2014/main" val="850759739"/>
                    </a:ext>
                  </a:extLst>
                </a:gridCol>
              </a:tblGrid>
              <a:tr h="5474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  <a:cs typeface="B Zar" panose="00000400000000000000" pitchFamily="2" charset="-78"/>
                        </a:rPr>
                        <a:t>ISO 9001:2015 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35886533"/>
                  </a:ext>
                </a:extLst>
              </a:tr>
              <a:tr h="456126"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ورودی‌های بازنگری مدیریت</a:t>
                      </a:r>
                      <a:endParaRPr lang="en-US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ردیف</a:t>
                      </a:r>
                      <a:endParaRPr lang="en-US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87688"/>
                  </a:ext>
                </a:extLst>
              </a:tr>
              <a:tr h="445526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solidFill>
                            <a:schemeClr val="tx2"/>
                          </a:solidFill>
                          <a:cs typeface="B Zar" panose="00000400000000000000" pitchFamily="2" charset="-78"/>
                          <a:hlinkClick r:id="rId2" action="ppaction://hlinksldjump"/>
                        </a:rPr>
                        <a:t>وضعیت</a:t>
                      </a:r>
                      <a:r>
                        <a:rPr lang="fa-IR" b="1" baseline="0" dirty="0" smtClean="0">
                          <a:solidFill>
                            <a:schemeClr val="tx2"/>
                          </a:solidFill>
                          <a:cs typeface="B Zar" panose="00000400000000000000" pitchFamily="2" charset="-78"/>
                          <a:hlinkClick r:id="rId2" action="ppaction://hlinksldjump"/>
                        </a:rPr>
                        <a:t> اقدامات تعیین شده طی بازنگری مدیریت قبلی</a:t>
                      </a:r>
                      <a:endParaRPr lang="en-US" b="1" dirty="0">
                        <a:solidFill>
                          <a:schemeClr val="tx2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الف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88966975"/>
                  </a:ext>
                </a:extLst>
              </a:tr>
              <a:tr h="445526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3" action="ppaction://hlinksldjump"/>
                        </a:rPr>
                        <a:t>تغییرات</a:t>
                      </a:r>
                      <a:r>
                        <a:rPr lang="fa-IR" b="1" baseline="0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3" action="ppaction://hlinksldjump"/>
                        </a:rPr>
                        <a:t> در مسائل داخلی و خارجی مرتبط با سیستم مدیریت کیفیت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ب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4253729"/>
                  </a:ext>
                </a:extLst>
              </a:tr>
              <a:tr h="445526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اطلاعات</a:t>
                      </a:r>
                      <a:r>
                        <a:rPr lang="fa-IR" b="1" baseline="0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 در مورد عملکرد و اثربخشی سیستم مدیریت کیفیت: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ج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0450921"/>
                  </a:ext>
                </a:extLst>
              </a:tr>
              <a:tr h="445526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4" action="ppaction://hlinksldjump"/>
                        </a:rPr>
                        <a:t>رضایت مشتری و بازخورد از افراد ذینفعان</a:t>
                      </a:r>
                      <a:r>
                        <a:rPr lang="fa-IR" b="1" baseline="0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4" action="ppaction://hlinksldjump"/>
                        </a:rPr>
                        <a:t> مرتبط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3528644"/>
                  </a:ext>
                </a:extLst>
              </a:tr>
              <a:tr h="445526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5" action="ppaction://hlinksldjump"/>
                        </a:rPr>
                        <a:t>میزان</a:t>
                      </a:r>
                      <a:r>
                        <a:rPr lang="fa-IR" b="1" baseline="0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5" action="ppaction://hlinksldjump"/>
                        </a:rPr>
                        <a:t> برآورده شدن اهداف کیفیت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7034879"/>
                  </a:ext>
                </a:extLst>
              </a:tr>
              <a:tr h="445526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6" action="ppaction://hlinksldjump"/>
                        </a:rPr>
                        <a:t>عملکرد فرایند و انطباق محصولات</a:t>
                      </a:r>
                      <a:r>
                        <a:rPr lang="fa-IR" b="1" baseline="0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6" action="ppaction://hlinksldjump"/>
                        </a:rPr>
                        <a:t> و خدمات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8412535"/>
                  </a:ext>
                </a:extLst>
              </a:tr>
              <a:tr h="445526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7" action="ppaction://hlinksldjump"/>
                        </a:rPr>
                        <a:t>عدم انطباق‌ها</a:t>
                      </a:r>
                      <a:r>
                        <a:rPr lang="fa-IR" b="1" baseline="0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7" action="ppaction://hlinksldjump"/>
                        </a:rPr>
                        <a:t> و اقدام اصلاحی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639485"/>
                  </a:ext>
                </a:extLst>
              </a:tr>
              <a:tr h="445526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8" action="ppaction://hlinksldjump"/>
                        </a:rPr>
                        <a:t>نتایج</a:t>
                      </a:r>
                      <a:r>
                        <a:rPr lang="fa-IR" b="1" baseline="0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8" action="ppaction://hlinksldjump"/>
                        </a:rPr>
                        <a:t> پایش و اندازه‌گیری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6185664"/>
                  </a:ext>
                </a:extLst>
              </a:tr>
              <a:tr h="445526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8" action="ppaction://hlinksldjump"/>
                        </a:rPr>
                        <a:t>نتایج</a:t>
                      </a:r>
                      <a:r>
                        <a:rPr lang="fa-IR" b="1" baseline="0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8" action="ppaction://hlinksldjump"/>
                        </a:rPr>
                        <a:t> ممیزی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2767381"/>
                  </a:ext>
                </a:extLst>
              </a:tr>
              <a:tr h="445526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  <a:hlinkClick r:id="rId9" action="ppaction://hlinksldjump"/>
                        </a:rPr>
                        <a:t>عملکرد تأمین‌کنندگان برون‌سازمانی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864478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6" y="5710306"/>
            <a:ext cx="546392" cy="562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197" y="6273100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</a:t>
            </a:r>
            <a:r>
              <a:rPr lang="fa-IR" sz="1050" dirty="0" smtClean="0">
                <a:solidFill>
                  <a:prstClr val="black"/>
                </a:solidFill>
                <a:cs typeface="B Titr" panose="00000700000000000000" pitchFamily="2" charset="-78"/>
              </a:rPr>
              <a:t>توسعه مدیریت و تحقیقات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1379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nl-NL" sz="1363" b="1">
                <a:solidFill>
                  <a:srgbClr val="FFFFFF"/>
                </a:solidFill>
              </a:rPr>
              <a:pPr algn="ctr"/>
              <a:t>30</a:t>
            </a:fld>
            <a:endParaRPr kumimoji="0" lang="nl-NL"/>
          </a:p>
        </p:txBody>
      </p:sp>
      <p:sp>
        <p:nvSpPr>
          <p:cNvPr id="4" name="Rectangle 3"/>
          <p:cNvSpPr/>
          <p:nvPr/>
        </p:nvSpPr>
        <p:spPr>
          <a:xfrm>
            <a:off x="4295890" y="773789"/>
            <a:ext cx="3102418" cy="42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sz="2000" b="1" dirty="0">
                <a:solidFill>
                  <a:srgbClr val="FF0000"/>
                </a:solidFill>
                <a:cs typeface="B Titr" pitchFamily="2" charset="-78"/>
              </a:rPr>
              <a:t>یافته‌های ممیزی – علل ریشه‌ای</a:t>
            </a:r>
            <a:endParaRPr lang="ar-SA" sz="2000" b="1" dirty="0">
              <a:solidFill>
                <a:srgbClr val="FF0000"/>
              </a:solidFill>
              <a:cs typeface="B Titr" pitchFamily="2" charset="-78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4945664"/>
              </p:ext>
            </p:extLst>
          </p:nvPr>
        </p:nvGraphicFramePr>
        <p:xfrm>
          <a:off x="2608616" y="1900676"/>
          <a:ext cx="8568339" cy="483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76" y="5256172"/>
            <a:ext cx="546392" cy="562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2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93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436" y="1742887"/>
            <a:ext cx="10865224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60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  <a:hlinkClick r:id="rId2" action="ppaction://hlinkfile"/>
              </a:rPr>
              <a:t>عملکرد تأمین‌کنندگان برون‌سازمانی</a:t>
            </a:r>
            <a:endParaRPr lang="en-US" sz="60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" name="Action Button: Home 2">
            <a:hlinkClick r:id="rId3" action="ppaction://hlinksldjump" highlightClick="1"/>
          </p:cNvPr>
          <p:cNvSpPr/>
          <p:nvPr/>
        </p:nvSpPr>
        <p:spPr>
          <a:xfrm>
            <a:off x="5695577" y="5861611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5976" y="3636240"/>
            <a:ext cx="941614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 smtClean="0">
                <a:cs typeface="B Zar" panose="00000400000000000000" pitchFamily="2" charset="-78"/>
              </a:rPr>
              <a:t>طبق روال آیین‌نامه معاملات ابلاغی از سوی شرکت مهندسی آب و فاضلاب کشور و فرآیند ارزیابی تأمین‌کنندگان ابلاغی از شرکت آب و فاضلاب استان تهران در حال انجام است. با این‌حال براساس نتایج تجزیه و تحلیل علل ریشه‌ای، ارزیابی اولیه جهت اطمینان از صلاحیت تامین‌کنندگان در مرحله انتخاب آن‌ها در گروه‌های معاملات کوچک و متوسط انجام نمی‌پذیرد.</a:t>
            </a:r>
            <a:endParaRPr lang="fa-IR" sz="2000" dirty="0">
              <a:cs typeface="B Zar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256172"/>
            <a:ext cx="546392" cy="562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8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6590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9888" y="1468980"/>
            <a:ext cx="10865224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60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کفایت منابع</a:t>
            </a:r>
            <a:endParaRPr lang="en-US" sz="60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" name="Action Button: Home 2">
            <a:hlinkClick r:id="rId2" action="ppaction://hlinksldjump" highlightClick="1"/>
          </p:cNvPr>
          <p:cNvSpPr/>
          <p:nvPr/>
        </p:nvSpPr>
        <p:spPr>
          <a:xfrm>
            <a:off x="5927912" y="5945419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10129" y="3089729"/>
            <a:ext cx="964474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 smtClean="0">
                <a:cs typeface="B Zar" panose="00000400000000000000" pitchFamily="2" charset="-78"/>
              </a:rPr>
              <a:t>منابع مورد نیاز جهت استقرار و نگهداری سیستم‌ مدیریت یکپارچه در نظر گرفته شده و در برنامه‌ریزی برای دستیابی به اهداف این منابع تأمین می‌گردد. این منابع شامل سرمایه انسانی، دانش سازمانی، برگزاری دوره‌های آموزشی، زیرساخت و تجهیزات لازم و همچنین منابع مالی تعریف شده در سند بودجه می‌باشد.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76" y="5268872"/>
            <a:ext cx="546392" cy="562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83" y="58003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0035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932934"/>
            <a:ext cx="9232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/>
            <a:r>
              <a:rPr lang="fa-IR" sz="2800" b="1" dirty="0">
                <a:solidFill>
                  <a:prstClr val="black"/>
                </a:solidFill>
                <a:cs typeface="B Zar" panose="00000400000000000000" pitchFamily="2" charset="-78"/>
                <a:hlinkClick r:id="rId2" action="ppaction://hlinkfile"/>
              </a:rPr>
              <a:t>اثربخشی اقدامات انجام شده برای رسیدگی به ریسک‌ها و فرصت‌ها</a:t>
            </a:r>
            <a:endParaRPr lang="en-US" sz="2800" b="1" dirty="0">
              <a:solidFill>
                <a:prstClr val="black"/>
              </a:solidFill>
              <a:cs typeface="B Zar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2900" y="1660096"/>
            <a:ext cx="9055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800" dirty="0" smtClean="0">
                <a:cs typeface="B Mitra" panose="00000400000000000000" pitchFamily="2" charset="-78"/>
              </a:rPr>
              <a:t>شناسایی و ارزیابی ریسک ها صورت پذیرفته و ارزیابی مجدد 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cs typeface="B Mitra" panose="00000400000000000000" pitchFamily="2" charset="-78"/>
              </a:rPr>
              <a:t>نتایج حاصله در ارزیابی‌ها و حسابرسی شرکت مورد استفاده قرار گرفت. </a:t>
            </a:r>
            <a:endParaRPr lang="en-US" sz="2800" dirty="0">
              <a:cs typeface="B Mitra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76" y="5268872"/>
            <a:ext cx="546392" cy="562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83" y="58003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  <p:sp>
        <p:nvSpPr>
          <p:cNvPr id="6" name="Action Button: Home 5">
            <a:hlinkClick r:id="rId4" action="ppaction://hlinksldjump" highlightClick="1"/>
          </p:cNvPr>
          <p:cNvSpPr/>
          <p:nvPr/>
        </p:nvSpPr>
        <p:spPr>
          <a:xfrm>
            <a:off x="5830047" y="5818966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604" y="-177680"/>
            <a:ext cx="9865827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44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فرصت‌هایی برای بهبود</a:t>
            </a:r>
            <a:endParaRPr lang="en-US" sz="44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" name="Action Button: Home 2">
            <a:hlinkClick r:id="rId2" action="ppaction://hlinksldjump" highlightClick="1"/>
          </p:cNvPr>
          <p:cNvSpPr/>
          <p:nvPr/>
        </p:nvSpPr>
        <p:spPr>
          <a:xfrm>
            <a:off x="5830047" y="5818966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256172"/>
            <a:ext cx="546392" cy="562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8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207" y="1269644"/>
            <a:ext cx="10054150" cy="40626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dirty="0" smtClean="0">
                <a:cs typeface="B Nazanin" panose="00000400000000000000" pitchFamily="2" charset="-78"/>
              </a:rPr>
              <a:t>طراحی فرآیند جذب، نگهداشت و بازنشستگی کارکنان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dirty="0" smtClean="0">
                <a:cs typeface="B Nazanin" panose="00000400000000000000" pitchFamily="2" charset="-78"/>
              </a:rPr>
              <a:t>کنترل و اعلان حوادث تجهیزات سخت افزاری شبکه به صورت آنلاین (بر روی موبایل)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dirty="0" smtClean="0">
                <a:cs typeface="B Nazanin" panose="00000400000000000000" pitchFamily="2" charset="-78"/>
              </a:rPr>
              <a:t>طراحی و پیاده سازی تشکیلات سازمانی به صورت هوشمند 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dirty="0" smtClean="0">
                <a:cs typeface="B Nazanin" panose="00000400000000000000" pitchFamily="2" charset="-78"/>
              </a:rPr>
              <a:t>تهیه نرم افزار جامع راهبردی سیستم مدیریت کیفیت در شرکت های آب و فاضلاب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dirty="0" smtClean="0">
                <a:cs typeface="B Nazanin" panose="00000400000000000000" pitchFamily="2" charset="-78"/>
              </a:rPr>
              <a:t>استفاده از دفترچه یادداشت هوشمند 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dirty="0" smtClean="0">
                <a:cs typeface="B Nazanin" panose="00000400000000000000" pitchFamily="2" charset="-78"/>
              </a:rPr>
              <a:t>ایجاد سامانه کنترل پروژه به منظور مدیریت قراردادهای شرکت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dirty="0" smtClean="0">
                <a:cs typeface="B Nazanin" panose="00000400000000000000" pitchFamily="2" charset="-78"/>
              </a:rPr>
              <a:t>طراحی و بروز رسانی روش جدید ارزشیابی کارکنان</a:t>
            </a:r>
          </a:p>
          <a:p>
            <a:pPr algn="r" rtl="1">
              <a:lnSpc>
                <a:spcPct val="150000"/>
              </a:lnSpc>
            </a:pPr>
            <a:endParaRPr lang="fa-IR" sz="2000" dirty="0" smtClean="0">
              <a:cs typeface="B Nazanin" panose="00000400000000000000" pitchFamily="2" charset="-78"/>
            </a:endParaRPr>
          </a:p>
          <a:p>
            <a:pPr algn="r"/>
            <a:r>
              <a:rPr lang="fa-IR" dirty="0" smtClean="0"/>
              <a:t>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3524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17" y="912183"/>
            <a:ext cx="8905176" cy="59367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1062" y="757150"/>
            <a:ext cx="7570296" cy="69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79" b="1" dirty="0">
                <a:solidFill>
                  <a:srgbClr val="002060"/>
                </a:solidFill>
                <a:cs typeface="B Zar" panose="00000400000000000000" pitchFamily="2" charset="-78"/>
              </a:rPr>
              <a:t>سامانه سیستم مدیریت یکپارچه</a:t>
            </a:r>
            <a:endParaRPr lang="fa-IR" sz="1979" b="1" dirty="0">
              <a:solidFill>
                <a:srgbClr val="002060"/>
              </a:solidFill>
              <a:latin typeface="B Zar" panose="00000400000000000000" pitchFamily="2" charset="-78"/>
              <a:cs typeface="B Zar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6660" y="757150"/>
            <a:ext cx="7570296" cy="69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979" b="1" dirty="0">
                <a:solidFill>
                  <a:schemeClr val="bg1"/>
                </a:solidFill>
                <a:cs typeface="B Zar" panose="00000400000000000000" pitchFamily="2" charset="-78"/>
              </a:rPr>
              <a:t>سامانه سیستم مدیریت یکپارچه</a:t>
            </a:r>
            <a:endParaRPr lang="fa-IR" sz="1979" b="1" dirty="0">
              <a:solidFill>
                <a:schemeClr val="bg1"/>
              </a:solidFill>
              <a:latin typeface="B Zar" panose="00000400000000000000" pitchFamily="2" charset="-78"/>
              <a:cs typeface="B Zar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256172"/>
            <a:ext cx="546392" cy="562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8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74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97909" y="757150"/>
            <a:ext cx="7570296" cy="69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Zar" panose="00000400000000000000" pitchFamily="2" charset="-78"/>
              </a:rPr>
              <a:t>سامانه سیستم مدیریت یکپارچه</a:t>
            </a:r>
            <a:endParaRPr lang="fa-IR" sz="2000" b="1" dirty="0">
              <a:solidFill>
                <a:schemeClr val="accent5">
                  <a:lumMod val="20000"/>
                  <a:lumOff val="80000"/>
                </a:schemeClr>
              </a:solidFill>
              <a:latin typeface="B Zar" panose="00000400000000000000" pitchFamily="2" charset="-78"/>
              <a:cs typeface="B Zar" panose="00000400000000000000" pitchFamily="2" charset="-7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4702104"/>
              </p:ext>
            </p:extLst>
          </p:nvPr>
        </p:nvGraphicFramePr>
        <p:xfrm>
          <a:off x="1642856" y="1449825"/>
          <a:ext cx="8906289" cy="540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256172"/>
            <a:ext cx="546392" cy="562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8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986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97909" y="757150"/>
            <a:ext cx="7570296" cy="69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Zar" panose="00000400000000000000" pitchFamily="2" charset="-78"/>
              </a:rPr>
              <a:t>سامانه سیستم مدیریت یکپارچه</a:t>
            </a:r>
            <a:endParaRPr lang="fa-IR" sz="2000" b="1" dirty="0">
              <a:solidFill>
                <a:schemeClr val="accent5">
                  <a:lumMod val="20000"/>
                  <a:lumOff val="80000"/>
                </a:schemeClr>
              </a:solidFill>
              <a:latin typeface="B Zar" panose="00000400000000000000" pitchFamily="2" charset="-78"/>
              <a:cs typeface="B Zar" panose="00000400000000000000" pitchFamily="2" charset="-78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09586950"/>
              </p:ext>
            </p:extLst>
          </p:nvPr>
        </p:nvGraphicFramePr>
        <p:xfrm>
          <a:off x="1500419" y="1489516"/>
          <a:ext cx="8728104" cy="4009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49791" y="4901820"/>
            <a:ext cx="8656793" cy="91276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a-IR" sz="2000" b="1" dirty="0">
                <a:solidFill>
                  <a:srgbClr val="00682F"/>
                </a:solidFill>
                <a:cs typeface="B Zar" panose="00000400000000000000" pitchFamily="2" charset="-78"/>
              </a:rPr>
              <a:t>در حال حاضر </a:t>
            </a:r>
            <a:r>
              <a:rPr lang="fa-IR" b="1" dirty="0">
                <a:solidFill>
                  <a:srgbClr val="002060"/>
                </a:solidFill>
                <a:cs typeface="B Zar" panose="00000400000000000000" pitchFamily="2" charset="-78"/>
              </a:rPr>
              <a:t>براساس</a:t>
            </a:r>
            <a:r>
              <a:rPr lang="fa-IR" sz="2000" b="1" dirty="0">
                <a:solidFill>
                  <a:srgbClr val="00682F"/>
                </a:solidFill>
                <a:cs typeface="B Zar" panose="00000400000000000000" pitchFamily="2" charset="-78"/>
              </a:rPr>
              <a:t> </a:t>
            </a:r>
            <a:r>
              <a:rPr lang="fa-IR" b="1" dirty="0">
                <a:solidFill>
                  <a:srgbClr val="002060"/>
                </a:solidFill>
                <a:cs typeface="B Zar" panose="00000400000000000000" pitchFamily="2" charset="-78"/>
              </a:rPr>
              <a:t>ارزیابی</a:t>
            </a:r>
            <a:r>
              <a:rPr lang="fa-IR" b="1" cap="all" dirty="0">
                <a:solidFill>
                  <a:srgbClr val="002060"/>
                </a:solidFill>
                <a:cs typeface="B Zar" panose="00000400000000000000" pitchFamily="2" charset="-78"/>
              </a:rPr>
              <a:t> </a:t>
            </a:r>
            <a:r>
              <a:rPr lang="fa-IR" sz="2400" b="1" u="sng" cap="all" dirty="0">
                <a:solidFill>
                  <a:srgbClr val="002060"/>
                </a:solidFill>
                <a:cs typeface="B Zar" panose="00000400000000000000" pitchFamily="2" charset="-78"/>
              </a:rPr>
              <a:t>پایش عملکرد برنامه</a:t>
            </a:r>
            <a:r>
              <a:rPr lang="fa-IR" sz="2400" b="1" cap="all" dirty="0">
                <a:solidFill>
                  <a:srgbClr val="002060"/>
                </a:solidFill>
                <a:cs typeface="B Zar" panose="00000400000000000000" pitchFamily="2" charset="-78"/>
              </a:rPr>
              <a:t> </a:t>
            </a:r>
            <a:r>
              <a:rPr lang="fa-IR" cap="all" dirty="0">
                <a:solidFill>
                  <a:srgbClr val="002060"/>
                </a:solidFill>
                <a:cs typeface="B Zar" panose="00000400000000000000" pitchFamily="2" charset="-78"/>
              </a:rPr>
              <a:t>و</a:t>
            </a:r>
            <a:r>
              <a:rPr lang="fa-IR" b="1" cap="all" dirty="0">
                <a:solidFill>
                  <a:srgbClr val="002060"/>
                </a:solidFill>
                <a:cs typeface="B Zar" panose="00000400000000000000" pitchFamily="2" charset="-78"/>
              </a:rPr>
              <a:t> </a:t>
            </a:r>
            <a:r>
              <a:rPr lang="fa-IR" sz="2000" b="1" u="sng" cap="all" dirty="0">
                <a:solidFill>
                  <a:srgbClr val="002060"/>
                </a:solidFill>
                <a:cs typeface="B Zar" panose="00000400000000000000" pitchFamily="2" charset="-78"/>
              </a:rPr>
              <a:t>انتظارات کارفرما </a:t>
            </a:r>
            <a:endParaRPr lang="fa-IR" b="1" u="sng" cap="all" dirty="0">
              <a:solidFill>
                <a:srgbClr val="002060"/>
              </a:solidFill>
              <a:cs typeface="B Zar" panose="00000400000000000000" pitchFamily="2" charset="-7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85416" y="5741594"/>
            <a:ext cx="8656793" cy="74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068" tIns="54034" rIns="108068" bIns="54034" numCol="1" anchor="t" anchorCtr="0" compatLnSpc="1">
            <a:prstTxWarp prst="textNoShape">
              <a:avLst/>
            </a:prstTxWarp>
            <a:noAutofit/>
          </a:bodyPr>
          <a:lstStyle>
            <a:lvl1pPr marL="817563" indent="-817563" algn="r" defTabSz="2182813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3238" indent="-681038" algn="r" defTabSz="2182813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28913" indent="-544513" algn="r" defTabSz="2182813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21113" indent="-544513" algn="r" defTabSz="2182813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13313" indent="-544513" algn="r" defTabSz="2182813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07053" indent="-546096" algn="r" defTabSz="2184383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99244" indent="-546096" algn="r" defTabSz="2184383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91435" indent="-546096" algn="r" defTabSz="2184383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83627" indent="-546096" algn="r" defTabSz="2184383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2000" b="1" cap="all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به‌روزرسانی سامانه براساس آخرین نسخه برنامه </a:t>
            </a:r>
            <a:r>
              <a:rPr lang="en-US" sz="2000" b="1" i="1" cap="al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anose="00000400000000000000" pitchFamily="2" charset="-78"/>
              </a:rPr>
              <a:t>Python</a:t>
            </a:r>
            <a:endParaRPr lang="fa-IR" sz="2000" b="1" i="1" cap="all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Zar" panose="00000400000000000000" pitchFamily="2" charset="-78"/>
            </a:endParaRPr>
          </a:p>
          <a:p>
            <a:pPr algn="just">
              <a:lnSpc>
                <a:spcPct val="150000"/>
              </a:lnSpc>
            </a:pPr>
            <a:endParaRPr lang="fa-IR" sz="2000" b="1" cap="all" dirty="0">
              <a:solidFill>
                <a:schemeClr val="accent4">
                  <a:lumMod val="75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256172"/>
            <a:ext cx="546392" cy="562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8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11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 build="p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nl-NL" sz="1363" b="1">
                <a:solidFill>
                  <a:srgbClr val="FFFFFF"/>
                </a:solidFill>
              </a:rPr>
              <a:pPr algn="ctr"/>
              <a:t>38</a:t>
            </a:fld>
            <a:endParaRPr kumimoji="0" lang="nl-NL"/>
          </a:p>
        </p:txBody>
      </p:sp>
      <p:sp>
        <p:nvSpPr>
          <p:cNvPr id="4" name="Rectangle 3"/>
          <p:cNvSpPr/>
          <p:nvPr/>
        </p:nvSpPr>
        <p:spPr>
          <a:xfrm>
            <a:off x="4755912" y="1237253"/>
            <a:ext cx="4634279" cy="42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Titr" pitchFamily="2" charset="-78"/>
              </a:rPr>
              <a:t>قابلیت‌های مورد انتظار از سامانه</a:t>
            </a:r>
            <a:endParaRPr lang="ar-SA" sz="2000" b="1" dirty="0">
              <a:solidFill>
                <a:schemeClr val="accent5">
                  <a:lumMod val="20000"/>
                  <a:lumOff val="80000"/>
                </a:schemeClr>
              </a:solidFill>
              <a:cs typeface="B Titr" pitchFamily="2" charset="-78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895333" y="2327157"/>
            <a:ext cx="2493449" cy="890518"/>
          </a:xfrm>
          <a:prstGeom prst="flowChartAlternateProcess">
            <a:avLst/>
          </a:prstGeom>
          <a:solidFill>
            <a:srgbClr val="C3B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81" b="1" dirty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يکپارچه سازي نظام کنترل مستندات و مدارک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7912858" y="3360292"/>
            <a:ext cx="2493449" cy="890518"/>
          </a:xfrm>
          <a:prstGeom prst="flowChartAlternateProcess">
            <a:avLst/>
          </a:prstGeom>
          <a:solidFill>
            <a:srgbClr val="C3B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81" b="1" dirty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يکپارچه‌سازي نظام کنترل سوابق و بايگاني‌ها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7948483" y="4393408"/>
            <a:ext cx="2493449" cy="890518"/>
          </a:xfrm>
          <a:prstGeom prst="flowChartAlternateProcess">
            <a:avLst/>
          </a:prstGeom>
          <a:solidFill>
            <a:srgbClr val="C3B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81" b="1" dirty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نظام کنترل و مديريت برنامه‌هاي مديريتي و پروژه‌هاي بهبود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4849137" y="2362782"/>
            <a:ext cx="2493449" cy="890518"/>
          </a:xfrm>
          <a:prstGeom prst="flowChartAlternateProcess">
            <a:avLst/>
          </a:prstGeom>
          <a:solidFill>
            <a:srgbClr val="C3B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81" b="1" dirty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هوشمندسازی و هدایت گردش‌های کاری فعالیت‌های سیستمی</a:t>
            </a:r>
            <a:endParaRPr lang="en-US" sz="1781" b="1" dirty="0">
              <a:solidFill>
                <a:schemeClr val="accent4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2974877" y="2367899"/>
            <a:ext cx="1781035" cy="712414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78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Zar" panose="00000400000000000000" pitchFamily="2" charset="-78"/>
              </a:rPr>
              <a:t>مدیریت ریسک</a:t>
            </a:r>
            <a:endParaRPr lang="en-US" sz="1781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Zar" panose="00000400000000000000" pitchFamily="2" charset="-78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974877" y="3115997"/>
            <a:ext cx="1781035" cy="712414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78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Zar" panose="00000400000000000000" pitchFamily="2" charset="-78"/>
              </a:rPr>
              <a:t>مدیریت تغییر</a:t>
            </a:r>
            <a:endParaRPr lang="en-US" sz="1781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Zar" panose="00000400000000000000" pitchFamily="2" charset="-78"/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948483" y="5426523"/>
            <a:ext cx="2493449" cy="890518"/>
          </a:xfrm>
          <a:prstGeom prst="flowChartAlternateProcess">
            <a:avLst/>
          </a:prstGeom>
          <a:solidFill>
            <a:srgbClr val="C3B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781" b="1" dirty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یکپارچه‌سازی مدیریت فرایند‌ها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2974877" y="3864115"/>
            <a:ext cx="1781035" cy="712414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78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Zar" panose="00000400000000000000" pitchFamily="2" charset="-78"/>
              </a:rPr>
              <a:t>ممیزی‌های داخلی</a:t>
            </a:r>
            <a:endParaRPr lang="en-US" sz="1781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Zar" panose="00000400000000000000" pitchFamily="2" charset="-78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2974877" y="4612233"/>
            <a:ext cx="1781035" cy="712414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583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Zar" panose="00000400000000000000" pitchFamily="2" charset="-78"/>
              </a:rPr>
              <a:t>کنترل عدم انطباق‌ها و اقدامات اصلاحی</a:t>
            </a:r>
            <a:endParaRPr lang="en-US" sz="1583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Zar" panose="00000400000000000000" pitchFamily="2" charset="-78"/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2974877" y="5360350"/>
            <a:ext cx="1781035" cy="712414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78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Zar" panose="00000400000000000000" pitchFamily="2" charset="-78"/>
              </a:rPr>
              <a:t>ارزیابی عملکرد</a:t>
            </a:r>
            <a:endParaRPr lang="en-US" sz="1781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Zar" panose="00000400000000000000" pitchFamily="2" charset="-78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2974877" y="6108468"/>
            <a:ext cx="1781035" cy="712414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385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Zar" panose="00000400000000000000" pitchFamily="2" charset="-78"/>
              </a:rPr>
              <a:t>تجزیه و تحلیل اطلاعات و گزارش‌گیری از روند سیستم </a:t>
            </a:r>
            <a:endParaRPr lang="en-US" sz="1385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Zar" panose="00000400000000000000" pitchFamily="2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256172"/>
            <a:ext cx="546392" cy="5627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18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53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4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0"/>
                            </p:stCondLst>
                            <p:childTnLst>
                              <p:par>
                                <p:cTn id="4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500"/>
                            </p:stCondLst>
                            <p:childTnLst>
                              <p:par>
                                <p:cTn id="5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nl-NL" sz="1363" b="1">
                <a:solidFill>
                  <a:srgbClr val="FFFFFF"/>
                </a:solidFill>
              </a:rPr>
              <a:pPr algn="ctr"/>
              <a:t>39</a:t>
            </a:fld>
            <a:endParaRPr kumimoji="0" lang="nl-NL"/>
          </a:p>
        </p:txBody>
      </p:sp>
      <p:sp>
        <p:nvSpPr>
          <p:cNvPr id="4" name="Rectangle 3"/>
          <p:cNvSpPr/>
          <p:nvPr/>
        </p:nvSpPr>
        <p:spPr>
          <a:xfrm>
            <a:off x="5541127" y="1131200"/>
            <a:ext cx="4634279" cy="42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Titr" pitchFamily="2" charset="-78"/>
              </a:rPr>
              <a:t>قابلیت‌های مورد انتظار از سامانه</a:t>
            </a:r>
            <a:endParaRPr lang="ar-SA" sz="2000" b="1" dirty="0">
              <a:solidFill>
                <a:schemeClr val="accent5">
                  <a:lumMod val="20000"/>
                  <a:lumOff val="80000"/>
                </a:schemeClr>
              </a:solidFill>
              <a:cs typeface="B Titr" pitchFamily="2" charset="-78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4649037" y="2601304"/>
            <a:ext cx="2493449" cy="890518"/>
          </a:xfrm>
          <a:prstGeom prst="flowChartAlternateProcess">
            <a:avLst/>
          </a:prstGeom>
          <a:solidFill>
            <a:srgbClr val="C3B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چارچوب یکپارچه‌سازی توسعه منابع انسانی و مدیریت آموزش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666562" y="3634439"/>
            <a:ext cx="2493449" cy="890518"/>
          </a:xfrm>
          <a:prstGeom prst="flowChartAlternateProcess">
            <a:avLst/>
          </a:prstGeom>
          <a:solidFill>
            <a:srgbClr val="C3B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امکان ثبت، کنترل و پايش شاخص‌هاي مربوط به مدیریت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HSE</a:t>
            </a:r>
            <a:endParaRPr lang="fa-IR" sz="1600" b="1" dirty="0">
              <a:solidFill>
                <a:schemeClr val="accent4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702187" y="4667554"/>
            <a:ext cx="2493449" cy="890518"/>
          </a:xfrm>
          <a:prstGeom prst="flowChartAlternateProcess">
            <a:avLst/>
          </a:prstGeom>
          <a:solidFill>
            <a:srgbClr val="C3B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امکان تعریف و اجرای نظام پیشنهادها و سیستم مدیریت مشارکتی 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4702187" y="5700669"/>
            <a:ext cx="2493449" cy="890518"/>
          </a:xfrm>
          <a:prstGeom prst="flowChartAlternateProcess">
            <a:avLst/>
          </a:prstGeom>
          <a:solidFill>
            <a:srgbClr val="C3B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accent4">
                    <a:lumMod val="50000"/>
                  </a:schemeClr>
                </a:solidFill>
                <a:cs typeface="B Zar" panose="00000400000000000000" pitchFamily="2" charset="-78"/>
              </a:rPr>
              <a:t>امکان تعريف و اجراي نظام جامع ارزيابي عملکرد سازماني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18531" y="1541743"/>
            <a:ext cx="4634279" cy="42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Titr" pitchFamily="2" charset="-78"/>
              </a:rPr>
              <a:t>ادامه  -   در فاز توسعه</a:t>
            </a:r>
            <a:endParaRPr lang="ar-SA" sz="2000" b="1" dirty="0">
              <a:solidFill>
                <a:schemeClr val="accent5">
                  <a:lumMod val="20000"/>
                  <a:lumOff val="80000"/>
                </a:schemeClr>
              </a:solidFill>
              <a:cs typeface="B Titr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256172"/>
            <a:ext cx="546392" cy="562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883" y="57876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889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75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25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24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73229"/>
              </p:ext>
            </p:extLst>
          </p:nvPr>
        </p:nvGraphicFramePr>
        <p:xfrm>
          <a:off x="744818" y="753009"/>
          <a:ext cx="10480808" cy="276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665">
                  <a:extLst>
                    <a:ext uri="{9D8B030D-6E8A-4147-A177-3AD203B41FA5}">
                      <a16:colId xmlns="" xmlns:a16="http://schemas.microsoft.com/office/drawing/2014/main" val="1728340604"/>
                    </a:ext>
                  </a:extLst>
                </a:gridCol>
                <a:gridCol w="873143">
                  <a:extLst>
                    <a:ext uri="{9D8B030D-6E8A-4147-A177-3AD203B41FA5}">
                      <a16:colId xmlns="" xmlns:a16="http://schemas.microsoft.com/office/drawing/2014/main" val="850759739"/>
                    </a:ext>
                  </a:extLst>
                </a:gridCol>
              </a:tblGrid>
              <a:tr h="5616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+mn-lt"/>
                          <a:cs typeface="B Zar" panose="00000400000000000000" pitchFamily="2" charset="-78"/>
                        </a:rPr>
                        <a:t>ISO 9001:2015 </a:t>
                      </a:r>
                      <a:endParaRPr lang="en-US" sz="2800" b="1" dirty="0">
                        <a:latin typeface="+mn-lt"/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35886533"/>
                  </a:ext>
                </a:extLst>
              </a:tr>
              <a:tr h="561693"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cs typeface="B Titr" panose="00000700000000000000" pitchFamily="2" charset="-78"/>
                        </a:rPr>
                        <a:t>ورودی‌های بازنگری مدیریت</a:t>
                      </a:r>
                      <a:endParaRPr lang="en-US" b="1" dirty="0">
                        <a:cs typeface="B Titr" panose="000007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cs typeface="B Titr" panose="00000700000000000000" pitchFamily="2" charset="-78"/>
                        </a:rPr>
                        <a:t>ردیف</a:t>
                      </a:r>
                      <a:endParaRPr lang="en-US" b="1" dirty="0">
                        <a:cs typeface="B Titr" panose="000007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98768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cs typeface="B Zar" panose="00000400000000000000" pitchFamily="2" charset="-78"/>
                          <a:hlinkClick r:id="rId2" action="ppaction://hlinksldjump"/>
                        </a:rPr>
                        <a:t>کفایت منابع</a:t>
                      </a:r>
                      <a:endParaRPr lang="en-US" b="1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cs typeface="B Zar" panose="00000400000000000000" pitchFamily="2" charset="-78"/>
                        </a:rPr>
                        <a:t>د</a:t>
                      </a:r>
                      <a:endParaRPr lang="en-US" b="1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889669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cs typeface="B Zar" panose="00000400000000000000" pitchFamily="2" charset="-78"/>
                          <a:hlinkClick r:id="rId3" action="ppaction://hlinksldjump"/>
                        </a:rPr>
                        <a:t>اثربخشی</a:t>
                      </a:r>
                      <a:r>
                        <a:rPr lang="fa-IR" b="1" baseline="0" dirty="0" smtClean="0">
                          <a:cs typeface="B Zar" panose="00000400000000000000" pitchFamily="2" charset="-78"/>
                          <a:hlinkClick r:id="rId3" action="ppaction://hlinksldjump"/>
                        </a:rPr>
                        <a:t> اقدامات انجام شده برای رسیدگی به ریسک‌ها و فرصت‌ها</a:t>
                      </a:r>
                      <a:endParaRPr lang="en-US" b="1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cs typeface="B Zar" panose="00000400000000000000" pitchFamily="2" charset="-78"/>
                        </a:rPr>
                        <a:t>ه</a:t>
                      </a:r>
                      <a:endParaRPr lang="en-US" b="1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42537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>
                          <a:cs typeface="B Zar" panose="00000400000000000000" pitchFamily="2" charset="-78"/>
                          <a:hlinkClick r:id="rId4" action="ppaction://hlinksldjump"/>
                        </a:rPr>
                        <a:t>فرصت‌هایی برای بهبود</a:t>
                      </a:r>
                      <a:endParaRPr lang="en-US" b="1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>
                          <a:cs typeface="B Zar" panose="00000400000000000000" pitchFamily="2" charset="-78"/>
                        </a:rPr>
                        <a:t>و</a:t>
                      </a:r>
                      <a:endParaRPr lang="en-US" b="1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045092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573672"/>
            <a:ext cx="546392" cy="562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197" y="6136466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</a:t>
            </a:r>
            <a:r>
              <a:rPr lang="fa-IR" sz="1050" dirty="0" smtClean="0">
                <a:solidFill>
                  <a:prstClr val="black"/>
                </a:solidFill>
                <a:cs typeface="B Titr" panose="00000700000000000000" pitchFamily="2" charset="-78"/>
              </a:rPr>
              <a:t>توسعه مدیریت و تحقیقات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49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nl-NL" sz="1363" b="1">
                <a:solidFill>
                  <a:srgbClr val="FFFFFF"/>
                </a:solidFill>
              </a:rPr>
              <a:pPr algn="ctr"/>
              <a:t>40</a:t>
            </a:fld>
            <a:endParaRPr kumimoji="0" lang="nl-NL"/>
          </a:p>
        </p:txBody>
      </p:sp>
      <p:sp>
        <p:nvSpPr>
          <p:cNvPr id="11" name="Flowchart: Alternate Process 10"/>
          <p:cNvSpPr/>
          <p:nvPr/>
        </p:nvSpPr>
        <p:spPr>
          <a:xfrm>
            <a:off x="2481175" y="2823381"/>
            <a:ext cx="8014659" cy="534311"/>
          </a:xfrm>
          <a:prstGeom prst="flowChartAlternateProcess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781" b="1" dirty="0">
                <a:solidFill>
                  <a:srgbClr val="002060"/>
                </a:solidFill>
                <a:cs typeface="B Mitra" panose="00000400000000000000" pitchFamily="2" charset="-78"/>
              </a:rPr>
              <a:t>در نظر گرفتن یک نظام ارزیابی عملکرد در شرکت با توجه به استانداردهای سیستم‌های مدیریتی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2462284" y="3571498"/>
            <a:ext cx="8014659" cy="534311"/>
          </a:xfrm>
          <a:prstGeom prst="flowChartAlternateProcess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781" b="1" dirty="0">
                <a:solidFill>
                  <a:srgbClr val="002060"/>
                </a:solidFill>
                <a:cs typeface="B Mitra" panose="00000400000000000000" pitchFamily="2" charset="-78"/>
              </a:rPr>
              <a:t>ترتیب اثر دادن نتایج سیستم ارزیابی عملکرد در تصمیمات مدیریتی و مسیر نظام پاداش و تنبیه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2480383" y="4319616"/>
            <a:ext cx="8014659" cy="534311"/>
          </a:xfrm>
          <a:prstGeom prst="flowChartAlternateProcess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781" b="1" dirty="0">
                <a:solidFill>
                  <a:srgbClr val="002060"/>
                </a:solidFill>
                <a:cs typeface="B Mitra" panose="00000400000000000000" pitchFamily="2" charset="-78"/>
              </a:rPr>
              <a:t>مشارکت در تعریف شاخص‌های فرایندی و تعیین معیارهای قابل قبول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2480383" y="4996485"/>
            <a:ext cx="8014659" cy="1246725"/>
          </a:xfrm>
          <a:prstGeom prst="flowChartAlternateProcess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781" b="1" dirty="0">
                <a:solidFill>
                  <a:srgbClr val="002060"/>
                </a:solidFill>
                <a:cs typeface="B Mitra" panose="00000400000000000000" pitchFamily="2" charset="-78"/>
              </a:rPr>
              <a:t>تعریف ساز و کاری جهت مشارکت کلیه متولیان سیستم‌های مختلف مانند (مدیریت کیفیت، برنامه‌ استراتژیک و بودجه، مدیریت انرژی، کنترل پروژه، ایمنی و بهداشت حرفه‌ای و ...) در جلسات منظم در قالب ساختار تعریف شده کمیته توسعه مدیریت با هدف یکپارچه‌سازی سیستم‌ها و جلوگیری از دوباره‌کاری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9546" y="912576"/>
            <a:ext cx="8672909" cy="663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2375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Titr" pitchFamily="2" charset="-78"/>
              </a:rPr>
              <a:t>انتظارات کلیدی از واحدهای سازمانی</a:t>
            </a:r>
          </a:p>
          <a:p>
            <a:pPr algn="ctr">
              <a:lnSpc>
                <a:spcPct val="150000"/>
              </a:lnSpc>
            </a:pPr>
            <a:r>
              <a:rPr lang="fa-IR" sz="2375" b="1" dirty="0">
                <a:solidFill>
                  <a:schemeClr val="accent5">
                    <a:lumMod val="20000"/>
                    <a:lumOff val="80000"/>
                  </a:schemeClr>
                </a:solidFill>
                <a:cs typeface="B Titr" pitchFamily="2" charset="-78"/>
              </a:rPr>
              <a:t> در راستای نگهداری سیستم مدیریت یکپارچه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2464623" y="2110858"/>
            <a:ext cx="8014659" cy="534311"/>
          </a:xfrm>
          <a:prstGeom prst="flowChartAlternateProcess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781" b="1" dirty="0">
                <a:solidFill>
                  <a:srgbClr val="002060"/>
                </a:solidFill>
                <a:cs typeface="B Mitra" panose="00000400000000000000" pitchFamily="2" charset="-78"/>
              </a:rPr>
              <a:t>مشارکت و حمایت عملی مدیران از برنامه‌های بهبود و پیاده‌سازی سیستم‌های مدیریتی</a:t>
            </a:r>
          </a:p>
        </p:txBody>
      </p:sp>
      <p:sp>
        <p:nvSpPr>
          <p:cNvPr id="28" name="Flowchart: Alternate Process 27"/>
          <p:cNvSpPr/>
          <p:nvPr/>
        </p:nvSpPr>
        <p:spPr>
          <a:xfrm>
            <a:off x="2480383" y="6350282"/>
            <a:ext cx="8014659" cy="534311"/>
          </a:xfrm>
          <a:prstGeom prst="flowChartAlternateProcess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781" b="1" dirty="0">
                <a:solidFill>
                  <a:srgbClr val="002060"/>
                </a:solidFill>
                <a:cs typeface="B Mitra" panose="00000400000000000000" pitchFamily="2" charset="-78"/>
              </a:rPr>
              <a:t>توجه و حمایت عملی مدیران ارشد از برنامه‌های مدیریت ریسک سازمانی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621932"/>
            <a:ext cx="546392" cy="562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883" y="615337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defRPr/>
            </a:pPr>
            <a:r>
              <a:rPr lang="fa-IR" sz="1050" dirty="0" smtClean="0">
                <a:solidFill>
                  <a:prstClr val="black"/>
                </a:solidFill>
                <a:latin typeface="Calibri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49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24" grpId="0" animBg="1"/>
      <p:bldP spid="25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24000"/>
            <a:ext cx="60960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79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436" y="1984187"/>
            <a:ext cx="108652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36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وضعیت اقدامات تعیین شده طی بازنگری مدیریت قبلی</a:t>
            </a:r>
            <a:endParaRPr lang="en-US" sz="36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5889812" y="6308165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87" y="5522872"/>
            <a:ext cx="546392" cy="562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394" y="6054314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05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959864"/>
          </a:xfrm>
        </p:spPr>
        <p:txBody>
          <a:bodyPr>
            <a:normAutofit/>
          </a:bodyPr>
          <a:lstStyle/>
          <a:p>
            <a:pPr rtl="1"/>
            <a:r>
              <a:rPr lang="fa-IR" dirty="0" smtClean="0">
                <a:cs typeface="B Zar" panose="00000400000000000000" pitchFamily="2" charset="-78"/>
              </a:rPr>
              <a:t/>
            </a:r>
            <a:br>
              <a:rPr lang="fa-IR" dirty="0" smtClean="0">
                <a:cs typeface="B Zar" panose="00000400000000000000" pitchFamily="2" charset="-78"/>
              </a:rPr>
            </a:br>
            <a:endParaRPr lang="en-US" dirty="0">
              <a:cs typeface="B Zar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18934"/>
              </p:ext>
            </p:extLst>
          </p:nvPr>
        </p:nvGraphicFramePr>
        <p:xfrm>
          <a:off x="430924" y="1024177"/>
          <a:ext cx="11233704" cy="4470744"/>
        </p:xfrm>
        <a:graphic>
          <a:graphicData uri="http://schemas.openxmlformats.org/drawingml/2006/table">
            <a:tbl>
              <a:tblPr firstRow="1" bandRow="1"/>
              <a:tblGrid>
                <a:gridCol w="21043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46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76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787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01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080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dirty="0" smtClean="0">
                          <a:cs typeface="B Zar" panose="00000400000000000000" pitchFamily="2" charset="-78"/>
                        </a:rPr>
                        <a:t>وضعیت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dirty="0" smtClean="0">
                          <a:cs typeface="B Zar" panose="00000400000000000000" pitchFamily="2" charset="-78"/>
                        </a:rPr>
                        <a:t>مهلت اجرا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dirty="0" smtClean="0">
                          <a:cs typeface="B Zar" panose="00000400000000000000" pitchFamily="2" charset="-78"/>
                        </a:rPr>
                        <a:t>مسئولیت‌ها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u="none" strike="noStrike" kern="1200" baseline="0" dirty="0" smtClean="0">
                          <a:cs typeface="B Zar" panose="00000400000000000000" pitchFamily="2" charset="-78"/>
                        </a:rPr>
                        <a:t>موضوع فعالیت / اقدام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u="none" strike="noStrike" kern="1200" baseline="0" dirty="0" smtClean="0">
                          <a:cs typeface="B Zar" panose="00000400000000000000" pitchFamily="2" charset="-78"/>
                        </a:rPr>
                        <a:t>ردیف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u="none" strike="noStrike" baseline="0" dirty="0" smtClean="0">
                          <a:cs typeface="B Zar" panose="00000400000000000000" pitchFamily="2" charset="-78"/>
                        </a:rPr>
                        <a:t>پیگیری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u="none" strike="noStrike" baseline="0" dirty="0" smtClean="0">
                          <a:cs typeface="B Zar" panose="00000400000000000000" pitchFamily="2" charset="-78"/>
                        </a:rPr>
                        <a:t>اجرا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69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fa-IR" sz="1400" b="0" dirty="0" smtClean="0">
                          <a:cs typeface="B Zar" panose="00000400000000000000" pitchFamily="2" charset="-78"/>
                        </a:rPr>
                        <a:t>نرم افزار جدید جایگزین</a:t>
                      </a:r>
                      <a:r>
                        <a:rPr lang="fa-IR" sz="1400" b="0" baseline="0" dirty="0" smtClean="0">
                          <a:cs typeface="B Zar" panose="00000400000000000000" pitchFamily="2" charset="-78"/>
                        </a:rPr>
                        <a:t> گردید.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fa-IR" sz="1400" b="0" dirty="0" smtClean="0">
                          <a:cs typeface="B Zar" panose="00000400000000000000" pitchFamily="2" charset="-78"/>
                        </a:rPr>
                        <a:t>1400/03/30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2184383" rtl="1" eaLnBrk="1" latinLnBrk="0" hangingPunct="1"/>
                      <a:r>
                        <a:rPr lang="fa-IR" sz="1400" u="none" strike="noStrike" kern="1200" baseline="0" dirty="0" smtClean="0">
                          <a:cs typeface="B Zar" panose="00000400000000000000" pitchFamily="2" charset="-78"/>
                        </a:rPr>
                        <a:t>معاونت برنامه‌ریزی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2184383" rtl="1" eaLnBrk="1" latinLnBrk="0" hangingPunct="1"/>
                      <a:r>
                        <a:rPr lang="fa-I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B Zar" panose="00000400000000000000" pitchFamily="2" charset="-78"/>
                        </a:rPr>
                        <a:t>قراردادها و امور بازرگانی با همکاری دفتر فناوری اطلاعات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fa-IR" sz="1400" b="1" dirty="0" smtClean="0">
                          <a:cs typeface="B Nazanin" panose="00000400000000000000" pitchFamily="2" charset="-78"/>
                        </a:rPr>
                        <a:t>مقررگردید مشکلات نرم افزار بازرگانی برطرف گردد.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dirty="0" smtClean="0">
                          <a:cs typeface="B Zar" panose="00000400000000000000" pitchFamily="2" charset="-78"/>
                        </a:rPr>
                        <a:t>1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44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fa-IR" sz="1400" b="0" dirty="0" smtClean="0">
                          <a:cs typeface="B Zar" panose="00000400000000000000" pitchFamily="2" charset="-78"/>
                        </a:rPr>
                        <a:t>انجام گردید.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B Zar" panose="00000400000000000000" pitchFamily="2" charset="-78"/>
                        </a:rPr>
                        <a:t>1400/03/30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21843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u="none" strike="noStrike" kern="1200" baseline="0" dirty="0" smtClean="0">
                          <a:cs typeface="B Zar" panose="00000400000000000000" pitchFamily="2" charset="-78"/>
                        </a:rPr>
                        <a:t>معاونت برنامه</a:t>
                      </a:r>
                      <a:r>
                        <a:rPr lang="en-US" sz="1400" u="none" strike="noStrike" kern="1200" baseline="0" dirty="0" smtClean="0">
                          <a:cs typeface="B Zar" panose="00000400000000000000" pitchFamily="2" charset="-78"/>
                        </a:rPr>
                        <a:t> </a:t>
                      </a:r>
                      <a:r>
                        <a:rPr lang="fa-IR" sz="1400" u="none" strike="noStrike" kern="1200" baseline="0" dirty="0" smtClean="0">
                          <a:cs typeface="B Zar" panose="00000400000000000000" pitchFamily="2" charset="-78"/>
                        </a:rPr>
                        <a:t>ریزی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2184383" rtl="1" eaLnBrk="1" latinLnBrk="0" hangingPunct="1"/>
                      <a:r>
                        <a:rPr lang="fa-I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B Zar" panose="00000400000000000000" pitchFamily="2" charset="-78"/>
                        </a:rPr>
                        <a:t>آموزش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1400" u="none" strike="noStrike" kern="1200" baseline="0" dirty="0" smtClean="0">
                          <a:cs typeface="B Zar" panose="00000400000000000000" pitchFamily="2" charset="-78"/>
                        </a:rPr>
                        <a:t> </a:t>
                      </a:r>
                      <a:r>
                        <a:rPr lang="fa-IR" sz="1400" b="1" dirty="0" smtClean="0">
                          <a:cs typeface="B Nazanin" panose="00000400000000000000" pitchFamily="2" charset="-78"/>
                        </a:rPr>
                        <a:t>مقرر گردید ایجاد زیر ساخت های آموزش و جلسات آنلاین در دستور کار قرار گیرد.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dirty="0" smtClean="0">
                          <a:cs typeface="B Zar" panose="00000400000000000000" pitchFamily="2" charset="-78"/>
                        </a:rPr>
                        <a:t>2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9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fa-IR" sz="1400" b="0" dirty="0" smtClean="0">
                          <a:cs typeface="B Zar" panose="00000400000000000000" pitchFamily="2" charset="-78"/>
                        </a:rPr>
                        <a:t>قابلیت انجام ندارد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B Zar" panose="00000400000000000000" pitchFamily="2" charset="-78"/>
                        </a:rPr>
                        <a:t>1400/02/30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21843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u="none" strike="noStrike" kern="1200" baseline="0" dirty="0" smtClean="0">
                          <a:cs typeface="B Zar" panose="00000400000000000000" pitchFamily="2" charset="-78"/>
                        </a:rPr>
                        <a:t>معاونت برنامه</a:t>
                      </a:r>
                      <a:r>
                        <a:rPr lang="en-US" sz="1400" u="none" strike="noStrike" kern="1200" baseline="0" dirty="0" smtClean="0">
                          <a:cs typeface="B Zar" panose="00000400000000000000" pitchFamily="2" charset="-78"/>
                        </a:rPr>
                        <a:t> </a:t>
                      </a:r>
                      <a:r>
                        <a:rPr lang="fa-IR" sz="1400" u="none" strike="noStrike" kern="1200" baseline="0" dirty="0" smtClean="0">
                          <a:cs typeface="B Zar" panose="00000400000000000000" pitchFamily="2" charset="-78"/>
                        </a:rPr>
                        <a:t>ریزی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21843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B Zar" panose="00000400000000000000" pitchFamily="2" charset="-78"/>
                        </a:rPr>
                        <a:t>حراست وامور محرمانه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b="1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B Nazanin" panose="00000400000000000000" pitchFamily="2" charset="-78"/>
                        </a:rPr>
                        <a:t>مقرر گرديد به منظور اينكه نام مسئولين و تاريخ ،همراه امضا در كليه سوابق شركت درج گردد ،براي كليه صاحبان امضا مهر تهيه گردد. 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Calibri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marL="0" indent="0" algn="r" defTabSz="9144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r" defTabSz="9144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fa-IR" sz="1400" b="1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B Nazanin" panose="00000400000000000000" pitchFamily="2" charset="-78"/>
                        </a:rPr>
                        <a:t>3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99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fa-IR" sz="1400" b="0" dirty="0" smtClean="0">
                          <a:cs typeface="B Zar" panose="00000400000000000000" pitchFamily="2" charset="-78"/>
                        </a:rPr>
                        <a:t>برگزارشد.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21843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B Zar" panose="00000400000000000000" pitchFamily="2" charset="-78"/>
                        </a:rPr>
                        <a:t>1400/05/31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2184383" rtl="1" eaLnBrk="1" latinLnBrk="0" hangingPunct="1"/>
                      <a:r>
                        <a:rPr lang="fa-IR" sz="1400" u="none" strike="noStrike" kern="1200" baseline="0" dirty="0" smtClean="0">
                          <a:cs typeface="B Zar" panose="00000400000000000000" pitchFamily="2" charset="-78"/>
                        </a:rPr>
                        <a:t>معاونت برنامه‌ریزی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21843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B Zar" panose="00000400000000000000" pitchFamily="2" charset="-78"/>
                        </a:rPr>
                        <a:t>دفتر انرژی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Calibri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just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b="1" dirty="0" smtClean="0">
                          <a:cs typeface="B Nazanin" panose="00000400000000000000" pitchFamily="2" charset="-78"/>
                        </a:rPr>
                        <a:t>مقرر گردید دوره مدیریت انرژی </a:t>
                      </a:r>
                      <a:r>
                        <a:rPr lang="en-US" sz="1400" b="1" dirty="0" err="1" smtClean="0">
                          <a:cs typeface="B Nazanin" panose="00000400000000000000" pitchFamily="2" charset="-78"/>
                        </a:rPr>
                        <a:t>iso</a:t>
                      </a:r>
                      <a:r>
                        <a:rPr lang="en-US" sz="1400" b="1" dirty="0" smtClean="0">
                          <a:cs typeface="B Nazanin" panose="00000400000000000000" pitchFamily="2" charset="-78"/>
                        </a:rPr>
                        <a:t> 50001:2018</a:t>
                      </a:r>
                      <a:r>
                        <a:rPr lang="fa-IR" sz="1400" b="1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400" b="1" dirty="0" smtClean="0">
                          <a:cs typeface="B Nazanin" panose="00000400000000000000" pitchFamily="2" charset="-78"/>
                        </a:rPr>
                        <a:t>  </a:t>
                      </a:r>
                      <a:r>
                        <a:rPr lang="fa-IR" sz="1400" b="1" dirty="0" smtClean="0">
                          <a:cs typeface="B Nazanin" panose="00000400000000000000" pitchFamily="2" charset="-78"/>
                        </a:rPr>
                        <a:t>برای رابطین انرژی برگزار گردد.</a:t>
                      </a:r>
                    </a:p>
                    <a:p>
                      <a:pPr algn="just" rtl="1"/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dirty="0" smtClean="0">
                          <a:cs typeface="B Zar" panose="00000400000000000000" pitchFamily="2" charset="-78"/>
                        </a:rPr>
                        <a:t>4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677" y="495825"/>
            <a:ext cx="68245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2  Titr"/>
                <a:cs typeface="B Titr" panose="00000700000000000000" pitchFamily="2" charset="-78"/>
              </a:rPr>
              <a:t>مصوبات بازنگری مدیریت 1399/11/20</a:t>
            </a:r>
            <a:endParaRPr lang="fa-IR" sz="2400" b="1" dirty="0">
              <a:solidFill>
                <a:schemeClr val="accent5">
                  <a:lumMod val="20000"/>
                  <a:lumOff val="80000"/>
                </a:schemeClr>
              </a:solidFill>
              <a:latin typeface="2  Titr"/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74" y="5731322"/>
            <a:ext cx="546392" cy="562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34" y="6280919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78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959864"/>
          </a:xfrm>
        </p:spPr>
        <p:txBody>
          <a:bodyPr>
            <a:normAutofit/>
          </a:bodyPr>
          <a:lstStyle/>
          <a:p>
            <a:pPr rtl="1"/>
            <a:r>
              <a:rPr lang="fa-IR" dirty="0" smtClean="0">
                <a:cs typeface="B Zar" panose="00000400000000000000" pitchFamily="2" charset="-78"/>
              </a:rPr>
              <a:t/>
            </a:r>
            <a:br>
              <a:rPr lang="fa-IR" dirty="0" smtClean="0">
                <a:cs typeface="B Zar" panose="00000400000000000000" pitchFamily="2" charset="-78"/>
              </a:rPr>
            </a:br>
            <a:endParaRPr lang="en-US" dirty="0">
              <a:cs typeface="B Zar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58770"/>
              </p:ext>
            </p:extLst>
          </p:nvPr>
        </p:nvGraphicFramePr>
        <p:xfrm>
          <a:off x="161883" y="1060158"/>
          <a:ext cx="11449039" cy="1532398"/>
        </p:xfrm>
        <a:graphic>
          <a:graphicData uri="http://schemas.openxmlformats.org/drawingml/2006/table">
            <a:tbl>
              <a:tblPr firstRow="1" bandRow="1"/>
              <a:tblGrid>
                <a:gridCol w="2144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67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13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117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9530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1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767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dirty="0" smtClean="0">
                          <a:cs typeface="B Zar" panose="00000400000000000000" pitchFamily="2" charset="-78"/>
                        </a:rPr>
                        <a:t>وضعیت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dirty="0" smtClean="0">
                          <a:cs typeface="B Zar" panose="00000400000000000000" pitchFamily="2" charset="-78"/>
                        </a:rPr>
                        <a:t>مهلت اجرا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dirty="0" smtClean="0">
                          <a:cs typeface="B Zar" panose="00000400000000000000" pitchFamily="2" charset="-78"/>
                        </a:rPr>
                        <a:t>مسئولیت‌ها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u="none" strike="noStrike" kern="1200" baseline="0" dirty="0" smtClean="0">
                          <a:cs typeface="B Zar" panose="00000400000000000000" pitchFamily="2" charset="-78"/>
                        </a:rPr>
                        <a:t>موضوع فعالیت / اقدام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u="none" strike="noStrike" kern="1200" baseline="0" dirty="0" smtClean="0">
                          <a:cs typeface="B Zar" panose="00000400000000000000" pitchFamily="2" charset="-78"/>
                        </a:rPr>
                        <a:t>ردیف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u="none" strike="noStrike" baseline="0" dirty="0" smtClean="0">
                          <a:cs typeface="B Zar" panose="00000400000000000000" pitchFamily="2" charset="-78"/>
                        </a:rPr>
                        <a:t>پیگیری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u="none" strike="noStrike" baseline="0" dirty="0" smtClean="0">
                          <a:cs typeface="B Zar" panose="00000400000000000000" pitchFamily="2" charset="-78"/>
                        </a:rPr>
                        <a:t>اجرا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27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fa-IR" sz="1400" u="none" strike="noStrike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B Zar" panose="00000400000000000000" pitchFamily="2" charset="-78"/>
                        </a:rPr>
                        <a:t>بازنگری گردید.</a:t>
                      </a:r>
                      <a:endParaRPr lang="en-US" sz="1400" u="none" strike="noStrike" kern="1200" baseline="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a-IR" sz="1400" b="0" dirty="0" smtClean="0">
                          <a:cs typeface="B Zar" panose="00000400000000000000" pitchFamily="2" charset="-78"/>
                        </a:rPr>
                        <a:t>1400/03/31</a:t>
                      </a:r>
                      <a:endParaRPr lang="en-US" sz="1400" b="0" dirty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2184383" rtl="1" eaLnBrk="1" latinLnBrk="0" hangingPunct="1"/>
                      <a:r>
                        <a:rPr lang="fa-I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دفتر پژوهش و بهبود بهره وری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2184383" rtl="1" eaLnBrk="1" latinLnBrk="0" hangingPunct="1"/>
                      <a:r>
                        <a:rPr lang="fa-I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دفتر انرژی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just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400" b="1" dirty="0" smtClean="0">
                          <a:cs typeface="B Nazanin" panose="00000400000000000000" pitchFamily="2" charset="-78"/>
                        </a:rPr>
                        <a:t>مقررگردید شرح وظایف و اختیارات مطابق با الزامات جدید و ریسک های فرآیندی در حوزه انرژی بازنگری گردد.</a:t>
                      </a:r>
                      <a:r>
                        <a:rPr lang="en-US" sz="1400" b="1" dirty="0" smtClean="0">
                          <a:cs typeface="B Nazanin" panose="00000400000000000000" pitchFamily="2" charset="-78"/>
                        </a:rPr>
                        <a:t>  </a:t>
                      </a:r>
                      <a:endParaRPr lang="en-US" sz="1400" b="0" dirty="0" smtClean="0">
                        <a:cs typeface="B Zar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83727" y="467632"/>
            <a:ext cx="68245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B Titr" panose="00000700000000000000" pitchFamily="2" charset="-78"/>
              </a:rPr>
              <a:t>مصوبات بازنگری مدیریت 1399/11/20</a:t>
            </a:r>
            <a:endParaRPr lang="fa-IR" sz="2400" b="1" dirty="0">
              <a:solidFill>
                <a:schemeClr val="accent5">
                  <a:lumMod val="20000"/>
                  <a:lumOff val="8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6" y="5573672"/>
            <a:ext cx="546392" cy="562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883" y="6136466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توسعه مدیریت و تحقیقات</a:t>
            </a:r>
            <a:endParaRPr lang="en-US" sz="1050" dirty="0">
              <a:solidFill>
                <a:prstClr val="black"/>
              </a:solidFill>
              <a:latin typeface="Calibri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47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093" y="346316"/>
            <a:ext cx="108652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1">
              <a:lnSpc>
                <a:spcPct val="150000"/>
              </a:lnSpc>
              <a:defRPr sz="6000" b="1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cs typeface="B Titr" panose="00000700000000000000" pitchFamily="2" charset="-78"/>
              </a:defRPr>
            </a:lvl1pPr>
          </a:lstStyle>
          <a:p>
            <a:r>
              <a:rPr lang="fa-IR" sz="3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تغییرات در مسائل خارجی و  داخلی مرتبط با سیستم مدیریت کیفیت</a:t>
            </a:r>
            <a:endParaRPr lang="en-US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ction Button: Home 2">
            <a:hlinkClick r:id="rId3" action="ppaction://hlinksldjump" highlightClick="1"/>
          </p:cNvPr>
          <p:cNvSpPr/>
          <p:nvPr/>
        </p:nvSpPr>
        <p:spPr>
          <a:xfrm>
            <a:off x="11171731" y="6409765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93" y="5749477"/>
            <a:ext cx="546392" cy="562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112" y="6234127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</a:t>
            </a:r>
            <a:r>
              <a:rPr lang="fa-IR" sz="1050" dirty="0" smtClean="0">
                <a:solidFill>
                  <a:prstClr val="black"/>
                </a:solidFill>
                <a:cs typeface="B Titr" panose="00000700000000000000" pitchFamily="2" charset="-78"/>
              </a:rPr>
              <a:t>توسعه مدیریت و تحقیقات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B Titr" panose="000007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23000"/>
              </p:ext>
            </p:extLst>
          </p:nvPr>
        </p:nvGraphicFramePr>
        <p:xfrm>
          <a:off x="1888995" y="1268475"/>
          <a:ext cx="8573167" cy="5284725"/>
        </p:xfrm>
        <a:graphic>
          <a:graphicData uri="http://schemas.openxmlformats.org/drawingml/2006/table">
            <a:tbl>
              <a:tblPr rtl="1">
                <a:tableStyleId>{69CF1AB2-1976-4502-BF36-3FF5EA218861}</a:tableStyleId>
              </a:tblPr>
              <a:tblGrid>
                <a:gridCol w="12741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49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49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0480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b="1" u="none" strike="noStrike" dirty="0">
                          <a:effectLst/>
                          <a:cs typeface="B Titr" panose="00000700000000000000" pitchFamily="2" charset="-78"/>
                        </a:rPr>
                        <a:t>سر فصل </a:t>
                      </a:r>
                      <a:endParaRPr lang="fa-IR" sz="11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Titr" panose="00000700000000000000" pitchFamily="2" charset="-78"/>
                      </a:endParaRPr>
                    </a:p>
                  </a:txBody>
                  <a:tcPr marL="3624" marR="3624" marT="362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b="1" u="none" strike="noStrike">
                          <a:effectLst/>
                          <a:cs typeface="B Titr" panose="00000700000000000000" pitchFamily="2" charset="-78"/>
                        </a:rPr>
                        <a:t>فرصت شناسائی شده </a:t>
                      </a:r>
                      <a:endParaRPr lang="fa-IR" sz="1100" b="1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Titr" panose="00000700000000000000" pitchFamily="2" charset="-78"/>
                      </a:endParaRPr>
                    </a:p>
                  </a:txBody>
                  <a:tcPr marL="3624" marR="3624" marT="362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b="1" u="none" strike="noStrike" dirty="0">
                          <a:effectLst/>
                          <a:cs typeface="B Titr" panose="00000700000000000000" pitchFamily="2" charset="-78"/>
                        </a:rPr>
                        <a:t>تهدید شناسائی شده </a:t>
                      </a:r>
                      <a:endParaRPr lang="fa-IR" sz="1100" b="1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Titr" panose="00000700000000000000" pitchFamily="2" charset="-78"/>
                      </a:endParaRPr>
                    </a:p>
                  </a:txBody>
                  <a:tcPr marL="3624" marR="3624" marT="362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3239">
                <a:tc rowSpan="4"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عوامل سیاسی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به لحاظ استراتژيک بودن شهر تهران بعنوان  پايتخت، سازمان بالادستی امکان انجام سریع و مطلوب پروژه های تامین آب و ایجاد تاسیسات فاضلاب را دارد. هر چند در برخي موارد نيز اين امكان وجود ندارد.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دارا نبودن مجوزهای لازم از مراجع ذیربط (شهرداری-راهنمایی و رانندگی-مخابرات- گاز و ..........) در مواقع لزوم و در برخی از مناطق شهری ویژه 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وجود سفارتخانه ها، وزارتخانه ها، اماكن نظامي و پادگانها و مجموعه هاي نظامي و عدم پرداخت آب بهاء مصرفي در موعد مقرر 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7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تاثير پذيري بر اساس تغييرات مديران سازمانهاي بالادستي و ...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7470">
                <a:tc rowSpan="6"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عوامل اجتماعی </a:t>
                      </a:r>
                      <a:b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</a:br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( جمعیت و ...)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امکان افزایش در آمدها با توجه به رویکرد نوسازی بافت های فرسوده شهری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ویروس کرونا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7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ویروس کرونا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قرار گرفتن بخشی از محدوده خدمات دهی شرکت بر روی گسل زلزله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7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وجود بافت شهري فرسوده خاص در منطقه تحت پوشش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7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عدم آگاهي کافي گروهی از مشترکين جهت بکارگيري تکنولوژي هاي نوين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7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سطح فرهنگی نسبتا بالای </a:t>
                      </a:r>
                      <a:r>
                        <a:rPr lang="fa-I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شهروندان</a:t>
                      </a:r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 در محدوده خدمات دهی شرکت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7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به دلیل کوهستانی بودن منطقه امکان ارائه خدمات در برخی نقاط مشکل می باشد.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7470">
                <a:tc rowSpan="7"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عوامل اقتصادی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امکان استفاده از اعتبارات طرح هاي تملک دارایی های سرمایه ای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7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امكان تامين سرمايه از طريق سرمايه گذاران بخش خصوصی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69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افزايش معوقه آب بهاي كاربري هاي نظامي، بيمارستانها، مدارس، مساجد و عدم پرداخت بدهي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7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تحريم اقتصادي و آثار سوء آن بر خریدها و جلب مشارکت سرمایه گذاران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25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تکلیفی بودن تعرفه های آب بها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7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تاثیر منفی اجرای هدفمندی یارانه ها بر منابع مالی شرکت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7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نوسانات شديد نرخ ارز و اختلال در پیش بینی های بودجه ای و عملکردی مالی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483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093" y="346316"/>
            <a:ext cx="108652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1">
              <a:lnSpc>
                <a:spcPct val="150000"/>
              </a:lnSpc>
              <a:defRPr sz="6000" b="1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cs typeface="B Titr" panose="00000700000000000000" pitchFamily="2" charset="-78"/>
              </a:defRPr>
            </a:lvl1pPr>
          </a:lstStyle>
          <a:p>
            <a:r>
              <a:rPr lang="fa-IR" sz="3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تغییرات در مسائل خارجی و  داخلی مرتبط با سیستم مدیریت کیفیت</a:t>
            </a:r>
            <a:endParaRPr lang="en-US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ction Button: Home 2">
            <a:hlinkClick r:id="rId3" action="ppaction://hlinksldjump" highlightClick="1"/>
          </p:cNvPr>
          <p:cNvSpPr/>
          <p:nvPr/>
        </p:nvSpPr>
        <p:spPr>
          <a:xfrm>
            <a:off x="11171731" y="6409765"/>
            <a:ext cx="388471" cy="2868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93" y="5749477"/>
            <a:ext cx="546392" cy="562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112" y="6234127"/>
            <a:ext cx="22832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Titr" panose="00000700000000000000" pitchFamily="2" charset="-78"/>
              </a:rPr>
              <a:t>شرکت آب و فاضلاب منطقه یک شهر تهران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fa-IR" sz="1050" dirty="0">
                <a:solidFill>
                  <a:prstClr val="black"/>
                </a:solidFill>
                <a:cs typeface="B Titr" panose="00000700000000000000" pitchFamily="2" charset="-78"/>
              </a:rPr>
              <a:t>دفتر </a:t>
            </a:r>
            <a:r>
              <a:rPr lang="fa-IR" sz="1050" dirty="0" smtClean="0">
                <a:solidFill>
                  <a:prstClr val="black"/>
                </a:solidFill>
                <a:cs typeface="B Titr" panose="00000700000000000000" pitchFamily="2" charset="-78"/>
              </a:rPr>
              <a:t>توسعه مدیریت و تحقیقات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B Titr" panose="00000700000000000000" pitchFamily="2" charset="-7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66073"/>
              </p:ext>
            </p:extLst>
          </p:nvPr>
        </p:nvGraphicFramePr>
        <p:xfrm>
          <a:off x="980292" y="1440185"/>
          <a:ext cx="9281162" cy="4309292"/>
        </p:xfrm>
        <a:graphic>
          <a:graphicData uri="http://schemas.openxmlformats.org/drawingml/2006/table">
            <a:tbl>
              <a:tblPr rtl="1">
                <a:tableStyleId>{69CF1AB2-1976-4502-BF36-3FF5EA218861}</a:tableStyleId>
              </a:tblPr>
              <a:tblGrid>
                <a:gridCol w="1379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508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508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9758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Titr" panose="00000700000000000000" pitchFamily="2" charset="-78"/>
                        </a:rPr>
                        <a:t>سر فصل 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Titr" panose="00000700000000000000" pitchFamily="2" charset="-78"/>
                      </a:endParaRPr>
                    </a:p>
                  </a:txBody>
                  <a:tcPr marL="3624" marR="3624" marT="362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Titr" panose="00000700000000000000" pitchFamily="2" charset="-78"/>
                        </a:rPr>
                        <a:t>فرصت شناسائی شده 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Titr" panose="00000700000000000000" pitchFamily="2" charset="-78"/>
                      </a:endParaRPr>
                    </a:p>
                  </a:txBody>
                  <a:tcPr marL="3624" marR="3624" marT="362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Titr" panose="00000700000000000000" pitchFamily="2" charset="-78"/>
                        </a:rPr>
                        <a:t>تهدید شناسائی شده 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Titr" panose="00000700000000000000" pitchFamily="2" charset="-78"/>
                      </a:endParaRPr>
                    </a:p>
                  </a:txBody>
                  <a:tcPr marL="3624" marR="3624" marT="362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026">
                <a:tc rowSpan="6"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وضعیت تکنولوژی 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وجود نهادهاي آموزشي تخصصي در زمينه آب و فاضلاب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رشد و پويايي تامين کنندگان به لحاظ تجربيات فني و تکنولوژیکی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امکان بکارگيري تکنولوژي هاي نوين در صنعت آب و فاضلاب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عدم تناسب ارتقاء سطح علمی کارکنان با رشد سریع تكنولوژي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تغییرات سریع تکنولوژیکي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9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توانمندی پایین بسیاری از شرکا و تامین کنندگان صنعت آب و فاضلاب به ويژه در سالهاي اخير 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2026">
                <a:tc rowSpan="7"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قوانین و مقررات 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وجود سياست هاي تشويقي و تنبيهي براي مشتريان کم مصرف و پرمصرف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الزام به خصوصي سازي مطابق اصل 44 دولت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وجود برنامه پنجم توسعه در بخش آب و فاضلاب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وجود قانون توزیع عادلانه آب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وجود قانون تشكيل شركتهاي آبفا 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توجه بیشتر قوانین به مسائل زیست محیطی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وابسته بودن قيمت ها به مصوبات مجلس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2026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محیط زیست 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در دست اجرا بودن طرحهاي فاضلاب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>
                          <a:effectLst/>
                          <a:cs typeface="B Zar" panose="00000400000000000000" pitchFamily="2" charset="-78"/>
                        </a:rPr>
                        <a:t>احتمال ایجاد آلودگي زیست محیطی به دلیل عدم اجراي كامل طرحهاي فاضلاب</a:t>
                      </a:r>
                      <a:endParaRPr lang="fa-IR" sz="1100" b="0" i="0" u="none" strike="noStrike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cs typeface="B Zar" panose="00000400000000000000" pitchFamily="2" charset="-78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100" u="none" strike="noStrike" dirty="0">
                          <a:effectLst/>
                          <a:cs typeface="B Zar" panose="00000400000000000000" pitchFamily="2" charset="-78"/>
                        </a:rPr>
                        <a:t>کاهش نزولات جوي و نبود جايگزين براي منابع آب</a:t>
                      </a:r>
                      <a:endParaRPr lang="fa-IR" sz="1100" b="0" i="0" u="none" strike="noStrike" dirty="0">
                        <a:solidFill>
                          <a:srgbClr val="000000"/>
                        </a:solidFill>
                        <a:effectLst/>
                        <a:latin typeface="B Mitra"/>
                        <a:cs typeface="B Zar" panose="00000400000000000000" pitchFamily="2" charset="-78"/>
                      </a:endParaRPr>
                    </a:p>
                  </a:txBody>
                  <a:tcPr marL="3624" marR="3624" marT="3624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26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4471</TotalTime>
  <Words>3209</Words>
  <Application>Microsoft Office PowerPoint</Application>
  <PresentationFormat>Custom</PresentationFormat>
  <Paragraphs>635</Paragraphs>
  <Slides>41</Slides>
  <Notes>11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شاخص‌های شش ماهه اول 1400 به تفکیک واحدها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ممیزی داخلی نوبت دوم 1400</vt:lpstr>
      <vt:lpstr>ممیزی داخلی نوبت دوم 1400</vt:lpstr>
      <vt:lpstr>عدم انطباق‌های ممیزی خارجی 1399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Forosh M</dc:creator>
  <cp:lastModifiedBy>الهام آرامی پور</cp:lastModifiedBy>
  <cp:revision>491</cp:revision>
  <dcterms:created xsi:type="dcterms:W3CDTF">2019-12-03T08:21:01Z</dcterms:created>
  <dcterms:modified xsi:type="dcterms:W3CDTF">2022-02-20T10:55:54Z</dcterms:modified>
</cp:coreProperties>
</file>