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dati Fard, Reza" userId="25acf688-aded-4b6f-af4e-29555bb6f857" providerId="ADAL" clId="{F8A1CF0E-5DF1-4C47-9BD6-2950F719D622}"/>
    <pc:docChg chg="undo custSel modSld sldOrd">
      <pc:chgData name="Saadati Fard, Reza" userId="25acf688-aded-4b6f-af4e-29555bb6f857" providerId="ADAL" clId="{F8A1CF0E-5DF1-4C47-9BD6-2950F719D622}" dt="2021-11-09T22:55:18.291" v="803" actId="20577"/>
      <pc:docMkLst>
        <pc:docMk/>
      </pc:docMkLst>
      <pc:sldChg chg="modSp mod ord">
        <pc:chgData name="Saadati Fard, Reza" userId="25acf688-aded-4b6f-af4e-29555bb6f857" providerId="ADAL" clId="{F8A1CF0E-5DF1-4C47-9BD6-2950F719D622}" dt="2021-11-09T22:46:46.629" v="305" actId="20577"/>
        <pc:sldMkLst>
          <pc:docMk/>
          <pc:sldMk cId="4092545486" sldId="261"/>
        </pc:sldMkLst>
        <pc:spChg chg="mod">
          <ac:chgData name="Saadati Fard, Reza" userId="25acf688-aded-4b6f-af4e-29555bb6f857" providerId="ADAL" clId="{F8A1CF0E-5DF1-4C47-9BD6-2950F719D622}" dt="2021-11-09T22:46:46.629" v="305" actId="20577"/>
          <ac:spMkLst>
            <pc:docMk/>
            <pc:sldMk cId="4092545486" sldId="261"/>
            <ac:spMk id="3" creationId="{68362372-1706-4E73-864E-73D913FCF702}"/>
          </ac:spMkLst>
        </pc:spChg>
      </pc:sldChg>
      <pc:sldChg chg="modSp mod">
        <pc:chgData name="Saadati Fard, Reza" userId="25acf688-aded-4b6f-af4e-29555bb6f857" providerId="ADAL" clId="{F8A1CF0E-5DF1-4C47-9BD6-2950F719D622}" dt="2021-11-09T22:55:18.291" v="803" actId="20577"/>
        <pc:sldMkLst>
          <pc:docMk/>
          <pc:sldMk cId="3707960699" sldId="262"/>
        </pc:sldMkLst>
        <pc:spChg chg="mod">
          <ac:chgData name="Saadati Fard, Reza" userId="25acf688-aded-4b6f-af4e-29555bb6f857" providerId="ADAL" clId="{F8A1CF0E-5DF1-4C47-9BD6-2950F719D622}" dt="2021-11-09T22:55:18.291" v="803" actId="20577"/>
          <ac:spMkLst>
            <pc:docMk/>
            <pc:sldMk cId="3707960699" sldId="262"/>
            <ac:spMk id="3" creationId="{6D939226-77F1-40C5-AE4A-81B282862AFA}"/>
          </ac:spMkLst>
        </pc:spChg>
      </pc:sldChg>
      <pc:sldChg chg="modSp mod">
        <pc:chgData name="Saadati Fard, Reza" userId="25acf688-aded-4b6f-af4e-29555bb6f857" providerId="ADAL" clId="{F8A1CF0E-5DF1-4C47-9BD6-2950F719D622}" dt="2021-11-09T22:45:35.780" v="220" actId="20577"/>
        <pc:sldMkLst>
          <pc:docMk/>
          <pc:sldMk cId="266200797" sldId="264"/>
        </pc:sldMkLst>
        <pc:spChg chg="mod">
          <ac:chgData name="Saadati Fard, Reza" userId="25acf688-aded-4b6f-af4e-29555bb6f857" providerId="ADAL" clId="{F8A1CF0E-5DF1-4C47-9BD6-2950F719D622}" dt="2021-11-09T22:45:35.780" v="220" actId="20577"/>
          <ac:spMkLst>
            <pc:docMk/>
            <pc:sldMk cId="266200797" sldId="264"/>
            <ac:spMk id="3" creationId="{4077CEF7-15EC-4F00-A19D-0E55825F5E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D3E8-7652-4435-BD42-E8FD7A43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4714A-38DF-4DC5-99F1-F92798D3C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8CDE-CD1B-4BD4-B842-B2E6C628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2CCC-D295-4962-B620-CBA6FE1A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70275-7D22-484C-BCF7-7E506EE5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4B31-9837-4CAD-B3BD-0C7864B9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6DCE0-9FF2-481F-894C-C15B082A8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21B4-BB5D-4A4C-981C-BA1D8DB9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CC8E-16E9-467D-ABA6-506CE805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AE168-6C1F-446E-BA52-D018480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2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2E48B-148D-4CBD-B81B-925C0030F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CB8D4-0D71-4E73-BA63-89B191BF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A1AC-0E44-4106-9E45-EA4BA60C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24E1B-D8FA-4089-805C-B1524C93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6D009-6E49-4FF2-8D67-B836D325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1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EDA7-0141-4C6C-88A9-34604C49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5C11-3C6D-4D3A-9FC9-0F14210E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0A34-D8EC-47EF-B8F0-21AE1F89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E6F6-409B-484A-BC69-32C0A13F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4A173-3665-4DBC-BA0A-58CF810F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5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6D6A-9A1E-4B24-BF7C-3B654A10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981DB-A7EF-42E9-869A-CEB12A6C4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7AD00-114D-4E36-8D1B-AB06369B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8A0-297E-4447-B5FE-DDA5407A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46159-CC14-4B9C-99BB-623DCF31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3ACE-4B02-4979-90F1-D7F90051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34FF-DCF5-4418-95F0-6B5B0AC7B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40A4A-A90F-4613-B87E-53A6972AC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FF85F-70B3-4C36-83E7-461E6232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5DC51-8365-454B-8CE9-CECE5EEE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02E6E-3FE1-4576-BA4D-5E667924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7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8ADA-269C-4BC7-8275-8B8ADBA6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BB059-9744-4E81-837E-429D4819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62EB9-D02E-4985-9745-5F9FC5A9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66E63-DB69-443E-A385-A6C9C5866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8B6DA-5E14-4AD8-9600-EEB41782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1B2F8-35D0-41B0-8ACC-90AE3209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C95C0-5F04-459C-9A03-3120AB59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19B17-EC40-4A2B-BE56-A2E9EDAA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6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CDB1-A662-4E16-A496-052C467E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38D06-9A30-4E8F-A082-5AB74A15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84DA2-7863-4CF3-ABDB-553DC35B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258C6-FD47-46D4-9297-8E30B083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B06AB-B256-4CF8-8FA8-EF8EA14F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9000E-CD10-4583-B659-BA4B0020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D44AD-D64E-4400-9892-D6543787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DAC0-A8F1-4D30-A80B-AAEBF725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5956-F58F-4337-883F-62C696646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E41EB-4BD3-4E16-AEA9-542873E66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51B09-300B-46EF-8B54-F23086DC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5A9EE-E50C-453B-BB93-2A71547C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A069-95BB-44B7-B7AE-583EEE1B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8F66-A6B0-4E68-B58F-9AECE033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E77B0-15B4-467B-BED8-CD07ADF9E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32500-F79A-4529-A66E-E4D6BB2F4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5F81F-AFB9-4B5C-A293-4B7613CC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3ADDF-2B09-45D6-A8B6-E92BEDF7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986B9-C338-49BD-AC16-2B09E269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D5768-557B-40AF-9F1C-7674FE97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E2E17-F2EC-4960-AA9D-8494FF9D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36D21-24C1-497F-88FD-7F859511F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2C1A9-5BCF-4B5F-8712-22F722943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9556-9B9E-4228-B29D-386DC8AFA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5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4E48-2020-4330-B943-680623CB6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Spyder Challenge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D8515-4E35-4FAD-9B66-EB359D8DA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810A-0072-4131-BCCE-4E8023E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64C6-2DC2-4456-8DD9-5FEEAD87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Spyder</a:t>
            </a:r>
            <a:r>
              <a:rPr lang="en-US" dirty="0"/>
              <a:t> &gt; large-scale complex and cross-domain </a:t>
            </a:r>
            <a:r>
              <a:rPr lang="en-US" u="sng" dirty="0"/>
              <a:t>semantic parsing </a:t>
            </a:r>
            <a:r>
              <a:rPr lang="en-US" dirty="0"/>
              <a:t>and </a:t>
            </a:r>
            <a:r>
              <a:rPr lang="en-US" u="sng" dirty="0"/>
              <a:t>text-to-SQL</a:t>
            </a:r>
          </a:p>
          <a:p>
            <a:endParaRPr lang="en-US" dirty="0"/>
          </a:p>
          <a:p>
            <a:r>
              <a:rPr lang="en-US" dirty="0"/>
              <a:t>Sematic Parsing: Converting Natural Language to a Logical Form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machine understandable representation of its meaning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Extract meaning of an utterance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Application: Question Answering </a:t>
            </a:r>
          </a:p>
        </p:txBody>
      </p:sp>
    </p:spTree>
    <p:extLst>
      <p:ext uri="{BB962C8B-B14F-4D97-AF65-F5344CB8AC3E}">
        <p14:creationId xmlns:p14="http://schemas.microsoft.com/office/powerpoint/2010/main" val="22541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CF8C-3246-48D7-9682-D55227A1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5D81-FDED-47C4-8CF9-F1CCDE2C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10,181 question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5693 unique SQL queries on 200 databases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138 different domain </a:t>
            </a:r>
          </a:p>
          <a:p>
            <a:endParaRPr lang="en-US" dirty="0"/>
          </a:p>
          <a:p>
            <a:r>
              <a:rPr lang="en-US" dirty="0"/>
              <a:t>Previous challenges &gt; use single data sets </a:t>
            </a:r>
          </a:p>
          <a:p>
            <a:r>
              <a:rPr lang="en-US" dirty="0"/>
              <a:t>Spyder challenge&gt; various kind of data sets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4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5939-0DCE-4802-9C6A-0957FE13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F81A-E8A9-448B-85E1-18B212EC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understand the meaning of Natural Language </a:t>
            </a:r>
          </a:p>
          <a:p>
            <a:r>
              <a:rPr lang="en-US" dirty="0"/>
              <a:t>Mapping to meaningful executable queries such as SQL queries</a:t>
            </a:r>
          </a:p>
          <a:p>
            <a:endParaRPr lang="en-US" dirty="0"/>
          </a:p>
          <a:p>
            <a:r>
              <a:rPr lang="en-US" sz="2400" dirty="0"/>
              <a:t>To generate the SQL query for given question</a:t>
            </a:r>
            <a:br>
              <a:rPr lang="en-US" sz="2400" dirty="0"/>
            </a:br>
            <a:r>
              <a:rPr lang="en-US" sz="2400" dirty="0"/>
              <a:t>model needs to understand both: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1. natural language question </a:t>
            </a:r>
            <a:br>
              <a:rPr lang="en-US" sz="2400" dirty="0"/>
            </a:br>
            <a:r>
              <a:rPr lang="en-US" sz="2400" dirty="0"/>
              <a:t>2- relations between tables and columns in the 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AF809-274B-4BF5-ABEA-2A3BAD660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5"/>
          <a:stretch/>
        </p:blipFill>
        <p:spPr>
          <a:xfrm>
            <a:off x="7363983" y="2959187"/>
            <a:ext cx="4248743" cy="38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6B8F-CB72-4515-8EA9-CEF633B2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E896-FCCF-4D5B-B8C4-8C98E1D5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Should take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Task required the model &gt; to generalize well to both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New SQL queries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New Dataset schemas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F1339E-39B9-4A78-8F3F-CA620A45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114162"/>
              </p:ext>
            </p:extLst>
          </p:nvPr>
        </p:nvGraphicFramePr>
        <p:xfrm>
          <a:off x="1694648" y="2530711"/>
          <a:ext cx="895855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603">
                  <a:extLst>
                    <a:ext uri="{9D8B030D-6E8A-4147-A177-3AD203B41FA5}">
                      <a16:colId xmlns:a16="http://schemas.microsoft.com/office/drawing/2014/main" val="2605784660"/>
                    </a:ext>
                  </a:extLst>
                </a:gridCol>
                <a:gridCol w="1066547">
                  <a:extLst>
                    <a:ext uri="{9D8B030D-6E8A-4147-A177-3AD203B41FA5}">
                      <a16:colId xmlns:a16="http://schemas.microsoft.com/office/drawing/2014/main" val="1912924517"/>
                    </a:ext>
                  </a:extLst>
                </a:gridCol>
                <a:gridCol w="4094407">
                  <a:extLst>
                    <a:ext uri="{9D8B030D-6E8A-4147-A177-3AD203B41FA5}">
                      <a16:colId xmlns:a16="http://schemas.microsoft.com/office/drawing/2014/main" val="3012765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1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unseen queries on new </a:t>
                      </a:r>
                      <a:r>
                        <a:rPr lang="en-US" dirty="0" err="1"/>
                        <a:t>databse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9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Schemas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7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3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1C16-C975-4A9C-BBDB-2B4F2A67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CEF7-15EC-4F00-A19D-0E55825F5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challenge aims to ensure that the proposed model can only make correct prediction when they truly understand the semantic meaning of question rather than memorization </a:t>
            </a:r>
          </a:p>
        </p:txBody>
      </p:sp>
    </p:spTree>
    <p:extLst>
      <p:ext uri="{BB962C8B-B14F-4D97-AF65-F5344CB8AC3E}">
        <p14:creationId xmlns:p14="http://schemas.microsoft.com/office/powerpoint/2010/main" val="26620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A458-9BD9-46D4-9E13-BFB7DB1C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9226-77F1-40C5-AE4A-81B28286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Component Matching</a:t>
            </a:r>
            <a:br>
              <a:rPr lang="en-US" dirty="0"/>
            </a:br>
            <a:r>
              <a:rPr lang="en-US" sz="2000" dirty="0"/>
              <a:t>measuring average exact match between the prediction and the ground truth 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Exact Matching</a:t>
            </a:r>
            <a:br>
              <a:rPr lang="en-US" dirty="0"/>
            </a:br>
            <a:r>
              <a:rPr lang="en-US" sz="2000" dirty="0"/>
              <a:t>assessing whether the predicted query as a whole is equivalent to the Gold query?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Execution Accuracy </a:t>
            </a:r>
            <a:br>
              <a:rPr lang="en-US" b="1"/>
            </a:br>
            <a:r>
              <a:rPr lang="en-US" sz="2000"/>
              <a:t>instead </a:t>
            </a:r>
            <a:r>
              <a:rPr lang="en-US" sz="2000" dirty="0"/>
              <a:t>of a Gold query&gt; a set of gold values for each question is given&gt; Model need to select them and fill them into right slots in the predicted query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796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3E0A-9B3C-4FBD-9A4A-67177B97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2372-1706-4E73-864E-73D913FC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been started recently!</a:t>
            </a:r>
          </a:p>
        </p:txBody>
      </p:sp>
    </p:spTree>
    <p:extLst>
      <p:ext uri="{BB962C8B-B14F-4D97-AF65-F5344CB8AC3E}">
        <p14:creationId xmlns:p14="http://schemas.microsoft.com/office/powerpoint/2010/main" val="409254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Spyder Challenge </vt:lpstr>
      <vt:lpstr>Data </vt:lpstr>
      <vt:lpstr>Data </vt:lpstr>
      <vt:lpstr>Challenge </vt:lpstr>
      <vt:lpstr>Challenge </vt:lpstr>
      <vt:lpstr>Challenge </vt:lpstr>
      <vt:lpstr>Evaluation </vt:lpstr>
      <vt:lpstr>Method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 Challenge</dc:title>
  <dc:creator>Saadati Fard, Reza</dc:creator>
  <cp:lastModifiedBy>Saadati Fard, Reza</cp:lastModifiedBy>
  <cp:revision>2</cp:revision>
  <dcterms:created xsi:type="dcterms:W3CDTF">2021-11-09T21:56:41Z</dcterms:created>
  <dcterms:modified xsi:type="dcterms:W3CDTF">2021-11-09T22:55:20Z</dcterms:modified>
</cp:coreProperties>
</file>