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9"/>
  </p:notesMasterIdLst>
  <p:sldIdLst>
    <p:sldId id="256" r:id="rId3"/>
    <p:sldId id="358" r:id="rId4"/>
    <p:sldId id="424" r:id="rId5"/>
    <p:sldId id="420" r:id="rId6"/>
    <p:sldId id="421" r:id="rId7"/>
    <p:sldId id="359" r:id="rId8"/>
    <p:sldId id="361" r:id="rId9"/>
    <p:sldId id="366" r:id="rId10"/>
    <p:sldId id="425" r:id="rId11"/>
    <p:sldId id="367" r:id="rId12"/>
    <p:sldId id="362" r:id="rId13"/>
    <p:sldId id="363" r:id="rId14"/>
    <p:sldId id="364" r:id="rId15"/>
    <p:sldId id="365" r:id="rId16"/>
    <p:sldId id="352" r:id="rId17"/>
    <p:sldId id="427" r:id="rId18"/>
    <p:sldId id="368" r:id="rId19"/>
    <p:sldId id="353" r:id="rId20"/>
    <p:sldId id="423" r:id="rId21"/>
    <p:sldId id="354" r:id="rId22"/>
    <p:sldId id="412" r:id="rId23"/>
    <p:sldId id="417" r:id="rId24"/>
    <p:sldId id="418" r:id="rId25"/>
    <p:sldId id="419" r:id="rId26"/>
    <p:sldId id="422" r:id="rId27"/>
    <p:sldId id="42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CCCC"/>
    <a:srgbClr val="FF9966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1" autoAdjust="0"/>
    <p:restoredTop sz="90493" autoAdjust="0"/>
  </p:normalViewPr>
  <p:slideViewPr>
    <p:cSldViewPr>
      <p:cViewPr varScale="1">
        <p:scale>
          <a:sx n="59" d="100"/>
          <a:sy n="59" d="100"/>
        </p:scale>
        <p:origin x="689" y="2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21560A-68E7-4A69-9651-7799F3D75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0616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E4840A-0A54-4DDD-BBD3-8CADCD301A92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952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695DA-7CBB-4DBD-8094-35C9AF0D2594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74106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B418CE-A190-4746-B952-2027309E0BA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54181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9FD56-210E-4FB4-B414-0331FBB4BBB9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04573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DB8C34-7381-43AC-B925-72A435616FBE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72669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E97C3-EB19-4840-9FA6-F396F40A6FCD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828693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A097B6-A697-4332-B5F2-A1EEA7E11E00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44630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A097B6-A697-4332-B5F2-A1EEA7E11E00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89545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92ABE3-9750-45BF-BC30-EE6DFA10011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342431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AEE937-B56C-4745-95BA-D8B72E4B1FD4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75559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AEE937-B56C-4745-95BA-D8B72E4B1FD4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7910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41C7E-9D5B-4474-BAB8-09F04DC717BB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70013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A1E36-B7CA-428C-88D1-09F8F854C53E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51022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41C7E-9D5B-4474-BAB8-09F04DC717BB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26366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41C7E-9D5B-4474-BAB8-09F04DC717BB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95851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41C7E-9D5B-4474-BAB8-09F04DC717BB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49392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93F56A-1634-4F67-8FBE-A4EC251F3E49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19329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1AB61D-9A27-494F-93C7-A41468625EE9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35229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DA1C0D-FA57-4896-B799-DC81E4E74322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65217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1AB61D-9A27-494F-93C7-A41468625EE9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457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932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B1412-1E26-47B4-8E59-6668187844F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907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3D299-9B9C-4296-94BD-9D3B8F256AB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523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5EE07-3F86-451E-A98C-924BA028273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033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3F1CD-DDCB-4F0F-A627-C1D8DFB2AD6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716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21AC0-E2C0-4F4D-BC1E-3CA15E2E75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19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BFFF-E7C8-4A61-8446-BE4FBC139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054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0862-9F50-43AC-AD48-FB880399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773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0C59-F7F9-4BF3-AB1D-2DD16DF8044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0704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D47E-15A6-4552-8EDA-6C459340991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6969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0F8B-48B6-4008-9CB8-EB2C309531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453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8E210-2AC8-4801-9CBE-D0F46940ED3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60581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9C7ED-B386-4442-BA10-110CFC22B32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839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87E25-AD1F-4379-A51E-FBB852AB49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7923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DA3D-86F1-4AD0-A8A4-B7270FEA88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6084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8AE8-E1B8-4EE8-9FE8-24E81529F4D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12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B5567-C16C-49A4-BABE-1903F4406B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947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D4A89-1155-4234-B591-377ACCC22B4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0655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0AEEE-B467-46A4-A896-F7DB099AA0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39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28904-D7A9-458B-AC9B-0023A69DC6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174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1D21F-E462-49E3-9A31-0FD9A2D1A3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177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C19E3-E559-4FBB-9285-A06926D3696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7784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483D3F-B142-4587-B024-F2B63762074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4" r:id="rId1"/>
    <p:sldLayoutId id="2147484873" r:id="rId2"/>
    <p:sldLayoutId id="2147484874" r:id="rId3"/>
    <p:sldLayoutId id="2147484875" r:id="rId4"/>
    <p:sldLayoutId id="2147484876" r:id="rId5"/>
    <p:sldLayoutId id="2147484877" r:id="rId6"/>
    <p:sldLayoutId id="2147484878" r:id="rId7"/>
    <p:sldLayoutId id="2147484879" r:id="rId8"/>
    <p:sldLayoutId id="2147484880" r:id="rId9"/>
    <p:sldLayoutId id="2147484881" r:id="rId10"/>
    <p:sldLayoutId id="214748488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4006E0C-3F69-4E23-889B-4C146872EF5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3" r:id="rId1"/>
    <p:sldLayoutId id="2147484884" r:id="rId2"/>
    <p:sldLayoutId id="2147484885" r:id="rId3"/>
    <p:sldLayoutId id="2147484886" r:id="rId4"/>
    <p:sldLayoutId id="2147484887" r:id="rId5"/>
    <p:sldLayoutId id="2147484888" r:id="rId6"/>
    <p:sldLayoutId id="2147484889" r:id="rId7"/>
    <p:sldLayoutId id="2147484890" r:id="rId8"/>
    <p:sldLayoutId id="2147484891" r:id="rId9"/>
    <p:sldLayoutId id="2147484892" r:id="rId10"/>
    <p:sldLayoutId id="21474848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نکات نگارشي</a:t>
            </a:r>
            <a:endParaRPr lang="en-US" altLang="fa-I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مجله</a:t>
            </a:r>
            <a:endParaRPr lang="en-US" altLang="fa-IR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300336"/>
            <a:ext cx="7772400" cy="3352800"/>
          </a:xfrm>
        </p:spPr>
        <p:txBody>
          <a:bodyPr/>
          <a:lstStyle/>
          <a:p>
            <a:r>
              <a:rPr lang="fa-IR" altLang="fa-IR" dirty="0" smtClean="0"/>
              <a:t>مقاله فارسي در مجله</a:t>
            </a:r>
          </a:p>
          <a:p>
            <a:pPr lvl="1"/>
            <a:r>
              <a:rPr lang="fa-IR" altLang="fa-IR" dirty="0" smtClean="0"/>
              <a:t>عنوان مقاله: معمولي و در گيومه</a:t>
            </a:r>
          </a:p>
          <a:p>
            <a:pPr lvl="1"/>
            <a:r>
              <a:rPr lang="fa-IR" altLang="fa-IR" dirty="0" smtClean="0"/>
              <a:t>انتهاي گيومه بعد از ويرگول</a:t>
            </a:r>
          </a:p>
          <a:p>
            <a:pPr lvl="1"/>
            <a:r>
              <a:rPr lang="fa-IR" altLang="fa-IR" dirty="0" smtClean="0"/>
              <a:t>عنوان مجله: ضخيم</a:t>
            </a:r>
          </a:p>
          <a:p>
            <a:pPr lvl="1"/>
            <a:r>
              <a:rPr lang="fa-IR" altLang="fa-IR" dirty="0" smtClean="0"/>
              <a:t>جلد و شماره</a:t>
            </a:r>
          </a:p>
          <a:p>
            <a:pPr lvl="1"/>
            <a:r>
              <a:rPr lang="fa-IR" altLang="fa-IR" dirty="0" smtClean="0"/>
              <a:t>شماره صفحات</a:t>
            </a:r>
          </a:p>
          <a:p>
            <a:pPr lvl="1"/>
            <a:r>
              <a:rPr lang="fa-IR" altLang="fa-IR" dirty="0" smtClean="0"/>
              <a:t>ماه/فصل و سال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110FFE-8177-4199-9A95-C919C3E571F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42938" y="5191125"/>
            <a:ext cx="7572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[2] ه. احمدي و پ. محمودي، «بهبود توان مصرفي در سيستم‌هاي نهفته،»</a:t>
            </a:r>
            <a:r>
              <a:rPr lang="fa-IR" altLang="fa-IR" sz="21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نشريه علمي – پژوهشي اميرکبير</a:t>
            </a: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، جلد 23، شماره 3، ص 25-35، بهار 1390.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همایش</a:t>
            </a:r>
            <a:endParaRPr lang="en-US" altLang="fa-IR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14313" y="942380"/>
            <a:ext cx="8643937" cy="4214812"/>
          </a:xfrm>
        </p:spPr>
        <p:txBody>
          <a:bodyPr/>
          <a:lstStyle/>
          <a:p>
            <a:r>
              <a:rPr lang="fa-IR" altLang="fa-IR" dirty="0" smtClean="0"/>
              <a:t>مقاله در همايش</a:t>
            </a:r>
          </a:p>
          <a:p>
            <a:pPr lvl="1"/>
            <a:r>
              <a:rPr lang="fa-IR" altLang="fa-IR" dirty="0" smtClean="0"/>
              <a:t>عنوان مقاله: معمولي و در گيومه</a:t>
            </a:r>
          </a:p>
          <a:p>
            <a:pPr lvl="1"/>
            <a:r>
              <a:rPr lang="fa-IR" altLang="fa-IR" dirty="0" smtClean="0"/>
              <a:t>انتهاي گيومه بعد از ويرگول</a:t>
            </a:r>
          </a:p>
          <a:p>
            <a:pPr lvl="1"/>
            <a:r>
              <a:rPr lang="fa-IR" altLang="fa-IR" dirty="0" smtClean="0"/>
              <a:t>نام همايش: </a:t>
            </a:r>
            <a:endParaRPr lang="fa-IR" altLang="fa-IR" sz="2400" dirty="0" smtClean="0"/>
          </a:p>
          <a:p>
            <a:pPr lvl="2"/>
            <a:r>
              <a:rPr lang="fa-IR" altLang="fa-IR" sz="2400" dirty="0" smtClean="0"/>
              <a:t>يا همه مخفف يا هيچکدام (</a:t>
            </a:r>
            <a:r>
              <a:rPr lang="en-US" altLang="fa-IR" sz="2000" dirty="0" smtClean="0"/>
              <a:t>Proc</a:t>
            </a:r>
            <a:r>
              <a:rPr lang="en-US" altLang="fa-IR" sz="2400" dirty="0" smtClean="0"/>
              <a:t>.</a:t>
            </a:r>
            <a:r>
              <a:rPr lang="fa-IR" altLang="fa-IR" sz="2400" dirty="0" smtClean="0"/>
              <a:t> يا </a:t>
            </a:r>
            <a:r>
              <a:rPr lang="en-US" altLang="fa-IR" sz="2000" dirty="0" smtClean="0"/>
              <a:t>Proceedings</a:t>
            </a:r>
            <a:r>
              <a:rPr lang="fa-IR" altLang="fa-IR" sz="2400" dirty="0" smtClean="0"/>
              <a:t>؟) (</a:t>
            </a:r>
            <a:r>
              <a:rPr lang="en-US" altLang="fa-IR" sz="2000" dirty="0" smtClean="0"/>
              <a:t>Conf.</a:t>
            </a:r>
            <a:r>
              <a:rPr lang="fa-IR" altLang="fa-IR" sz="2000" dirty="0" smtClean="0"/>
              <a:t> </a:t>
            </a:r>
            <a:r>
              <a:rPr lang="fa-IR" altLang="fa-IR" sz="2400" dirty="0" smtClean="0"/>
              <a:t>يا </a:t>
            </a:r>
            <a:r>
              <a:rPr lang="en-US" altLang="fa-IR" sz="2000" dirty="0" smtClean="0"/>
              <a:t>Conference</a:t>
            </a:r>
            <a:r>
              <a:rPr lang="fa-IR" altLang="fa-IR" sz="2400" dirty="0" smtClean="0"/>
              <a:t>)</a:t>
            </a:r>
          </a:p>
          <a:p>
            <a:pPr lvl="1"/>
            <a:r>
              <a:rPr lang="fa-IR" altLang="fa-IR" dirty="0" smtClean="0"/>
              <a:t>سال</a:t>
            </a:r>
          </a:p>
          <a:p>
            <a:pPr lvl="1"/>
            <a:r>
              <a:rPr lang="fa-IR" altLang="fa-IR" dirty="0" smtClean="0"/>
              <a:t>شماره صفحات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8C73CE8-75CD-4CB4-A4FF-F8D97CCAAC7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39552" y="4941168"/>
            <a:ext cx="807243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[9] J. Smith, R. Jones, and K. Trello, “Adaptive filtering in data communications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with self 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improved error reference,” In Proc. IEEE International Conference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on Wireless Communications, 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2004, pp. 65-68.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همایش</a:t>
            </a:r>
            <a:endParaRPr lang="en-US" altLang="fa-IR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14313" y="1014388"/>
            <a:ext cx="8643937" cy="4214812"/>
          </a:xfrm>
        </p:spPr>
        <p:txBody>
          <a:bodyPr/>
          <a:lstStyle/>
          <a:p>
            <a:r>
              <a:rPr lang="fa-IR" altLang="fa-IR" dirty="0" smtClean="0"/>
              <a:t>مقاله فارسي در همايش</a:t>
            </a:r>
          </a:p>
          <a:p>
            <a:pPr lvl="1"/>
            <a:r>
              <a:rPr lang="fa-IR" altLang="fa-IR" dirty="0" smtClean="0"/>
              <a:t>عنوان مقاله: معمولي و در گيومة فارسي</a:t>
            </a:r>
          </a:p>
          <a:p>
            <a:pPr lvl="1"/>
            <a:r>
              <a:rPr lang="fa-IR" altLang="fa-IR" dirty="0" smtClean="0"/>
              <a:t>انتهاي گيومه بعد از ويرگول</a:t>
            </a:r>
          </a:p>
          <a:p>
            <a:pPr lvl="1"/>
            <a:r>
              <a:rPr lang="fa-IR" altLang="fa-IR" dirty="0" smtClean="0"/>
              <a:t>نام همايش: ضخيم</a:t>
            </a:r>
          </a:p>
          <a:p>
            <a:pPr lvl="1"/>
            <a:r>
              <a:rPr lang="fa-IR" altLang="fa-IR" dirty="0" smtClean="0"/>
              <a:t>محل</a:t>
            </a:r>
          </a:p>
          <a:p>
            <a:pPr lvl="1"/>
            <a:r>
              <a:rPr lang="fa-IR" altLang="fa-IR" dirty="0" smtClean="0"/>
              <a:t>سال</a:t>
            </a:r>
          </a:p>
          <a:p>
            <a:pPr lvl="1"/>
            <a:r>
              <a:rPr lang="fa-IR" altLang="fa-IR" dirty="0" smtClean="0"/>
              <a:t>شماره صفحات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D0229BB-D423-4377-BEA9-29A001BC4D8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642938" y="5191125"/>
            <a:ext cx="7572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[2] ه. احمدي و پ. محمودي، «بهبود توان مصرفي در سيستم‌هاي نهفته،»</a:t>
            </a:r>
            <a:r>
              <a:rPr lang="fa-IR" altLang="fa-IR" sz="21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در مجموعه مقالات دهمين کنفرانس سالانة انجمن کامپيوتر ايران</a:t>
            </a: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fa-IR" altLang="fa-IR" sz="2100" b="0" i="1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تهران، 1390، ص 222-227.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پایان‌نامه/رساله</a:t>
            </a:r>
            <a:endParaRPr lang="en-US" altLang="fa-IR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14313" y="908720"/>
            <a:ext cx="8643937" cy="4214812"/>
          </a:xfrm>
        </p:spPr>
        <p:txBody>
          <a:bodyPr/>
          <a:lstStyle/>
          <a:p>
            <a:r>
              <a:rPr lang="fa-IR" altLang="fa-IR" smtClean="0"/>
              <a:t>پايان‌نامه و رساله:</a:t>
            </a:r>
          </a:p>
          <a:p>
            <a:pPr lvl="1"/>
            <a:r>
              <a:rPr lang="fa-IR" altLang="fa-IR" smtClean="0"/>
              <a:t>نام دانشجو</a:t>
            </a:r>
          </a:p>
          <a:p>
            <a:pPr lvl="1"/>
            <a:r>
              <a:rPr lang="fa-IR" altLang="fa-IR" smtClean="0"/>
              <a:t>عنوان رساله: معمولي</a:t>
            </a:r>
          </a:p>
          <a:p>
            <a:pPr lvl="1"/>
            <a:r>
              <a:rPr lang="fa-IR" altLang="fa-IR" smtClean="0"/>
              <a:t>نام دانشکده و دانشگاه</a:t>
            </a:r>
          </a:p>
          <a:p>
            <a:pPr lvl="1"/>
            <a:r>
              <a:rPr lang="fa-IR" altLang="fa-IR" smtClean="0"/>
              <a:t>ايالت/استان</a:t>
            </a:r>
          </a:p>
          <a:p>
            <a:pPr lvl="1"/>
            <a:r>
              <a:rPr lang="fa-IR" altLang="fa-IR" smtClean="0"/>
              <a:t>سال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10610BB-A433-46EB-B8EC-A7C7BA3E7CF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28625" y="4130496"/>
            <a:ext cx="80724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[10] H. Zhang, “Delay-insensitive networks,” M. S. thesis, University of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Chicago, Chicago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IL, 2007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42938" y="5191125"/>
            <a:ext cx="7572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[2] ه. احمدي، «بهبود توان مصرفي در سيستم‌هاي نهفته،» پايان‌نامة کارشناسي ارشد، دانشکدة مهندسي کامپيوتر و فناوري اطلاعات، دانشگاه صنعتي اميرکبير، تهران، 1390.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14313" y="642938"/>
            <a:ext cx="8643937" cy="4214812"/>
          </a:xfrm>
        </p:spPr>
        <p:txBody>
          <a:bodyPr/>
          <a:lstStyle/>
          <a:p>
            <a:r>
              <a:rPr lang="fa-IR" altLang="fa-IR" dirty="0" smtClean="0"/>
              <a:t>گزارش فني:</a:t>
            </a:r>
          </a:p>
          <a:p>
            <a:pPr lvl="1"/>
            <a:r>
              <a:rPr lang="fa-IR" altLang="fa-IR" dirty="0" smtClean="0"/>
              <a:t>نام مؤلفان</a:t>
            </a:r>
          </a:p>
          <a:p>
            <a:pPr lvl="1"/>
            <a:r>
              <a:rPr lang="fa-IR" altLang="fa-IR" dirty="0" smtClean="0"/>
              <a:t>عنوان: معمولي در گيومه</a:t>
            </a:r>
          </a:p>
          <a:p>
            <a:pPr lvl="1"/>
            <a:r>
              <a:rPr lang="fa-IR" altLang="fa-IR" dirty="0" smtClean="0"/>
              <a:t>نام شرکت يا دانشکده و دانشگاه</a:t>
            </a:r>
          </a:p>
          <a:p>
            <a:pPr lvl="1"/>
            <a:r>
              <a:rPr lang="fa-IR" altLang="fa-IR" dirty="0" smtClean="0"/>
              <a:t>شهر و ايالت</a:t>
            </a:r>
          </a:p>
          <a:p>
            <a:pPr lvl="1"/>
            <a:r>
              <a:rPr lang="en-US" altLang="fa-IR" sz="2400" dirty="0" smtClean="0"/>
              <a:t>Tech. Report</a:t>
            </a:r>
            <a:endParaRPr lang="fa-IR" altLang="fa-IR" sz="2400" dirty="0" smtClean="0"/>
          </a:p>
          <a:p>
            <a:pPr lvl="1"/>
            <a:r>
              <a:rPr lang="fa-IR" altLang="fa-IR" dirty="0" smtClean="0"/>
              <a:t>شمارة گزارش</a:t>
            </a:r>
          </a:p>
          <a:p>
            <a:pPr lvl="1"/>
            <a:r>
              <a:rPr lang="fa-IR" altLang="fa-IR" dirty="0" smtClean="0"/>
              <a:t>روز و ماه و سال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B8CB1FC-ABDA-4D71-AFD5-C5984DBFCEA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28625" y="5010150"/>
            <a:ext cx="807243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[10]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K. 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Elliott and C. M. Greene, “A local adaptive protocol,” Argonne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National Laboratory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Argonne, France, Tech. Report. 916-1010-BB, 7 Apr. 2007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85750" y="785813"/>
            <a:ext cx="8172450" cy="4648200"/>
          </a:xfrm>
        </p:spPr>
        <p:txBody>
          <a:bodyPr/>
          <a:lstStyle/>
          <a:p>
            <a:pPr lvl="1"/>
            <a:r>
              <a:rPr lang="fa-IR" altLang="fa-IR" dirty="0" smtClean="0"/>
              <a:t>يکساني مراجع</a:t>
            </a:r>
          </a:p>
          <a:p>
            <a:pPr lvl="2"/>
            <a:r>
              <a:rPr lang="fa-IR" altLang="fa-IR" sz="2800" dirty="0" smtClean="0"/>
              <a:t>نام يا حرف </a:t>
            </a:r>
            <a:r>
              <a:rPr lang="fa-IR" altLang="fa-IR" sz="2800" smtClean="0"/>
              <a:t>اول نام؟</a:t>
            </a:r>
            <a:endParaRPr lang="fa-IR" altLang="fa-IR" sz="2800" dirty="0" smtClean="0"/>
          </a:p>
          <a:p>
            <a:pPr lvl="2"/>
            <a:r>
              <a:rPr lang="fa-IR" altLang="fa-IR" sz="2800" dirty="0" smtClean="0"/>
              <a:t>....</a:t>
            </a:r>
          </a:p>
          <a:p>
            <a:pPr lvl="1"/>
            <a:r>
              <a:rPr lang="fa-IR" altLang="fa-IR" sz="2400" dirty="0" smtClean="0"/>
              <a:t>حروف بزرگ يا کوچک؟</a:t>
            </a:r>
          </a:p>
          <a:p>
            <a:pPr lvl="2"/>
            <a:r>
              <a:rPr lang="fa-IR" altLang="fa-IR" dirty="0" smtClean="0"/>
              <a:t> </a:t>
            </a:r>
            <a:r>
              <a:rPr lang="fa-IR" altLang="fa-IR" sz="2400" dirty="0" smtClean="0"/>
              <a:t>عنوان مقالات: </a:t>
            </a:r>
            <a:r>
              <a:rPr lang="en-US" altLang="fa-IR" sz="2000" dirty="0" smtClean="0"/>
              <a:t>Title case</a:t>
            </a:r>
            <a:r>
              <a:rPr lang="fa-IR" altLang="fa-IR" sz="2400" dirty="0" smtClean="0"/>
              <a:t>يا فقط کلمه اول، شروع با حرف بزرگ</a:t>
            </a:r>
          </a:p>
          <a:p>
            <a:pPr lvl="2"/>
            <a:r>
              <a:rPr lang="fa-IR" altLang="fa-IR" sz="2400" dirty="0" smtClean="0"/>
              <a:t>عنوان مجله يا همايش: </a:t>
            </a:r>
            <a:r>
              <a:rPr lang="en-US" altLang="fa-IR" sz="2000" dirty="0" smtClean="0"/>
              <a:t>Title case</a:t>
            </a:r>
            <a:endParaRPr lang="fa-IR" altLang="fa-IR" sz="2400" dirty="0" smtClean="0"/>
          </a:p>
          <a:p>
            <a:pPr lvl="2"/>
            <a:endParaRPr lang="fa-IR" altLang="fa-IR" dirty="0" smtClean="0"/>
          </a:p>
          <a:p>
            <a:pPr lvl="2"/>
            <a:endParaRPr lang="fa-IR" altLang="fa-IR" dirty="0" smtClean="0"/>
          </a:p>
          <a:p>
            <a:pPr lvl="1"/>
            <a:endParaRPr lang="fa-IR" altLang="fa-IR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FCB29A3-ABFD-4B4D-A148-DF0ACCCEAC5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28625" y="5214938"/>
            <a:ext cx="80724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 M.  A.  Ahmadi,  M.  H.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Rahimi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and  A.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Fatemi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“Evidence-based  recognition  of  3D  objects,” 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IEEE Transaction on Pattern Analysis and Machine Intelligence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vol. 12, no. 10, pp. 811-835, January 1994. 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28625" y="3929063"/>
            <a:ext cx="80724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 M.  A.  Ahmadi,  M.  H.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Rahimi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and  A.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Fatemi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“Evidence-Based  Recognition  of  3D  Objects,” 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IEEE Transaction on Pattern Analysis and Machine Intelligence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vol. 12, no. 10, pp. 811-835, January 1994.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85750" y="785813"/>
            <a:ext cx="8172450" cy="4648200"/>
          </a:xfrm>
        </p:spPr>
        <p:txBody>
          <a:bodyPr/>
          <a:lstStyle/>
          <a:p>
            <a:pPr lvl="1"/>
            <a:r>
              <a:rPr lang="fa-IR" altLang="fa-IR" smtClean="0"/>
              <a:t>اگر کلمه اول با حرف بزرگ:</a:t>
            </a:r>
          </a:p>
          <a:p>
            <a:pPr lvl="2"/>
            <a:r>
              <a:rPr lang="fa-IR" altLang="fa-IR" smtClean="0"/>
              <a:t> کلمه اول بعد از «</a:t>
            </a:r>
            <a:r>
              <a:rPr lang="en-US" altLang="fa-IR" smtClean="0"/>
              <a:t>:</a:t>
            </a:r>
            <a:r>
              <a:rPr lang="fa-IR" altLang="fa-IR" smtClean="0"/>
              <a:t>» با حرف بزرگ</a:t>
            </a:r>
            <a:endParaRPr lang="fa-IR" altLang="fa-IR" sz="3200" dirty="0" smtClean="0"/>
          </a:p>
          <a:p>
            <a:pPr lvl="2"/>
            <a:endParaRPr lang="fa-IR" altLang="fa-IR" dirty="0" smtClean="0"/>
          </a:p>
          <a:p>
            <a:pPr lvl="2"/>
            <a:endParaRPr lang="fa-IR" altLang="fa-IR" dirty="0" smtClean="0"/>
          </a:p>
          <a:p>
            <a:pPr lvl="1"/>
            <a:endParaRPr lang="fa-IR" altLang="fa-IR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FCB29A3-ABFD-4B4D-A148-DF0ACCCEAC5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28625" y="3929063"/>
            <a:ext cx="80724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</a:t>
            </a: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altLang="fa-IR" sz="21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M. </a:t>
            </a:r>
            <a:r>
              <a:rPr lang="en-US" sz="2000" b="0" smtClean="0">
                <a:solidFill>
                  <a:srgbClr val="222222"/>
                </a:solidFill>
              </a:rPr>
              <a:t>Fang, Y. Li</a:t>
            </a:r>
            <a:r>
              <a:rPr lang="en-US" sz="2000" b="0">
                <a:solidFill>
                  <a:srgbClr val="222222"/>
                </a:solidFill>
              </a:rPr>
              <a:t>, </a:t>
            </a:r>
            <a:r>
              <a:rPr lang="en-US" sz="2000" b="0" smtClean="0">
                <a:solidFill>
                  <a:srgbClr val="222222"/>
                </a:solidFill>
              </a:rPr>
              <a:t>and T. Cohn, “Learning </a:t>
            </a:r>
            <a:r>
              <a:rPr lang="en-US" sz="2000" b="0">
                <a:solidFill>
                  <a:srgbClr val="222222"/>
                </a:solidFill>
              </a:rPr>
              <a:t>how to active learn: A deep reinforcement </a:t>
            </a:r>
            <a:r>
              <a:rPr lang="en-US" sz="2000" b="0">
                <a:solidFill>
                  <a:srgbClr val="222222"/>
                </a:solidFill>
              </a:rPr>
              <a:t>learning </a:t>
            </a:r>
            <a:r>
              <a:rPr lang="en-US" sz="2000" b="0" smtClean="0">
                <a:solidFill>
                  <a:srgbClr val="222222"/>
                </a:solidFill>
              </a:rPr>
              <a:t>approach,”</a:t>
            </a:r>
            <a:r>
              <a:rPr lang="en-US" sz="2000" b="0">
                <a:solidFill>
                  <a:srgbClr val="222222"/>
                </a:solidFill>
              </a:rPr>
              <a:t> </a:t>
            </a:r>
            <a:r>
              <a:rPr lang="en-US" sz="2000" b="0" i="1">
                <a:solidFill>
                  <a:srgbClr val="222222"/>
                </a:solidFill>
              </a:rPr>
              <a:t>arXiv preprint arXiv:1708.02383</a:t>
            </a:r>
            <a:r>
              <a:rPr lang="en-US" sz="2000" b="0">
                <a:solidFill>
                  <a:srgbClr val="222222"/>
                </a:solidFill>
              </a:rPr>
              <a:t>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5750" y="785813"/>
            <a:ext cx="8172450" cy="1857375"/>
          </a:xfrm>
        </p:spPr>
        <p:txBody>
          <a:bodyPr/>
          <a:lstStyle/>
          <a:p>
            <a:pPr lvl="1"/>
            <a:r>
              <a:rPr lang="fa-IR" altLang="fa-IR" smtClean="0"/>
              <a:t>نقطه در آخر هر مرجع</a:t>
            </a:r>
            <a:endParaRPr lang="en-US" altLang="fa-IR" smtClean="0"/>
          </a:p>
          <a:p>
            <a:pPr lvl="1"/>
            <a:r>
              <a:rPr lang="fa-IR" altLang="fa-IR" smtClean="0"/>
              <a:t>مقالات ارسالي (داوري نشده):</a:t>
            </a:r>
          </a:p>
          <a:p>
            <a:pPr lvl="2"/>
            <a:endParaRPr lang="fa-IR" altLang="fa-IR" smtClean="0"/>
          </a:p>
          <a:p>
            <a:pPr lvl="1"/>
            <a:endParaRPr lang="fa-IR" altLang="fa-I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122A57-0933-4D90-9FAD-6E23C876BD5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28625" y="1938338"/>
            <a:ext cx="80724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 M.  A.  Ahmadi,  M.  H.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Rahimi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and  A.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Fatemi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“Evidence-based  recognition  of  3D  objects,” 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IEEE Transaction on Pattern Analysis and Machine Intelligence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submitted for publication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28625" y="3857625"/>
            <a:ext cx="80724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 M.  A.  Ahmadi,  M.  H.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Rahimi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and  A.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Fatemi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“Evidence-based  recognition  of  3D  objects,” 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IEEE Transaction on Pattern Analysis and Machine Intelligence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accepted for publication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28625" y="5224463"/>
            <a:ext cx="80724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 M.  A.  Ahmadi,  M.  H.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Rahimi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and  A. 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Fatemi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“Evidence-based  recognition  of  3D  objects,” 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IEEE Transaction on Pattern Analysis and Machine Intelligence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to be published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4313" y="2500313"/>
            <a:ext cx="81724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3200" kern="0" dirty="0"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800" kern="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مقالات ارسالي (پذيرفته شده):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3200" kern="0" dirty="0"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ارجاع</a:t>
            </a:r>
            <a:endParaRPr lang="en-US" altLang="fa-IR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527572"/>
            <a:ext cx="7772400" cy="5357812"/>
          </a:xfrm>
        </p:spPr>
        <p:txBody>
          <a:bodyPr/>
          <a:lstStyle/>
          <a:p>
            <a:pPr lvl="1"/>
            <a:r>
              <a:rPr lang="fa-IR" altLang="fa-IR" sz="3200" smtClean="0"/>
              <a:t>ترتيب:</a:t>
            </a:r>
          </a:p>
          <a:p>
            <a:pPr lvl="2"/>
            <a:r>
              <a:rPr lang="fa-IR" altLang="fa-IR" sz="2800" smtClean="0"/>
              <a:t> يا بر اساس ارجاع در متن</a:t>
            </a:r>
          </a:p>
          <a:p>
            <a:pPr lvl="2"/>
            <a:r>
              <a:rPr lang="fa-IR" altLang="fa-IR" sz="2800" smtClean="0"/>
              <a:t>يا بر اساس نام خانوادگي مؤلف اول</a:t>
            </a:r>
          </a:p>
          <a:p>
            <a:pPr lvl="1"/>
            <a:r>
              <a:rPr lang="fa-IR" altLang="fa-IR" sz="3200" smtClean="0"/>
              <a:t>ارجاع با اعداد فارسي (حتي براي مراجع خارجي)</a:t>
            </a:r>
          </a:p>
          <a:p>
            <a:pPr lvl="1"/>
            <a:r>
              <a:rPr lang="fa-IR" altLang="fa-IR" sz="3200" smtClean="0"/>
              <a:t>چند ارجاع:</a:t>
            </a:r>
          </a:p>
          <a:p>
            <a:pPr lvl="2"/>
            <a:r>
              <a:rPr lang="fa-IR" altLang="fa-IR" sz="3600" smtClean="0"/>
              <a:t> </a:t>
            </a:r>
            <a:r>
              <a:rPr lang="fa-IR" altLang="fa-IR" sz="2400" smtClean="0"/>
              <a:t>پژوهش‌های متعددی روی ... انجام شده است [7-11] [15، 18، 23]</a:t>
            </a:r>
            <a:endParaRPr lang="fa-IR" altLang="fa-IR" sz="360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082F4DB-88A2-4BD1-8FDC-461FA6B8DB1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500063"/>
            <a:ext cx="7772400" cy="5357812"/>
          </a:xfrm>
        </p:spPr>
        <p:txBody>
          <a:bodyPr/>
          <a:lstStyle/>
          <a:p>
            <a:pPr lvl="1"/>
            <a:r>
              <a:rPr lang="fa-IR" altLang="fa-IR" sz="3200" smtClean="0"/>
              <a:t>ترتيب:</a:t>
            </a:r>
          </a:p>
          <a:p>
            <a:pPr lvl="2"/>
            <a:r>
              <a:rPr lang="fa-IR" altLang="fa-IR" sz="2800" smtClean="0"/>
              <a:t> يا بر اساس ارجاع در متن</a:t>
            </a:r>
          </a:p>
          <a:p>
            <a:pPr lvl="2"/>
            <a:r>
              <a:rPr lang="fa-IR" altLang="fa-IR" sz="2800" smtClean="0"/>
              <a:t>يا بر اساس نام خانوادگي مؤلف اول</a:t>
            </a:r>
          </a:p>
          <a:p>
            <a:pPr lvl="1"/>
            <a:r>
              <a:rPr lang="fa-IR" altLang="fa-IR" sz="3200" smtClean="0"/>
              <a:t>ارجاع با اعداد فارسي (حتي براي مراجع خارجي)</a:t>
            </a:r>
          </a:p>
          <a:p>
            <a:pPr lvl="1"/>
            <a:r>
              <a:rPr lang="fa-IR" altLang="fa-IR" sz="3200" smtClean="0"/>
              <a:t>ارجاع هر جا کار ديگران است</a:t>
            </a:r>
          </a:p>
          <a:p>
            <a:pPr lvl="2"/>
            <a:r>
              <a:rPr lang="fa-IR" altLang="fa-IR" sz="3600" smtClean="0"/>
              <a:t> </a:t>
            </a:r>
            <a:r>
              <a:rPr lang="fa-IR" altLang="fa-IR" sz="2800" smtClean="0"/>
              <a:t>وگرنه کار شما محسوب مي‌شود</a:t>
            </a:r>
          </a:p>
          <a:p>
            <a:pPr lvl="2"/>
            <a:r>
              <a:rPr lang="fa-IR" altLang="fa-IR" sz="2800" smtClean="0"/>
              <a:t> غير از مطالب دانش عمومي</a:t>
            </a:r>
          </a:p>
          <a:p>
            <a:pPr lvl="1"/>
            <a:r>
              <a:rPr lang="fa-IR" altLang="fa-IR" sz="3200" smtClean="0"/>
              <a:t>همة مراجع در متن بايد ارجاع داده شوند.</a:t>
            </a:r>
          </a:p>
          <a:p>
            <a:pPr lvl="2"/>
            <a:r>
              <a:rPr lang="fa-IR" altLang="fa-IR" sz="2800" smtClean="0"/>
              <a:t>براي ساير منابع، «فهرست منابع مفيد»</a:t>
            </a:r>
          </a:p>
          <a:p>
            <a:pPr lvl="1"/>
            <a:r>
              <a:rPr lang="fa-IR" altLang="fa-IR" sz="3200" smtClean="0"/>
              <a:t>سبک‌هاي ديگري نيز وجود دارند ولي ترکيبي مجاز نيست.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082F4DB-88A2-4BD1-8FDC-461FA6B8DB1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کتاب</a:t>
            </a:r>
            <a:endParaRPr lang="en-US" altLang="fa-IR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9552" y="436240"/>
            <a:ext cx="7772400" cy="3352800"/>
          </a:xfrm>
        </p:spPr>
        <p:txBody>
          <a:bodyPr/>
          <a:lstStyle/>
          <a:p>
            <a:r>
              <a:rPr lang="fa-IR" altLang="fa-IR" dirty="0" smtClean="0"/>
              <a:t>کتاب:</a:t>
            </a:r>
          </a:p>
          <a:p>
            <a:pPr lvl="1"/>
            <a:r>
              <a:rPr lang="en-US" altLang="fa-IR" dirty="0"/>
              <a:t>and</a:t>
            </a:r>
            <a:r>
              <a:rPr lang="fa-IR" altLang="fa-IR" dirty="0"/>
              <a:t> در نام </a:t>
            </a:r>
            <a:r>
              <a:rPr lang="fa-IR" altLang="fa-IR" dirty="0" smtClean="0"/>
              <a:t>مؤلفان</a:t>
            </a:r>
          </a:p>
          <a:p>
            <a:pPr lvl="2"/>
            <a:r>
              <a:rPr lang="fa-IR" altLang="fa-IR" sz="2400" dirty="0"/>
              <a:t> </a:t>
            </a:r>
            <a:r>
              <a:rPr lang="fa-IR" altLang="fa-IR" sz="2400" dirty="0" smtClean="0"/>
              <a:t>دو </a:t>
            </a:r>
            <a:r>
              <a:rPr lang="fa-IR" altLang="fa-IR" sz="2400" dirty="0"/>
              <a:t>نفر: </a:t>
            </a:r>
            <a:r>
              <a:rPr lang="en-US" altLang="fa-IR" sz="2400" dirty="0"/>
              <a:t>and</a:t>
            </a:r>
            <a:r>
              <a:rPr lang="fa-IR" altLang="fa-IR" sz="2400" dirty="0"/>
              <a:t> بدون کاما، بیشتر: کاما </a:t>
            </a:r>
            <a:r>
              <a:rPr lang="fa-IR" altLang="fa-IR" sz="2400"/>
              <a:t>و </a:t>
            </a:r>
            <a:r>
              <a:rPr lang="fa-IR" altLang="fa-IR" sz="2400" smtClean="0"/>
              <a:t>آخری </a:t>
            </a:r>
            <a:r>
              <a:rPr lang="en-US" altLang="fa-IR" sz="2400" smtClean="0"/>
              <a:t>“, and”</a:t>
            </a:r>
            <a:r>
              <a:rPr lang="fa-IR" altLang="fa-IR" sz="2400" smtClean="0"/>
              <a:t> (با کاما)</a:t>
            </a:r>
            <a:endParaRPr lang="en-US" altLang="fa-IR" sz="2400" dirty="0" smtClean="0"/>
          </a:p>
          <a:p>
            <a:pPr lvl="2"/>
            <a:r>
              <a:rPr lang="fa-IR" altLang="fa-IR" sz="2400" dirty="0" smtClean="0"/>
              <a:t>بیش از شش نفر: </a:t>
            </a:r>
            <a:r>
              <a:rPr lang="en-US" altLang="fa-IR" sz="2400" dirty="0" smtClean="0"/>
              <a:t>et al.</a:t>
            </a:r>
            <a:endParaRPr lang="fa-IR" altLang="fa-IR" sz="2400" dirty="0" smtClean="0"/>
          </a:p>
          <a:p>
            <a:pPr lvl="1"/>
            <a:r>
              <a:rPr lang="fa-IR" altLang="fa-IR" dirty="0" smtClean="0"/>
              <a:t>عنوان ايتاليک </a:t>
            </a:r>
            <a:r>
              <a:rPr lang="fa-IR" altLang="fa-IR" smtClean="0"/>
              <a:t>(</a:t>
            </a:r>
            <a:r>
              <a:rPr lang="en-US" altLang="fa-IR" sz="2400" smtClean="0"/>
              <a:t>title-case</a:t>
            </a:r>
            <a:r>
              <a:rPr lang="fa-IR" altLang="fa-IR" smtClean="0"/>
              <a:t>)</a:t>
            </a:r>
            <a:endParaRPr lang="fa-IR" altLang="fa-IR" dirty="0" smtClean="0"/>
          </a:p>
          <a:p>
            <a:pPr lvl="1"/>
            <a:r>
              <a:rPr lang="fa-IR" altLang="fa-IR" dirty="0" smtClean="0"/>
              <a:t>نام شهر و/يا ايالت</a:t>
            </a:r>
          </a:p>
          <a:p>
            <a:pPr lvl="1"/>
            <a:r>
              <a:rPr lang="fa-IR" altLang="fa-IR" dirty="0" smtClean="0"/>
              <a:t>نام ناشر</a:t>
            </a:r>
          </a:p>
          <a:p>
            <a:pPr lvl="1"/>
            <a:r>
              <a:rPr lang="fa-IR" altLang="fa-IR" dirty="0" smtClean="0"/>
              <a:t>سال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BC2404D-D9B9-41D1-8074-A3AA0F190CB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39552" y="3375283"/>
            <a:ext cx="604867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buNone/>
            </a:pP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[7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Hayes, G</a:t>
            </a:r>
            <a:r>
              <a:rPr 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Pisano, </a:t>
            </a:r>
            <a:r>
              <a:rPr 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S. Wheelwright, </a:t>
            </a:r>
            <a:r>
              <a:rPr lang="en-US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Operations, Strategy, and </a:t>
            </a:r>
            <a:r>
              <a:rPr lang="en-US" sz="21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</a:t>
            </a:r>
            <a:r>
              <a:rPr 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Hoboken, NJ: Wiley, 2007</a:t>
            </a:r>
            <a:r>
              <a:rPr lang="en-US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8663" y="4437112"/>
            <a:ext cx="7772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يک فصل از کتاب: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14375" y="5043488"/>
            <a:ext cx="7143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[7] E. D. Lipson and B. D. Horwitz, “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Photosensory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reception and transduction,” </a:t>
            </a:r>
            <a:r>
              <a:rPr lang="en-US" altLang="fa-IR" sz="21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fa-IR" sz="21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Sensory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Receptors and </a:t>
            </a:r>
            <a:r>
              <a:rPr lang="en-US" altLang="fa-IR" sz="21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Signal Transduction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J. L. Spudich and B. H. </a:t>
            </a:r>
            <a:r>
              <a:rPr lang="en-US" altLang="fa-IR" sz="2100" b="0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Satir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fa-IR" sz="21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Eds.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New York: Wiley-</a:t>
            </a:r>
            <a:r>
              <a:rPr lang="en-US" altLang="fa-IR" sz="21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Liss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2001,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pp-1-64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  <a:endParaRPr lang="en-US" altLang="fa-IR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57188" y="1219200"/>
            <a:ext cx="8358187" cy="4648200"/>
          </a:xfrm>
        </p:spPr>
        <p:txBody>
          <a:bodyPr/>
          <a:lstStyle/>
          <a:p>
            <a:pPr lvl="1"/>
            <a:r>
              <a:rPr lang="fa-IR" altLang="fa-IR" smtClean="0"/>
              <a:t>بخشي از جمله نباشد:</a:t>
            </a:r>
          </a:p>
          <a:p>
            <a:pPr lvl="2"/>
            <a:r>
              <a:rPr lang="fa-IR" altLang="fa-IR" smtClean="0"/>
              <a:t>غلط: در [15] سيستم ديگري پيشنهاد شده است.</a:t>
            </a:r>
          </a:p>
          <a:p>
            <a:pPr lvl="2"/>
            <a:r>
              <a:rPr lang="fa-IR" altLang="fa-IR" smtClean="0"/>
              <a:t>غلط: [15] سيستم ديگري پيشنهاد کرده است.</a:t>
            </a:r>
          </a:p>
          <a:p>
            <a:pPr lvl="2"/>
            <a:r>
              <a:rPr lang="fa-IR" altLang="fa-IR" smtClean="0"/>
              <a:t>درست: در سال 2012 سيستم ديگري پيشنهاد شده است [15].</a:t>
            </a:r>
          </a:p>
          <a:p>
            <a:pPr lvl="2"/>
            <a:r>
              <a:rPr lang="fa-IR" altLang="fa-IR" smtClean="0"/>
              <a:t>درست: مارکوف نيز سيستم مؤثري پيشنهاد کرده است [15].</a:t>
            </a:r>
          </a:p>
          <a:p>
            <a:pPr lvl="2"/>
            <a:endParaRPr lang="en-US" altLang="fa-I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D55061C-1210-4AB7-AE81-0E1E873CAC6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fa-IR" dirty="0" smtClean="0"/>
              <a:t>نرم‌افزارهای مدیریت منابع:</a:t>
            </a:r>
          </a:p>
          <a:p>
            <a:pPr lvl="1"/>
            <a:r>
              <a:rPr lang="en-US" altLang="fa-IR" dirty="0" smtClean="0"/>
              <a:t>Endnote</a:t>
            </a:r>
          </a:p>
          <a:p>
            <a:pPr lvl="2"/>
            <a:r>
              <a:rPr lang="fa-IR" altLang="fa-IR" dirty="0" smtClean="0"/>
              <a:t> شرکت تامسون-رویترز</a:t>
            </a:r>
          </a:p>
          <a:p>
            <a:pPr lvl="2"/>
            <a:r>
              <a:rPr lang="fa-IR" altLang="fa-IR" dirty="0" smtClean="0"/>
              <a:t> 250 دلار</a:t>
            </a:r>
            <a:endParaRPr lang="en-US" altLang="fa-IR" dirty="0" smtClean="0"/>
          </a:p>
          <a:p>
            <a:pPr lvl="1"/>
            <a:r>
              <a:rPr lang="en-US" altLang="fa-IR" dirty="0" err="1" smtClean="0"/>
              <a:t>Mendeley</a:t>
            </a:r>
            <a:endParaRPr lang="fa-IR" altLang="fa-IR" dirty="0" smtClean="0"/>
          </a:p>
          <a:p>
            <a:pPr lvl="2"/>
            <a:r>
              <a:rPr lang="fa-IR" altLang="fa-IR" dirty="0" smtClean="0"/>
              <a:t> رایگان</a:t>
            </a:r>
            <a:endParaRPr lang="en-US" altLang="fa-IR" dirty="0" smtClean="0"/>
          </a:p>
          <a:p>
            <a:pPr lvl="1"/>
            <a:r>
              <a:rPr lang="en-US" altLang="fa-IR" dirty="0" err="1" smtClean="0"/>
              <a:t>Zotero</a:t>
            </a:r>
            <a:endParaRPr lang="fa-IR" altLang="fa-IR" dirty="0" smtClean="0"/>
          </a:p>
          <a:p>
            <a:pPr lvl="2"/>
            <a:r>
              <a:rPr lang="fa-IR" altLang="fa-IR" dirty="0" smtClean="0"/>
              <a:t> رایگان و متن باز</a:t>
            </a:r>
          </a:p>
          <a:p>
            <a:pPr lvl="1"/>
            <a:r>
              <a:rPr lang="fa-IR" altLang="fa-IR" sz="3200" b="1" dirty="0" smtClean="0">
                <a:solidFill>
                  <a:srgbClr val="FF0000"/>
                </a:solidFill>
              </a:rPr>
              <a:t>هشدار: نتایج حتما بررسی و اصلاح شود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3FD18F6-B330-475D-BB85-46AC29EBAE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3FD18F6-B330-475D-BB85-46AC29EBAE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76413"/>
            <a:ext cx="8528972" cy="48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3FD18F6-B330-475D-BB85-46AC29EBAE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085"/>
          <a:stretch/>
        </p:blipFill>
        <p:spPr>
          <a:xfrm>
            <a:off x="395536" y="980727"/>
            <a:ext cx="8568952" cy="5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مراجع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3FD18F6-B330-475D-BB85-46AC29EBAE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8157783" cy="9942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5796136" y="191683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71800" y="2132856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فعالیت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تهیه فهرستی از 30 مقاله با فرمت استاندارد</a:t>
            </a:r>
          </a:p>
          <a:p>
            <a:pPr lvl="1"/>
            <a:r>
              <a:rPr lang="fa-IR" smtClean="0"/>
              <a:t>مهلت تحویل: ساعت 23:59 15 دی</a:t>
            </a:r>
          </a:p>
          <a:p>
            <a:pPr lvl="1"/>
            <a:r>
              <a:rPr lang="fa-IR" smtClean="0"/>
              <a:t>بررسی تعداد زیادی مقاله به‌صورت مرور اول (تعدادی از آنها به‌صورت مرور دوم) </a:t>
            </a:r>
          </a:p>
          <a:p>
            <a:pPr lvl="1"/>
            <a:r>
              <a:rPr lang="fa-IR" smtClean="0">
                <a:sym typeface="Wingdings" panose="05000000000000000000" pitchFamily="2" charset="2"/>
              </a:rPr>
              <a:t></a:t>
            </a:r>
            <a:r>
              <a:rPr lang="fa-IR" smtClean="0"/>
              <a:t> انتخاب 30 مقاله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E210-2AC8-4801-9CBE-D0F46940ED35}" type="slidenum">
              <a:rPr lang="en-US" altLang="fa-IR" smtClean="0"/>
              <a:pPr>
                <a:defRPr/>
              </a:pPr>
              <a:t>25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896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مراجع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E210-2AC8-4801-9CBE-D0F46940ED35}" type="slidenum">
              <a:rPr lang="en-US" altLang="fa-IR" smtClean="0"/>
              <a:pPr>
                <a:defRPr/>
              </a:pPr>
              <a:t>26</a:t>
            </a:fld>
            <a:endParaRPr lang="en-US" altLang="fa-IR"/>
          </a:p>
        </p:txBody>
      </p:sp>
      <p:sp>
        <p:nvSpPr>
          <p:cNvPr id="5" name="Rectangle 4"/>
          <p:cNvSpPr/>
          <p:nvPr/>
        </p:nvSpPr>
        <p:spPr>
          <a:xfrm>
            <a:off x="685800" y="2413338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mtClean="0"/>
              <a:t>IEEEDataPort</a:t>
            </a:r>
            <a:r>
              <a:rPr lang="en-US"/>
              <a:t>, "How to Cite References: IEEE Documentation Style" [Online]. Available: https://</a:t>
            </a:r>
            <a:r>
              <a:rPr lang="en-US" smtClean="0"/>
              <a:t>ieee-dataport.org/sites/default/files/analysis/27/IEEE Citation Guidelines.pdf </a:t>
            </a:r>
            <a:r>
              <a:rPr lang="en-US"/>
              <a:t>[Accessed: </a:t>
            </a:r>
            <a:r>
              <a:rPr lang="en-US" smtClean="0"/>
              <a:t>Dec. 9, 2023]. </a:t>
            </a:r>
          </a:p>
          <a:p>
            <a:pPr algn="r" rtl="1" eaLnBrk="1" hangingPunct="1"/>
            <a:endParaRPr lang="en-US"/>
          </a:p>
          <a:p>
            <a:pPr algn="r" rtl="1" eaLnBrk="1" hangingPunct="1"/>
            <a:endParaRPr lang="en-US" altLang="fa-I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4521081"/>
            <a:ext cx="7143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fa-IR" altLang="fa-IR" b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ر. صفابخش، </a:t>
            </a:r>
            <a:r>
              <a:rPr lang="fa-IR" altLang="fa-IR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پژوهش و ارائه در مهندسی</a:t>
            </a:r>
            <a:r>
              <a:rPr lang="fa-IR" altLang="fa-IR" b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</a:t>
            </a:r>
            <a:r>
              <a:rPr lang="fa-IR" altLang="fa-IR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چاپ </a:t>
            </a:r>
            <a:r>
              <a:rPr lang="fa-IR" altLang="fa-IR" b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اول، تهران</a:t>
            </a:r>
            <a:r>
              <a:rPr lang="fa-IR" altLang="fa-IR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</a:t>
            </a:r>
            <a:r>
              <a:rPr lang="fa-IR" altLang="fa-IR" b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دانشگاه صنعتی امیرکبیر، 1392.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184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کتاب</a:t>
            </a:r>
            <a:endParaRPr lang="en-US" altLang="fa-IR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848872" cy="2232248"/>
          </a:xfrm>
        </p:spPr>
        <p:txBody>
          <a:bodyPr/>
          <a:lstStyle/>
          <a:p>
            <a:r>
              <a:rPr lang="fa-IR" altLang="fa-IR" smtClean="0"/>
              <a:t>کتاب الکترونیکی:</a:t>
            </a:r>
            <a:endParaRPr lang="fa-IR" altLang="fa-IR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BC2404D-D9B9-41D1-8074-A3AA0F190CB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39551" y="3375283"/>
            <a:ext cx="825837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[1] L. Bass, P. Clements, and R. Kazman, </a:t>
            </a:r>
            <a:r>
              <a:rPr lang="en-US" altLang="fa-IR" sz="2100" b="0" i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Software Architecture in Practice</a:t>
            </a: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2nd ed</a:t>
            </a:r>
            <a:r>
              <a:rPr lang="en-US" altLang="fa-IR" sz="21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Reading</a:t>
            </a: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MA: Addison Wesley, 2003. [E-book] Available: Safari e-book.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dirty="0" smtClean="0"/>
              <a:t>مراجع</a:t>
            </a:r>
            <a:endParaRPr lang="en-US" altLang="fa-IR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9552" y="1084312"/>
            <a:ext cx="7772400" cy="3352800"/>
          </a:xfrm>
        </p:spPr>
        <p:txBody>
          <a:bodyPr/>
          <a:lstStyle/>
          <a:p>
            <a:pPr algn="l" rtl="0"/>
            <a:r>
              <a:rPr lang="en-US" altLang="fa-IR" smtClean="0"/>
              <a:t>Title-Case:</a:t>
            </a:r>
          </a:p>
          <a:p>
            <a:pPr lvl="1" algn="l" rtl="0"/>
            <a:r>
              <a:rPr lang="en-US" altLang="fa-IR" smtClean="0"/>
              <a:t>Capitalize </a:t>
            </a:r>
            <a:r>
              <a:rPr lang="en-US" altLang="fa-IR"/>
              <a:t>the following words in a title or heading</a:t>
            </a:r>
            <a:r>
              <a:rPr lang="en-US" altLang="fa-IR" smtClean="0"/>
              <a:t>:</a:t>
            </a:r>
            <a:endParaRPr lang="en-US" altLang="fa-IR"/>
          </a:p>
          <a:p>
            <a:pPr lvl="2" algn="l" rtl="0"/>
            <a:r>
              <a:rPr lang="en-US" altLang="fa-IR" sz="2000" smtClean="0"/>
              <a:t> The </a:t>
            </a:r>
            <a:r>
              <a:rPr lang="en-US" altLang="fa-IR" sz="2000"/>
              <a:t>first word of the title or heading, even if it is a minor word such as “The” or “A”</a:t>
            </a:r>
          </a:p>
          <a:p>
            <a:pPr lvl="2" algn="l" rtl="0"/>
            <a:r>
              <a:rPr lang="en-US" altLang="fa-IR" sz="2000" smtClean="0"/>
              <a:t>The </a:t>
            </a:r>
            <a:r>
              <a:rPr lang="en-US" altLang="fa-IR" sz="2000"/>
              <a:t>second part of hyphenated major words (e.g., “Self-Report”)</a:t>
            </a:r>
          </a:p>
          <a:p>
            <a:pPr lvl="2" algn="l" rtl="0"/>
            <a:r>
              <a:rPr lang="en-US" altLang="fa-IR" sz="2000"/>
              <a:t>words of four letters or more (e.g., “With,” “Between,” “From</a:t>
            </a:r>
            <a:r>
              <a:rPr lang="en-US" altLang="fa-IR" sz="2000" smtClean="0"/>
              <a:t>”)</a:t>
            </a:r>
            <a:endParaRPr lang="en-US" altLang="fa-IR" sz="20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BC2404D-D9B9-41D1-8074-A3AA0F190CB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dirty="0" smtClean="0"/>
              <a:t>مراجع</a:t>
            </a:r>
            <a:endParaRPr lang="en-US" altLang="fa-IR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9552" y="652264"/>
            <a:ext cx="7772400" cy="3352800"/>
          </a:xfrm>
        </p:spPr>
        <p:txBody>
          <a:bodyPr/>
          <a:lstStyle/>
          <a:p>
            <a:pPr algn="l" rtl="0"/>
            <a:r>
              <a:rPr lang="en-US" altLang="fa-IR" smtClean="0"/>
              <a:t>Title-Case:</a:t>
            </a:r>
          </a:p>
          <a:p>
            <a:pPr lvl="1" algn="l" rtl="0"/>
            <a:r>
              <a:rPr lang="en-US" altLang="fa-IR" smtClean="0"/>
              <a:t>Use </a:t>
            </a:r>
            <a:r>
              <a:rPr lang="en-US" altLang="fa-IR"/>
              <a:t>lowercase for minor words that are three letters or </a:t>
            </a:r>
            <a:r>
              <a:rPr lang="en-US" altLang="fa-IR" smtClean="0"/>
              <a:t>fewer (</a:t>
            </a:r>
            <a:r>
              <a:rPr lang="en-US" altLang="fa-IR"/>
              <a:t>except the first word in a title or subtitle or the first word after a </a:t>
            </a:r>
            <a:r>
              <a:rPr lang="en-US" altLang="fa-IR" smtClean="0"/>
              <a:t>colon):</a:t>
            </a:r>
            <a:endParaRPr lang="en-US" altLang="fa-IR"/>
          </a:p>
          <a:p>
            <a:pPr lvl="1" algn="l" rtl="0"/>
            <a:r>
              <a:rPr lang="en-US" altLang="fa-IR" sz="2000">
                <a:solidFill>
                  <a:schemeClr val="tx1"/>
                </a:solidFill>
              </a:rPr>
              <a:t>short conjunctions (e.g., “and,” “as,” “but,” “for,” “if,” “nor,” “or,” “so,” “yet”)</a:t>
            </a:r>
          </a:p>
          <a:p>
            <a:pPr lvl="1" algn="l" rtl="0"/>
            <a:r>
              <a:rPr lang="en-US" altLang="fa-IR" sz="2000">
                <a:solidFill>
                  <a:schemeClr val="tx1"/>
                </a:solidFill>
              </a:rPr>
              <a:t>articles (“a,” “an,” “the”)</a:t>
            </a:r>
          </a:p>
          <a:p>
            <a:pPr lvl="1" algn="l" rtl="0"/>
            <a:r>
              <a:rPr lang="en-US" altLang="fa-IR" sz="2000">
                <a:solidFill>
                  <a:schemeClr val="tx1"/>
                </a:solidFill>
              </a:rPr>
              <a:t>short prepositions (e.g., “as,” “at,” “by,” “for,” “in,” “of,” “off,” “on,” “per,” “to,” “up,” “via”)</a:t>
            </a:r>
            <a:endParaRPr lang="fa-IR" altLang="fa-IR" sz="2000">
              <a:solidFill>
                <a:schemeClr val="tx1"/>
              </a:solidFill>
            </a:endParaRPr>
          </a:p>
          <a:p>
            <a:endParaRPr lang="fa-IR" altLang="fa-IR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BC2404D-D9B9-41D1-8074-A3AA0F190CB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4994592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RLPlace: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/>
              <a:t>sing Reinforcement Learning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nd Smart Perturbations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o Optimize FPGA Placement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75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کتاب</a:t>
            </a:r>
            <a:endParaRPr lang="en-US" altLang="fa-IR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642938"/>
            <a:ext cx="7772400" cy="3352800"/>
          </a:xfrm>
        </p:spPr>
        <p:txBody>
          <a:bodyPr/>
          <a:lstStyle/>
          <a:p>
            <a:r>
              <a:rPr lang="fa-IR" altLang="fa-IR" smtClean="0"/>
              <a:t>کتاب </a:t>
            </a:r>
            <a:r>
              <a:rPr lang="fa-IR" altLang="fa-IR" dirty="0" smtClean="0"/>
              <a:t>ترجمه:</a:t>
            </a:r>
          </a:p>
          <a:p>
            <a:pPr lvl="1"/>
            <a:r>
              <a:rPr lang="fa-IR" altLang="fa-IR" dirty="0" smtClean="0"/>
              <a:t>عنوان ضخيم</a:t>
            </a:r>
          </a:p>
          <a:p>
            <a:pPr lvl="1"/>
            <a:r>
              <a:rPr lang="fa-IR" altLang="fa-IR" dirty="0" smtClean="0"/>
              <a:t>نام شهر و/يا استان</a:t>
            </a:r>
          </a:p>
          <a:p>
            <a:pPr lvl="1"/>
            <a:r>
              <a:rPr lang="fa-IR" altLang="fa-IR" dirty="0" smtClean="0"/>
              <a:t>نام ناشر</a:t>
            </a:r>
          </a:p>
          <a:p>
            <a:pPr lvl="1"/>
            <a:r>
              <a:rPr lang="fa-IR" altLang="fa-IR" dirty="0" smtClean="0"/>
              <a:t>سال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97BF5B8-201C-4C52-B00A-48185407F9D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14375" y="3829050"/>
            <a:ext cx="7143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[2] ه. دايتل و پ. دايتل، </a:t>
            </a:r>
            <a:r>
              <a:rPr lang="fa-IR" altLang="fa-IR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برنامه‌نويسي به زبان </a:t>
            </a:r>
            <a:r>
              <a:rPr lang="en-US" altLang="fa-IR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C++</a:t>
            </a:r>
            <a:r>
              <a:rPr lang="fa-IR" altLang="fa-IR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ترجمه م. صاحب‌الزماني. چاپ سيزدهم، اصفهان: شيخ بهايي، 1380.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مقاله</a:t>
            </a:r>
            <a:endParaRPr lang="en-US" altLang="fa-IR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476672"/>
            <a:ext cx="7772400" cy="3352800"/>
          </a:xfrm>
        </p:spPr>
        <p:txBody>
          <a:bodyPr/>
          <a:lstStyle/>
          <a:p>
            <a:r>
              <a:rPr lang="fa-IR" altLang="fa-IR" dirty="0" smtClean="0"/>
              <a:t>مقاله در مجله</a:t>
            </a:r>
          </a:p>
          <a:p>
            <a:pPr lvl="1"/>
            <a:r>
              <a:rPr lang="fa-IR" altLang="fa-IR" dirty="0" smtClean="0"/>
              <a:t>عنوان مقاله: معمولي و در گيومه</a:t>
            </a:r>
          </a:p>
          <a:p>
            <a:pPr lvl="1"/>
            <a:r>
              <a:rPr lang="fa-IR" altLang="fa-IR" dirty="0" smtClean="0"/>
              <a:t>انتهاي گيومه بعد از ويرگول</a:t>
            </a:r>
          </a:p>
          <a:p>
            <a:pPr lvl="1"/>
            <a:r>
              <a:rPr lang="fa-IR" altLang="fa-IR" dirty="0" smtClean="0"/>
              <a:t>عنوان مجله: </a:t>
            </a:r>
          </a:p>
          <a:p>
            <a:pPr lvl="2"/>
            <a:r>
              <a:rPr lang="en-US" altLang="fa-IR" sz="2400" smtClean="0"/>
              <a:t>Title-case</a:t>
            </a:r>
            <a:endParaRPr lang="fa-IR" altLang="fa-IR" sz="2400" smtClean="0"/>
          </a:p>
          <a:p>
            <a:pPr lvl="2"/>
            <a:r>
              <a:rPr lang="fa-IR" altLang="fa-IR" sz="2400" smtClean="0"/>
              <a:t>ايتاليک</a:t>
            </a:r>
            <a:endParaRPr lang="fa-IR" altLang="fa-IR" sz="2400" dirty="0" smtClean="0"/>
          </a:p>
          <a:p>
            <a:pPr lvl="2"/>
            <a:r>
              <a:rPr lang="fa-IR" altLang="fa-IR" sz="2400" dirty="0" smtClean="0"/>
              <a:t>يا همه مخفف يا هيچکدام (</a:t>
            </a:r>
            <a:r>
              <a:rPr lang="en-US" altLang="fa-IR" sz="2000" dirty="0" smtClean="0"/>
              <a:t>Trans</a:t>
            </a:r>
            <a:r>
              <a:rPr lang="en-US" altLang="fa-IR" sz="2400" dirty="0" smtClean="0"/>
              <a:t>. </a:t>
            </a:r>
            <a:r>
              <a:rPr lang="fa-IR" altLang="fa-IR" sz="2400" dirty="0" smtClean="0"/>
              <a:t>يا </a:t>
            </a:r>
            <a:r>
              <a:rPr lang="en-US" altLang="fa-IR" sz="2000" dirty="0" smtClean="0"/>
              <a:t>Transactions</a:t>
            </a:r>
            <a:r>
              <a:rPr lang="fa-IR" altLang="fa-IR" sz="2400" dirty="0" smtClean="0"/>
              <a:t>؟)</a:t>
            </a:r>
          </a:p>
          <a:p>
            <a:pPr lvl="1"/>
            <a:r>
              <a:rPr lang="fa-IR" altLang="fa-IR" dirty="0" smtClean="0"/>
              <a:t>جلد و شماره</a:t>
            </a:r>
          </a:p>
          <a:p>
            <a:pPr lvl="1"/>
            <a:r>
              <a:rPr lang="fa-IR" altLang="fa-IR" dirty="0" smtClean="0"/>
              <a:t>شماره صفحات (</a:t>
            </a:r>
            <a:r>
              <a:rPr lang="en-US" altLang="fa-IR" dirty="0" smtClean="0"/>
              <a:t>p.</a:t>
            </a:r>
            <a:r>
              <a:rPr lang="fa-IR" altLang="fa-IR" dirty="0" smtClean="0"/>
              <a:t> براي يک صفحه و </a:t>
            </a:r>
            <a:r>
              <a:rPr lang="en-US" altLang="fa-IR" dirty="0" smtClean="0"/>
              <a:t>pp.</a:t>
            </a:r>
            <a:r>
              <a:rPr lang="fa-IR" altLang="fa-IR" dirty="0" smtClean="0"/>
              <a:t> براي چند صفحه)</a:t>
            </a:r>
          </a:p>
          <a:p>
            <a:pPr lvl="1"/>
            <a:r>
              <a:rPr lang="fa-IR" altLang="fa-IR" dirty="0" smtClean="0"/>
              <a:t>ماه و سال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12EAE43-AE52-4205-A11B-D9B9F752F7D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28625" y="5391507"/>
            <a:ext cx="807243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[8] K. A. Nelson, R. J. Davis, D. R. Lutz, and W. Smith, “Optical generation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of tunable 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ultrasonic waves,” </a:t>
            </a:r>
            <a:r>
              <a:rPr lang="en-US" altLang="fa-IR" sz="2100" b="0" i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Journal of Applied Physics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vol. 53, no. 2, Feb.,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pp. 1144-1149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2002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وب</a:t>
            </a:r>
            <a:endParaRPr lang="en-US" altLang="fa-IR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4313" y="928688"/>
            <a:ext cx="8643937" cy="4214812"/>
          </a:xfrm>
        </p:spPr>
        <p:txBody>
          <a:bodyPr/>
          <a:lstStyle/>
          <a:p>
            <a:r>
              <a:rPr lang="fa-IR" altLang="fa-IR" dirty="0" smtClean="0"/>
              <a:t>منابع اينترنتي و صفحات وب:</a:t>
            </a:r>
          </a:p>
          <a:p>
            <a:pPr lvl="1"/>
            <a:r>
              <a:rPr lang="fa-IR" altLang="fa-IR" dirty="0" smtClean="0"/>
              <a:t>نام مؤلفان</a:t>
            </a:r>
          </a:p>
          <a:p>
            <a:pPr lvl="1"/>
            <a:r>
              <a:rPr lang="fa-IR" altLang="fa-IR" dirty="0"/>
              <a:t>عنوان: </a:t>
            </a:r>
            <a:r>
              <a:rPr lang="fa-IR" altLang="fa-IR" dirty="0" smtClean="0"/>
              <a:t>معمولي در گیومه</a:t>
            </a:r>
            <a:endParaRPr lang="fa-IR" altLang="fa-IR" dirty="0"/>
          </a:p>
          <a:p>
            <a:pPr lvl="1"/>
            <a:r>
              <a:rPr lang="fa-IR" altLang="fa-IR" dirty="0" smtClean="0"/>
              <a:t>تاریخ انتشار</a:t>
            </a:r>
          </a:p>
          <a:p>
            <a:pPr lvl="1"/>
            <a:r>
              <a:rPr lang="en-US" altLang="fa-IR" dirty="0" smtClean="0"/>
              <a:t>[Online]. Available:</a:t>
            </a:r>
            <a:endParaRPr lang="fa-IR" altLang="fa-IR" dirty="0" smtClean="0"/>
          </a:p>
          <a:p>
            <a:pPr lvl="1"/>
            <a:r>
              <a:rPr lang="fa-IR" altLang="fa-IR" smtClean="0"/>
              <a:t>آدرس وبسایت</a:t>
            </a:r>
          </a:p>
          <a:p>
            <a:pPr lvl="1"/>
            <a:r>
              <a:rPr lang="fa-IR" altLang="fa-IR" smtClean="0"/>
              <a:t>تاریخ مراجعه </a:t>
            </a:r>
            <a:r>
              <a:rPr lang="en-US" altLang="fa-IR" smtClean="0"/>
              <a:t>[Accessed]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35AB8A1-E636-4ECF-8384-ABE76AD0107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85750" y="5010150"/>
            <a:ext cx="85725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[10] J. 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Geralds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“Sega Ends Production of Dreamcast,”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Jan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31, 2007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[Online]. Available: 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http://</a:t>
            </a:r>
            <a:r>
              <a:rPr lang="en-US" altLang="fa-IR" sz="21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nli.vnunet.com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/news/1116995. [</a:t>
            </a:r>
            <a:r>
              <a:rPr lang="en-US" altLang="fa-IR" sz="21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Accessed</a:t>
            </a: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Sept.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100" b="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12, 2007</a:t>
            </a:r>
            <a:r>
              <a:rPr lang="en-US" altLang="fa-IR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].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مجله</a:t>
            </a:r>
            <a:endParaRPr lang="en-US" altLang="fa-IR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796280"/>
            <a:ext cx="7772400" cy="3352800"/>
          </a:xfrm>
        </p:spPr>
        <p:txBody>
          <a:bodyPr/>
          <a:lstStyle/>
          <a:p>
            <a:r>
              <a:rPr lang="fa-IR" altLang="fa-IR" smtClean="0"/>
              <a:t>مقاله مجله در اینترنت</a:t>
            </a:r>
            <a:endParaRPr lang="fa-IR" altLang="fa-IR" dirty="0" smtClean="0"/>
          </a:p>
          <a:p>
            <a:pPr lvl="1"/>
            <a:r>
              <a:rPr lang="fa-IR" altLang="fa-IR" smtClean="0"/>
              <a:t>اگر مجله چاپی نداشته باشد</a:t>
            </a:r>
          </a:p>
          <a:p>
            <a:pPr lvl="1"/>
            <a:r>
              <a:rPr lang="fa-IR" altLang="fa-IR" smtClean="0"/>
              <a:t>بدون شماره صفحه</a:t>
            </a:r>
            <a:endParaRPr lang="fa-IR" altLang="fa-IR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12EAE43-AE52-4205-A11B-D9B9F752F7D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28625" y="4221088"/>
            <a:ext cx="80724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buNone/>
            </a:pPr>
            <a:r>
              <a:rPr lang="en-US" sz="2000" b="0" smtClean="0">
                <a:solidFill>
                  <a:srgbClr val="000000"/>
                </a:solidFill>
                <a:latin typeface="TimesNewRomanPSMT"/>
              </a:rPr>
              <a:t>[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2] A. Altun, “Understanding hypertext in the context of reading on the </a:t>
            </a:r>
            <a:r>
              <a:rPr lang="en-US" sz="2000" b="0" smtClean="0">
                <a:solidFill>
                  <a:srgbClr val="000000"/>
                </a:solidFill>
                <a:latin typeface="TimesNewRomanPSMT"/>
              </a:rPr>
              <a:t>web: Language 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learners’ experience,” </a:t>
            </a:r>
            <a:r>
              <a:rPr lang="en-US" sz="2000" b="0" i="1">
                <a:solidFill>
                  <a:srgbClr val="000000"/>
                </a:solidFill>
                <a:latin typeface="TimesNewRomanPS-ItalicMT"/>
              </a:rPr>
              <a:t>Current Issues in Education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, vol. 6, no. </a:t>
            </a:r>
            <a:r>
              <a:rPr lang="en-US" sz="2000" b="0" smtClean="0">
                <a:solidFill>
                  <a:srgbClr val="000000"/>
                </a:solidFill>
                <a:latin typeface="TimesNewRomanPSMT"/>
              </a:rPr>
              <a:t>12, July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, 2005. [</a:t>
            </a:r>
            <a:r>
              <a:rPr lang="en-US" sz="2000" b="0">
                <a:solidFill>
                  <a:srgbClr val="FF0000"/>
                </a:solidFill>
                <a:latin typeface="TimesNewRomanPSMT"/>
              </a:rPr>
              <a:t>Online serial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]. </a:t>
            </a:r>
            <a:r>
              <a:rPr lang="en-US" sz="2000" b="0">
                <a:solidFill>
                  <a:srgbClr val="FF0000"/>
                </a:solidFill>
                <a:latin typeface="TimesNewRomanPSMT"/>
              </a:rPr>
              <a:t>Available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pPr algn="l"/>
            <a:r>
              <a:rPr lang="en-US" sz="2000" b="0">
                <a:solidFill>
                  <a:srgbClr val="0000FF"/>
                </a:solidFill>
                <a:latin typeface="TimesNewRomanPSMT"/>
              </a:rPr>
              <a:t>http://cie.ed.asu.edu/volume6/number12/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. [</a:t>
            </a:r>
            <a:r>
              <a:rPr lang="en-US" sz="2000" b="0">
                <a:solidFill>
                  <a:srgbClr val="FF0000"/>
                </a:solidFill>
                <a:latin typeface="TimesNewRomanPSMT"/>
              </a:rPr>
              <a:t>Accessed</a:t>
            </a:r>
            <a:r>
              <a:rPr lang="en-US" sz="2000" b="0">
                <a:solidFill>
                  <a:srgbClr val="000000"/>
                </a:solidFill>
                <a:latin typeface="TimesNewRomanPSMT"/>
              </a:rPr>
              <a:t> Dec. 2, 2007].</a:t>
            </a:r>
            <a:endParaRPr lang="en-US" altLang="fa-IR" sz="2100" b="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23856</TotalTime>
  <Words>1693</Words>
  <Application>Microsoft Office PowerPoint</Application>
  <PresentationFormat>On-screen Show (4:3)</PresentationFormat>
  <Paragraphs>223</Paragraphs>
  <Slides>26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 Mitra</vt:lpstr>
      <vt:lpstr>B Nazanin</vt:lpstr>
      <vt:lpstr>B Titr</vt:lpstr>
      <vt:lpstr>Times New Roman</vt:lpstr>
      <vt:lpstr>TimesNewRomanPS-ItalicMT</vt:lpstr>
      <vt:lpstr>TimesNewRomanPSMT</vt:lpstr>
      <vt:lpstr>Wingdings</vt:lpstr>
      <vt:lpstr>1_presentation_template</vt:lpstr>
      <vt:lpstr>Custom Design</vt:lpstr>
      <vt:lpstr>نکات نگارشي</vt:lpstr>
      <vt:lpstr>کتاب</vt:lpstr>
      <vt:lpstr>کتاب</vt:lpstr>
      <vt:lpstr>مراجع</vt:lpstr>
      <vt:lpstr>مراجع</vt:lpstr>
      <vt:lpstr>کتاب</vt:lpstr>
      <vt:lpstr>مقاله</vt:lpstr>
      <vt:lpstr>وب</vt:lpstr>
      <vt:lpstr>مجله</vt:lpstr>
      <vt:lpstr>مجله</vt:lpstr>
      <vt:lpstr>همایش</vt:lpstr>
      <vt:lpstr>همایش</vt:lpstr>
      <vt:lpstr>پایان‌نامه/رساله</vt:lpstr>
      <vt:lpstr>مراجع</vt:lpstr>
      <vt:lpstr>مراجع</vt:lpstr>
      <vt:lpstr>مراجع</vt:lpstr>
      <vt:lpstr>مراجع</vt:lpstr>
      <vt:lpstr>ارجاع</vt:lpstr>
      <vt:lpstr>مراجع</vt:lpstr>
      <vt:lpstr>مراجع</vt:lpstr>
      <vt:lpstr>مراجع</vt:lpstr>
      <vt:lpstr>مراجع</vt:lpstr>
      <vt:lpstr>مراجع</vt:lpstr>
      <vt:lpstr>مراجع</vt:lpstr>
      <vt:lpstr>فعالیت</vt:lpstr>
      <vt:lpstr>مراجع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758</cp:revision>
  <dcterms:created xsi:type="dcterms:W3CDTF">1601-01-01T00:00:00Z</dcterms:created>
  <dcterms:modified xsi:type="dcterms:W3CDTF">2023-12-12T05:38:36Z</dcterms:modified>
</cp:coreProperties>
</file>