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583" r:id="rId4"/>
    <p:sldId id="364" r:id="rId5"/>
    <p:sldId id="58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261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04575F-7ABB-40E0-ADCB-D1838DFFBCC4}">
          <p14:sldIdLst>
            <p14:sldId id="256"/>
          </p14:sldIdLst>
        </p14:section>
        <p14:section name="Latihan" id="{8200C1F8-CF6E-4519-B072-76DD2D42DB1C}">
          <p14:sldIdLst>
            <p14:sldId id="583"/>
            <p14:sldId id="364"/>
            <p14:sldId id="58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0353" autoAdjust="0"/>
  </p:normalViewPr>
  <p:slideViewPr>
    <p:cSldViewPr snapToGrid="0">
      <p:cViewPr varScale="1">
        <p:scale>
          <a:sx n="65" d="100"/>
          <a:sy n="65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E745-5655-4E42-A6B2-7D9A35A283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E745-5655-4E42-A6B2-7D9A35A283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8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E745-5655-4E42-A6B2-7D9A35A283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2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E745-5655-4E42-A6B2-7D9A35A283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0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E745-5655-4E42-A6B2-7D9A35A283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1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E745-5655-4E42-A6B2-7D9A35A283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0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Clue: http://www.w3schools.com/html/html_layout.asp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E745-5655-4E42-A6B2-7D9A35A283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Clue: http://www.w3schools.com/html/html_layout.asp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E745-5655-4E42-A6B2-7D9A35A283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0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Clue: http://www.w3schools.com/html/html_layout.asp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E745-5655-4E42-A6B2-7D9A35A283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Clue: http://www.w3schools.com/html/html_layout.asp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E745-5655-4E42-A6B2-7D9A35A283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1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Clue: http://www.w3schools.com/html/html_layout.asp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E745-5655-4E42-A6B2-7D9A35A283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http://www.w3schools.com/js/js_string_methods.asp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E745-5655-4E42-A6B2-7D9A35A283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21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http://www.rinkworks.com/words/palindromes.shtml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3CE745-5655-4E42-A6B2-7D9A35A283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968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4267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1794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4960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8675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  <p:pic>
        <p:nvPicPr>
          <p:cNvPr id="6" name="Picture 2" descr="Columbus East Franklinton Creative Community District Plan Innovation District Goody Clancy Planning Urban Design">
            <a:extLst>
              <a:ext uri="{FF2B5EF4-FFF2-40B4-BE49-F238E27FC236}">
                <a16:creationId xmlns:a16="http://schemas.microsoft.com/office/drawing/2014/main" id="{2C5E8C53-B5AF-4BF8-9885-0DDD1491CD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1999" cy="682897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005407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  <p:pic>
        <p:nvPicPr>
          <p:cNvPr id="5" name="Picture 4" descr="DJI_0493">
            <a:extLst>
              <a:ext uri="{FF2B5EF4-FFF2-40B4-BE49-F238E27FC236}">
                <a16:creationId xmlns:a16="http://schemas.microsoft.com/office/drawing/2014/main" id="{3D4EC9FF-162C-42C0-A419-1238DE0FC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16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  <p:pic>
        <p:nvPicPr>
          <p:cNvPr id="5" name="Picture 4" descr="DJI_0493">
            <a:extLst>
              <a:ext uri="{FF2B5EF4-FFF2-40B4-BE49-F238E27FC236}">
                <a16:creationId xmlns:a16="http://schemas.microsoft.com/office/drawing/2014/main" id="{3D4EC9FF-162C-42C0-A419-1238DE0FC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C3177E-51A5-4B67-B2C4-3C57841BF551}"/>
              </a:ext>
            </a:extLst>
          </p:cNvPr>
          <p:cNvSpPr/>
          <p:nvPr userDrawn="1"/>
        </p:nvSpPr>
        <p:spPr>
          <a:xfrm>
            <a:off x="0" y="0"/>
            <a:ext cx="4572000" cy="136525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5AEB7-49C2-4AC8-AB03-B36E7C68C6DE}"/>
              </a:ext>
            </a:extLst>
          </p:cNvPr>
          <p:cNvSpPr/>
          <p:nvPr userDrawn="1"/>
        </p:nvSpPr>
        <p:spPr>
          <a:xfrm>
            <a:off x="7620002" y="-1"/>
            <a:ext cx="4572000" cy="136525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FF44E2-F106-4352-AA65-FBA710EBD3F8}"/>
              </a:ext>
            </a:extLst>
          </p:cNvPr>
          <p:cNvSpPr/>
          <p:nvPr userDrawn="1"/>
        </p:nvSpPr>
        <p:spPr>
          <a:xfrm>
            <a:off x="4571999" y="1"/>
            <a:ext cx="3048001" cy="136524"/>
          </a:xfrm>
          <a:prstGeom prst="rect">
            <a:avLst/>
          </a:prstGeom>
          <a:solidFill>
            <a:srgbClr val="F9B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22917-D0C3-4A49-8A91-0EDDCD7C3238}"/>
              </a:ext>
            </a:extLst>
          </p:cNvPr>
          <p:cNvSpPr/>
          <p:nvPr userDrawn="1"/>
        </p:nvSpPr>
        <p:spPr>
          <a:xfrm>
            <a:off x="0" y="6492870"/>
            <a:ext cx="4572000" cy="365129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D9D4E-8A9B-450D-8F0D-D3AB5BCE1B32}"/>
              </a:ext>
            </a:extLst>
          </p:cNvPr>
          <p:cNvSpPr/>
          <p:nvPr userDrawn="1"/>
        </p:nvSpPr>
        <p:spPr>
          <a:xfrm>
            <a:off x="7620002" y="6492869"/>
            <a:ext cx="4572000" cy="365129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785AA3-0A4C-4663-9839-ABEC3EEBDFC7}"/>
              </a:ext>
            </a:extLst>
          </p:cNvPr>
          <p:cNvSpPr/>
          <p:nvPr userDrawn="1"/>
        </p:nvSpPr>
        <p:spPr>
          <a:xfrm>
            <a:off x="4419602" y="6542796"/>
            <a:ext cx="3333753" cy="320327"/>
          </a:xfrm>
          <a:prstGeom prst="rect">
            <a:avLst/>
          </a:prstGeom>
          <a:solidFill>
            <a:srgbClr val="F9B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70C2B6-14E5-4FFE-A8DC-FE82405D8F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22" y="6558098"/>
            <a:ext cx="1302958" cy="4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  <p:pic>
        <p:nvPicPr>
          <p:cNvPr id="5" name="Picture 4" descr="DJI_0493">
            <a:extLst>
              <a:ext uri="{FF2B5EF4-FFF2-40B4-BE49-F238E27FC236}">
                <a16:creationId xmlns:a16="http://schemas.microsoft.com/office/drawing/2014/main" id="{3D4EC9FF-162C-42C0-A419-1238DE0FC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722917-D0C3-4A49-8A91-0EDDCD7C3238}"/>
              </a:ext>
            </a:extLst>
          </p:cNvPr>
          <p:cNvSpPr/>
          <p:nvPr userDrawn="1"/>
        </p:nvSpPr>
        <p:spPr>
          <a:xfrm>
            <a:off x="-2" y="6561135"/>
            <a:ext cx="4572000" cy="365129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5D9D4E-8A9B-450D-8F0D-D3AB5BCE1B32}"/>
              </a:ext>
            </a:extLst>
          </p:cNvPr>
          <p:cNvSpPr/>
          <p:nvPr userDrawn="1"/>
        </p:nvSpPr>
        <p:spPr>
          <a:xfrm>
            <a:off x="7620000" y="6561134"/>
            <a:ext cx="4572000" cy="365129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785AA3-0A4C-4663-9839-ABEC3EEBDFC7}"/>
              </a:ext>
            </a:extLst>
          </p:cNvPr>
          <p:cNvSpPr/>
          <p:nvPr userDrawn="1"/>
        </p:nvSpPr>
        <p:spPr>
          <a:xfrm>
            <a:off x="4419600" y="6597998"/>
            <a:ext cx="3333753" cy="320327"/>
          </a:xfrm>
          <a:prstGeom prst="rect">
            <a:avLst/>
          </a:prstGeom>
          <a:solidFill>
            <a:srgbClr val="F9B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70C2B6-14E5-4FFE-A8DC-FE82405D8F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20" y="6613300"/>
            <a:ext cx="1302958" cy="4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36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JI_0493">
            <a:extLst>
              <a:ext uri="{FF2B5EF4-FFF2-40B4-BE49-F238E27FC236}">
                <a16:creationId xmlns:a16="http://schemas.microsoft.com/office/drawing/2014/main" id="{3D4EC9FF-162C-42C0-A419-1238DE0FC8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C3177E-51A5-4B67-B2C4-3C57841BF551}"/>
              </a:ext>
            </a:extLst>
          </p:cNvPr>
          <p:cNvSpPr/>
          <p:nvPr userDrawn="1"/>
        </p:nvSpPr>
        <p:spPr>
          <a:xfrm>
            <a:off x="0" y="0"/>
            <a:ext cx="4572000" cy="136525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5AEB7-49C2-4AC8-AB03-B36E7C68C6DE}"/>
              </a:ext>
            </a:extLst>
          </p:cNvPr>
          <p:cNvSpPr/>
          <p:nvPr userDrawn="1"/>
        </p:nvSpPr>
        <p:spPr>
          <a:xfrm>
            <a:off x="7620002" y="-1"/>
            <a:ext cx="4572000" cy="136525"/>
          </a:xfrm>
          <a:prstGeom prst="rect">
            <a:avLst/>
          </a:prstGeom>
          <a:solidFill>
            <a:srgbClr val="0C1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FF44E2-F106-4352-AA65-FBA710EBD3F8}"/>
              </a:ext>
            </a:extLst>
          </p:cNvPr>
          <p:cNvSpPr/>
          <p:nvPr userDrawn="1"/>
        </p:nvSpPr>
        <p:spPr>
          <a:xfrm>
            <a:off x="4571999" y="1"/>
            <a:ext cx="3048001" cy="136524"/>
          </a:xfrm>
          <a:prstGeom prst="rect">
            <a:avLst/>
          </a:prstGeom>
          <a:solidFill>
            <a:srgbClr val="F9B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27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F841EF-D410-4D8D-BB75-4E426CB519C4}"/>
              </a:ext>
            </a:extLst>
          </p:cNvPr>
          <p:cNvSpPr/>
          <p:nvPr userDrawn="1"/>
        </p:nvSpPr>
        <p:spPr>
          <a:xfrm>
            <a:off x="0" y="0"/>
            <a:ext cx="3451123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0F383B-A350-46B8-AF3E-D1298BE86476}"/>
              </a:ext>
            </a:extLst>
          </p:cNvPr>
          <p:cNvSpPr/>
          <p:nvPr userDrawn="1"/>
        </p:nvSpPr>
        <p:spPr>
          <a:xfrm>
            <a:off x="3451123" y="0"/>
            <a:ext cx="874087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2353D-CE4A-42DD-AFEB-8308517CF2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0618" y="2595716"/>
            <a:ext cx="7260594" cy="38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77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5231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7469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2056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3037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Geodetic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44937" y="-7129"/>
            <a:ext cx="12236937" cy="6858000"/>
            <a:chOff x="-33703" y="-7129"/>
            <a:chExt cx="9177703" cy="6858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7138" y="1905000"/>
              <a:ext cx="5836862" cy="3688381"/>
            </a:xfrm>
            <a:prstGeom prst="ellipse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  <a:softEdge rad="317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J:\Backup_HD\^IWRM\Previous Presentation\DatabaseArc.jpg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l="19496"/>
            <a:stretch/>
          </p:blipFill>
          <p:spPr bwMode="auto">
            <a:xfrm rot="21279452">
              <a:off x="-33703" y="216817"/>
              <a:ext cx="6580082" cy="6130230"/>
            </a:xfrm>
            <a:prstGeom prst="rect">
              <a:avLst/>
            </a:prstGeom>
            <a:ln>
              <a:noFill/>
            </a:ln>
            <a:effectLst>
              <a:softEdge rad="635000"/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715400" y="5029200"/>
              <a:ext cx="5642410" cy="769441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63500"/>
            </a:effectLst>
            <a:scene3d>
              <a:camera prst="perspectiveHeroicExtremeLeftFacing" fov="6000000">
                <a:rot lat="150459" lon="1485592" rev="21345098"/>
              </a:camera>
              <a:lightRig rig="chilly" dir="t"/>
            </a:scene3d>
            <a:sp3d>
              <a:bevelT w="190500" h="38100"/>
            </a:sp3d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dirty="0">
                  <a:ln w="18415" cmpd="sng">
                    <a:solidFill>
                      <a:schemeClr val="tx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Arial" pitchFamily="34" charset="0"/>
                  <a:ea typeface="Verdana" pitchFamily="34" charset="0"/>
                  <a:cs typeface="Arial" pitchFamily="34" charset="0"/>
                </a:rPr>
                <a:t>Geodetic Engineering-UGM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895600" y="728578"/>
              <a:ext cx="4724074" cy="4300622"/>
            </a:xfrm>
            <a:prstGeom prst="ellipse">
              <a:avLst/>
            </a:prstGeom>
            <a:solidFill>
              <a:srgbClr val="F2F9FB">
                <a:alpha val="82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1" name="Picture 9" descr="\\Pcserver\pr\Laser\vls.gif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  <a14:imgEffect>
                        <a14:sharpenSoften amount="-5000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3954">
              <a:off x="4712770" y="42125"/>
              <a:ext cx="420941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0" y="-7129"/>
              <a:ext cx="425245" cy="6858000"/>
            </a:xfrm>
            <a:prstGeom prst="rect">
              <a:avLst/>
            </a:prstGeom>
            <a:gradFill flip="none" rotWithShape="1">
              <a:gsLst>
                <a:gs pos="50000">
                  <a:schemeClr val="accent1">
                    <a:lumMod val="97000"/>
                    <a:alpha val="65000"/>
                  </a:schemeClr>
                </a:gs>
                <a:gs pos="0">
                  <a:schemeClr val="accent1">
                    <a:lumMod val="75000"/>
                    <a:alpha val="70000"/>
                  </a:schemeClr>
                </a:gs>
                <a:gs pos="100000">
                  <a:schemeClr val="accent1">
                    <a:lumMod val="96000"/>
                    <a:lumOff val="4000"/>
                    <a:alpha val="63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dist="38100" algn="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5245" y="-7129"/>
              <a:ext cx="8718755" cy="6858000"/>
            </a:xfrm>
            <a:prstGeom prst="rect">
              <a:avLst/>
            </a:prstGeom>
            <a:gradFill flip="none" rotWithShape="1">
              <a:gsLst>
                <a:gs pos="0">
                  <a:srgbClr val="F0F4F7">
                    <a:lumMod val="72000"/>
                    <a:lumOff val="28000"/>
                    <a:alpha val="76000"/>
                  </a:srgbClr>
                </a:gs>
                <a:gs pos="73000">
                  <a:schemeClr val="accent5">
                    <a:lumMod val="7000"/>
                    <a:lumOff val="93000"/>
                    <a:alpha val="9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887557" y="4426526"/>
              <a:ext cx="4200358" cy="357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latin typeface="Cambria" pitchFamily="18" charset="0"/>
                </a:rPr>
                <a:t>Department of </a:t>
              </a:r>
            </a:p>
            <a:p>
              <a:r>
                <a:rPr lang="en-US" sz="1400" b="1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latin typeface="Cambria" pitchFamily="18" charset="0"/>
                </a:rPr>
                <a:t>GEODETIC ENGINEERING | </a:t>
              </a:r>
              <a:r>
                <a:rPr lang="en-US" sz="1000" b="1" dirty="0" err="1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latin typeface="Cambria" pitchFamily="18" charset="0"/>
                </a:rPr>
                <a:t>Gadjah</a:t>
              </a:r>
              <a:r>
                <a:rPr lang="en-US" sz="1000" b="1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latin typeface="Cambria" pitchFamily="18" charset="0"/>
                </a:rPr>
                <a:t> </a:t>
              </a:r>
              <a:r>
                <a:rPr lang="en-US" sz="1000" b="1" dirty="0" err="1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latin typeface="Cambria" pitchFamily="18" charset="0"/>
                </a:rPr>
                <a:t>Mada</a:t>
              </a:r>
              <a:r>
                <a:rPr lang="en-US" sz="1000" b="1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latin typeface="Cambria" pitchFamily="18" charset="0"/>
                </a:rPr>
                <a:t> University</a:t>
              </a:r>
              <a:endParaRPr lang="en-US" sz="14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50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DEA8-7B19-4A37-9E84-070642C8D29B}" type="datetimeFigureOut">
              <a:rPr lang="id-ID" smtClean="0"/>
              <a:t>22/02/2021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6D42-3152-43FD-8E84-B2CB665B900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256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9020" y="3547115"/>
            <a:ext cx="9144000" cy="1115106"/>
          </a:xfrm>
        </p:spPr>
        <p:txBody>
          <a:bodyPr>
            <a:noAutofit/>
          </a:bodyPr>
          <a:lstStyle/>
          <a:p>
            <a:pPr algn="r"/>
            <a:r>
              <a:rPr lang="en-US" altLang="id-ID" sz="6600" b="1" dirty="0" err="1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altLang="id-ID" sz="6600" b="1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br>
              <a:rPr lang="en-US" altLang="id-ID" sz="6600" b="1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altLang="id-ID" b="1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Bahasa </a:t>
            </a:r>
            <a:r>
              <a:rPr lang="en-US" altLang="id-ID" b="1" dirty="0" err="1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Pemrograman</a:t>
            </a:r>
            <a:r>
              <a:rPr lang="en-US" altLang="id-ID" b="1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Web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89020" y="2315530"/>
            <a:ext cx="9144000" cy="607106"/>
          </a:xfrm>
        </p:spPr>
        <p:txBody>
          <a:bodyPr/>
          <a:lstStyle/>
          <a:p>
            <a:pPr algn="r"/>
            <a:r>
              <a:rPr lang="en-US" altLang="id-ID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Matkul</a:t>
            </a:r>
            <a:r>
              <a:rPr lang="en-US" altLang="id-ID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: SIG Berbasis Web</a:t>
            </a:r>
            <a:endParaRPr lang="en-US" altLang="id-ID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6873586" y="4789257"/>
            <a:ext cx="4759434" cy="607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id-ID" sz="2000" dirty="0" err="1">
                <a:latin typeface="Gama-Sans" panose="00000500000000000000" charset="0"/>
                <a:cs typeface="Segoe UI Light" panose="020B0502040204020203" pitchFamily="34" charset="0"/>
              </a:rPr>
              <a:t>Dany Laksono | Dept. Teknik Geodesi UGM</a:t>
            </a: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9685655" y="222250"/>
            <a:ext cx="2431415" cy="353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38087A-0A77-451B-AE73-4C9DECD72ACA}" type="datetime3">
              <a:rPr lang="en-US" altLang="id-ID" sz="1400" smtClean="0">
                <a:latin typeface="Gama-Serif" panose="00000500000000000000" charset="0"/>
                <a:cs typeface="Segoe UI Light" panose="020B0502040204020203" pitchFamily="34" charset="0"/>
              </a:rPr>
              <a:t>22 February 2021</a:t>
            </a:fld>
            <a:endParaRPr lang="en-US" altLang="id-ID" sz="1400" dirty="0" err="1">
              <a:latin typeface="Gama-Serif" panose="00000500000000000000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3" y="1186430"/>
            <a:ext cx="6253165" cy="53044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B31778-2923-4827-8EAE-F366815D8D52}"/>
              </a:ext>
            </a:extLst>
          </p:cNvPr>
          <p:cNvSpPr/>
          <p:nvPr/>
        </p:nvSpPr>
        <p:spPr>
          <a:xfrm>
            <a:off x="368709" y="177376"/>
            <a:ext cx="94979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Membuat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Fungsi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untuk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Membalik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Teks</a:t>
            </a:r>
          </a:p>
        </p:txBody>
      </p:sp>
    </p:spTree>
    <p:extLst>
      <p:ext uri="{BB962C8B-B14F-4D97-AF65-F5344CB8AC3E}">
        <p14:creationId xmlns:p14="http://schemas.microsoft.com/office/powerpoint/2010/main" val="287825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12" y="1341396"/>
            <a:ext cx="8173372" cy="5245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4A6796-ED7B-447E-A78D-E6992E1367E7}"/>
              </a:ext>
            </a:extLst>
          </p:cNvPr>
          <p:cNvSpPr/>
          <p:nvPr/>
        </p:nvSpPr>
        <p:spPr>
          <a:xfrm>
            <a:off x="486697" y="412740"/>
            <a:ext cx="6767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Mengecek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Palindrom</a:t>
            </a:r>
            <a:endParaRPr lang="en-US" sz="44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4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230388" y="1012954"/>
            <a:ext cx="97312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1. </a:t>
            </a:r>
            <a:r>
              <a:rPr lang="en-US" sz="2800" dirty="0" err="1">
                <a:latin typeface="+mj-lt"/>
              </a:rPr>
              <a:t>Buatlah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hitungan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Fungsi</a:t>
            </a:r>
            <a:r>
              <a:rPr lang="en-US" sz="2800" dirty="0">
                <a:latin typeface="+mj-lt"/>
              </a:rPr>
              <a:t> Factorial </a:t>
            </a:r>
            <a:r>
              <a:rPr lang="en-US" sz="2800" dirty="0" err="1">
                <a:latin typeface="+mj-lt"/>
              </a:rPr>
              <a:t>berdasarkan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angka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masukan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seperti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contoh</a:t>
            </a:r>
            <a:r>
              <a:rPr lang="en-US" sz="2800" dirty="0">
                <a:latin typeface="+mj-lt"/>
              </a:rPr>
              <a:t> di </a:t>
            </a:r>
            <a:r>
              <a:rPr lang="en-US" sz="2800" dirty="0" err="1">
                <a:latin typeface="+mj-lt"/>
              </a:rPr>
              <a:t>bawah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ini</a:t>
            </a:r>
            <a:r>
              <a:rPr lang="en-US" sz="2800" dirty="0">
                <a:latin typeface="+mj-lt"/>
              </a:rPr>
              <a:t>: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dirty="0" err="1">
                <a:latin typeface="+mj-lt"/>
              </a:rPr>
              <a:t>Petunjuk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err="1">
                <a:latin typeface="+mj-lt"/>
              </a:rPr>
              <a:t>gabungkan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fungsi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masukan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input </a:t>
            </a:r>
            <a:r>
              <a:rPr lang="en-US" sz="2800" dirty="0" err="1">
                <a:latin typeface="+mj-lt"/>
              </a:rPr>
              <a:t>dan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fungsi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faktorial</a:t>
            </a:r>
            <a:endParaRPr lang="en-US" sz="2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155"/>
          <a:stretch/>
        </p:blipFill>
        <p:spPr>
          <a:xfrm>
            <a:off x="2842879" y="2035844"/>
            <a:ext cx="6506242" cy="35287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B86D14-F022-45E2-A0BF-D2ACFDCF87E1}"/>
              </a:ext>
            </a:extLst>
          </p:cNvPr>
          <p:cNvSpPr/>
          <p:nvPr/>
        </p:nvSpPr>
        <p:spPr>
          <a:xfrm>
            <a:off x="840658" y="95790"/>
            <a:ext cx="6767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Tugas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Latihan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Mandiri</a:t>
            </a:r>
            <a:endParaRPr lang="en-US" sz="44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6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20349" y="1007344"/>
            <a:ext cx="105276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2. </a:t>
            </a:r>
            <a:r>
              <a:rPr lang="en-US" sz="3200" dirty="0" err="1">
                <a:latin typeface="+mj-lt"/>
              </a:rPr>
              <a:t>Buatlah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halaman</a:t>
            </a:r>
            <a:r>
              <a:rPr lang="en-US" sz="3200" dirty="0">
                <a:latin typeface="+mj-lt"/>
              </a:rPr>
              <a:t> web </a:t>
            </a:r>
            <a:r>
              <a:rPr lang="en-US" sz="3200" dirty="0" err="1">
                <a:latin typeface="+mj-lt"/>
              </a:rPr>
              <a:t>dengan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validasi</a:t>
            </a:r>
            <a:r>
              <a:rPr lang="en-US" sz="3200" dirty="0">
                <a:latin typeface="+mj-lt"/>
              </a:rPr>
              <a:t> password. </a:t>
            </a:r>
            <a:r>
              <a:rPr lang="en-US" sz="3200" dirty="0" err="1">
                <a:latin typeface="+mj-lt"/>
              </a:rPr>
              <a:t>Apabila</a:t>
            </a:r>
            <a:r>
              <a:rPr lang="en-US" sz="3200" dirty="0">
                <a:latin typeface="+mj-lt"/>
              </a:rPr>
              <a:t> password </a:t>
            </a:r>
            <a:r>
              <a:rPr lang="en-US" sz="3200" dirty="0" err="1">
                <a:latin typeface="+mj-lt"/>
              </a:rPr>
              <a:t>bukan</a:t>
            </a:r>
            <a:r>
              <a:rPr lang="en-US" sz="3200" dirty="0">
                <a:latin typeface="+mj-lt"/>
              </a:rPr>
              <a:t> ‘</a:t>
            </a:r>
            <a:r>
              <a:rPr lang="en-US" sz="3200" dirty="0" err="1">
                <a:latin typeface="+mj-lt"/>
              </a:rPr>
              <a:t>sss</a:t>
            </a:r>
            <a:r>
              <a:rPr lang="en-US" sz="3200" dirty="0">
                <a:latin typeface="+mj-lt"/>
              </a:rPr>
              <a:t>’ </a:t>
            </a:r>
            <a:r>
              <a:rPr lang="en-US" sz="3200" dirty="0" err="1">
                <a:latin typeface="+mj-lt"/>
              </a:rPr>
              <a:t>maka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muncul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pesan</a:t>
            </a:r>
            <a:r>
              <a:rPr lang="en-US" sz="3200" dirty="0">
                <a:latin typeface="+mj-lt"/>
              </a:rPr>
              <a:t> error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407" y="2221025"/>
            <a:ext cx="10044484" cy="41502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9A0757-D009-45F4-BE43-202C2A75C46F}"/>
              </a:ext>
            </a:extLst>
          </p:cNvPr>
          <p:cNvSpPr/>
          <p:nvPr/>
        </p:nvSpPr>
        <p:spPr>
          <a:xfrm>
            <a:off x="840658" y="95790"/>
            <a:ext cx="6767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Tugas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Latihan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Mandiri</a:t>
            </a:r>
            <a:endParaRPr lang="en-US" sz="44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1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40658" y="1085125"/>
            <a:ext cx="110465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latin typeface="+mj-lt"/>
              </a:rPr>
              <a:t>3. </a:t>
            </a:r>
            <a:r>
              <a:rPr lang="en-US" sz="2800" dirty="0" err="1">
                <a:latin typeface="+mj-lt"/>
              </a:rPr>
              <a:t>Buatlah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sebuah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halaman</a:t>
            </a:r>
            <a:r>
              <a:rPr lang="en-US" sz="2800" dirty="0">
                <a:latin typeface="+mj-lt"/>
              </a:rPr>
              <a:t> web yang </a:t>
            </a:r>
            <a:r>
              <a:rPr lang="en-US" sz="2800" dirty="0" err="1">
                <a:latin typeface="+mj-lt"/>
              </a:rPr>
              <a:t>memvalidasi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masukan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dari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pengguna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dengan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kondisi</a:t>
            </a:r>
            <a:r>
              <a:rPr lang="en-US" sz="28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lvl="1"/>
            <a:r>
              <a:rPr lang="en-US" sz="2800" dirty="0" err="1">
                <a:latin typeface="+mj-lt"/>
              </a:rPr>
              <a:t>Pengguna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memasukkan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nama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umur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kemudian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mengklik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sebuah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tombol</a:t>
            </a:r>
            <a:endParaRPr lang="en-US" sz="2400" dirty="0">
              <a:latin typeface="+mj-lt"/>
            </a:endParaRPr>
          </a:p>
          <a:p>
            <a:pPr lvl="1"/>
            <a:r>
              <a:rPr lang="en-US" sz="2800" dirty="0" err="1">
                <a:latin typeface="+mj-lt"/>
              </a:rPr>
              <a:t>Jika</a:t>
            </a:r>
            <a:r>
              <a:rPr lang="en-US" sz="2800" dirty="0">
                <a:latin typeface="+mj-lt"/>
              </a:rPr>
              <a:t> input </a:t>
            </a:r>
            <a:r>
              <a:rPr lang="en-US" sz="2800" dirty="0" err="1">
                <a:latin typeface="+mj-lt"/>
              </a:rPr>
              <a:t>nama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tidak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diisi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kosong</a:t>
            </a:r>
            <a:r>
              <a:rPr lang="en-US" sz="2800" dirty="0">
                <a:latin typeface="+mj-lt"/>
              </a:rPr>
              <a:t>), </a:t>
            </a:r>
            <a:r>
              <a:rPr lang="en-US" sz="2800" dirty="0" err="1">
                <a:latin typeface="+mj-lt"/>
              </a:rPr>
              <a:t>muncul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peringatan</a:t>
            </a:r>
            <a:r>
              <a:rPr lang="en-US" sz="2800" dirty="0">
                <a:latin typeface="+mj-lt"/>
              </a:rPr>
              <a:t> “</a:t>
            </a:r>
            <a:r>
              <a:rPr lang="en-US" sz="2800" b="1" dirty="0" err="1">
                <a:latin typeface="+mj-lt"/>
              </a:rPr>
              <a:t>isikan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nama</a:t>
            </a:r>
            <a:r>
              <a:rPr lang="en-US" sz="2800" b="1" dirty="0">
                <a:latin typeface="+mj-lt"/>
              </a:rPr>
              <a:t>!!</a:t>
            </a:r>
            <a:r>
              <a:rPr lang="en-US" sz="2800" dirty="0">
                <a:latin typeface="+mj-lt"/>
              </a:rPr>
              <a:t>”</a:t>
            </a:r>
            <a:endParaRPr lang="en-US" sz="2400" dirty="0">
              <a:latin typeface="+mj-lt"/>
            </a:endParaRPr>
          </a:p>
          <a:p>
            <a:pPr lvl="1"/>
            <a:r>
              <a:rPr lang="en-US" sz="2800" dirty="0" err="1">
                <a:latin typeface="+mj-lt"/>
              </a:rPr>
              <a:t>Buat</a:t>
            </a:r>
            <a:r>
              <a:rPr lang="en-US" sz="2800" dirty="0">
                <a:latin typeface="+mj-lt"/>
              </a:rPr>
              <a:t> paragraph </a:t>
            </a:r>
            <a:r>
              <a:rPr lang="en-US" sz="2800" dirty="0" err="1">
                <a:latin typeface="+mj-lt"/>
              </a:rPr>
              <a:t>baru</a:t>
            </a:r>
            <a:r>
              <a:rPr lang="en-US" sz="2800" dirty="0">
                <a:latin typeface="+mj-lt"/>
              </a:rPr>
              <a:t> di </a:t>
            </a:r>
            <a:r>
              <a:rPr lang="en-US" sz="2800" dirty="0" err="1">
                <a:latin typeface="+mj-lt"/>
              </a:rPr>
              <a:t>bagian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bawah</a:t>
            </a:r>
            <a:r>
              <a:rPr lang="en-US" sz="2800" dirty="0">
                <a:latin typeface="+mj-lt"/>
              </a:rPr>
              <a:t> yang </a:t>
            </a:r>
            <a:r>
              <a:rPr lang="en-US" sz="2800" dirty="0" err="1">
                <a:latin typeface="+mj-lt"/>
              </a:rPr>
              <a:t>bertuliskan</a:t>
            </a:r>
            <a:r>
              <a:rPr lang="en-US" sz="28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‘</a:t>
            </a:r>
            <a:r>
              <a:rPr lang="en-US" sz="2400" dirty="0" err="1">
                <a:latin typeface="+mj-lt"/>
              </a:rPr>
              <a:t>Anda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masih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bayi</a:t>
            </a:r>
            <a:r>
              <a:rPr lang="en-US" sz="2400" dirty="0">
                <a:latin typeface="+mj-lt"/>
              </a:rPr>
              <a:t>’ </a:t>
            </a:r>
            <a:r>
              <a:rPr lang="en-US" sz="2400" dirty="0" err="1">
                <a:latin typeface="+mj-lt"/>
              </a:rPr>
              <a:t>apabila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umurnya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kurang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dari</a:t>
            </a:r>
            <a:r>
              <a:rPr lang="en-US" sz="2400" dirty="0">
                <a:latin typeface="+mj-lt"/>
              </a:rPr>
              <a:t> 5 </a:t>
            </a:r>
            <a:r>
              <a:rPr lang="en-US" sz="2400" dirty="0" err="1">
                <a:latin typeface="+mj-lt"/>
              </a:rPr>
              <a:t>tahun</a:t>
            </a:r>
            <a:endParaRPr lang="en-US" sz="2000" dirty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‘</a:t>
            </a:r>
            <a:r>
              <a:rPr lang="en-US" sz="2400" dirty="0" err="1">
                <a:latin typeface="+mj-lt"/>
              </a:rPr>
              <a:t>Anda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masih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anak-anak</a:t>
            </a:r>
            <a:r>
              <a:rPr lang="en-US" sz="2400" dirty="0">
                <a:latin typeface="+mj-lt"/>
              </a:rPr>
              <a:t>’ </a:t>
            </a:r>
            <a:r>
              <a:rPr lang="en-US" sz="2400" dirty="0" err="1">
                <a:latin typeface="+mj-lt"/>
              </a:rPr>
              <a:t>apabila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umurnya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antara</a:t>
            </a:r>
            <a:r>
              <a:rPr lang="en-US" sz="2400" dirty="0">
                <a:latin typeface="+mj-lt"/>
              </a:rPr>
              <a:t> 6 – 15 </a:t>
            </a:r>
            <a:r>
              <a:rPr lang="en-US" sz="2400" dirty="0" err="1">
                <a:latin typeface="+mj-lt"/>
              </a:rPr>
              <a:t>tahun</a:t>
            </a:r>
            <a:endParaRPr lang="en-US" sz="2000" dirty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‘</a:t>
            </a:r>
            <a:r>
              <a:rPr lang="en-US" sz="2400" dirty="0" err="1">
                <a:latin typeface="+mj-lt"/>
              </a:rPr>
              <a:t>Anda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masih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remaja</a:t>
            </a:r>
            <a:r>
              <a:rPr lang="en-US" sz="2400" dirty="0">
                <a:latin typeface="+mj-lt"/>
              </a:rPr>
              <a:t>’ </a:t>
            </a:r>
            <a:r>
              <a:rPr lang="en-US" sz="2400" dirty="0" err="1">
                <a:latin typeface="+mj-lt"/>
              </a:rPr>
              <a:t>apabila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umurnya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antara</a:t>
            </a:r>
            <a:r>
              <a:rPr lang="en-US" sz="2400" dirty="0">
                <a:latin typeface="+mj-lt"/>
              </a:rPr>
              <a:t> 16 - 30 </a:t>
            </a:r>
            <a:r>
              <a:rPr lang="en-US" sz="2400" dirty="0" err="1">
                <a:latin typeface="+mj-lt"/>
              </a:rPr>
              <a:t>tahun</a:t>
            </a:r>
            <a:endParaRPr lang="en-US" sz="2000" dirty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‘</a:t>
            </a:r>
            <a:r>
              <a:rPr lang="en-US" sz="2400" dirty="0" err="1">
                <a:latin typeface="+mj-lt"/>
              </a:rPr>
              <a:t>Anda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sudah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dewasa</a:t>
            </a:r>
            <a:r>
              <a:rPr lang="en-US" sz="2400" dirty="0">
                <a:latin typeface="+mj-lt"/>
              </a:rPr>
              <a:t>’ </a:t>
            </a:r>
            <a:r>
              <a:rPr lang="en-US" sz="2400" dirty="0" err="1">
                <a:latin typeface="+mj-lt"/>
              </a:rPr>
              <a:t>apabila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umurnya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antara</a:t>
            </a:r>
            <a:r>
              <a:rPr lang="en-US" sz="2400" dirty="0">
                <a:latin typeface="+mj-lt"/>
              </a:rPr>
              <a:t> 31 – 60 </a:t>
            </a:r>
            <a:r>
              <a:rPr lang="en-US" sz="2400" dirty="0" err="1">
                <a:latin typeface="+mj-lt"/>
              </a:rPr>
              <a:t>tahun</a:t>
            </a:r>
            <a:endParaRPr lang="en-US" sz="2000" dirty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‘</a:t>
            </a:r>
            <a:r>
              <a:rPr lang="en-US" sz="2400" dirty="0" err="1">
                <a:latin typeface="+mj-lt"/>
              </a:rPr>
              <a:t>Anda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sudah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dewasa</a:t>
            </a:r>
            <a:r>
              <a:rPr lang="en-US" sz="2400" dirty="0">
                <a:latin typeface="+mj-lt"/>
              </a:rPr>
              <a:t>’ </a:t>
            </a:r>
            <a:r>
              <a:rPr lang="en-US" sz="2400" dirty="0" err="1">
                <a:latin typeface="+mj-lt"/>
              </a:rPr>
              <a:t>apabila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umurnya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lebih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dari</a:t>
            </a:r>
            <a:r>
              <a:rPr lang="en-US" sz="2400" dirty="0">
                <a:latin typeface="+mj-lt"/>
              </a:rPr>
              <a:t> 61 </a:t>
            </a:r>
            <a:r>
              <a:rPr lang="en-US" sz="2400" dirty="0" err="1">
                <a:latin typeface="+mj-lt"/>
              </a:rPr>
              <a:t>tahun</a:t>
            </a:r>
            <a:endParaRPr lang="en-US" sz="2000" dirty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Jika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pengguna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memasukkan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nilai</a:t>
            </a:r>
            <a:r>
              <a:rPr lang="en-US" sz="2400" dirty="0">
                <a:latin typeface="+mj-lt"/>
              </a:rPr>
              <a:t> yang lain </a:t>
            </a:r>
            <a:r>
              <a:rPr lang="en-US" sz="2400" dirty="0" err="1">
                <a:latin typeface="+mj-lt"/>
              </a:rPr>
              <a:t>selain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nilai</a:t>
            </a:r>
            <a:r>
              <a:rPr lang="en-US" sz="2400" dirty="0">
                <a:latin typeface="+mj-lt"/>
              </a:rPr>
              <a:t> di </a:t>
            </a:r>
            <a:r>
              <a:rPr lang="en-US" sz="2400" dirty="0" err="1">
                <a:latin typeface="+mj-lt"/>
              </a:rPr>
              <a:t>atas</a:t>
            </a:r>
            <a:r>
              <a:rPr lang="en-US" sz="2400" dirty="0">
                <a:latin typeface="+mj-lt"/>
              </a:rPr>
              <a:t> (</a:t>
            </a:r>
            <a:r>
              <a:rPr lang="en-US" sz="2400" dirty="0" err="1">
                <a:latin typeface="+mj-lt"/>
              </a:rPr>
              <a:t>misalnya</a:t>
            </a:r>
            <a:r>
              <a:rPr lang="en-US" sz="2400" dirty="0">
                <a:latin typeface="+mj-lt"/>
              </a:rPr>
              <a:t> 0 </a:t>
            </a:r>
            <a:r>
              <a:rPr lang="en-US" sz="2400" dirty="0" err="1">
                <a:latin typeface="+mj-lt"/>
              </a:rPr>
              <a:t>atau</a:t>
            </a:r>
            <a:r>
              <a:rPr lang="en-US" sz="2400" dirty="0">
                <a:latin typeface="+mj-lt"/>
              </a:rPr>
              <a:t> negative), </a:t>
            </a:r>
            <a:r>
              <a:rPr lang="en-US" sz="2400" dirty="0" err="1">
                <a:latin typeface="+mj-lt"/>
              </a:rPr>
              <a:t>muncul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tulisan</a:t>
            </a:r>
            <a:r>
              <a:rPr lang="en-US" sz="2400" dirty="0">
                <a:latin typeface="+mj-lt"/>
              </a:rPr>
              <a:t> ‘</a:t>
            </a:r>
            <a:r>
              <a:rPr lang="en-US" sz="2400" dirty="0" err="1">
                <a:latin typeface="+mj-lt"/>
              </a:rPr>
              <a:t>Anda</a:t>
            </a:r>
            <a:r>
              <a:rPr lang="en-US" sz="2400" dirty="0">
                <a:latin typeface="+mj-lt"/>
              </a:rPr>
              <a:t> Game Over’</a:t>
            </a:r>
            <a:endParaRPr lang="en-US" sz="20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D07316-02C5-424C-9A9D-37A24BCC8186}"/>
              </a:ext>
            </a:extLst>
          </p:cNvPr>
          <p:cNvSpPr/>
          <p:nvPr/>
        </p:nvSpPr>
        <p:spPr>
          <a:xfrm>
            <a:off x="840658" y="95790"/>
            <a:ext cx="6767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Tugas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Latihan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Mandiri</a:t>
            </a:r>
            <a:endParaRPr lang="en-US" sz="44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049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40658" y="1534030"/>
            <a:ext cx="109875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latin typeface="+mj-lt"/>
              </a:rPr>
              <a:t>4. </a:t>
            </a:r>
            <a:r>
              <a:rPr lang="en-US" sz="3200" dirty="0" err="1">
                <a:latin typeface="+mj-lt"/>
              </a:rPr>
              <a:t>Buatlah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sebuah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halaman</a:t>
            </a:r>
            <a:r>
              <a:rPr lang="en-US" sz="3200" dirty="0">
                <a:latin typeface="+mj-lt"/>
              </a:rPr>
              <a:t> web </a:t>
            </a:r>
            <a:r>
              <a:rPr lang="en-US" sz="3200" dirty="0" err="1">
                <a:latin typeface="+mj-lt"/>
              </a:rPr>
              <a:t>dengan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kondisi</a:t>
            </a:r>
            <a:r>
              <a:rPr lang="en-US" sz="3200" dirty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+mj-lt"/>
              </a:rPr>
              <a:t>Pengguna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memasukkan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sebuah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angka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kemudian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mengklik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sebuah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tombol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untuk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memulai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hitungan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+mj-lt"/>
              </a:rPr>
              <a:t>Setelah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tombol</a:t>
            </a:r>
            <a:r>
              <a:rPr lang="en-US" sz="3200" dirty="0">
                <a:latin typeface="+mj-lt"/>
              </a:rPr>
              <a:t> di </a:t>
            </a:r>
            <a:r>
              <a:rPr lang="en-US" sz="3200" dirty="0" err="1">
                <a:latin typeface="+mj-lt"/>
              </a:rPr>
              <a:t>klik</a:t>
            </a:r>
            <a:r>
              <a:rPr lang="en-US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halaman</a:t>
            </a:r>
            <a:r>
              <a:rPr lang="en-US" sz="3200" dirty="0">
                <a:latin typeface="+mj-lt"/>
              </a:rPr>
              <a:t> web </a:t>
            </a:r>
            <a:r>
              <a:rPr lang="en-US" sz="3200" dirty="0" err="1">
                <a:latin typeface="+mj-lt"/>
              </a:rPr>
              <a:t>tersebut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menampilkan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bilangan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semua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bilangan</a:t>
            </a:r>
            <a:r>
              <a:rPr lang="en-US" sz="3200" dirty="0">
                <a:latin typeface="+mj-lt"/>
              </a:rPr>
              <a:t> prima </a:t>
            </a:r>
            <a:r>
              <a:rPr lang="en-US" sz="3200" dirty="0" err="1">
                <a:latin typeface="+mj-lt"/>
              </a:rPr>
              <a:t>dari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satu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sampai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angka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tersebut</a:t>
            </a:r>
            <a:r>
              <a:rPr lang="en-US" sz="3200" dirty="0">
                <a:latin typeface="+mj-lt"/>
              </a:rPr>
              <a:t>.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800" dirty="0">
                <a:latin typeface="+mj-lt"/>
              </a:rPr>
              <a:t>5. </a:t>
            </a:r>
            <a:r>
              <a:rPr lang="en-US" sz="3200" dirty="0" err="1">
                <a:latin typeface="+mj-lt"/>
              </a:rPr>
              <a:t>Sama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seperti</a:t>
            </a:r>
            <a:r>
              <a:rPr lang="en-US" sz="3200" dirty="0">
                <a:latin typeface="+mj-lt"/>
              </a:rPr>
              <a:t> no (4), </a:t>
            </a:r>
            <a:r>
              <a:rPr lang="en-US" sz="3200" dirty="0" err="1">
                <a:latin typeface="+mj-lt"/>
              </a:rPr>
              <a:t>tapi</a:t>
            </a:r>
            <a:r>
              <a:rPr lang="en-US" sz="3200" dirty="0">
                <a:latin typeface="+mj-lt"/>
              </a:rPr>
              <a:t> yang </a:t>
            </a:r>
            <a:r>
              <a:rPr lang="en-US" sz="3200" dirty="0" err="1">
                <a:latin typeface="+mj-lt"/>
              </a:rPr>
              <a:t>ditampilkan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adalah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bilangan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fibonacci</a:t>
            </a:r>
            <a:endParaRPr lang="en-US" sz="28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0663D-1F7B-409F-B282-23D074EC5797}"/>
              </a:ext>
            </a:extLst>
          </p:cNvPr>
          <p:cNvSpPr/>
          <p:nvPr/>
        </p:nvSpPr>
        <p:spPr>
          <a:xfrm>
            <a:off x="840658" y="95790"/>
            <a:ext cx="6767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Tugas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Latihan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Mandiri</a:t>
            </a:r>
            <a:endParaRPr lang="en-US" sz="44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8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04628"/>
            <a:ext cx="10515600" cy="776288"/>
          </a:xfrm>
        </p:spPr>
        <p:txBody>
          <a:bodyPr>
            <a:noAutofit/>
          </a:bodyPr>
          <a:lstStyle/>
          <a:p>
            <a:pPr algn="ctr"/>
            <a:r>
              <a:rPr lang="id-ID" sz="6600" b="1" dirty="0">
                <a:solidFill>
                  <a:srgbClr val="014A7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TERIMA KASIH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20AA9D9-0121-4CFC-97F6-28606B1413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220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id-ID" sz="4800" b="1" dirty="0">
                <a:latin typeface="Candara" panose="020E0502030303020204" pitchFamily="34" charset="0"/>
                <a:cs typeface="Segoe UI Light" panose="020B0502040204020203" pitchFamily="34" charset="0"/>
              </a:rPr>
              <a:t>Latihan-</a:t>
            </a:r>
            <a:r>
              <a:rPr lang="en-US" altLang="id-ID" sz="4800" b="1" dirty="0" err="1">
                <a:latin typeface="Candara" panose="020E0502030303020204" pitchFamily="34" charset="0"/>
                <a:cs typeface="Segoe UI Light" panose="020B0502040204020203" pitchFamily="34" charset="0"/>
              </a:rPr>
              <a:t>latihan</a:t>
            </a:r>
            <a:endParaRPr lang="en-US" altLang="id-ID" sz="4800" b="1" dirty="0">
              <a:latin typeface="Candara" panose="020E0502030303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id-ID" sz="2000" b="1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altLang="id-ID" sz="2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Client-side Scripting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9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5691" y="339609"/>
            <a:ext cx="88423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Memanggil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Javascript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dari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Luar</a:t>
            </a:r>
            <a:endParaRPr lang="en-US" sz="44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C6707-0A24-4D88-A0DE-932C62AA1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954" y="1209334"/>
            <a:ext cx="9258092" cy="3954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ED6E4-F745-4704-9427-037DE8A7A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93" y="5648666"/>
            <a:ext cx="10284134" cy="1038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443D2D-CABE-497B-873D-3D7D0909D935}"/>
              </a:ext>
            </a:extLst>
          </p:cNvPr>
          <p:cNvSpPr txBox="1"/>
          <p:nvPr/>
        </p:nvSpPr>
        <p:spPr>
          <a:xfrm>
            <a:off x="760767" y="5229818"/>
            <a:ext cx="301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+mj-lt"/>
              </a:rPr>
              <a:t>Isi File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js_di_luar.js:</a:t>
            </a:r>
          </a:p>
        </p:txBody>
      </p:sp>
    </p:spTree>
    <p:extLst>
      <p:ext uri="{BB962C8B-B14F-4D97-AF65-F5344CB8AC3E}">
        <p14:creationId xmlns:p14="http://schemas.microsoft.com/office/powerpoint/2010/main" val="2517960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45691" y="339609"/>
            <a:ext cx="6767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Menggunakan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fungsi</a:t>
            </a:r>
            <a:endParaRPr lang="en-US" sz="44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07" y="1445342"/>
            <a:ext cx="8101013" cy="50449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A0556A-7706-4DA9-9851-68CE5EB2622C}"/>
              </a:ext>
            </a:extLst>
          </p:cNvPr>
          <p:cNvSpPr txBox="1"/>
          <p:nvPr/>
        </p:nvSpPr>
        <p:spPr>
          <a:xfrm>
            <a:off x="8646704" y="1755058"/>
            <a:ext cx="3545296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50000"/>
              </a:lnSpc>
              <a:defRPr sz="2400" i="1">
                <a:latin typeface="+mj-lt"/>
              </a:defRPr>
            </a:lvl1pPr>
          </a:lstStyle>
          <a:p>
            <a:r>
              <a:rPr lang="en-US" dirty="0"/>
              <a:t>DOM Selector pada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err="1"/>
              <a:t>document.getElementById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Latihan,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disarankan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err="1"/>
              <a:t>document.querySelector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27742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94" y="1109050"/>
            <a:ext cx="7745411" cy="52911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77E40A-4DA3-49EE-8BC1-E9BC473FA505}"/>
              </a:ext>
            </a:extLst>
          </p:cNvPr>
          <p:cNvSpPr/>
          <p:nvPr/>
        </p:nvSpPr>
        <p:spPr>
          <a:xfrm>
            <a:off x="368710" y="177376"/>
            <a:ext cx="111497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Menggunakan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Event pada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Elemen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9039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35" y="1175416"/>
            <a:ext cx="7922651" cy="55397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6D298D-6CFD-4625-A813-820D516EE0BB}"/>
              </a:ext>
            </a:extLst>
          </p:cNvPr>
          <p:cNvSpPr/>
          <p:nvPr/>
        </p:nvSpPr>
        <p:spPr>
          <a:xfrm>
            <a:off x="516194" y="339608"/>
            <a:ext cx="6767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Membaca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data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dari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403509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0637"/>
          <a:stretch/>
        </p:blipFill>
        <p:spPr>
          <a:xfrm>
            <a:off x="220558" y="1444635"/>
            <a:ext cx="8080418" cy="5041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4EF74A-FF26-4246-A5DF-43E3048DDE82}"/>
              </a:ext>
            </a:extLst>
          </p:cNvPr>
          <p:cNvSpPr/>
          <p:nvPr/>
        </p:nvSpPr>
        <p:spPr>
          <a:xfrm>
            <a:off x="722671" y="371474"/>
            <a:ext cx="6767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Menggunakan</a:t>
            </a:r>
            <a:r>
              <a:rPr lang="en-US" sz="4400" b="1">
                <a:solidFill>
                  <a:srgbClr val="00B050"/>
                </a:solidFill>
                <a:latin typeface="Candara" panose="020E0502030303020204" pitchFamily="34" charset="0"/>
              </a:rPr>
              <a:t> Form HTML</a:t>
            </a:r>
            <a:endParaRPr lang="en-US" sz="44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A4FDB-A826-41DE-92D1-C20FA78F5EE0}"/>
              </a:ext>
            </a:extLst>
          </p:cNvPr>
          <p:cNvSpPr txBox="1"/>
          <p:nvPr/>
        </p:nvSpPr>
        <p:spPr>
          <a:xfrm>
            <a:off x="8509820" y="911474"/>
            <a:ext cx="357402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 err="1">
                <a:latin typeface="+mj-lt"/>
              </a:rPr>
              <a:t>Untuk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fungsi-fungsi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Javascript</a:t>
            </a:r>
            <a:r>
              <a:rPr lang="en-US" sz="2400" i="1" dirty="0">
                <a:latin typeface="+mj-lt"/>
              </a:rPr>
              <a:t> yang </a:t>
            </a:r>
            <a:r>
              <a:rPr lang="en-US" sz="2400" i="1" dirty="0" err="1">
                <a:latin typeface="+mj-lt"/>
              </a:rPr>
              <a:t>panjang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i="1" dirty="0" err="1">
                <a:latin typeface="+mj-lt"/>
              </a:rPr>
              <a:t>ada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baiknya</a:t>
            </a:r>
            <a:r>
              <a:rPr lang="en-US" sz="2400" i="1" dirty="0">
                <a:latin typeface="+mj-lt"/>
              </a:rPr>
              <a:t> script </a:t>
            </a:r>
            <a:r>
              <a:rPr lang="en-US" sz="2400" i="1" dirty="0" err="1">
                <a:latin typeface="+mj-lt"/>
              </a:rPr>
              <a:t>tersebut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b="1" i="1" dirty="0" err="1">
                <a:latin typeface="+mj-lt"/>
              </a:rPr>
              <a:t>disimpan</a:t>
            </a:r>
            <a:r>
              <a:rPr lang="en-US" sz="2400" b="1" i="1" dirty="0">
                <a:latin typeface="+mj-lt"/>
              </a:rPr>
              <a:t> pada file </a:t>
            </a:r>
            <a:r>
              <a:rPr lang="en-US" sz="2400" b="1" i="1" dirty="0" err="1">
                <a:latin typeface="+mj-lt"/>
              </a:rPr>
              <a:t>berbeda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i="1" dirty="0" err="1">
                <a:latin typeface="+mj-lt"/>
              </a:rPr>
              <a:t>kemudian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dipanggil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menggunakan</a:t>
            </a:r>
            <a:r>
              <a:rPr lang="en-US" sz="2400" i="1" dirty="0">
                <a:latin typeface="+mj-lt"/>
              </a:rPr>
              <a:t> script external (</a:t>
            </a:r>
            <a:r>
              <a:rPr lang="en-US" sz="2400" i="1" dirty="0" err="1">
                <a:latin typeface="+mj-lt"/>
              </a:rPr>
              <a:t>seperti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contoh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pertama</a:t>
            </a:r>
            <a:r>
              <a:rPr lang="en-US" sz="2400" i="1" dirty="0">
                <a:latin typeface="+mj-lt"/>
              </a:rPr>
              <a:t>). </a:t>
            </a:r>
            <a:r>
              <a:rPr lang="en-US" sz="2400" i="1" dirty="0" err="1">
                <a:latin typeface="+mj-lt"/>
              </a:rPr>
              <a:t>Dengan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demikian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i="1" dirty="0" err="1">
                <a:latin typeface="+mj-lt"/>
              </a:rPr>
              <a:t>kode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memenuhi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kaidah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b="1" i="1" dirty="0">
                <a:latin typeface="+mj-lt"/>
              </a:rPr>
              <a:t>Modularity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572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1558934"/>
            <a:ext cx="8412580" cy="48704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843343-DEA5-4C1B-9B10-1B4F091167FD}"/>
              </a:ext>
            </a:extLst>
          </p:cNvPr>
          <p:cNvSpPr/>
          <p:nvPr/>
        </p:nvSpPr>
        <p:spPr>
          <a:xfrm>
            <a:off x="442452" y="428625"/>
            <a:ext cx="6767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Membuat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Fungsi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Faktorial</a:t>
            </a:r>
            <a:endParaRPr lang="en-US" sz="44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5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517" y="1426198"/>
            <a:ext cx="6176965" cy="51514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B4B21E-61A7-4C75-A6CC-F94362C820F3}"/>
              </a:ext>
            </a:extLst>
          </p:cNvPr>
          <p:cNvSpPr/>
          <p:nvPr/>
        </p:nvSpPr>
        <p:spPr>
          <a:xfrm>
            <a:off x="560439" y="398602"/>
            <a:ext cx="67679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Membuat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sz="4400" b="1" dirty="0" err="1">
                <a:solidFill>
                  <a:srgbClr val="00B050"/>
                </a:solidFill>
                <a:latin typeface="Candara" panose="020E0502030303020204" pitchFamily="34" charset="0"/>
              </a:rPr>
              <a:t>Fungsi</a:t>
            </a:r>
            <a:r>
              <a:rPr lang="en-US" sz="4400" b="1" dirty="0">
                <a:solidFill>
                  <a:srgbClr val="00B050"/>
                </a:solidFill>
                <a:latin typeface="Candara" panose="020E0502030303020204" pitchFamily="34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18547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490</Words>
  <Application>Microsoft Office PowerPoint</Application>
  <PresentationFormat>Widescreen</PresentationFormat>
  <Paragraphs>76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Candara</vt:lpstr>
      <vt:lpstr>Gama-Sans</vt:lpstr>
      <vt:lpstr>Gama-Serif</vt:lpstr>
      <vt:lpstr>Segoe UI Light</vt:lpstr>
      <vt:lpstr>Office Theme</vt:lpstr>
      <vt:lpstr>1_Office Theme</vt:lpstr>
      <vt:lpstr>Javascript:  Bahasa Pemrograman Web</vt:lpstr>
      <vt:lpstr>Latihan-latihan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 Bahasa Pemrograman Web</dc:title>
  <dc:creator>Dany Puguh Laksono</dc:creator>
  <cp:lastModifiedBy>Dany Puguh Laksono</cp:lastModifiedBy>
  <cp:revision>19</cp:revision>
  <dcterms:created xsi:type="dcterms:W3CDTF">2020-10-01T20:16:22Z</dcterms:created>
  <dcterms:modified xsi:type="dcterms:W3CDTF">2021-02-22T05:35:09Z</dcterms:modified>
</cp:coreProperties>
</file>