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72" r:id="rId3"/>
    <p:sldId id="369" r:id="rId4"/>
    <p:sldId id="376" r:id="rId5"/>
    <p:sldId id="393" r:id="rId6"/>
    <p:sldId id="401" r:id="rId7"/>
    <p:sldId id="395" r:id="rId8"/>
    <p:sldId id="399" r:id="rId9"/>
    <p:sldId id="400" r:id="rId10"/>
    <p:sldId id="402" r:id="rId11"/>
    <p:sldId id="408" r:id="rId12"/>
    <p:sldId id="403" r:id="rId13"/>
    <p:sldId id="404" r:id="rId14"/>
    <p:sldId id="405" r:id="rId15"/>
    <p:sldId id="39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74"/>
  </p:normalViewPr>
  <p:slideViewPr>
    <p:cSldViewPr>
      <p:cViewPr varScale="1">
        <p:scale>
          <a:sx n="64" d="100"/>
          <a:sy n="64" d="100"/>
        </p:scale>
        <p:origin x="128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0EB2-8D2A-4455-8E37-C5045366DFAF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1556-E23B-4157-AC8C-E85763FC94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2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81C3-9FF3-4BFD-A09D-50CAF8958C22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C2FE-1086-457E-86F7-1C01A25A0D67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48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FC1D-E02A-4EA3-9414-E90E8B14FDD4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8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01AB-313C-4E38-AC5D-13D1651D7BC4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89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AD8E-9311-45E4-B221-02D316F04BD3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3D44-5129-4B57-87AC-859614DDF885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9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3161-BF82-4520-AD36-8C0A114D1730}" type="datetime1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6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D2B8-5F67-4E61-9A39-EEE0D03C2714}" type="datetime1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48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52F-31BF-4239-81AC-27AF626D133A}" type="datetime1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75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C0E5-BD93-44DF-B46D-DCA2D926F7B8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9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2E3A-5768-41FF-80F8-6171E55080C9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92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FA4D-2DE3-449E-9771-AA59DBB88B02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Сергей Ковешников, Микроэлектроника 2022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FE90-304F-4378-AACD-4EF497425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08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Учреждение Российской академии наук Институт проблем технологии микроэлектр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43" y="4509120"/>
            <a:ext cx="2068513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7517" y="764704"/>
            <a:ext cx="9144000" cy="22159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Study of SiO</a:t>
            </a:r>
            <a:r>
              <a:rPr lang="en-US" sz="2800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based MOS by capacitance-voltage and thermally stimulated current techniques</a:t>
            </a:r>
          </a:p>
          <a:p>
            <a:endParaRPr lang="ru-RU" sz="28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sz="24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Aliasgari</a:t>
            </a:r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Renani</a:t>
            </a:r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*, O.A. Soltanovich, M.A. Knyazev, </a:t>
            </a:r>
          </a:p>
          <a:p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S.V. </a:t>
            </a:r>
            <a:r>
              <a:rPr lang="en-US" sz="24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Koveshnikov</a:t>
            </a:r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000" i="1" baseline="30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 Microelectronics Technology, RAS,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Chernogolovka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Russia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MIPT,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Dolgoprudny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Russia</a:t>
            </a:r>
            <a:endParaRPr lang="ru-RU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A0D5B549-3552-A143-ABD9-8F8F761BFDCC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10/4/2023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0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5817458"/>
            <a:ext cx="8264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E6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a shallow electron trap as it is seen only at low E field; 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 high E field the electrons are blown out from shallow traps and not detected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4498B7-0ACE-DB44-830F-A21723E17E14}"/>
              </a:ext>
            </a:extLst>
          </p:cNvPr>
          <p:cNvSpPr/>
          <p:nvPr/>
        </p:nvSpPr>
        <p:spPr>
          <a:xfrm>
            <a:off x="179512" y="6753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traps in TSC spectrum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B72E9F-C7EC-4E88-8830-1E1861A68DED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F60ADB13-A596-4CB8-B9D4-5638996E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Дата 1">
            <a:extLst>
              <a:ext uri="{FF2B5EF4-FFF2-40B4-BE49-F238E27FC236}">
                <a16:creationId xmlns:a16="http://schemas.microsoft.com/office/drawing/2014/main" id="{64081D6C-81F0-4A54-9BE6-95FEBFF036DA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10/5/2023</a:t>
            </a:fld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11" name="Таблица 4">
            <a:extLst>
              <a:ext uri="{FF2B5EF4-FFF2-40B4-BE49-F238E27FC236}">
                <a16:creationId xmlns:a16="http://schemas.microsoft.com/office/drawing/2014/main" id="{D5859CFE-EFF8-4EB5-937D-626E4EAC4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99971"/>
              </p:ext>
            </p:extLst>
          </p:nvPr>
        </p:nvGraphicFramePr>
        <p:xfrm>
          <a:off x="179512" y="1302608"/>
          <a:ext cx="878497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60966352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1843200365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367517851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43246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Pulse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at Warming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Peaks in TCS spectra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5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+10V (accumulation, electron injection)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-5.5V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(strong depletion; hole injection; int. states all over contribute to TSC)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E1, E2, E3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i="1" baseline="-250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electron traps in 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i="1" baseline="-250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int. states;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i="1" baseline="-250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hole traps in 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SiO</a:t>
                      </a:r>
                      <a:r>
                        <a:rPr lang="en-US" sz="1600" b="1" i="1" baseline="-25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2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+1V (accumulation, no electron injection)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-5.5V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(strong depletion; hole injection; all int. states contribute to TSC)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E2, E3, E6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i="1" baseline="-250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int. states;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i="1" baseline="-250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hole traps in 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SiO</a:t>
                      </a:r>
                      <a:r>
                        <a:rPr lang="en-US" sz="1600" b="1" i="1" baseline="-25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i="1" baseline="-250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-</a:t>
                      </a:r>
                      <a:r>
                        <a:rPr lang="en-US" sz="1600" i="1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 trap in 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SiO</a:t>
                      </a:r>
                      <a:r>
                        <a:rPr lang="en-US" sz="1600" b="1" i="1" baseline="-25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5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-10V (strong depletion, hole injection)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+1V (accumulation; int. states are filled and do not contribute to TSC)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E3, E7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i="1" baseline="-250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hole traps in 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SiO</a:t>
                      </a:r>
                      <a:r>
                        <a:rPr lang="en-US" sz="1600" b="1" i="1" baseline="-25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600" i="1" baseline="-250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hole traps in 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SiO</a:t>
                      </a:r>
                      <a:r>
                        <a:rPr lang="en-US" sz="1600" b="1" i="1" baseline="-25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8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+10V (accumulation, electron injection)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-2.5V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(weak depletion; only a portion of BG int. states contributes to TSC)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E4, E5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E4, E5 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int. states and/or electron traps in 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SiO</a:t>
                      </a:r>
                      <a:r>
                        <a:rPr lang="en-US" sz="1600" b="1" i="1" baseline="-25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6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b="1" i="1" baseline="300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52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0C3B39-E4AD-4575-8A56-7480F1A1BC54}"/>
              </a:ext>
            </a:extLst>
          </p:cNvPr>
          <p:cNvSpPr txBox="1"/>
          <p:nvPr/>
        </p:nvSpPr>
        <p:spPr>
          <a:xfrm>
            <a:off x="107504" y="476672"/>
            <a:ext cx="8885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traps is done based on knowledge of the part of MOS structure to be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tested and what carriers were injected and trapped</a:t>
            </a:r>
          </a:p>
        </p:txBody>
      </p:sp>
    </p:spTree>
    <p:extLst>
      <p:ext uri="{BB962C8B-B14F-4D97-AF65-F5344CB8AC3E}">
        <p14:creationId xmlns:p14="http://schemas.microsoft.com/office/powerpoint/2010/main" val="215838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4CA868-D1CB-493C-B9F6-5239FB375CBF}"/>
              </a:ext>
            </a:extLst>
          </p:cNvPr>
          <p:cNvSpPr/>
          <p:nvPr/>
        </p:nvSpPr>
        <p:spPr>
          <a:xfrm>
            <a:off x="179512" y="6753"/>
            <a:ext cx="9036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TSC spectra of gamma irradiated and hydrogen plasma treated MOS structures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2A6135-0FB7-488E-AA5F-7E2BF34F1F7A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84475022-8431-4787-8A42-77BB327D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DAB5D361-D259-4070-B79C-0362531222A2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10/5/2023</a:t>
            </a:fld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B28916F4-AC4D-4DEA-87A5-285853741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66976"/>
              </p:ext>
            </p:extLst>
          </p:nvPr>
        </p:nvGraphicFramePr>
        <p:xfrm>
          <a:off x="118861" y="1579618"/>
          <a:ext cx="4237115" cy="314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Graph" r:id="rId3" imgW="4646880" imgH="3451680" progId="Origin50.Graph">
                  <p:embed/>
                </p:oleObj>
              </mc:Choice>
              <mc:Fallback>
                <p:oleObj name="Graph" r:id="rId3" imgW="4646880" imgH="3451680" progId="Origin50.Graph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61" y="1579618"/>
                        <a:ext cx="4237115" cy="3145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2BA19DC2-51C2-4749-9166-2D7B0D585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749752"/>
              </p:ext>
            </p:extLst>
          </p:nvPr>
        </p:nvGraphicFramePr>
        <p:xfrm>
          <a:off x="4355976" y="1579618"/>
          <a:ext cx="4176464" cy="314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Graph" r:id="rId5" imgW="4623840" imgH="3483360" progId="Origin50.Graph">
                  <p:embed/>
                </p:oleObj>
              </mc:Choice>
              <mc:Fallback>
                <p:oleObj name="Graph" r:id="rId5" imgW="4623840" imgH="3483360" progId="Origin50.Graph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0D2D440C-4269-4DF7-A94C-DFCADA1E1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579618"/>
                        <a:ext cx="4176464" cy="3145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B3D161-3F7E-4A07-B16E-0B6B9F3BEAE5}"/>
              </a:ext>
            </a:extLst>
          </p:cNvPr>
          <p:cNvSpPr txBox="1"/>
          <p:nvPr/>
        </p:nvSpPr>
        <p:spPr>
          <a:xfrm>
            <a:off x="1403648" y="1498412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Gamma irradiation</a:t>
            </a:r>
            <a:endParaRPr lang="ru-RU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51329-49D7-4FC7-8476-7284C57A012E}"/>
              </a:ext>
            </a:extLst>
          </p:cNvPr>
          <p:cNvSpPr txBox="1"/>
          <p:nvPr/>
        </p:nvSpPr>
        <p:spPr>
          <a:xfrm>
            <a:off x="5148064" y="1484784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Hydrogen plasma treatment</a:t>
            </a:r>
            <a:endParaRPr lang="ru-RU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6253E-0570-4439-8A95-7AD2883B2D20}"/>
              </a:ext>
            </a:extLst>
          </p:cNvPr>
          <p:cNvSpPr txBox="1"/>
          <p:nvPr/>
        </p:nvSpPr>
        <p:spPr>
          <a:xfrm>
            <a:off x="1268515" y="4621684"/>
            <a:ext cx="24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Radiation defects in Si</a:t>
            </a:r>
            <a:endParaRPr lang="ru-RU" sz="20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C9555-452E-478E-AC37-997F30ACC484}"/>
              </a:ext>
            </a:extLst>
          </p:cNvPr>
          <p:cNvSpPr txBox="1"/>
          <p:nvPr/>
        </p:nvSpPr>
        <p:spPr>
          <a:xfrm>
            <a:off x="5004048" y="4653136"/>
            <a:ext cx="342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 traps in ultra thin SiO</a:t>
            </a:r>
            <a:r>
              <a:rPr lang="en-US" sz="2000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000" i="1" baseline="-2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48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4498B7-0ACE-DB44-830F-A21723E17E14}"/>
              </a:ext>
            </a:extLst>
          </p:cNvPr>
          <p:cNvSpPr/>
          <p:nvPr/>
        </p:nvSpPr>
        <p:spPr>
          <a:xfrm>
            <a:off x="179512" y="6753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520" y="830317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investigated traps generated in Si/SiO</a:t>
            </a:r>
            <a:r>
              <a:rPr lang="en-US" sz="2400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structures by low energy electron irradiation, high energy gamma rays and hydrogen plasma</a:t>
            </a:r>
          </a:p>
          <a:p>
            <a:endParaRPr lang="en-US" sz="24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obtained data and gained experience we can conclude: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TSC is a highly sensitive method to detect traps in MOS devices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TSC can be applied to investigation of any dielectric/semiconductor structure and semi-insulating materials (e.g., GaAs)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help of C-V, traps revealed by TSC can be identified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their location (within dielectric, semiconductor or at the interface)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their nature (trap for electron or for hole)</a:t>
            </a:r>
          </a:p>
          <a:p>
            <a:endParaRPr lang="en-US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highly sensitive electrometer (e.g., Keysight B2987A) for current measurements will allow evaluation of trap activation energy</a:t>
            </a:r>
          </a:p>
          <a:p>
            <a:endParaRPr lang="en-US" sz="24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5A24B7-5970-4C1E-A5F6-1BB195304235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B96B7C1C-A7A8-4B20-B43D-96FF086B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Дата 1">
            <a:extLst>
              <a:ext uri="{FF2B5EF4-FFF2-40B4-BE49-F238E27FC236}">
                <a16:creationId xmlns:a16="http://schemas.microsoft.com/office/drawing/2014/main" id="{7875F0AE-CF55-402C-824A-01D90D0AFC08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10/4/2023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5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4498B7-0ACE-DB44-830F-A21723E17E14}"/>
              </a:ext>
            </a:extLst>
          </p:cNvPr>
          <p:cNvSpPr/>
          <p:nvPr/>
        </p:nvSpPr>
        <p:spPr>
          <a:xfrm>
            <a:off x="179512" y="6753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meters for TSC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640960" cy="4861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689951D-ADD9-46D9-8C72-FDDCEF8CF879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B59D690-3D1F-45EF-AB55-C49D48B4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Дата 1">
            <a:extLst>
              <a:ext uri="{FF2B5EF4-FFF2-40B4-BE49-F238E27FC236}">
                <a16:creationId xmlns:a16="http://schemas.microsoft.com/office/drawing/2014/main" id="{8EA7BAA3-B569-4AF4-8FE1-E5998E671D96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10/4/2023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52F-31BF-4239-81AC-27AF626D133A}" type="datetime1">
              <a:rPr lang="ru-RU" smtClean="0"/>
              <a:t>04.10.2023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14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4498B7-0ACE-DB44-830F-A21723E17E14}"/>
              </a:ext>
            </a:extLst>
          </p:cNvPr>
          <p:cNvSpPr/>
          <p:nvPr/>
        </p:nvSpPr>
        <p:spPr>
          <a:xfrm>
            <a:off x="-3861" y="2636912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24470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52F-31BF-4239-81AC-27AF626D133A}" type="datetime1">
              <a:rPr lang="ru-RU" smtClean="0"/>
              <a:t>04.10.2023</a:t>
            </a:fld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E90-304F-4378-AACD-4EF497425278}" type="slidenum">
              <a:rPr lang="ru-RU" smtClean="0"/>
              <a:t>15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29898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4956214" cy="328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28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27383"/>
            <a:ext cx="9144000" cy="648072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1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sz="2800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applications, requirements and issues</a:t>
            </a:r>
            <a:br>
              <a:rPr lang="ru-RU" sz="1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285750" indent="-285750" algn="l">
              <a:buFont typeface="Courier New" panose="02070309020205020404" pitchFamily="49" charset="0"/>
              <a:buChar char="o"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Major gate dielectric for Si,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MOSFETs</a:t>
            </a:r>
          </a:p>
          <a:p>
            <a:pPr marL="285750" indent="-285750" algn="l">
              <a:buFont typeface="Courier New" panose="02070309020205020404" pitchFamily="49" charset="0"/>
              <a:buChar char="o"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Passivation layer for bipolar transistor IC, Flash Memory, etc.</a:t>
            </a:r>
          </a:p>
          <a:p>
            <a:pPr marL="285750" indent="-285750" algn="l">
              <a:buFont typeface="Courier New" panose="02070309020205020404" pitchFamily="49" charset="0"/>
              <a:buChar char="o"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Active layer for resistive memory</a:t>
            </a:r>
          </a:p>
          <a:p>
            <a:pPr algn="l"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algn="l">
              <a:defRPr/>
            </a:pP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285750" indent="-285750" algn="l">
              <a:buFont typeface="Wingdings" panose="05000000000000000000" pitchFamily="2" charset="2"/>
              <a:buChar char="§"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Stability under bias stress</a:t>
            </a:r>
          </a:p>
          <a:p>
            <a:pPr marL="285750" indent="-285750" algn="l">
              <a:buFont typeface="Wingdings" panose="05000000000000000000" pitchFamily="2" charset="2"/>
              <a:buChar char="§"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Radiation immunity under high and low energy irradiation</a:t>
            </a:r>
          </a:p>
          <a:p>
            <a:pPr marL="285750" indent="-285750" algn="l">
              <a:buFont typeface="Wingdings" panose="05000000000000000000" pitchFamily="2" charset="2"/>
              <a:buChar char="§"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 density of bulk traps and states at the interface with semiconductor</a:t>
            </a:r>
          </a:p>
          <a:p>
            <a:pPr algn="l"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algn="l">
              <a:defRPr/>
            </a:pP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Bulk traps for electrons and holes and interface states as revealed by C-V method</a:t>
            </a: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Quality of thin (less than 10 nm) oxide</a:t>
            </a: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Needs for good metrology</a:t>
            </a:r>
          </a:p>
          <a:p>
            <a:pPr algn="l">
              <a:defRPr/>
            </a:pPr>
            <a:b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48128E-F746-4FC4-B714-08362A8920DE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0CA93D3B-38AA-4E94-B04B-8D30F363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Дата 1">
            <a:extLst>
              <a:ext uri="{FF2B5EF4-FFF2-40B4-BE49-F238E27FC236}">
                <a16:creationId xmlns:a16="http://schemas.microsoft.com/office/drawing/2014/main" id="{9A0DF832-92ED-4A39-A064-B7736171A5EF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10/4/2023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6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83568" y="-1"/>
            <a:ext cx="775404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Defect generation in SiO</a:t>
            </a:r>
            <a:r>
              <a:rPr lang="en-US" sz="2800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Motivation and Objective</a:t>
            </a:r>
          </a:p>
        </p:txBody>
      </p:sp>
      <p:sp>
        <p:nvSpPr>
          <p:cNvPr id="23" name="AutoShape 19" descr="The number of publications on memristor technology from 2010 to 2020 [53]. 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05270" y="620688"/>
            <a:ext cx="425642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energy e-beam irradiation:</a:t>
            </a:r>
          </a:p>
          <a:p>
            <a:pPr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positive charge mainly </a:t>
            </a:r>
          </a:p>
          <a:p>
            <a:pPr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 the SiO</a:t>
            </a:r>
            <a:r>
              <a:rPr lang="en-US" sz="2000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/Si interface revealed by C-V</a:t>
            </a:r>
          </a:p>
          <a:p>
            <a:pPr>
              <a:defRPr/>
            </a:pPr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High-energy gamma-irradiation:</a:t>
            </a:r>
          </a:p>
          <a:p>
            <a:pPr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interface states</a:t>
            </a:r>
          </a:p>
          <a:p>
            <a:pPr>
              <a:defRPr/>
            </a:pPr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Hydrogen passivation in ECR plasma:</a:t>
            </a:r>
          </a:p>
          <a:p>
            <a:pPr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Etching of SiO</a:t>
            </a:r>
            <a:r>
              <a:rPr lang="en-US" sz="2000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and generation of </a:t>
            </a:r>
          </a:p>
          <a:p>
            <a:pPr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positive charge</a:t>
            </a:r>
          </a:p>
          <a:p>
            <a:endParaRPr lang="ru-RU" dirty="0"/>
          </a:p>
        </p:txBody>
      </p:sp>
      <p:grpSp>
        <p:nvGrpSpPr>
          <p:cNvPr id="43" name="Group 3"/>
          <p:cNvGrpSpPr>
            <a:grpSpLocks noChangeAspect="1"/>
          </p:cNvGrpSpPr>
          <p:nvPr/>
        </p:nvGrpSpPr>
        <p:grpSpPr bwMode="auto">
          <a:xfrm>
            <a:off x="4926877" y="692696"/>
            <a:ext cx="3317531" cy="1512168"/>
            <a:chOff x="900" y="1495"/>
            <a:chExt cx="7024" cy="4976"/>
          </a:xfrm>
        </p:grpSpPr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" y="1495"/>
              <a:ext cx="7024" cy="4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5" descr="Inset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" y="3551"/>
              <a:ext cx="2364" cy="1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13164" y="5809327"/>
            <a:ext cx="91374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properties of defects generated in MOS by using both methods:</a:t>
            </a:r>
          </a:p>
          <a:p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capacitance –voltage  and thermally stimulated current</a:t>
            </a:r>
          </a:p>
          <a:p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  <a:p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48770"/>
            <a:ext cx="3168352" cy="163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94850"/>
            <a:ext cx="3168352" cy="167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F9ED788-71A7-4D8C-970D-C4CD8F6F0782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Номер слайда 3">
            <a:extLst>
              <a:ext uri="{FF2B5EF4-FFF2-40B4-BE49-F238E27FC236}">
                <a16:creationId xmlns:a16="http://schemas.microsoft.com/office/drawing/2014/main" id="{9349ACA1-8562-4C4C-A2FD-044BF8DD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Дата 1">
            <a:extLst>
              <a:ext uri="{FF2B5EF4-FFF2-40B4-BE49-F238E27FC236}">
                <a16:creationId xmlns:a16="http://schemas.microsoft.com/office/drawing/2014/main" id="{FEB27E08-D4C4-43CD-B788-16519D92AB7C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10/4/2023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6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BF1FD733-78D6-B749-8243-5ECAB2252B4D}"/>
              </a:ext>
            </a:extLst>
          </p:cNvPr>
          <p:cNvSpPr txBox="1">
            <a:spLocks/>
          </p:cNvSpPr>
          <p:nvPr/>
        </p:nvSpPr>
        <p:spPr bwMode="auto">
          <a:xfrm>
            <a:off x="6705600" y="65087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C26CF-CA51-794D-9FE1-6B99E588CAE9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498B7-0ACE-DB44-830F-A21723E17E14}"/>
              </a:ext>
            </a:extLst>
          </p:cNvPr>
          <p:cNvSpPr/>
          <p:nvPr/>
        </p:nvSpPr>
        <p:spPr>
          <a:xfrm>
            <a:off x="107504" y="0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 of Thermally Stimulated Current (TSC)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3787293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Cooling down under reverse bias →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traps not filled with carriers</a:t>
            </a:r>
          </a:p>
          <a:p>
            <a:pPr>
              <a:defRPr/>
            </a:pP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Charge injection/ Filling: →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traps filled by applying  bias or via optical injection</a:t>
            </a:r>
          </a:p>
          <a:p>
            <a:pPr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Measurement: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is raised with a constant rate under reverse bias</a:t>
            </a:r>
          </a:p>
          <a:p>
            <a:pPr>
              <a:defRPr/>
            </a:pP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 Recording TSC-spectra: →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monitoring the discharging current due to thermal emission from the defect levels</a:t>
            </a:r>
            <a:br>
              <a:rPr lang="ru-RU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solidFill>
                <a:srgbClr val="C00000"/>
              </a:solidFill>
            </a:endParaRPr>
          </a:p>
          <a:p>
            <a:endParaRPr lang="ru-RU" sz="20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7166"/>
            <a:ext cx="54006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95536" y="6540078"/>
            <a:ext cx="2133600" cy="365125"/>
          </a:xfrm>
        </p:spPr>
        <p:txBody>
          <a:bodyPr/>
          <a:lstStyle/>
          <a:p>
            <a:fld id="{F1D805D3-1E65-4DF0-9C5D-EC7C58992A21}" type="datetime1">
              <a:rPr lang="ru-RU" smtClean="0">
                <a:solidFill>
                  <a:schemeClr val="bg1"/>
                </a:solidFill>
              </a:rPr>
              <a:t>04.10.2023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9E33CE2-5056-B246-817E-23C95AA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7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/>
          <p:cNvSpPr txBox="1"/>
          <p:nvPr/>
        </p:nvSpPr>
        <p:spPr>
          <a:xfrm>
            <a:off x="-180528" y="5590981"/>
            <a:ext cx="2084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Reverse bias 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during cooling</a:t>
            </a:r>
            <a:endParaRPr lang="ru-RU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907704" y="5590981"/>
            <a:ext cx="2026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Forward bias 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at LT w/o 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e injection</a:t>
            </a:r>
            <a:endParaRPr lang="ru-RU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211960" y="5590981"/>
            <a:ext cx="2090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Forward bias  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at LT with 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e injection</a:t>
            </a:r>
            <a:endParaRPr lang="ru-RU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54498B7-0ACE-DB44-830F-A21723E17E14}"/>
              </a:ext>
            </a:extLst>
          </p:cNvPr>
          <p:cNvSpPr/>
          <p:nvPr/>
        </p:nvSpPr>
        <p:spPr>
          <a:xfrm>
            <a:off x="107504" y="0"/>
            <a:ext cx="9036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 of Thermally Stimulated Current:</a:t>
            </a:r>
          </a:p>
          <a:p>
            <a:pPr algn="ctr"/>
            <a:r>
              <a:rPr lang="en-US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Choosing measurement conditions based on C-V data</a:t>
            </a:r>
            <a:endParaRPr lang="ru-RU" sz="2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372200" y="5590981"/>
            <a:ext cx="2674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Reverse bias 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during measurement</a:t>
            </a:r>
            <a:endParaRPr lang="ru-RU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" name="Группа 147"/>
          <p:cNvGrpSpPr/>
          <p:nvPr/>
        </p:nvGrpSpPr>
        <p:grpSpPr>
          <a:xfrm>
            <a:off x="4599847" y="3213038"/>
            <a:ext cx="1772354" cy="2232186"/>
            <a:chOff x="6156176" y="603111"/>
            <a:chExt cx="2880320" cy="3473961"/>
          </a:xfrm>
        </p:grpSpPr>
        <p:cxnSp>
          <p:nvCxnSpPr>
            <p:cNvPr id="72" name="Прямая соединительная линия 71"/>
            <p:cNvCxnSpPr/>
            <p:nvPr/>
          </p:nvCxnSpPr>
          <p:spPr>
            <a:xfrm>
              <a:off x="6924866" y="603111"/>
              <a:ext cx="0" cy="2808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7198799" y="1756172"/>
              <a:ext cx="129614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>
              <a:off x="7236296" y="2661277"/>
              <a:ext cx="129614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7020272" y="1886704"/>
              <a:ext cx="156077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653058" y="1467207"/>
              <a:ext cx="35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</a:t>
              </a:r>
              <a:r>
                <a:rPr lang="en-US" baseline="-25000" dirty="0" err="1"/>
                <a:t>c</a:t>
              </a:r>
              <a:endParaRPr lang="ru-RU" baseline="-25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653058" y="1755239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F</a:t>
              </a:r>
              <a:endParaRPr lang="ru-RU" baseline="-25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653058" y="2547327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V</a:t>
              </a:r>
              <a:endParaRPr lang="ru-RU" baseline="-25000" dirty="0"/>
            </a:p>
          </p:txBody>
        </p:sp>
        <p:cxnSp>
          <p:nvCxnSpPr>
            <p:cNvPr id="79" name="Прямая соединительная линия 78"/>
            <p:cNvCxnSpPr/>
            <p:nvPr/>
          </p:nvCxnSpPr>
          <p:spPr>
            <a:xfrm flipV="1">
              <a:off x="6156176" y="603111"/>
              <a:ext cx="768690" cy="66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 flipV="1">
              <a:off x="6156176" y="3411423"/>
              <a:ext cx="768690" cy="665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>
              <a:off x="6156176" y="1268760"/>
              <a:ext cx="0" cy="2808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6888862" y="2242165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/>
            <p:cNvSpPr/>
            <p:nvPr/>
          </p:nvSpPr>
          <p:spPr>
            <a:xfrm>
              <a:off x="6888862" y="2685288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/>
            <p:cNvSpPr/>
            <p:nvPr/>
          </p:nvSpPr>
          <p:spPr>
            <a:xfrm>
              <a:off x="6888862" y="2305597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Овал 84"/>
            <p:cNvSpPr/>
            <p:nvPr/>
          </p:nvSpPr>
          <p:spPr>
            <a:xfrm>
              <a:off x="6888862" y="2366347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/>
            <p:cNvSpPr/>
            <p:nvPr/>
          </p:nvSpPr>
          <p:spPr>
            <a:xfrm>
              <a:off x="6888862" y="2429779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/>
            <p:cNvSpPr/>
            <p:nvPr/>
          </p:nvSpPr>
          <p:spPr>
            <a:xfrm>
              <a:off x="6888862" y="2485194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/>
            <p:cNvSpPr/>
            <p:nvPr/>
          </p:nvSpPr>
          <p:spPr>
            <a:xfrm>
              <a:off x="6888862" y="2548626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/>
            <p:cNvSpPr/>
            <p:nvPr/>
          </p:nvSpPr>
          <p:spPr>
            <a:xfrm>
              <a:off x="6888862" y="2593495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6888862" y="2739945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6888862" y="2791226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/>
            <p:cNvSpPr/>
            <p:nvPr/>
          </p:nvSpPr>
          <p:spPr>
            <a:xfrm>
              <a:off x="6888862" y="2852242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6897147" y="2906248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/>
            <p:cNvSpPr/>
            <p:nvPr/>
          </p:nvSpPr>
          <p:spPr>
            <a:xfrm>
              <a:off x="6897147" y="2960905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6897147" y="3014954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6888862" y="2631282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Дуга 98"/>
            <p:cNvSpPr/>
            <p:nvPr/>
          </p:nvSpPr>
          <p:spPr>
            <a:xfrm rot="16200000">
              <a:off x="6604966" y="2992107"/>
              <a:ext cx="1239249" cy="57606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Дуга 99"/>
            <p:cNvSpPr/>
            <p:nvPr/>
          </p:nvSpPr>
          <p:spPr>
            <a:xfrm rot="16200000">
              <a:off x="6593274" y="2088702"/>
              <a:ext cx="1239249" cy="57606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2" name="Прямая соединительная линия 101"/>
            <p:cNvCxnSpPr/>
            <p:nvPr/>
          </p:nvCxnSpPr>
          <p:spPr>
            <a:xfrm>
              <a:off x="6948265" y="1779207"/>
              <a:ext cx="7200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>
              <a:off x="6948265" y="1851215"/>
              <a:ext cx="7200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6948265" y="1916832"/>
              <a:ext cx="7200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 flipH="1">
              <a:off x="6732240" y="105273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>
              <a:off x="6444208" y="1412776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>
              <a:off x="6588224" y="1600168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>
              <a:off x="6513710" y="1794379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>
              <a:off x="6525082" y="2147617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>
              <a:off x="6513710" y="265639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Овал 120"/>
            <p:cNvSpPr/>
            <p:nvPr/>
          </p:nvSpPr>
          <p:spPr>
            <a:xfrm>
              <a:off x="6524102" y="1385773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Овал 121"/>
            <p:cNvSpPr/>
            <p:nvPr/>
          </p:nvSpPr>
          <p:spPr>
            <a:xfrm>
              <a:off x="6585718" y="1757109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Овал 122"/>
            <p:cNvSpPr/>
            <p:nvPr/>
          </p:nvSpPr>
          <p:spPr>
            <a:xfrm>
              <a:off x="6640498" y="1573165"/>
              <a:ext cx="72008" cy="54006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4" name="Прямая соединительная линия 123"/>
            <p:cNvCxnSpPr/>
            <p:nvPr/>
          </p:nvCxnSpPr>
          <p:spPr>
            <a:xfrm>
              <a:off x="6552220" y="306896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984268" y="8710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endParaRPr lang="ru-RU" dirty="0"/>
            </a:p>
          </p:txBody>
        </p:sp>
      </p:grpSp>
      <p:grpSp>
        <p:nvGrpSpPr>
          <p:cNvPr id="200" name="Группа 199"/>
          <p:cNvGrpSpPr/>
          <p:nvPr/>
        </p:nvGrpSpPr>
        <p:grpSpPr>
          <a:xfrm>
            <a:off x="2517593" y="3199606"/>
            <a:ext cx="1838383" cy="1999042"/>
            <a:chOff x="2517592" y="2614827"/>
            <a:chExt cx="2031467" cy="2096556"/>
          </a:xfrm>
        </p:grpSpPr>
        <p:grpSp>
          <p:nvGrpSpPr>
            <p:cNvPr id="70" name="Группа 69"/>
            <p:cNvGrpSpPr/>
            <p:nvPr/>
          </p:nvGrpSpPr>
          <p:grpSpPr>
            <a:xfrm>
              <a:off x="2517592" y="2614827"/>
              <a:ext cx="2031467" cy="2096556"/>
              <a:chOff x="5436096" y="620688"/>
              <a:chExt cx="2880320" cy="3096344"/>
            </a:xfrm>
          </p:grpSpPr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6204786" y="620688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>
                <a:off x="6478719" y="1773749"/>
                <a:ext cx="129614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>
                <a:off x="6516216" y="2693806"/>
                <a:ext cx="129614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6300192" y="1904281"/>
                <a:ext cx="1560778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7932978" y="1484784"/>
                <a:ext cx="35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baseline="-25000" dirty="0" err="1"/>
                  <a:t>c</a:t>
                </a:r>
                <a:endParaRPr lang="ru-RU" baseline="-25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32978" y="177281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F</a:t>
                </a:r>
                <a:endParaRPr lang="ru-RU" baseline="-25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932978" y="2564904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V</a:t>
                </a:r>
                <a:endParaRPr lang="ru-RU" baseline="-25000" dirty="0"/>
              </a:p>
            </p:txBody>
          </p:sp>
          <p:cxnSp>
            <p:nvCxnSpPr>
              <p:cNvPr id="47" name="Прямая соединительная линия 46"/>
              <p:cNvCxnSpPr/>
              <p:nvPr/>
            </p:nvCxnSpPr>
            <p:spPr>
              <a:xfrm flipV="1">
                <a:off x="5436096" y="620688"/>
                <a:ext cx="76869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V="1">
                <a:off x="5436096" y="3429000"/>
                <a:ext cx="76869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5436096" y="908720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Овал 49"/>
              <p:cNvSpPr/>
              <p:nvPr/>
            </p:nvSpPr>
            <p:spPr>
              <a:xfrm>
                <a:off x="6168782" y="2060848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6168782" y="2503971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6168782" y="2124280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6168782" y="2185030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Овал 53"/>
              <p:cNvSpPr/>
              <p:nvPr/>
            </p:nvSpPr>
            <p:spPr>
              <a:xfrm>
                <a:off x="6168782" y="2248462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Овал 54"/>
              <p:cNvSpPr/>
              <p:nvPr/>
            </p:nvSpPr>
            <p:spPr>
              <a:xfrm>
                <a:off x="6168782" y="2303877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Овал 55"/>
              <p:cNvSpPr/>
              <p:nvPr/>
            </p:nvSpPr>
            <p:spPr>
              <a:xfrm>
                <a:off x="6168782" y="2367309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6168782" y="2412178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Овал 57"/>
              <p:cNvSpPr/>
              <p:nvPr/>
            </p:nvSpPr>
            <p:spPr>
              <a:xfrm>
                <a:off x="6168782" y="2558628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9" name="Овал 58"/>
              <p:cNvSpPr/>
              <p:nvPr/>
            </p:nvSpPr>
            <p:spPr>
              <a:xfrm>
                <a:off x="6168782" y="2609909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6168782" y="2670925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6177067" y="2724931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Овал 61"/>
              <p:cNvSpPr/>
              <p:nvPr/>
            </p:nvSpPr>
            <p:spPr>
              <a:xfrm>
                <a:off x="6177067" y="2779588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Овал 62"/>
              <p:cNvSpPr/>
              <p:nvPr/>
            </p:nvSpPr>
            <p:spPr>
              <a:xfrm>
                <a:off x="6177067" y="2833637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" name="Дуга 65"/>
              <p:cNvSpPr/>
              <p:nvPr/>
            </p:nvSpPr>
            <p:spPr>
              <a:xfrm rot="16200000">
                <a:off x="6213071" y="2701363"/>
                <a:ext cx="591177" cy="57606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7" name="Дуга 66"/>
              <p:cNvSpPr/>
              <p:nvPr/>
            </p:nvSpPr>
            <p:spPr>
              <a:xfrm rot="16200000">
                <a:off x="6192027" y="1780373"/>
                <a:ext cx="591177" cy="57606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/>
              <p:cNvSpPr/>
              <p:nvPr/>
            </p:nvSpPr>
            <p:spPr>
              <a:xfrm>
                <a:off x="6168782" y="2449965"/>
                <a:ext cx="72008" cy="54006"/>
              </a:xfrm>
              <a:prstGeom prst="ellipse">
                <a:avLst/>
              </a:prstGeom>
              <a:solidFill>
                <a:srgbClr val="0070C0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127" name="Прямая соединительная линия 126"/>
            <p:cNvCxnSpPr/>
            <p:nvPr/>
          </p:nvCxnSpPr>
          <p:spPr>
            <a:xfrm>
              <a:off x="2720738" y="3176488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>
              <a:off x="2822312" y="3303372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>
              <a:off x="2769757" y="3434874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>
              <a:off x="2777778" y="3674054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/>
            <p:nvPr/>
          </p:nvCxnSpPr>
          <p:spPr>
            <a:xfrm>
              <a:off x="2769757" y="4018550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34"/>
            <p:cNvCxnSpPr/>
            <p:nvPr/>
          </p:nvCxnSpPr>
          <p:spPr>
            <a:xfrm>
              <a:off x="2796919" y="4297902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Группа 198"/>
          <p:cNvGrpSpPr/>
          <p:nvPr/>
        </p:nvGrpSpPr>
        <p:grpSpPr>
          <a:xfrm>
            <a:off x="384551" y="2944979"/>
            <a:ext cx="1828320" cy="2156155"/>
            <a:chOff x="384551" y="2360200"/>
            <a:chExt cx="2098756" cy="2194070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384551" y="2360200"/>
              <a:ext cx="2098756" cy="2194070"/>
              <a:chOff x="1547664" y="116632"/>
              <a:chExt cx="2975726" cy="3240360"/>
            </a:xfrm>
          </p:grpSpPr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2411760" y="548680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Дуга 7"/>
              <p:cNvSpPr/>
              <p:nvPr/>
            </p:nvSpPr>
            <p:spPr>
              <a:xfrm rot="10800000">
                <a:off x="2411761" y="1700807"/>
                <a:ext cx="720080" cy="93610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Дуга 8"/>
              <p:cNvSpPr/>
              <p:nvPr/>
            </p:nvSpPr>
            <p:spPr>
              <a:xfrm rot="10800000">
                <a:off x="2411760" y="764705"/>
                <a:ext cx="720080" cy="93610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" name="Прямая соединительная линия 10"/>
              <p:cNvCxnSpPr>
                <a:stCxn id="9" idx="0"/>
              </p:cNvCxnSpPr>
              <p:nvPr/>
            </p:nvCxnSpPr>
            <p:spPr>
              <a:xfrm>
                <a:off x="2771800" y="1700809"/>
                <a:ext cx="129614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2771800" y="2636911"/>
                <a:ext cx="129614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411760" y="1832273"/>
                <a:ext cx="165618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139952" y="1412776"/>
                <a:ext cx="35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baseline="-25000" dirty="0" err="1"/>
                  <a:t>c</a:t>
                </a:r>
                <a:endParaRPr lang="ru-RU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39952" y="170080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F</a:t>
                </a:r>
                <a:endParaRPr lang="ru-RU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39952" y="249289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V</a:t>
                </a:r>
                <a:endParaRPr lang="ru-RU" baseline="-25000" dirty="0"/>
              </a:p>
            </p:txBody>
          </p:sp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1547664" y="116632"/>
                <a:ext cx="864096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1547664" y="2924944"/>
                <a:ext cx="864096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1547664" y="116632"/>
                <a:ext cx="0" cy="28083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Овал 21"/>
              <p:cNvSpPr/>
              <p:nvPr/>
            </p:nvSpPr>
            <p:spPr>
              <a:xfrm>
                <a:off x="2375756" y="1403775"/>
                <a:ext cx="72008" cy="54006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2375756" y="1846898"/>
                <a:ext cx="72008" cy="54006"/>
              </a:xfrm>
              <a:prstGeom prst="ellipse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2375756" y="1467207"/>
                <a:ext cx="72008" cy="54006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2375756" y="1527957"/>
                <a:ext cx="72008" cy="54006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2375756" y="1591389"/>
                <a:ext cx="72008" cy="54006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2375756" y="1646804"/>
                <a:ext cx="72008" cy="54006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2375756" y="1710236"/>
                <a:ext cx="72008" cy="54006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2375756" y="1755105"/>
                <a:ext cx="72008" cy="54006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2375756" y="1901555"/>
                <a:ext cx="72008" cy="54006"/>
              </a:xfrm>
              <a:prstGeom prst="ellipse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2375756" y="1952836"/>
                <a:ext cx="72008" cy="54006"/>
              </a:xfrm>
              <a:prstGeom prst="ellipse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2375756" y="2013852"/>
                <a:ext cx="72008" cy="54006"/>
              </a:xfrm>
              <a:prstGeom prst="ellipse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2384041" y="2067858"/>
                <a:ext cx="72008" cy="54006"/>
              </a:xfrm>
              <a:prstGeom prst="ellipse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2384041" y="2122515"/>
                <a:ext cx="72008" cy="54006"/>
              </a:xfrm>
              <a:prstGeom prst="ellipse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384041" y="2176564"/>
                <a:ext cx="72008" cy="54006"/>
              </a:xfrm>
              <a:prstGeom prst="ellipse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136" name="Прямая соединительная линия 135"/>
            <p:cNvCxnSpPr/>
            <p:nvPr/>
          </p:nvCxnSpPr>
          <p:spPr>
            <a:xfrm>
              <a:off x="689271" y="3048500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/>
            <p:nvPr/>
          </p:nvCxnSpPr>
          <p:spPr>
            <a:xfrm>
              <a:off x="790845" y="3175385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/>
            <p:nvPr/>
          </p:nvCxnSpPr>
          <p:spPr>
            <a:xfrm>
              <a:off x="738291" y="3306886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единительная линия 138"/>
            <p:cNvCxnSpPr/>
            <p:nvPr/>
          </p:nvCxnSpPr>
          <p:spPr>
            <a:xfrm>
              <a:off x="746311" y="3546066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единительная линия 139"/>
            <p:cNvCxnSpPr/>
            <p:nvPr/>
          </p:nvCxnSpPr>
          <p:spPr>
            <a:xfrm>
              <a:off x="738291" y="3890562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765451" y="4169914"/>
              <a:ext cx="152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938926" y="3883391"/>
              <a:ext cx="211645" cy="250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ru-RU" dirty="0"/>
            </a:p>
          </p:txBody>
        </p:sp>
      </p:grpSp>
      <p:grpSp>
        <p:nvGrpSpPr>
          <p:cNvPr id="205" name="Группа 204"/>
          <p:cNvGrpSpPr/>
          <p:nvPr/>
        </p:nvGrpSpPr>
        <p:grpSpPr>
          <a:xfrm>
            <a:off x="6771478" y="2843422"/>
            <a:ext cx="1703902" cy="2262247"/>
            <a:chOff x="6771478" y="3770811"/>
            <a:chExt cx="1703902" cy="2262247"/>
          </a:xfrm>
        </p:grpSpPr>
        <p:sp>
          <p:nvSpPr>
            <p:cNvPr id="168" name="Дуга 167"/>
            <p:cNvSpPr/>
            <p:nvPr/>
          </p:nvSpPr>
          <p:spPr>
            <a:xfrm rot="10800000">
              <a:off x="7277946" y="3770811"/>
              <a:ext cx="436967" cy="119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6" name="Прямая соединительная линия 165"/>
            <p:cNvCxnSpPr/>
            <p:nvPr/>
          </p:nvCxnSpPr>
          <p:spPr>
            <a:xfrm>
              <a:off x="7271003" y="4167746"/>
              <a:ext cx="0" cy="186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>
              <a:off x="7490692" y="4958678"/>
              <a:ext cx="742173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>
              <a:off x="7456546" y="5548047"/>
              <a:ext cx="74217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>
              <a:off x="7266260" y="5022719"/>
              <a:ext cx="9483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8255823" y="4744744"/>
              <a:ext cx="205825" cy="244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</a:t>
              </a:r>
              <a:r>
                <a:rPr lang="en-US" baseline="-25000" dirty="0" err="1"/>
                <a:t>c</a:t>
              </a:r>
              <a:endParaRPr lang="ru-RU" baseline="-250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255823" y="4935605"/>
              <a:ext cx="210378" cy="244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F</a:t>
              </a:r>
              <a:endParaRPr lang="ru-RU" baseline="-250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8255823" y="5460474"/>
              <a:ext cx="219557" cy="244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V</a:t>
              </a:r>
              <a:endParaRPr lang="ru-RU" baseline="-25000" dirty="0"/>
            </a:p>
          </p:txBody>
        </p:sp>
        <p:cxnSp>
          <p:nvCxnSpPr>
            <p:cNvPr id="175" name="Прямая соединительная линия 174"/>
            <p:cNvCxnSpPr/>
            <p:nvPr/>
          </p:nvCxnSpPr>
          <p:spPr>
            <a:xfrm>
              <a:off x="6771478" y="3885868"/>
              <a:ext cx="494782" cy="28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>
            <a:xfrm>
              <a:off x="6771478" y="5746766"/>
              <a:ext cx="494782" cy="28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>
            <a:xfrm>
              <a:off x="6771478" y="3885868"/>
              <a:ext cx="0" cy="186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Овал 177"/>
            <p:cNvSpPr/>
            <p:nvPr/>
          </p:nvSpPr>
          <p:spPr>
            <a:xfrm>
              <a:off x="7245644" y="4449623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7245644" y="4743254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7245644" y="4491657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7245644" y="4531912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7245644" y="4573944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7245644" y="4610664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7245644" y="4652697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7245644" y="4682429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7245644" y="4779473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Овал 186"/>
            <p:cNvSpPr/>
            <p:nvPr/>
          </p:nvSpPr>
          <p:spPr>
            <a:xfrm>
              <a:off x="7245644" y="4813453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Овал 187"/>
            <p:cNvSpPr/>
            <p:nvPr/>
          </p:nvSpPr>
          <p:spPr>
            <a:xfrm>
              <a:off x="7245644" y="4853885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Овал 188"/>
            <p:cNvSpPr/>
            <p:nvPr/>
          </p:nvSpPr>
          <p:spPr>
            <a:xfrm>
              <a:off x="7250388" y="4889672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/>
            <p:cNvSpPr/>
            <p:nvPr/>
          </p:nvSpPr>
          <p:spPr>
            <a:xfrm>
              <a:off x="7250388" y="4925889"/>
              <a:ext cx="41232" cy="35787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/>
            <p:cNvSpPr/>
            <p:nvPr/>
          </p:nvSpPr>
          <p:spPr>
            <a:xfrm>
              <a:off x="7250388" y="4961704"/>
              <a:ext cx="41232" cy="35787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6" name="Прямая соединительная линия 155"/>
            <p:cNvCxnSpPr/>
            <p:nvPr/>
          </p:nvCxnSpPr>
          <p:spPr>
            <a:xfrm>
              <a:off x="7018869" y="4559461"/>
              <a:ext cx="123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/>
            <p:nvPr/>
          </p:nvCxnSpPr>
          <p:spPr>
            <a:xfrm>
              <a:off x="7101333" y="4683635"/>
              <a:ext cx="123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/>
            <p:nvPr/>
          </p:nvCxnSpPr>
          <p:spPr>
            <a:xfrm>
              <a:off x="7058666" y="4812326"/>
              <a:ext cx="123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/>
            <p:nvPr/>
          </p:nvCxnSpPr>
          <p:spPr>
            <a:xfrm>
              <a:off x="7065177" y="5046396"/>
              <a:ext cx="123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/>
            <p:nvPr/>
          </p:nvCxnSpPr>
          <p:spPr>
            <a:xfrm>
              <a:off x="7058666" y="5383531"/>
              <a:ext cx="123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Овал 161"/>
            <p:cNvSpPr/>
            <p:nvPr/>
          </p:nvSpPr>
          <p:spPr>
            <a:xfrm>
              <a:off x="7099898" y="4787630"/>
              <a:ext cx="41232" cy="35787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4" name="Прямая соединительная линия 163"/>
            <p:cNvCxnSpPr/>
            <p:nvPr/>
          </p:nvCxnSpPr>
          <p:spPr>
            <a:xfrm>
              <a:off x="7080717" y="5656914"/>
              <a:ext cx="123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Дуга 194"/>
            <p:cNvSpPr/>
            <p:nvPr/>
          </p:nvSpPr>
          <p:spPr>
            <a:xfrm rot="10800000">
              <a:off x="7271003" y="4361524"/>
              <a:ext cx="412318" cy="119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7244310" y="4711022"/>
              <a:ext cx="41232" cy="35787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Овал 203"/>
            <p:cNvSpPr/>
            <p:nvPr/>
          </p:nvSpPr>
          <p:spPr>
            <a:xfrm>
              <a:off x="7147640" y="4665741"/>
              <a:ext cx="41232" cy="35787"/>
            </a:xfrm>
            <a:prstGeom prst="ellipse">
              <a:avLst/>
            </a:prstGeom>
            <a:solidFill>
              <a:srgbClr val="0070C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137169"/>
            <a:ext cx="4216547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" name="Прямоугольник 207"/>
          <p:cNvSpPr/>
          <p:nvPr/>
        </p:nvSpPr>
        <p:spPr>
          <a:xfrm>
            <a:off x="2267744" y="3068960"/>
            <a:ext cx="4320480" cy="3303653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3" name="Прямая со стрелкой 212"/>
          <p:cNvCxnSpPr>
            <a:cxnSpLocks/>
          </p:cNvCxnSpPr>
          <p:nvPr/>
        </p:nvCxnSpPr>
        <p:spPr>
          <a:xfrm flipH="1">
            <a:off x="1051865" y="2455756"/>
            <a:ext cx="2608278" cy="12275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cxnSpLocks/>
          </p:cNvCxnSpPr>
          <p:nvPr/>
        </p:nvCxnSpPr>
        <p:spPr>
          <a:xfrm flipH="1">
            <a:off x="5526456" y="1481687"/>
            <a:ext cx="341690" cy="18722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cxnSpLocks/>
          </p:cNvCxnSpPr>
          <p:nvPr/>
        </p:nvCxnSpPr>
        <p:spPr>
          <a:xfrm flipH="1">
            <a:off x="3584276" y="1598733"/>
            <a:ext cx="1038848" cy="198342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C8D1202F-6AEB-4F69-929C-C8A1605DE25F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Номер слайда 3">
            <a:extLst>
              <a:ext uri="{FF2B5EF4-FFF2-40B4-BE49-F238E27FC236}">
                <a16:creationId xmlns:a16="http://schemas.microsoft.com/office/drawing/2014/main" id="{36ACCBDC-6131-4511-B219-663DE828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Дата 1">
            <a:extLst>
              <a:ext uri="{FF2B5EF4-FFF2-40B4-BE49-F238E27FC236}">
                <a16:creationId xmlns:a16="http://schemas.microsoft.com/office/drawing/2014/main" id="{375E2C0F-044C-48A8-BDC6-0E3242CCB2F3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10/4/2023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/>
              <a:t>6</a:t>
            </a:fld>
            <a:endParaRPr lang="ru-RU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6" y="514508"/>
            <a:ext cx="3793428" cy="213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4498B7-0ACE-DB44-830F-A21723E17E14}"/>
              </a:ext>
            </a:extLst>
          </p:cNvPr>
          <p:cNvSpPr/>
          <p:nvPr/>
        </p:nvSpPr>
        <p:spPr>
          <a:xfrm>
            <a:off x="107504" y="0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 of Thermally Stimulated Current: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732727"/>
            <a:ext cx="4130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Everbeing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station (80K – 450K)</a:t>
            </a:r>
          </a:p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4 micromanipulators and Lake Shore </a:t>
            </a:r>
          </a:p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controller</a:t>
            </a:r>
          </a:p>
          <a:p>
            <a:endParaRPr lang="ru-RU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2701369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TSC experimental setup with originally </a:t>
            </a:r>
          </a:p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developed software </a:t>
            </a:r>
            <a:endParaRPr lang="ru-RU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6013732"/>
            <a:ext cx="403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Parametric Analyzer </a:t>
            </a:r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Keithley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4200A-SCS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6" y="3741129"/>
            <a:ext cx="3804915" cy="213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71" y="3717032"/>
            <a:ext cx="380365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99" y="514508"/>
            <a:ext cx="3879965" cy="218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716016" y="5951021"/>
            <a:ext cx="451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Meter </a:t>
            </a:r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Keithley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2450</a:t>
            </a:r>
          </a:p>
          <a:p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Keysight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2987 Electrometer  (sensitivity 10 </a:t>
            </a:r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679CC74-8828-40BB-B6F7-5E1F47B3FD9B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16B6D702-3CD9-4079-A5E4-6CAEA7670563}"/>
              </a:ext>
            </a:extLst>
          </p:cNvPr>
          <p:cNvSpPr txBox="1">
            <a:spLocks/>
          </p:cNvSpPr>
          <p:nvPr/>
        </p:nvSpPr>
        <p:spPr>
          <a:xfrm>
            <a:off x="6660232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Дата 1">
            <a:extLst>
              <a:ext uri="{FF2B5EF4-FFF2-40B4-BE49-F238E27FC236}">
                <a16:creationId xmlns:a16="http://schemas.microsoft.com/office/drawing/2014/main" id="{87EA0842-52DA-4D19-AE0F-7EF449C27A00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10/4/2023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3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4498B7-0ACE-DB44-830F-A21723E17E14}"/>
              </a:ext>
            </a:extLst>
          </p:cNvPr>
          <p:cNvSpPr/>
          <p:nvPr/>
        </p:nvSpPr>
        <p:spPr>
          <a:xfrm>
            <a:off x="107504" y="0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e-beam irradiated n-MOS: C-V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232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MOS </a:t>
            </a:r>
            <a:r>
              <a:rPr lang="ru-RU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ru-RU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irradiated</a:t>
            </a:r>
            <a:r>
              <a:rPr lang="ru-RU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ru-RU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Jeol</a:t>
            </a:r>
            <a:r>
              <a:rPr lang="ru-RU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JSM 840A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with 20 </a:t>
            </a:r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electrons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dose 500 </a:t>
            </a:r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3645024"/>
            <a:ext cx="89581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Notable changes observed after e-beam irradiation: 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shift to negative voltage is due to positive charge in SiO</a:t>
            </a:r>
            <a:r>
              <a:rPr lang="en-US" sz="2000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bulk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decreased  C-V slope is caused by increased density of interface states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hysteresis indicates formation of “shallow” electron traps in the oxide bulk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increasing  negative bias reveals deep and shallow traps for holes in the oxide</a:t>
            </a:r>
          </a:p>
          <a:p>
            <a:pPr lvl="1"/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C-V slope indicates uniform increase of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over the band gap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is it so?</a:t>
            </a:r>
            <a:endParaRPr lang="en-US" sz="2000" i="1" baseline="-2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shallow are the “shallow” traps? (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 to ~0.7 eV traps emit electrons at RT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611560" y="1196752"/>
            <a:ext cx="3672408" cy="2448272"/>
            <a:chOff x="2123728" y="980728"/>
            <a:chExt cx="5184576" cy="2664296"/>
          </a:xfrm>
        </p:grpSpPr>
        <p:pic>
          <p:nvPicPr>
            <p:cNvPr id="5123" name="Picture 3" descr="D:\_Obmen\ICMNE-23\v16m20-cv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980728"/>
              <a:ext cx="5184576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Прямая со стрелкой 11"/>
            <p:cNvCxnSpPr/>
            <p:nvPr/>
          </p:nvCxnSpPr>
          <p:spPr>
            <a:xfrm flipV="1">
              <a:off x="4139952" y="1916832"/>
              <a:ext cx="144016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V="1">
              <a:off x="3419872" y="2924944"/>
              <a:ext cx="43204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4932040" y="1268760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H="1">
              <a:off x="5004048" y="1484784"/>
              <a:ext cx="43204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4572000" y="1916832"/>
              <a:ext cx="144016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H="1">
              <a:off x="4211960" y="2780928"/>
              <a:ext cx="21602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64179" y="2613708"/>
              <a:ext cx="526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start</a:t>
              </a:r>
              <a:endParaRPr lang="ru-RU" sz="1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60" y="1340768"/>
            <a:ext cx="310356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452320" y="1562002"/>
            <a:ext cx="372931" cy="282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endParaRPr lang="ru-RU" sz="1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6968740" y="2310930"/>
            <a:ext cx="72008" cy="363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092280" y="1726109"/>
            <a:ext cx="288032" cy="11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6444208" y="32129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5364088" y="3032956"/>
            <a:ext cx="360040" cy="16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6379913" y="2310930"/>
            <a:ext cx="136303" cy="386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6855780" y="1562002"/>
            <a:ext cx="308508" cy="62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14B070F-7A22-4513-B177-70D1673EA623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Номер слайда 3">
            <a:extLst>
              <a:ext uri="{FF2B5EF4-FFF2-40B4-BE49-F238E27FC236}">
                <a16:creationId xmlns:a16="http://schemas.microsoft.com/office/drawing/2014/main" id="{DB47429B-CFEF-4AB7-A9D0-F8A370D9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Дата 1">
            <a:extLst>
              <a:ext uri="{FF2B5EF4-FFF2-40B4-BE49-F238E27FC236}">
                <a16:creationId xmlns:a16="http://schemas.microsoft.com/office/drawing/2014/main" id="{60163E92-8947-4B9B-AB40-C99FAFF21EF0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10/4/2023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2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754498B7-0ACE-DB44-830F-A21723E17E14}"/>
              </a:ext>
            </a:extLst>
          </p:cNvPr>
          <p:cNvSpPr/>
          <p:nvPr/>
        </p:nvSpPr>
        <p:spPr>
          <a:xfrm>
            <a:off x="179512" y="6753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e-beam irradiated n-MOS: TSC</a:t>
            </a:r>
          </a:p>
        </p:txBody>
      </p:sp>
      <p:pic>
        <p:nvPicPr>
          <p:cNvPr id="2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207922"/>
            <a:ext cx="3567611" cy="266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2" name="TextBox 281"/>
          <p:cNvSpPr txBox="1"/>
          <p:nvPr/>
        </p:nvSpPr>
        <p:spPr>
          <a:xfrm>
            <a:off x="2828424" y="4008482"/>
            <a:ext cx="375424" cy="335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endParaRPr lang="ru-RU" baseline="-25000" dirty="0">
              <a:solidFill>
                <a:srgbClr val="C00000"/>
              </a:solidFill>
            </a:endParaRPr>
          </a:p>
        </p:txBody>
      </p:sp>
      <p:cxnSp>
        <p:nvCxnSpPr>
          <p:cNvPr id="283" name="Прямая со стрелкой 282"/>
          <p:cNvCxnSpPr/>
          <p:nvPr/>
        </p:nvCxnSpPr>
        <p:spPr>
          <a:xfrm>
            <a:off x="2843808" y="4215217"/>
            <a:ext cx="0" cy="193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2" name="Группа 551"/>
          <p:cNvGrpSpPr/>
          <p:nvPr/>
        </p:nvGrpSpPr>
        <p:grpSpPr>
          <a:xfrm>
            <a:off x="5332292" y="3596055"/>
            <a:ext cx="1671662" cy="1626031"/>
            <a:chOff x="9142821" y="3743051"/>
            <a:chExt cx="1671662" cy="1626031"/>
          </a:xfrm>
        </p:grpSpPr>
        <p:cxnSp>
          <p:nvCxnSpPr>
            <p:cNvPr id="380" name="Прямая соединительная линия 379"/>
            <p:cNvCxnSpPr/>
            <p:nvPr/>
          </p:nvCxnSpPr>
          <p:spPr>
            <a:xfrm>
              <a:off x="9569466" y="3743051"/>
              <a:ext cx="0" cy="147477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Прямая соединительная линия 380"/>
            <p:cNvCxnSpPr/>
            <p:nvPr/>
          </p:nvCxnSpPr>
          <p:spPr>
            <a:xfrm>
              <a:off x="9721506" y="4348576"/>
              <a:ext cx="719397" cy="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Прямая соединительная линия 381"/>
            <p:cNvCxnSpPr/>
            <p:nvPr/>
          </p:nvCxnSpPr>
          <p:spPr>
            <a:xfrm>
              <a:off x="9742318" y="4831739"/>
              <a:ext cx="719397" cy="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Прямая соединительная линия 382"/>
            <p:cNvCxnSpPr/>
            <p:nvPr/>
          </p:nvCxnSpPr>
          <p:spPr>
            <a:xfrm>
              <a:off x="9622419" y="4417124"/>
              <a:ext cx="866276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/>
            <p:cNvSpPr txBox="1"/>
            <p:nvPr/>
          </p:nvSpPr>
          <p:spPr>
            <a:xfrm>
              <a:off x="10528661" y="4196827"/>
              <a:ext cx="270939" cy="2512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</a:t>
              </a:r>
              <a:r>
                <a:rPr lang="en-US" sz="1200" baseline="-25000" dirty="0" err="1"/>
                <a:t>c</a:t>
              </a:r>
              <a:endParaRPr lang="ru-RU" sz="1200" baseline="-25000" dirty="0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10528661" y="4348086"/>
              <a:ext cx="275726" cy="2512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F</a:t>
              </a:r>
              <a:endParaRPr lang="ru-RU" sz="1200" baseline="-25000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10528661" y="4764047"/>
              <a:ext cx="285822" cy="2512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V</a:t>
              </a:r>
              <a:endParaRPr lang="ru-RU" sz="1200" baseline="-25000" dirty="0"/>
            </a:p>
          </p:txBody>
        </p:sp>
        <p:cxnSp>
          <p:nvCxnSpPr>
            <p:cNvPr id="387" name="Прямая соединительная линия 386"/>
            <p:cNvCxnSpPr/>
            <p:nvPr/>
          </p:nvCxnSpPr>
          <p:spPr>
            <a:xfrm flipV="1">
              <a:off x="9142821" y="3743051"/>
              <a:ext cx="426645" cy="15125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Прямая соединительная линия 387"/>
            <p:cNvCxnSpPr/>
            <p:nvPr/>
          </p:nvCxnSpPr>
          <p:spPr>
            <a:xfrm flipV="1">
              <a:off x="9142821" y="5217823"/>
              <a:ext cx="426645" cy="15125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Прямая соединительная линия 388"/>
            <p:cNvCxnSpPr/>
            <p:nvPr/>
          </p:nvCxnSpPr>
          <p:spPr>
            <a:xfrm>
              <a:off x="9142821" y="3894310"/>
              <a:ext cx="0" cy="147477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Овал 389"/>
            <p:cNvSpPr/>
            <p:nvPr/>
          </p:nvSpPr>
          <p:spPr>
            <a:xfrm>
              <a:off x="9549483" y="4499345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91" name="Овал 390"/>
            <p:cNvSpPr/>
            <p:nvPr/>
          </p:nvSpPr>
          <p:spPr>
            <a:xfrm>
              <a:off x="9549483" y="4732049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92" name="Овал 391"/>
            <p:cNvSpPr/>
            <p:nvPr/>
          </p:nvSpPr>
          <p:spPr>
            <a:xfrm>
              <a:off x="9549483" y="4532656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93" name="Овал 392"/>
            <p:cNvSpPr/>
            <p:nvPr/>
          </p:nvSpPr>
          <p:spPr>
            <a:xfrm>
              <a:off x="9549483" y="4564558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94" name="Овал 393"/>
            <p:cNvSpPr/>
            <p:nvPr/>
          </p:nvSpPr>
          <p:spPr>
            <a:xfrm>
              <a:off x="9549483" y="4597869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95" name="Овал 394"/>
            <p:cNvSpPr/>
            <p:nvPr/>
          </p:nvSpPr>
          <p:spPr>
            <a:xfrm>
              <a:off x="9549483" y="4626970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96" name="Овал 395"/>
            <p:cNvSpPr/>
            <p:nvPr/>
          </p:nvSpPr>
          <p:spPr>
            <a:xfrm>
              <a:off x="9549483" y="4660281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97" name="Овал 396"/>
            <p:cNvSpPr/>
            <p:nvPr/>
          </p:nvSpPr>
          <p:spPr>
            <a:xfrm>
              <a:off x="9549483" y="4683844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98" name="Овал 397"/>
            <p:cNvSpPr/>
            <p:nvPr/>
          </p:nvSpPr>
          <p:spPr>
            <a:xfrm>
              <a:off x="9549483" y="4760752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99" name="Овал 398"/>
            <p:cNvSpPr/>
            <p:nvPr/>
          </p:nvSpPr>
          <p:spPr>
            <a:xfrm>
              <a:off x="9549483" y="4787681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00" name="Овал 399"/>
            <p:cNvSpPr/>
            <p:nvPr/>
          </p:nvSpPr>
          <p:spPr>
            <a:xfrm>
              <a:off x="9549483" y="4819723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01" name="Овал 400"/>
            <p:cNvSpPr/>
            <p:nvPr/>
          </p:nvSpPr>
          <p:spPr>
            <a:xfrm>
              <a:off x="9554081" y="4848084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02" name="Овал 401"/>
            <p:cNvSpPr/>
            <p:nvPr/>
          </p:nvSpPr>
          <p:spPr>
            <a:xfrm>
              <a:off x="9554081" y="4876787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03" name="Овал 402"/>
            <p:cNvSpPr/>
            <p:nvPr/>
          </p:nvSpPr>
          <p:spPr>
            <a:xfrm>
              <a:off x="9554081" y="4905171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04" name="Дуга 403"/>
            <p:cNvSpPr/>
            <p:nvPr/>
          </p:nvSpPr>
          <p:spPr>
            <a:xfrm rot="16200000">
              <a:off x="9582898" y="4827101"/>
              <a:ext cx="310454" cy="319732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05" name="Дуга 404"/>
            <p:cNvSpPr/>
            <p:nvPr/>
          </p:nvSpPr>
          <p:spPr>
            <a:xfrm rot="16200000">
              <a:off x="9571217" y="4343447"/>
              <a:ext cx="310454" cy="319732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06" name="Овал 405"/>
            <p:cNvSpPr/>
            <p:nvPr/>
          </p:nvSpPr>
          <p:spPr>
            <a:xfrm>
              <a:off x="9549483" y="4703687"/>
              <a:ext cx="39966" cy="2836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74" name="Прямая соединительная линия 373"/>
            <p:cNvCxnSpPr/>
            <p:nvPr/>
          </p:nvCxnSpPr>
          <p:spPr>
            <a:xfrm>
              <a:off x="9302687" y="4178660"/>
              <a:ext cx="119899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Прямая соединительная линия 374"/>
            <p:cNvCxnSpPr/>
            <p:nvPr/>
          </p:nvCxnSpPr>
          <p:spPr>
            <a:xfrm>
              <a:off x="9382621" y="4277068"/>
              <a:ext cx="119899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Прямая соединительная линия 375"/>
            <p:cNvCxnSpPr/>
            <p:nvPr/>
          </p:nvCxnSpPr>
          <p:spPr>
            <a:xfrm>
              <a:off x="9341263" y="4379057"/>
              <a:ext cx="119899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Прямая соединительная линия 376"/>
            <p:cNvCxnSpPr/>
            <p:nvPr/>
          </p:nvCxnSpPr>
          <p:spPr>
            <a:xfrm>
              <a:off x="9347575" y="4564558"/>
              <a:ext cx="119899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Прямая соединительная линия 377"/>
            <p:cNvCxnSpPr/>
            <p:nvPr/>
          </p:nvCxnSpPr>
          <p:spPr>
            <a:xfrm>
              <a:off x="9341263" y="4831740"/>
              <a:ext cx="119899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Прямая соединительная линия 378"/>
            <p:cNvCxnSpPr/>
            <p:nvPr/>
          </p:nvCxnSpPr>
          <p:spPr>
            <a:xfrm>
              <a:off x="9362638" y="5048398"/>
              <a:ext cx="119899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Прямая соединительная линия 409"/>
            <p:cNvCxnSpPr/>
            <p:nvPr/>
          </p:nvCxnSpPr>
          <p:spPr>
            <a:xfrm>
              <a:off x="9581150" y="4387339"/>
              <a:ext cx="38530" cy="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0" name="Прямоугольник 449"/>
          <p:cNvSpPr/>
          <p:nvPr/>
        </p:nvSpPr>
        <p:spPr>
          <a:xfrm>
            <a:off x="97634" y="3252612"/>
            <a:ext cx="8938862" cy="255934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57" name="Группа 456"/>
          <p:cNvGrpSpPr/>
          <p:nvPr/>
        </p:nvGrpSpPr>
        <p:grpSpPr>
          <a:xfrm>
            <a:off x="3541907" y="3625017"/>
            <a:ext cx="1606157" cy="1763523"/>
            <a:chOff x="3563888" y="3789040"/>
            <a:chExt cx="1606157" cy="1831277"/>
          </a:xfrm>
        </p:grpSpPr>
        <p:cxnSp>
          <p:nvCxnSpPr>
            <p:cNvPr id="460" name="Прямая соединительная линия 459"/>
            <p:cNvCxnSpPr/>
            <p:nvPr/>
          </p:nvCxnSpPr>
          <p:spPr>
            <a:xfrm>
              <a:off x="3973629" y="3789040"/>
              <a:ext cx="0" cy="14803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Прямая соединительная линия 460"/>
            <p:cNvCxnSpPr/>
            <p:nvPr/>
          </p:nvCxnSpPr>
          <p:spPr>
            <a:xfrm>
              <a:off x="4119646" y="4396869"/>
              <a:ext cx="690893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Прямая соединительная линия 461"/>
            <p:cNvCxnSpPr/>
            <p:nvPr/>
          </p:nvCxnSpPr>
          <p:spPr>
            <a:xfrm>
              <a:off x="4139633" y="4873989"/>
              <a:ext cx="690893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Прямая соединительная линия 462"/>
            <p:cNvCxnSpPr/>
            <p:nvPr/>
          </p:nvCxnSpPr>
          <p:spPr>
            <a:xfrm>
              <a:off x="4024484" y="4465678"/>
              <a:ext cx="83195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4894820" y="4244543"/>
              <a:ext cx="260894" cy="2272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</a:t>
              </a:r>
              <a:r>
                <a:rPr lang="en-US" sz="1200" baseline="-25000" dirty="0" err="1"/>
                <a:t>c</a:t>
              </a:r>
              <a:endParaRPr lang="ru-RU" sz="1200" baseline="-25000" dirty="0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4894820" y="4396377"/>
              <a:ext cx="265504" cy="2272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F</a:t>
              </a:r>
              <a:endParaRPr lang="ru-RU" sz="1200" baseline="-25000" dirty="0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4894820" y="4813922"/>
              <a:ext cx="275225" cy="2272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V</a:t>
              </a:r>
              <a:endParaRPr lang="ru-RU" sz="1200" baseline="-25000" dirty="0"/>
            </a:p>
          </p:txBody>
        </p:sp>
        <p:cxnSp>
          <p:nvCxnSpPr>
            <p:cNvPr id="467" name="Прямая соединительная линия 466"/>
            <p:cNvCxnSpPr/>
            <p:nvPr/>
          </p:nvCxnSpPr>
          <p:spPr>
            <a:xfrm flipV="1">
              <a:off x="3563888" y="3789040"/>
              <a:ext cx="409741" cy="350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Прямая соединительная линия 467"/>
            <p:cNvCxnSpPr/>
            <p:nvPr/>
          </p:nvCxnSpPr>
          <p:spPr>
            <a:xfrm flipV="1">
              <a:off x="3563888" y="5269425"/>
              <a:ext cx="409741" cy="350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Прямая соединительная линия 468"/>
            <p:cNvCxnSpPr/>
            <p:nvPr/>
          </p:nvCxnSpPr>
          <p:spPr>
            <a:xfrm>
              <a:off x="3563888" y="4139932"/>
              <a:ext cx="0" cy="14803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Овал 469"/>
            <p:cNvSpPr/>
            <p:nvPr/>
          </p:nvSpPr>
          <p:spPr>
            <a:xfrm>
              <a:off x="3954437" y="4653058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1" name="Овал 470"/>
            <p:cNvSpPr/>
            <p:nvPr/>
          </p:nvSpPr>
          <p:spPr>
            <a:xfrm>
              <a:off x="3954437" y="4886646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2" name="Овал 471"/>
            <p:cNvSpPr/>
            <p:nvPr/>
          </p:nvSpPr>
          <p:spPr>
            <a:xfrm>
              <a:off x="3954437" y="4686495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3" name="Овал 472"/>
            <p:cNvSpPr/>
            <p:nvPr/>
          </p:nvSpPr>
          <p:spPr>
            <a:xfrm>
              <a:off x="3954437" y="4718519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4" name="Овал 473"/>
            <p:cNvSpPr/>
            <p:nvPr/>
          </p:nvSpPr>
          <p:spPr>
            <a:xfrm>
              <a:off x="3954437" y="4751957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5" name="Овал 474"/>
            <p:cNvSpPr/>
            <p:nvPr/>
          </p:nvSpPr>
          <p:spPr>
            <a:xfrm>
              <a:off x="3954437" y="4781168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6" name="Овал 475"/>
            <p:cNvSpPr/>
            <p:nvPr/>
          </p:nvSpPr>
          <p:spPr>
            <a:xfrm>
              <a:off x="3954437" y="4814606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7" name="Овал 476"/>
            <p:cNvSpPr/>
            <p:nvPr/>
          </p:nvSpPr>
          <p:spPr>
            <a:xfrm>
              <a:off x="3954437" y="4838259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8" name="Овал 477"/>
            <p:cNvSpPr/>
            <p:nvPr/>
          </p:nvSpPr>
          <p:spPr>
            <a:xfrm>
              <a:off x="3954437" y="4915459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9" name="Овал 478"/>
            <p:cNvSpPr/>
            <p:nvPr/>
          </p:nvSpPr>
          <p:spPr>
            <a:xfrm>
              <a:off x="3954437" y="4942491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80" name="Овал 479"/>
            <p:cNvSpPr/>
            <p:nvPr/>
          </p:nvSpPr>
          <p:spPr>
            <a:xfrm>
              <a:off x="3954437" y="4974655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81" name="Овал 480"/>
            <p:cNvSpPr/>
            <p:nvPr/>
          </p:nvSpPr>
          <p:spPr>
            <a:xfrm>
              <a:off x="3958853" y="5003125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82" name="Овал 481"/>
            <p:cNvSpPr/>
            <p:nvPr/>
          </p:nvSpPr>
          <p:spPr>
            <a:xfrm>
              <a:off x="3958853" y="5031936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83" name="Овал 482"/>
            <p:cNvSpPr/>
            <p:nvPr/>
          </p:nvSpPr>
          <p:spPr>
            <a:xfrm>
              <a:off x="3958853" y="5060428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84" name="Овал 483"/>
            <p:cNvSpPr/>
            <p:nvPr/>
          </p:nvSpPr>
          <p:spPr>
            <a:xfrm>
              <a:off x="3954437" y="4858178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85" name="Дуга 484"/>
            <p:cNvSpPr/>
            <p:nvPr/>
          </p:nvSpPr>
          <p:spPr>
            <a:xfrm rot="16200000">
              <a:off x="3806762" y="5046687"/>
              <a:ext cx="653263" cy="307064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86" name="Дуга 485"/>
            <p:cNvSpPr/>
            <p:nvPr/>
          </p:nvSpPr>
          <p:spPr>
            <a:xfrm rot="16200000">
              <a:off x="3800530" y="4570462"/>
              <a:ext cx="653263" cy="307064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487" name="Прямая соединительная линия 486"/>
            <p:cNvCxnSpPr/>
            <p:nvPr/>
          </p:nvCxnSpPr>
          <p:spPr>
            <a:xfrm>
              <a:off x="3986101" y="4409012"/>
              <a:ext cx="38382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Прямая соединительная линия 487"/>
            <p:cNvCxnSpPr/>
            <p:nvPr/>
          </p:nvCxnSpPr>
          <p:spPr>
            <a:xfrm>
              <a:off x="3986101" y="4446970"/>
              <a:ext cx="38382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Прямая соединительная линия 488"/>
            <p:cNvCxnSpPr/>
            <p:nvPr/>
          </p:nvCxnSpPr>
          <p:spPr>
            <a:xfrm>
              <a:off x="3986101" y="4481560"/>
              <a:ext cx="38382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Прямая соединительная линия 489"/>
            <p:cNvCxnSpPr/>
            <p:nvPr/>
          </p:nvCxnSpPr>
          <p:spPr>
            <a:xfrm>
              <a:off x="3717420" y="4215850"/>
              <a:ext cx="1151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Прямая соединительная линия 490"/>
            <p:cNvCxnSpPr/>
            <p:nvPr/>
          </p:nvCxnSpPr>
          <p:spPr>
            <a:xfrm>
              <a:off x="3794186" y="4314633"/>
              <a:ext cx="1151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Прямая соединительная линия 491"/>
            <p:cNvCxnSpPr/>
            <p:nvPr/>
          </p:nvCxnSpPr>
          <p:spPr>
            <a:xfrm>
              <a:off x="3754467" y="4417010"/>
              <a:ext cx="1151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Прямая соединительная линия 492"/>
            <p:cNvCxnSpPr/>
            <p:nvPr/>
          </p:nvCxnSpPr>
          <p:spPr>
            <a:xfrm>
              <a:off x="3760529" y="4603217"/>
              <a:ext cx="1151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Прямая соединительная линия 493"/>
            <p:cNvCxnSpPr/>
            <p:nvPr/>
          </p:nvCxnSpPr>
          <p:spPr>
            <a:xfrm>
              <a:off x="3754467" y="4871415"/>
              <a:ext cx="1151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Овал 494"/>
            <p:cNvSpPr/>
            <p:nvPr/>
          </p:nvSpPr>
          <p:spPr>
            <a:xfrm>
              <a:off x="3760007" y="4201616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6" name="Овал 495"/>
            <p:cNvSpPr/>
            <p:nvPr/>
          </p:nvSpPr>
          <p:spPr>
            <a:xfrm>
              <a:off x="3792850" y="4397363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7" name="Овал 496"/>
            <p:cNvSpPr/>
            <p:nvPr/>
          </p:nvSpPr>
          <p:spPr>
            <a:xfrm>
              <a:off x="3822050" y="4300398"/>
              <a:ext cx="38383" cy="28469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498" name="Прямая соединительная линия 497"/>
            <p:cNvCxnSpPr/>
            <p:nvPr/>
          </p:nvCxnSpPr>
          <p:spPr>
            <a:xfrm>
              <a:off x="3774995" y="5088897"/>
              <a:ext cx="1151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2" name="TextBox 501"/>
          <p:cNvSpPr txBox="1"/>
          <p:nvPr/>
        </p:nvSpPr>
        <p:spPr>
          <a:xfrm>
            <a:off x="3370648" y="3252612"/>
            <a:ext cx="1417376" cy="307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During pulse</a:t>
            </a:r>
            <a:endParaRPr lang="ru-RU" sz="16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Дуга 503"/>
          <p:cNvSpPr/>
          <p:nvPr/>
        </p:nvSpPr>
        <p:spPr>
          <a:xfrm rot="10800000">
            <a:off x="7642626" y="3450928"/>
            <a:ext cx="412697" cy="87627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200">
              <a:solidFill>
                <a:srgbClr val="002060"/>
              </a:solidFill>
            </a:endParaRPr>
          </a:p>
        </p:txBody>
      </p:sp>
      <p:grpSp>
        <p:nvGrpSpPr>
          <p:cNvPr id="499" name="Группа 498"/>
          <p:cNvGrpSpPr/>
          <p:nvPr/>
        </p:nvGrpSpPr>
        <p:grpSpPr>
          <a:xfrm>
            <a:off x="7164288" y="3535604"/>
            <a:ext cx="1719619" cy="1580214"/>
            <a:chOff x="7164288" y="3871737"/>
            <a:chExt cx="1719619" cy="1742125"/>
          </a:xfrm>
        </p:grpSpPr>
        <p:cxnSp>
          <p:nvCxnSpPr>
            <p:cNvPr id="505" name="Прямая соединительная линия 504"/>
            <p:cNvCxnSpPr/>
            <p:nvPr/>
          </p:nvCxnSpPr>
          <p:spPr>
            <a:xfrm>
              <a:off x="7636069" y="4100439"/>
              <a:ext cx="0" cy="1509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Прямая соединительная линия 505"/>
            <p:cNvCxnSpPr/>
            <p:nvPr/>
          </p:nvCxnSpPr>
          <p:spPr>
            <a:xfrm>
              <a:off x="7843556" y="4742162"/>
              <a:ext cx="700952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Прямая соединительная линия 506"/>
            <p:cNvCxnSpPr/>
            <p:nvPr/>
          </p:nvCxnSpPr>
          <p:spPr>
            <a:xfrm>
              <a:off x="7811306" y="5220348"/>
              <a:ext cx="70095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Прямая соединительная линия 507"/>
            <p:cNvCxnSpPr/>
            <p:nvPr/>
          </p:nvCxnSpPr>
          <p:spPr>
            <a:xfrm>
              <a:off x="7631589" y="4794122"/>
              <a:ext cx="89565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8566191" y="4568588"/>
              <a:ext cx="3011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2060"/>
                  </a:solidFill>
                </a:rPr>
                <a:t>E</a:t>
              </a:r>
              <a:r>
                <a:rPr lang="en-US" sz="1200" baseline="-25000" dirty="0" err="1">
                  <a:solidFill>
                    <a:srgbClr val="002060"/>
                  </a:solidFill>
                </a:rPr>
                <a:t>c</a:t>
              </a:r>
              <a:endParaRPr lang="ru-RU" sz="12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8566191" y="4723441"/>
              <a:ext cx="3064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E</a:t>
              </a:r>
              <a:r>
                <a:rPr lang="en-US" sz="1200" baseline="-25000" dirty="0">
                  <a:solidFill>
                    <a:srgbClr val="002060"/>
                  </a:solidFill>
                </a:rPr>
                <a:t>F</a:t>
              </a:r>
              <a:endParaRPr lang="ru-RU" sz="1200" baseline="-25000" dirty="0">
                <a:solidFill>
                  <a:srgbClr val="002060"/>
                </a:solidFill>
              </a:endParaRPr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8566191" y="5149296"/>
              <a:ext cx="3177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E</a:t>
              </a:r>
              <a:r>
                <a:rPr lang="en-US" sz="1200" baseline="-25000" dirty="0">
                  <a:solidFill>
                    <a:srgbClr val="002060"/>
                  </a:solidFill>
                </a:rPr>
                <a:t>V</a:t>
              </a:r>
              <a:endParaRPr lang="ru-RU" sz="1200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512" name="Прямая соединительная линия 511"/>
            <p:cNvCxnSpPr/>
            <p:nvPr/>
          </p:nvCxnSpPr>
          <p:spPr>
            <a:xfrm>
              <a:off x="7164288" y="3871737"/>
              <a:ext cx="467301" cy="232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Прямая соединительная линия 512"/>
            <p:cNvCxnSpPr/>
            <p:nvPr/>
          </p:nvCxnSpPr>
          <p:spPr>
            <a:xfrm>
              <a:off x="7164288" y="5381579"/>
              <a:ext cx="467301" cy="232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Прямая соединительная линия 513"/>
            <p:cNvCxnSpPr/>
            <p:nvPr/>
          </p:nvCxnSpPr>
          <p:spPr>
            <a:xfrm>
              <a:off x="7164288" y="3871737"/>
              <a:ext cx="0" cy="1509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Овал 514"/>
            <p:cNvSpPr/>
            <p:nvPr/>
          </p:nvSpPr>
          <p:spPr>
            <a:xfrm>
              <a:off x="7612118" y="4329140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16" name="Овал 515"/>
            <p:cNvSpPr/>
            <p:nvPr/>
          </p:nvSpPr>
          <p:spPr>
            <a:xfrm>
              <a:off x="7612118" y="4567378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17" name="Овал 516"/>
            <p:cNvSpPr/>
            <p:nvPr/>
          </p:nvSpPr>
          <p:spPr>
            <a:xfrm>
              <a:off x="7612118" y="4363244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18" name="Овал 517"/>
            <p:cNvSpPr/>
            <p:nvPr/>
          </p:nvSpPr>
          <p:spPr>
            <a:xfrm>
              <a:off x="7612118" y="4395905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19" name="Овал 518"/>
            <p:cNvSpPr/>
            <p:nvPr/>
          </p:nvSpPr>
          <p:spPr>
            <a:xfrm>
              <a:off x="7612118" y="4430008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20" name="Овал 519"/>
            <p:cNvSpPr/>
            <p:nvPr/>
          </p:nvSpPr>
          <p:spPr>
            <a:xfrm>
              <a:off x="7612118" y="4459801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21" name="Овал 520"/>
            <p:cNvSpPr/>
            <p:nvPr/>
          </p:nvSpPr>
          <p:spPr>
            <a:xfrm>
              <a:off x="7612118" y="4493904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22" name="Овал 521"/>
            <p:cNvSpPr/>
            <p:nvPr/>
          </p:nvSpPr>
          <p:spPr>
            <a:xfrm>
              <a:off x="7612118" y="4518027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23" name="Овал 522"/>
            <p:cNvSpPr/>
            <p:nvPr/>
          </p:nvSpPr>
          <p:spPr>
            <a:xfrm>
              <a:off x="7612118" y="4596764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24" name="Овал 523"/>
            <p:cNvSpPr/>
            <p:nvPr/>
          </p:nvSpPr>
          <p:spPr>
            <a:xfrm>
              <a:off x="7612118" y="4624334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25" name="Овал 524"/>
            <p:cNvSpPr/>
            <p:nvPr/>
          </p:nvSpPr>
          <p:spPr>
            <a:xfrm>
              <a:off x="7612118" y="4657138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26" name="Овал 525"/>
            <p:cNvSpPr/>
            <p:nvPr/>
          </p:nvSpPr>
          <p:spPr>
            <a:xfrm>
              <a:off x="7616599" y="4686174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27" name="Овал 526"/>
            <p:cNvSpPr/>
            <p:nvPr/>
          </p:nvSpPr>
          <p:spPr>
            <a:xfrm>
              <a:off x="7616599" y="4715559"/>
              <a:ext cx="38942" cy="29036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28" name="Овал 527"/>
            <p:cNvSpPr/>
            <p:nvPr/>
          </p:nvSpPr>
          <p:spPr>
            <a:xfrm>
              <a:off x="7616599" y="4744618"/>
              <a:ext cx="38942" cy="29036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cxnSp>
          <p:nvCxnSpPr>
            <p:cNvPr id="529" name="Прямая соединительная линия 528"/>
            <p:cNvCxnSpPr/>
            <p:nvPr/>
          </p:nvCxnSpPr>
          <p:spPr>
            <a:xfrm>
              <a:off x="7397939" y="4418257"/>
              <a:ext cx="116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Прямая соединительная линия 529"/>
            <p:cNvCxnSpPr/>
            <p:nvPr/>
          </p:nvCxnSpPr>
          <p:spPr>
            <a:xfrm>
              <a:off x="7475822" y="4519006"/>
              <a:ext cx="116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Прямая соединительная линия 530"/>
            <p:cNvCxnSpPr/>
            <p:nvPr/>
          </p:nvCxnSpPr>
          <p:spPr>
            <a:xfrm>
              <a:off x="7435525" y="4623420"/>
              <a:ext cx="116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Прямая соединительная линия 531"/>
            <p:cNvCxnSpPr/>
            <p:nvPr/>
          </p:nvCxnSpPr>
          <p:spPr>
            <a:xfrm>
              <a:off x="7441675" y="4813333"/>
              <a:ext cx="116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Прямая соединительная линия 532"/>
            <p:cNvCxnSpPr/>
            <p:nvPr/>
          </p:nvCxnSpPr>
          <p:spPr>
            <a:xfrm>
              <a:off x="7435525" y="5086867"/>
              <a:ext cx="116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Овал 533"/>
            <p:cNvSpPr/>
            <p:nvPr/>
          </p:nvSpPr>
          <p:spPr>
            <a:xfrm>
              <a:off x="7474467" y="4603382"/>
              <a:ext cx="38942" cy="29036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cxnSp>
          <p:nvCxnSpPr>
            <p:cNvPr id="535" name="Прямая соединительная линия 534"/>
            <p:cNvCxnSpPr/>
            <p:nvPr/>
          </p:nvCxnSpPr>
          <p:spPr>
            <a:xfrm>
              <a:off x="7456351" y="5308677"/>
              <a:ext cx="116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Дуга 535"/>
            <p:cNvSpPr/>
            <p:nvPr/>
          </p:nvSpPr>
          <p:spPr>
            <a:xfrm rot="10800000">
              <a:off x="7636069" y="4257661"/>
              <a:ext cx="389417" cy="96605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37" name="Овал 536"/>
            <p:cNvSpPr/>
            <p:nvPr/>
          </p:nvSpPr>
          <p:spPr>
            <a:xfrm>
              <a:off x="7610858" y="4541226"/>
              <a:ext cx="38942" cy="290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  <p:sp>
          <p:nvSpPr>
            <p:cNvPr id="538" name="Овал 537"/>
            <p:cNvSpPr/>
            <p:nvPr/>
          </p:nvSpPr>
          <p:spPr>
            <a:xfrm>
              <a:off x="7519557" y="4504488"/>
              <a:ext cx="38942" cy="29036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002060"/>
                </a:solidFill>
              </a:endParaRPr>
            </a:p>
          </p:txBody>
        </p:sp>
      </p:grpSp>
      <p:sp>
        <p:nvSpPr>
          <p:cNvPr id="540" name="TextBox 539"/>
          <p:cNvSpPr txBox="1"/>
          <p:nvPr/>
        </p:nvSpPr>
        <p:spPr>
          <a:xfrm>
            <a:off x="7259080" y="3221189"/>
            <a:ext cx="1712328" cy="307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During warming</a:t>
            </a:r>
            <a:endParaRPr lang="ru-RU" sz="16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3" name="Прямая со стрелкой 542"/>
          <p:cNvCxnSpPr/>
          <p:nvPr/>
        </p:nvCxnSpPr>
        <p:spPr>
          <a:xfrm>
            <a:off x="1979712" y="3983118"/>
            <a:ext cx="0" cy="193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TextBox 543"/>
          <p:cNvSpPr txBox="1"/>
          <p:nvPr/>
        </p:nvSpPr>
        <p:spPr>
          <a:xfrm>
            <a:off x="1619672" y="3778743"/>
            <a:ext cx="375424" cy="335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ru-RU" baseline="-25000" dirty="0">
              <a:solidFill>
                <a:srgbClr val="C00000"/>
              </a:solidFill>
            </a:endParaRPr>
          </a:p>
        </p:txBody>
      </p:sp>
      <p:cxnSp>
        <p:nvCxnSpPr>
          <p:cNvPr id="545" name="Прямая со стрелкой 544"/>
          <p:cNvCxnSpPr/>
          <p:nvPr/>
        </p:nvCxnSpPr>
        <p:spPr>
          <a:xfrm>
            <a:off x="1187624" y="3985477"/>
            <a:ext cx="0" cy="193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extBox 545"/>
          <p:cNvSpPr txBox="1"/>
          <p:nvPr/>
        </p:nvSpPr>
        <p:spPr>
          <a:xfrm>
            <a:off x="1187624" y="3713427"/>
            <a:ext cx="375424" cy="335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endParaRPr lang="ru-RU" baseline="-25000" dirty="0">
              <a:solidFill>
                <a:srgbClr val="C00000"/>
              </a:solidFill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4993170" y="3264646"/>
            <a:ext cx="1451038" cy="307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During pulse</a:t>
            </a:r>
            <a:endParaRPr lang="ru-RU" sz="16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480009" y="2583419"/>
            <a:ext cx="398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Different portions of BG for </a:t>
            </a:r>
            <a:r>
              <a:rPr lang="en-US" sz="1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interface states + </a:t>
            </a:r>
          </a:p>
          <a:p>
            <a:r>
              <a:rPr lang="en-US" sz="1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same shallow electron traps </a:t>
            </a:r>
            <a:r>
              <a:rPr lang="en-US" sz="1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TSC</a:t>
            </a:r>
            <a:endParaRPr lang="ru-RU" sz="14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608950" y="542504"/>
            <a:ext cx="1417376" cy="30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During pulse</a:t>
            </a:r>
            <a:endParaRPr lang="ru-RU" sz="16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3" name="Группа 552"/>
          <p:cNvGrpSpPr/>
          <p:nvPr/>
        </p:nvGrpSpPr>
        <p:grpSpPr>
          <a:xfrm>
            <a:off x="-36512" y="476674"/>
            <a:ext cx="3604123" cy="2591428"/>
            <a:chOff x="-36512" y="476674"/>
            <a:chExt cx="3604123" cy="259142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476674"/>
              <a:ext cx="3604123" cy="259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4" name="Прямая со стрелкой 273"/>
            <p:cNvCxnSpPr/>
            <p:nvPr/>
          </p:nvCxnSpPr>
          <p:spPr>
            <a:xfrm>
              <a:off x="1187624" y="1069143"/>
              <a:ext cx="0" cy="19511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1187624" y="1051963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n-US" baseline="-25000" dirty="0">
                  <a:solidFill>
                    <a:srgbClr val="C00000"/>
                  </a:solidFill>
                </a:rPr>
                <a:t>1</a:t>
              </a:r>
              <a:endParaRPr lang="ru-RU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619672" y="937483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n-US" baseline="-25000" dirty="0">
                  <a:solidFill>
                    <a:srgbClr val="C00000"/>
                  </a:solidFill>
                </a:rPr>
                <a:t>2</a:t>
              </a:r>
              <a:endParaRPr lang="ru-RU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279" name="Прямая со стрелкой 278"/>
            <p:cNvCxnSpPr/>
            <p:nvPr/>
          </p:nvCxnSpPr>
          <p:spPr>
            <a:xfrm>
              <a:off x="1979712" y="1003313"/>
              <a:ext cx="0" cy="19511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 стрелкой 279"/>
            <p:cNvCxnSpPr/>
            <p:nvPr/>
          </p:nvCxnSpPr>
          <p:spPr>
            <a:xfrm>
              <a:off x="2915816" y="1400670"/>
              <a:ext cx="0" cy="19511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2902162" y="1192308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n-US" baseline="-25000" dirty="0">
                  <a:solidFill>
                    <a:srgbClr val="C00000"/>
                  </a:solidFill>
                </a:rPr>
                <a:t>3</a:t>
              </a:r>
              <a:endParaRPr lang="ru-RU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284" name="Прямая со стрелкой 283"/>
            <p:cNvCxnSpPr/>
            <p:nvPr/>
          </p:nvCxnSpPr>
          <p:spPr>
            <a:xfrm>
              <a:off x="2051720" y="1729820"/>
              <a:ext cx="0" cy="19511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/>
            <p:cNvSpPr txBox="1"/>
            <p:nvPr/>
          </p:nvSpPr>
          <p:spPr>
            <a:xfrm>
              <a:off x="1691680" y="1653117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E</a:t>
              </a:r>
              <a:r>
                <a:rPr lang="en-US" baseline="-25000" dirty="0">
                  <a:solidFill>
                    <a:srgbClr val="002060"/>
                  </a:solidFill>
                </a:rPr>
                <a:t>4</a:t>
              </a:r>
              <a:endParaRPr lang="ru-RU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286" name="Прямая со стрелкой 285"/>
            <p:cNvCxnSpPr/>
            <p:nvPr/>
          </p:nvCxnSpPr>
          <p:spPr>
            <a:xfrm>
              <a:off x="2411760" y="1203181"/>
              <a:ext cx="0" cy="19511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396376" y="1069143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E</a:t>
              </a:r>
              <a:r>
                <a:rPr lang="en-US" baseline="-25000" dirty="0">
                  <a:solidFill>
                    <a:srgbClr val="002060"/>
                  </a:solidFill>
                </a:rPr>
                <a:t>5</a:t>
              </a:r>
              <a:endParaRPr lang="ru-RU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7" name="Группа 236"/>
          <p:cNvGrpSpPr/>
          <p:nvPr/>
        </p:nvGrpSpPr>
        <p:grpSpPr>
          <a:xfrm>
            <a:off x="7335545" y="805823"/>
            <a:ext cx="1880463" cy="1677997"/>
            <a:chOff x="2555776" y="3284984"/>
            <a:chExt cx="1991049" cy="2262247"/>
          </a:xfrm>
        </p:grpSpPr>
        <p:sp>
          <p:nvSpPr>
            <p:cNvPr id="238" name="Дуга 237"/>
            <p:cNvSpPr/>
            <p:nvPr/>
          </p:nvSpPr>
          <p:spPr>
            <a:xfrm rot="10800000">
              <a:off x="3062244" y="3284984"/>
              <a:ext cx="436967" cy="1190677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239" name="Прямая соединительная линия 238"/>
            <p:cNvCxnSpPr/>
            <p:nvPr/>
          </p:nvCxnSpPr>
          <p:spPr>
            <a:xfrm>
              <a:off x="3055301" y="3681919"/>
              <a:ext cx="0" cy="18608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Прямая соединительная линия 239"/>
            <p:cNvCxnSpPr/>
            <p:nvPr/>
          </p:nvCxnSpPr>
          <p:spPr>
            <a:xfrm>
              <a:off x="3274990" y="4472851"/>
              <a:ext cx="742173" cy="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единительная линия 240"/>
            <p:cNvCxnSpPr/>
            <p:nvPr/>
          </p:nvCxnSpPr>
          <p:spPr>
            <a:xfrm>
              <a:off x="3240844" y="5062220"/>
              <a:ext cx="742173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41"/>
            <p:cNvCxnSpPr/>
            <p:nvPr/>
          </p:nvCxnSpPr>
          <p:spPr>
            <a:xfrm>
              <a:off x="3050558" y="4536892"/>
              <a:ext cx="948331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4040122" y="4258918"/>
              <a:ext cx="480319" cy="3764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</a:t>
              </a:r>
              <a:r>
                <a:rPr lang="en-US" sz="1200" baseline="-25000" dirty="0" err="1"/>
                <a:t>c</a:t>
              </a:r>
              <a:endParaRPr lang="ru-RU" sz="1200" baseline="-250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040122" y="4449777"/>
              <a:ext cx="488806" cy="3764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F</a:t>
              </a:r>
              <a:endParaRPr lang="ru-RU" sz="1200" baseline="-250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040122" y="4974648"/>
              <a:ext cx="506703" cy="3764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V</a:t>
              </a:r>
              <a:endParaRPr lang="ru-RU" sz="1200" baseline="-25000" dirty="0"/>
            </a:p>
          </p:txBody>
        </p:sp>
        <p:cxnSp>
          <p:nvCxnSpPr>
            <p:cNvPr id="246" name="Прямая соединительная линия 245"/>
            <p:cNvCxnSpPr/>
            <p:nvPr/>
          </p:nvCxnSpPr>
          <p:spPr>
            <a:xfrm>
              <a:off x="2555776" y="3400041"/>
              <a:ext cx="494782" cy="2862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Прямая соединительная линия 246"/>
            <p:cNvCxnSpPr/>
            <p:nvPr/>
          </p:nvCxnSpPr>
          <p:spPr>
            <a:xfrm>
              <a:off x="2555776" y="5260939"/>
              <a:ext cx="494782" cy="2862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единительная линия 247"/>
            <p:cNvCxnSpPr/>
            <p:nvPr/>
          </p:nvCxnSpPr>
          <p:spPr>
            <a:xfrm>
              <a:off x="2555776" y="3400041"/>
              <a:ext cx="0" cy="18608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Овал 248"/>
            <p:cNvSpPr/>
            <p:nvPr/>
          </p:nvSpPr>
          <p:spPr>
            <a:xfrm>
              <a:off x="3029942" y="3963796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0" name="Овал 249"/>
            <p:cNvSpPr/>
            <p:nvPr/>
          </p:nvSpPr>
          <p:spPr>
            <a:xfrm>
              <a:off x="3029942" y="4257427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1" name="Овал 250"/>
            <p:cNvSpPr/>
            <p:nvPr/>
          </p:nvSpPr>
          <p:spPr>
            <a:xfrm>
              <a:off x="3029942" y="4005830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2" name="Овал 251"/>
            <p:cNvSpPr/>
            <p:nvPr/>
          </p:nvSpPr>
          <p:spPr>
            <a:xfrm>
              <a:off x="3029942" y="4046085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3" name="Овал 252"/>
            <p:cNvSpPr/>
            <p:nvPr/>
          </p:nvSpPr>
          <p:spPr>
            <a:xfrm>
              <a:off x="3029942" y="4088117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4" name="Овал 253"/>
            <p:cNvSpPr/>
            <p:nvPr/>
          </p:nvSpPr>
          <p:spPr>
            <a:xfrm>
              <a:off x="3029942" y="4124837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5" name="Овал 254"/>
            <p:cNvSpPr/>
            <p:nvPr/>
          </p:nvSpPr>
          <p:spPr>
            <a:xfrm>
              <a:off x="3029942" y="4166870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6" name="Овал 255"/>
            <p:cNvSpPr/>
            <p:nvPr/>
          </p:nvSpPr>
          <p:spPr>
            <a:xfrm>
              <a:off x="3029942" y="4196602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7" name="Овал 256"/>
            <p:cNvSpPr/>
            <p:nvPr/>
          </p:nvSpPr>
          <p:spPr>
            <a:xfrm>
              <a:off x="3029942" y="4293646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8" name="Овал 257"/>
            <p:cNvSpPr/>
            <p:nvPr/>
          </p:nvSpPr>
          <p:spPr>
            <a:xfrm>
              <a:off x="3029942" y="4327626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9" name="Овал 258"/>
            <p:cNvSpPr/>
            <p:nvPr/>
          </p:nvSpPr>
          <p:spPr>
            <a:xfrm>
              <a:off x="3029942" y="4368058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60" name="Овал 259"/>
            <p:cNvSpPr/>
            <p:nvPr/>
          </p:nvSpPr>
          <p:spPr>
            <a:xfrm>
              <a:off x="3034686" y="4403845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61" name="Овал 260"/>
            <p:cNvSpPr/>
            <p:nvPr/>
          </p:nvSpPr>
          <p:spPr>
            <a:xfrm>
              <a:off x="3034686" y="4440062"/>
              <a:ext cx="41232" cy="35787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62" name="Овал 261"/>
            <p:cNvSpPr/>
            <p:nvPr/>
          </p:nvSpPr>
          <p:spPr>
            <a:xfrm>
              <a:off x="3034686" y="4475877"/>
              <a:ext cx="41232" cy="35787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263" name="Прямая соединительная линия 262"/>
            <p:cNvCxnSpPr/>
            <p:nvPr/>
          </p:nvCxnSpPr>
          <p:spPr>
            <a:xfrm>
              <a:off x="2803167" y="4073634"/>
              <a:ext cx="12369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Прямая соединительная линия 263"/>
            <p:cNvCxnSpPr/>
            <p:nvPr/>
          </p:nvCxnSpPr>
          <p:spPr>
            <a:xfrm>
              <a:off x="2885631" y="4197808"/>
              <a:ext cx="12369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Прямая соединительная линия 264"/>
            <p:cNvCxnSpPr/>
            <p:nvPr/>
          </p:nvCxnSpPr>
          <p:spPr>
            <a:xfrm>
              <a:off x="2842964" y="4326499"/>
              <a:ext cx="12369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Прямая соединительная линия 265"/>
            <p:cNvCxnSpPr/>
            <p:nvPr/>
          </p:nvCxnSpPr>
          <p:spPr>
            <a:xfrm>
              <a:off x="2849475" y="4560569"/>
              <a:ext cx="12369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Прямая соединительная линия 266"/>
            <p:cNvCxnSpPr/>
            <p:nvPr/>
          </p:nvCxnSpPr>
          <p:spPr>
            <a:xfrm>
              <a:off x="2842964" y="4897704"/>
              <a:ext cx="12369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Овал 267"/>
            <p:cNvSpPr/>
            <p:nvPr/>
          </p:nvSpPr>
          <p:spPr>
            <a:xfrm>
              <a:off x="2884196" y="4301803"/>
              <a:ext cx="41232" cy="35787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269" name="Прямая соединительная линия 268"/>
            <p:cNvCxnSpPr/>
            <p:nvPr/>
          </p:nvCxnSpPr>
          <p:spPr>
            <a:xfrm>
              <a:off x="2865015" y="5171087"/>
              <a:ext cx="12369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Дуга 269"/>
            <p:cNvSpPr/>
            <p:nvPr/>
          </p:nvSpPr>
          <p:spPr>
            <a:xfrm rot="10800000">
              <a:off x="3055301" y="3875697"/>
              <a:ext cx="412318" cy="1190677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1" name="Овал 270"/>
            <p:cNvSpPr/>
            <p:nvPr/>
          </p:nvSpPr>
          <p:spPr>
            <a:xfrm>
              <a:off x="3028608" y="4225195"/>
              <a:ext cx="41232" cy="35787"/>
            </a:xfrm>
            <a:prstGeom prst="ellipse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2" name="Овал 271"/>
            <p:cNvSpPr/>
            <p:nvPr/>
          </p:nvSpPr>
          <p:spPr>
            <a:xfrm>
              <a:off x="2931938" y="4179914"/>
              <a:ext cx="41232" cy="35787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</p:grpSp>
      <p:grpSp>
        <p:nvGrpSpPr>
          <p:cNvPr id="412" name="Группа 411"/>
          <p:cNvGrpSpPr/>
          <p:nvPr/>
        </p:nvGrpSpPr>
        <p:grpSpPr>
          <a:xfrm>
            <a:off x="3563888" y="1129910"/>
            <a:ext cx="1606157" cy="1674158"/>
            <a:chOff x="3563888" y="1052798"/>
            <a:chExt cx="1854128" cy="2232186"/>
          </a:xfrm>
        </p:grpSpPr>
        <p:cxnSp>
          <p:nvCxnSpPr>
            <p:cNvPr id="331" name="Прямая соединительная линия 330"/>
            <p:cNvCxnSpPr/>
            <p:nvPr/>
          </p:nvCxnSpPr>
          <p:spPr>
            <a:xfrm>
              <a:off x="4036888" y="1052798"/>
              <a:ext cx="0" cy="1804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Прямая соединительная линия 331"/>
            <p:cNvCxnSpPr/>
            <p:nvPr/>
          </p:nvCxnSpPr>
          <p:spPr>
            <a:xfrm>
              <a:off x="4205448" y="1793695"/>
              <a:ext cx="79755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Прямая соединительная линия 332"/>
            <p:cNvCxnSpPr/>
            <p:nvPr/>
          </p:nvCxnSpPr>
          <p:spPr>
            <a:xfrm>
              <a:off x="4228521" y="2375268"/>
              <a:ext cx="79755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Прямая соединительная линия 333"/>
            <p:cNvCxnSpPr/>
            <p:nvPr/>
          </p:nvCxnSpPr>
          <p:spPr>
            <a:xfrm>
              <a:off x="4095594" y="1877568"/>
              <a:ext cx="96039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5100300" y="1608021"/>
              <a:ext cx="3011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</a:t>
              </a:r>
              <a:r>
                <a:rPr lang="en-US" sz="1200" baseline="-25000" dirty="0" err="1"/>
                <a:t>c</a:t>
              </a:r>
              <a:endParaRPr lang="ru-RU" sz="1200" baseline="-250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5100300" y="1793095"/>
              <a:ext cx="3064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F</a:t>
              </a:r>
              <a:endParaRPr lang="ru-RU" sz="1200" baseline="-250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100300" y="2302050"/>
              <a:ext cx="3177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V</a:t>
              </a:r>
              <a:endParaRPr lang="ru-RU" sz="1200" baseline="-25000" dirty="0"/>
            </a:p>
          </p:txBody>
        </p:sp>
        <p:cxnSp>
          <p:nvCxnSpPr>
            <p:cNvPr id="338" name="Прямая соединительная линия 337"/>
            <p:cNvCxnSpPr/>
            <p:nvPr/>
          </p:nvCxnSpPr>
          <p:spPr>
            <a:xfrm flipV="1">
              <a:off x="3563888" y="1052798"/>
              <a:ext cx="473000" cy="427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Прямая соединительная линия 338"/>
            <p:cNvCxnSpPr/>
            <p:nvPr/>
          </p:nvCxnSpPr>
          <p:spPr>
            <a:xfrm flipV="1">
              <a:off x="3563888" y="2857273"/>
              <a:ext cx="473000" cy="427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Прямая соединительная линия 339"/>
            <p:cNvCxnSpPr/>
            <p:nvPr/>
          </p:nvCxnSpPr>
          <p:spPr>
            <a:xfrm>
              <a:off x="3563888" y="1480509"/>
              <a:ext cx="0" cy="1804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Овал 340"/>
            <p:cNvSpPr/>
            <p:nvPr/>
          </p:nvSpPr>
          <p:spPr>
            <a:xfrm>
              <a:off x="4014733" y="2105969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42" name="Овал 341"/>
            <p:cNvSpPr/>
            <p:nvPr/>
          </p:nvSpPr>
          <p:spPr>
            <a:xfrm>
              <a:off x="4014733" y="2390696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43" name="Овал 342"/>
            <p:cNvSpPr/>
            <p:nvPr/>
          </p:nvSpPr>
          <p:spPr>
            <a:xfrm>
              <a:off x="4014733" y="2146727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44" name="Овал 343"/>
            <p:cNvSpPr/>
            <p:nvPr/>
          </p:nvSpPr>
          <p:spPr>
            <a:xfrm>
              <a:off x="4014733" y="2185761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45" name="Овал 344"/>
            <p:cNvSpPr/>
            <p:nvPr/>
          </p:nvSpPr>
          <p:spPr>
            <a:xfrm>
              <a:off x="4014733" y="2226520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46" name="Овал 345"/>
            <p:cNvSpPr/>
            <p:nvPr/>
          </p:nvSpPr>
          <p:spPr>
            <a:xfrm>
              <a:off x="4014733" y="2262126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47" name="Овал 346"/>
            <p:cNvSpPr/>
            <p:nvPr/>
          </p:nvSpPr>
          <p:spPr>
            <a:xfrm>
              <a:off x="4014733" y="2302884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48" name="Овал 347"/>
            <p:cNvSpPr/>
            <p:nvPr/>
          </p:nvSpPr>
          <p:spPr>
            <a:xfrm>
              <a:off x="4014733" y="2331715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49" name="Овал 348"/>
            <p:cNvSpPr/>
            <p:nvPr/>
          </p:nvSpPr>
          <p:spPr>
            <a:xfrm>
              <a:off x="4014733" y="2425816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50" name="Овал 349"/>
            <p:cNvSpPr/>
            <p:nvPr/>
          </p:nvSpPr>
          <p:spPr>
            <a:xfrm>
              <a:off x="4014733" y="2458766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51" name="Овал 350"/>
            <p:cNvSpPr/>
            <p:nvPr/>
          </p:nvSpPr>
          <p:spPr>
            <a:xfrm>
              <a:off x="4014733" y="2497972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52" name="Овал 351"/>
            <p:cNvSpPr/>
            <p:nvPr/>
          </p:nvSpPr>
          <p:spPr>
            <a:xfrm>
              <a:off x="4019831" y="2532674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53" name="Овал 352"/>
            <p:cNvSpPr/>
            <p:nvPr/>
          </p:nvSpPr>
          <p:spPr>
            <a:xfrm>
              <a:off x="4019831" y="2567793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54" name="Овал 353"/>
            <p:cNvSpPr/>
            <p:nvPr/>
          </p:nvSpPr>
          <p:spPr>
            <a:xfrm>
              <a:off x="4019831" y="2602522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55" name="Овал 354"/>
            <p:cNvSpPr/>
            <p:nvPr/>
          </p:nvSpPr>
          <p:spPr>
            <a:xfrm>
              <a:off x="4014733" y="2355995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56" name="Дуга 355"/>
            <p:cNvSpPr/>
            <p:nvPr/>
          </p:nvSpPr>
          <p:spPr>
            <a:xfrm rot="16200000">
              <a:off x="3823180" y="2595681"/>
              <a:ext cx="796277" cy="35447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57" name="Дуга 356"/>
            <p:cNvSpPr/>
            <p:nvPr/>
          </p:nvSpPr>
          <p:spPr>
            <a:xfrm rot="16200000">
              <a:off x="3815985" y="2015200"/>
              <a:ext cx="796277" cy="35447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58" name="Прямая соединительная линия 357"/>
            <p:cNvCxnSpPr/>
            <p:nvPr/>
          </p:nvCxnSpPr>
          <p:spPr>
            <a:xfrm>
              <a:off x="4051286" y="1808496"/>
              <a:ext cx="4430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Прямая соединительная линия 358"/>
            <p:cNvCxnSpPr/>
            <p:nvPr/>
          </p:nvCxnSpPr>
          <p:spPr>
            <a:xfrm>
              <a:off x="4051286" y="1854764"/>
              <a:ext cx="4430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Прямая соединительная линия 359"/>
            <p:cNvCxnSpPr/>
            <p:nvPr/>
          </p:nvCxnSpPr>
          <p:spPr>
            <a:xfrm>
              <a:off x="4051286" y="1896927"/>
              <a:ext cx="4430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Прямая соединительная линия 361"/>
            <p:cNvCxnSpPr/>
            <p:nvPr/>
          </p:nvCxnSpPr>
          <p:spPr>
            <a:xfrm>
              <a:off x="3741123" y="1573046"/>
              <a:ext cx="1329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Прямая соединительная линия 362"/>
            <p:cNvCxnSpPr/>
            <p:nvPr/>
          </p:nvCxnSpPr>
          <p:spPr>
            <a:xfrm>
              <a:off x="3829741" y="1693455"/>
              <a:ext cx="1329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Прямая соединительная линия 363"/>
            <p:cNvCxnSpPr/>
            <p:nvPr/>
          </p:nvCxnSpPr>
          <p:spPr>
            <a:xfrm>
              <a:off x="3783890" y="1818245"/>
              <a:ext cx="1329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Прямая соединительная линия 364"/>
            <p:cNvCxnSpPr/>
            <p:nvPr/>
          </p:nvCxnSpPr>
          <p:spPr>
            <a:xfrm>
              <a:off x="3790888" y="2045217"/>
              <a:ext cx="1329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Прямая соединительная линия 365"/>
            <p:cNvCxnSpPr/>
            <p:nvPr/>
          </p:nvCxnSpPr>
          <p:spPr>
            <a:xfrm>
              <a:off x="3783890" y="2372130"/>
              <a:ext cx="1329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Овал 366"/>
            <p:cNvSpPr/>
            <p:nvPr/>
          </p:nvSpPr>
          <p:spPr>
            <a:xfrm>
              <a:off x="3790285" y="1555696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68" name="Овал 367"/>
            <p:cNvSpPr/>
            <p:nvPr/>
          </p:nvSpPr>
          <p:spPr>
            <a:xfrm>
              <a:off x="3828199" y="1794297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69" name="Овал 368"/>
            <p:cNvSpPr/>
            <p:nvPr/>
          </p:nvSpPr>
          <p:spPr>
            <a:xfrm>
              <a:off x="3861907" y="1676104"/>
              <a:ext cx="44309" cy="34701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70" name="Прямая соединительная линия 369"/>
            <p:cNvCxnSpPr/>
            <p:nvPr/>
          </p:nvCxnSpPr>
          <p:spPr>
            <a:xfrm>
              <a:off x="3807587" y="2637224"/>
              <a:ext cx="1329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3" name="Прямая соединительная линия 422"/>
          <p:cNvCxnSpPr/>
          <p:nvPr/>
        </p:nvCxnSpPr>
        <p:spPr>
          <a:xfrm>
            <a:off x="6082256" y="1129455"/>
            <a:ext cx="0" cy="140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Дуга 423"/>
          <p:cNvSpPr/>
          <p:nvPr/>
        </p:nvSpPr>
        <p:spPr>
          <a:xfrm rot="10800000">
            <a:off x="6082256" y="1704435"/>
            <a:ext cx="383255" cy="4671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25" name="Дуга 424"/>
          <p:cNvSpPr/>
          <p:nvPr/>
        </p:nvSpPr>
        <p:spPr>
          <a:xfrm rot="10800000">
            <a:off x="6082256" y="1237264"/>
            <a:ext cx="383255" cy="4671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426" name="Прямая соединительная линия 425"/>
          <p:cNvCxnSpPr>
            <a:stCxn id="425" idx="0"/>
          </p:cNvCxnSpPr>
          <p:nvPr/>
        </p:nvCxnSpPr>
        <p:spPr>
          <a:xfrm>
            <a:off x="6273883" y="1704436"/>
            <a:ext cx="6898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/>
          <p:nvPr/>
        </p:nvCxnSpPr>
        <p:spPr>
          <a:xfrm>
            <a:off x="6273883" y="2171607"/>
            <a:ext cx="6898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единительная линия 427"/>
          <p:cNvCxnSpPr/>
          <p:nvPr/>
        </p:nvCxnSpPr>
        <p:spPr>
          <a:xfrm>
            <a:off x="6082256" y="1770045"/>
            <a:ext cx="88148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7002067" y="1560691"/>
            <a:ext cx="260894" cy="207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</a:t>
            </a:r>
            <a:r>
              <a:rPr lang="en-US" sz="1200" baseline="-25000" dirty="0" err="1"/>
              <a:t>c</a:t>
            </a:r>
            <a:endParaRPr lang="ru-RU" sz="1200" baseline="-25000" dirty="0"/>
          </a:p>
        </p:txBody>
      </p:sp>
      <p:sp>
        <p:nvSpPr>
          <p:cNvPr id="430" name="TextBox 429"/>
          <p:cNvSpPr txBox="1"/>
          <p:nvPr/>
        </p:nvSpPr>
        <p:spPr>
          <a:xfrm>
            <a:off x="7002068" y="1704436"/>
            <a:ext cx="265503" cy="207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F</a:t>
            </a:r>
            <a:endParaRPr lang="ru-RU" sz="1200" baseline="-25000" dirty="0"/>
          </a:p>
        </p:txBody>
      </p:sp>
      <p:sp>
        <p:nvSpPr>
          <p:cNvPr id="431" name="TextBox 430"/>
          <p:cNvSpPr txBox="1"/>
          <p:nvPr/>
        </p:nvSpPr>
        <p:spPr>
          <a:xfrm>
            <a:off x="7002068" y="2099735"/>
            <a:ext cx="275224" cy="207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V</a:t>
            </a:r>
            <a:endParaRPr lang="ru-RU" sz="1200" baseline="-25000" dirty="0"/>
          </a:p>
        </p:txBody>
      </p:sp>
      <p:cxnSp>
        <p:nvCxnSpPr>
          <p:cNvPr id="432" name="Прямая соединительная линия 431"/>
          <p:cNvCxnSpPr/>
          <p:nvPr/>
        </p:nvCxnSpPr>
        <p:spPr>
          <a:xfrm>
            <a:off x="5622350" y="1021646"/>
            <a:ext cx="459906" cy="10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единительная линия 432"/>
          <p:cNvCxnSpPr/>
          <p:nvPr/>
        </p:nvCxnSpPr>
        <p:spPr>
          <a:xfrm>
            <a:off x="5622350" y="2445767"/>
            <a:ext cx="459906" cy="8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/>
          <p:cNvCxnSpPr/>
          <p:nvPr/>
        </p:nvCxnSpPr>
        <p:spPr>
          <a:xfrm>
            <a:off x="5622350" y="1044251"/>
            <a:ext cx="0" cy="140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Овал 434"/>
          <p:cNvSpPr/>
          <p:nvPr/>
        </p:nvSpPr>
        <p:spPr>
          <a:xfrm>
            <a:off x="6063093" y="1556198"/>
            <a:ext cx="38325" cy="26953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36" name="Овал 435"/>
          <p:cNvSpPr/>
          <p:nvPr/>
        </p:nvSpPr>
        <p:spPr>
          <a:xfrm>
            <a:off x="6063093" y="1777344"/>
            <a:ext cx="38325" cy="26953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37" name="Овал 436"/>
          <p:cNvSpPr/>
          <p:nvPr/>
        </p:nvSpPr>
        <p:spPr>
          <a:xfrm>
            <a:off x="6063093" y="1587855"/>
            <a:ext cx="38325" cy="26953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38" name="Овал 437"/>
          <p:cNvSpPr/>
          <p:nvPr/>
        </p:nvSpPr>
        <p:spPr>
          <a:xfrm>
            <a:off x="6063093" y="1618173"/>
            <a:ext cx="38325" cy="26953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39" name="Овал 438"/>
          <p:cNvSpPr/>
          <p:nvPr/>
        </p:nvSpPr>
        <p:spPr>
          <a:xfrm>
            <a:off x="6063093" y="1649829"/>
            <a:ext cx="38325" cy="26953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40" name="Овал 439"/>
          <p:cNvSpPr/>
          <p:nvPr/>
        </p:nvSpPr>
        <p:spPr>
          <a:xfrm>
            <a:off x="6063093" y="1677485"/>
            <a:ext cx="38325" cy="26953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41" name="Овал 440"/>
          <p:cNvSpPr/>
          <p:nvPr/>
        </p:nvSpPr>
        <p:spPr>
          <a:xfrm>
            <a:off x="6063093" y="1709141"/>
            <a:ext cx="38325" cy="26953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42" name="Овал 441"/>
          <p:cNvSpPr/>
          <p:nvPr/>
        </p:nvSpPr>
        <p:spPr>
          <a:xfrm>
            <a:off x="6063093" y="1731533"/>
            <a:ext cx="38325" cy="26953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43" name="Овал 442"/>
          <p:cNvSpPr/>
          <p:nvPr/>
        </p:nvSpPr>
        <p:spPr>
          <a:xfrm>
            <a:off x="6063093" y="1804621"/>
            <a:ext cx="38325" cy="26953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44" name="Овал 443"/>
          <p:cNvSpPr/>
          <p:nvPr/>
        </p:nvSpPr>
        <p:spPr>
          <a:xfrm>
            <a:off x="6063093" y="1830213"/>
            <a:ext cx="38325" cy="26953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45" name="Овал 444"/>
          <p:cNvSpPr/>
          <p:nvPr/>
        </p:nvSpPr>
        <p:spPr>
          <a:xfrm>
            <a:off x="6063093" y="1860663"/>
            <a:ext cx="38325" cy="26953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46" name="Овал 445"/>
          <p:cNvSpPr/>
          <p:nvPr/>
        </p:nvSpPr>
        <p:spPr>
          <a:xfrm>
            <a:off x="6067503" y="1887616"/>
            <a:ext cx="38325" cy="26953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47" name="Овал 446"/>
          <p:cNvSpPr/>
          <p:nvPr/>
        </p:nvSpPr>
        <p:spPr>
          <a:xfrm>
            <a:off x="6067503" y="1914893"/>
            <a:ext cx="38325" cy="26953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48" name="Овал 447"/>
          <p:cNvSpPr/>
          <p:nvPr/>
        </p:nvSpPr>
        <p:spPr>
          <a:xfrm>
            <a:off x="6067503" y="1941866"/>
            <a:ext cx="38325" cy="26953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416" name="Прямая соединительная линия 415"/>
          <p:cNvCxnSpPr/>
          <p:nvPr/>
        </p:nvCxnSpPr>
        <p:spPr>
          <a:xfrm>
            <a:off x="5852303" y="1421147"/>
            <a:ext cx="114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единительная линия 416"/>
          <p:cNvCxnSpPr/>
          <p:nvPr/>
        </p:nvCxnSpPr>
        <p:spPr>
          <a:xfrm>
            <a:off x="5928955" y="1514667"/>
            <a:ext cx="114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/>
          <p:cNvCxnSpPr/>
          <p:nvPr/>
        </p:nvCxnSpPr>
        <p:spPr>
          <a:xfrm>
            <a:off x="5889295" y="1611590"/>
            <a:ext cx="114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единительная линия 418"/>
          <p:cNvCxnSpPr/>
          <p:nvPr/>
        </p:nvCxnSpPr>
        <p:spPr>
          <a:xfrm>
            <a:off x="5895348" y="1787876"/>
            <a:ext cx="114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единительная линия 419"/>
          <p:cNvCxnSpPr/>
          <p:nvPr/>
        </p:nvCxnSpPr>
        <p:spPr>
          <a:xfrm>
            <a:off x="5889295" y="2041787"/>
            <a:ext cx="114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/>
          <p:cNvCxnSpPr/>
          <p:nvPr/>
        </p:nvCxnSpPr>
        <p:spPr>
          <a:xfrm>
            <a:off x="5909791" y="2247683"/>
            <a:ext cx="114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6040702" y="2036501"/>
            <a:ext cx="226622" cy="207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  <a:endParaRPr lang="ru-RU" sz="1200" dirty="0"/>
          </a:p>
        </p:txBody>
      </p:sp>
      <p:sp>
        <p:nvSpPr>
          <p:cNvPr id="455" name="TextBox 454"/>
          <p:cNvSpPr txBox="1"/>
          <p:nvPr/>
        </p:nvSpPr>
        <p:spPr>
          <a:xfrm>
            <a:off x="7266542" y="581659"/>
            <a:ext cx="1712328" cy="30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During warming</a:t>
            </a:r>
            <a:endParaRPr lang="ru-RU" sz="16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5580112" y="562146"/>
            <a:ext cx="1712328" cy="30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During warming</a:t>
            </a:r>
            <a:endParaRPr lang="ru-RU" sz="16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Прямоугольник 548"/>
          <p:cNvSpPr/>
          <p:nvPr/>
        </p:nvSpPr>
        <p:spPr>
          <a:xfrm>
            <a:off x="81463" y="501073"/>
            <a:ext cx="8938862" cy="257949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1" name="TextBox 550"/>
          <p:cNvSpPr txBox="1"/>
          <p:nvPr/>
        </p:nvSpPr>
        <p:spPr>
          <a:xfrm>
            <a:off x="97633" y="5734997"/>
            <a:ext cx="8922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Preliminary trap identification: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electron traps in Si within the space charge region;  E</a:t>
            </a:r>
            <a:r>
              <a:rPr lang="en-US" sz="2000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int. states</a:t>
            </a:r>
          </a:p>
        </p:txBody>
      </p:sp>
      <p:sp>
        <p:nvSpPr>
          <p:cNvPr id="554" name="TextBox 553"/>
          <p:cNvSpPr txBox="1"/>
          <p:nvPr/>
        </p:nvSpPr>
        <p:spPr>
          <a:xfrm>
            <a:off x="3491880" y="5301208"/>
            <a:ext cx="257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 pulse eliminates</a:t>
            </a:r>
            <a:r>
              <a:rPr lang="en-US" sz="1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electron </a:t>
            </a:r>
          </a:p>
          <a:p>
            <a:r>
              <a:rPr lang="en-US" sz="1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injection and trapping</a:t>
            </a:r>
            <a:endParaRPr lang="ru-RU" sz="14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3420328" y="2761411"/>
            <a:ext cx="195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Same cooling and pulse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6937378" y="5301208"/>
            <a:ext cx="195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Same bias during warming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8" name="Прямая со стрелкой 557"/>
          <p:cNvCxnSpPr/>
          <p:nvPr/>
        </p:nvCxnSpPr>
        <p:spPr>
          <a:xfrm>
            <a:off x="1475656" y="4137877"/>
            <a:ext cx="0" cy="193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559"/>
          <p:cNvSpPr txBox="1"/>
          <p:nvPr/>
        </p:nvSpPr>
        <p:spPr>
          <a:xfrm>
            <a:off x="1460272" y="403009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US" baseline="-25000" dirty="0">
                <a:solidFill>
                  <a:srgbClr val="00B050"/>
                </a:solidFill>
              </a:rPr>
              <a:t>6</a:t>
            </a:r>
            <a:endParaRPr lang="ru-RU" baseline="-25000" dirty="0">
              <a:solidFill>
                <a:srgbClr val="00B050"/>
              </a:solidFill>
            </a:endParaRPr>
          </a:p>
        </p:txBody>
      </p:sp>
      <p:cxnSp>
        <p:nvCxnSpPr>
          <p:cNvPr id="595" name="Прямая соединительная линия 594"/>
          <p:cNvCxnSpPr/>
          <p:nvPr/>
        </p:nvCxnSpPr>
        <p:spPr>
          <a:xfrm>
            <a:off x="6228184" y="1844823"/>
            <a:ext cx="68985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Дуга 595"/>
          <p:cNvSpPr/>
          <p:nvPr/>
        </p:nvSpPr>
        <p:spPr>
          <a:xfrm rot="10800000">
            <a:off x="6084168" y="1377652"/>
            <a:ext cx="383255" cy="467172"/>
          </a:xfrm>
          <a:prstGeom prst="arc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597" name="Овал 596"/>
          <p:cNvSpPr/>
          <p:nvPr/>
        </p:nvSpPr>
        <p:spPr>
          <a:xfrm>
            <a:off x="6106624" y="1736603"/>
            <a:ext cx="38325" cy="26953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599" name="Овал 598"/>
          <p:cNvSpPr/>
          <p:nvPr/>
        </p:nvSpPr>
        <p:spPr>
          <a:xfrm>
            <a:off x="6087462" y="1707250"/>
            <a:ext cx="38325" cy="26953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91942B51-033A-4F05-9CC9-0C77643EEC2A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Номер слайда 3">
            <a:extLst>
              <a:ext uri="{FF2B5EF4-FFF2-40B4-BE49-F238E27FC236}">
                <a16:creationId xmlns:a16="http://schemas.microsoft.com/office/drawing/2014/main" id="{E4F164C0-6C7E-44B5-8605-6AE07299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Дата 1">
            <a:extLst>
              <a:ext uri="{FF2B5EF4-FFF2-40B4-BE49-F238E27FC236}">
                <a16:creationId xmlns:a16="http://schemas.microsoft.com/office/drawing/2014/main" id="{8DAC4E71-D012-4E88-B7CD-688ECC2F3F43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10/4/2023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8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4498B7-0ACE-DB44-830F-A21723E17E14}"/>
              </a:ext>
            </a:extLst>
          </p:cNvPr>
          <p:cNvSpPr/>
          <p:nvPr/>
        </p:nvSpPr>
        <p:spPr>
          <a:xfrm>
            <a:off x="179512" y="6753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e-beam irradiated n-MOS: TSC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251" y="797584"/>
            <a:ext cx="5040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traps, the  measurements done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conditions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eliminating contribution of interface states and electron traps</a:t>
            </a:r>
          </a:p>
          <a:p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5086E7F-0944-4F37-B100-7AC1303D0F6E}"/>
              </a:ext>
            </a:extLst>
          </p:cNvPr>
          <p:cNvGrpSpPr/>
          <p:nvPr/>
        </p:nvGrpSpPr>
        <p:grpSpPr>
          <a:xfrm>
            <a:off x="5076056" y="476672"/>
            <a:ext cx="3604123" cy="2591428"/>
            <a:chOff x="-36512" y="549540"/>
            <a:chExt cx="3604123" cy="2591428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549540"/>
              <a:ext cx="3604123" cy="259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Прямая со стрелкой 18"/>
            <p:cNvCxnSpPr/>
            <p:nvPr/>
          </p:nvCxnSpPr>
          <p:spPr>
            <a:xfrm>
              <a:off x="1187624" y="1142009"/>
              <a:ext cx="0" cy="19511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87624" y="1124829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n-US" baseline="-25000" dirty="0">
                  <a:solidFill>
                    <a:srgbClr val="C00000"/>
                  </a:solidFill>
                </a:rPr>
                <a:t>1</a:t>
              </a:r>
              <a:endParaRPr lang="ru-RU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19672" y="1010349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n-US" baseline="-25000" dirty="0">
                  <a:solidFill>
                    <a:srgbClr val="C00000"/>
                  </a:solidFill>
                </a:rPr>
                <a:t>2</a:t>
              </a:r>
              <a:endParaRPr lang="ru-RU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1979712" y="1076179"/>
              <a:ext cx="0" cy="19511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2915816" y="1473536"/>
              <a:ext cx="0" cy="19511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02162" y="1265174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n-US" baseline="-25000" dirty="0">
                  <a:solidFill>
                    <a:srgbClr val="C00000"/>
                  </a:solidFill>
                </a:rPr>
                <a:t>3</a:t>
              </a:r>
              <a:endParaRPr lang="ru-RU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Прямая со стрелкой 24"/>
            <p:cNvCxnSpPr/>
            <p:nvPr/>
          </p:nvCxnSpPr>
          <p:spPr>
            <a:xfrm>
              <a:off x="2051720" y="1802686"/>
              <a:ext cx="0" cy="19511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91680" y="1725983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E</a:t>
              </a:r>
              <a:r>
                <a:rPr lang="en-US" baseline="-25000" dirty="0">
                  <a:solidFill>
                    <a:srgbClr val="002060"/>
                  </a:solidFill>
                </a:rPr>
                <a:t>4</a:t>
              </a:r>
              <a:endParaRPr lang="ru-RU" baseline="-25000" dirty="0">
                <a:solidFill>
                  <a:srgbClr val="002060"/>
                </a:solidFill>
              </a:endParaRPr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>
              <a:off x="2411760" y="1276047"/>
              <a:ext cx="0" cy="19511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396376" y="1142009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E</a:t>
              </a:r>
              <a:r>
                <a:rPr lang="en-US" baseline="-25000" dirty="0">
                  <a:solidFill>
                    <a:srgbClr val="002060"/>
                  </a:solidFill>
                </a:rPr>
                <a:t>5</a:t>
              </a:r>
              <a:endParaRPr lang="ru-RU" baseline="-25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27846EF-D102-4F30-B073-3CA687CDFF0D}"/>
              </a:ext>
            </a:extLst>
          </p:cNvPr>
          <p:cNvGrpSpPr/>
          <p:nvPr/>
        </p:nvGrpSpPr>
        <p:grpSpPr>
          <a:xfrm>
            <a:off x="5090153" y="3356992"/>
            <a:ext cx="3590026" cy="2664296"/>
            <a:chOff x="-26137" y="2852936"/>
            <a:chExt cx="3590026" cy="266429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137" y="2852936"/>
              <a:ext cx="3590026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827584" y="386104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E</a:t>
              </a:r>
              <a:r>
                <a:rPr lang="en-US" baseline="-25000" dirty="0">
                  <a:solidFill>
                    <a:schemeClr val="accent3">
                      <a:lumMod val="75000"/>
                    </a:schemeClr>
                  </a:solidFill>
                </a:rPr>
                <a:t>7</a:t>
              </a:r>
              <a:endParaRPr lang="ru-RU" baseline="-25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>
              <a:off x="899592" y="4169992"/>
              <a:ext cx="0" cy="195112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00432" y="3451396"/>
              <a:ext cx="375424" cy="337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</a:t>
              </a:r>
              <a:r>
                <a:rPr lang="en-US" baseline="-25000" dirty="0">
                  <a:solidFill>
                    <a:srgbClr val="C00000"/>
                  </a:solidFill>
                </a:rPr>
                <a:t>3</a:t>
              </a:r>
              <a:endParaRPr lang="ru-RU" baseline="-25000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Прямая со стрелкой 31"/>
            <p:cNvCxnSpPr/>
            <p:nvPr/>
          </p:nvCxnSpPr>
          <p:spPr>
            <a:xfrm>
              <a:off x="2843808" y="3521920"/>
              <a:ext cx="0" cy="19511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0" name="TextBox 7169"/>
          <p:cNvSpPr txBox="1"/>
          <p:nvPr/>
        </p:nvSpPr>
        <p:spPr>
          <a:xfrm>
            <a:off x="467544" y="2998693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During pulse</a:t>
            </a:r>
            <a:endParaRPr lang="ru-RU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18750" y="2998693"/>
            <a:ext cx="213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During measurement</a:t>
            </a:r>
            <a:endParaRPr lang="ru-RU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E304588-2F79-4A51-AE54-215F321C2E99}"/>
              </a:ext>
            </a:extLst>
          </p:cNvPr>
          <p:cNvGrpSpPr/>
          <p:nvPr/>
        </p:nvGrpSpPr>
        <p:grpSpPr>
          <a:xfrm>
            <a:off x="251520" y="3102419"/>
            <a:ext cx="4265037" cy="2405818"/>
            <a:chOff x="251520" y="3102419"/>
            <a:chExt cx="4265037" cy="2405818"/>
          </a:xfrm>
        </p:grpSpPr>
        <p:sp>
          <p:nvSpPr>
            <p:cNvPr id="35" name="Дуга 34"/>
            <p:cNvSpPr/>
            <p:nvPr/>
          </p:nvSpPr>
          <p:spPr>
            <a:xfrm rot="10800000">
              <a:off x="755576" y="3102419"/>
              <a:ext cx="436967" cy="119067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173" name="Группа 7172"/>
            <p:cNvGrpSpPr/>
            <p:nvPr/>
          </p:nvGrpSpPr>
          <p:grpSpPr>
            <a:xfrm>
              <a:off x="251520" y="3215056"/>
              <a:ext cx="4265037" cy="2293181"/>
              <a:chOff x="3764323" y="3224051"/>
              <a:chExt cx="4265037" cy="2293181"/>
            </a:xfrm>
          </p:grpSpPr>
          <p:cxnSp>
            <p:nvCxnSpPr>
              <p:cNvPr id="36" name="Прямая соединительная линия 35"/>
              <p:cNvCxnSpPr/>
              <p:nvPr/>
            </p:nvCxnSpPr>
            <p:spPr>
              <a:xfrm>
                <a:off x="4263848" y="3505929"/>
                <a:ext cx="0" cy="18608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4483537" y="4296861"/>
                <a:ext cx="742173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>
                <a:off x="4449391" y="4886230"/>
                <a:ext cx="74217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4259105" y="4360902"/>
                <a:ext cx="94833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5248668" y="4082927"/>
                <a:ext cx="301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E</a:t>
                </a:r>
                <a:r>
                  <a:rPr lang="en-US" sz="1200" baseline="-25000" dirty="0" err="1"/>
                  <a:t>c</a:t>
                </a:r>
                <a:endParaRPr lang="ru-RU" sz="1200" baseline="-25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48668" y="4273788"/>
                <a:ext cx="3064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</a:t>
                </a:r>
                <a:r>
                  <a:rPr lang="en-US" sz="1200" baseline="-25000" dirty="0"/>
                  <a:t>F</a:t>
                </a:r>
                <a:endParaRPr lang="ru-RU" sz="1200" baseline="-25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48668" y="4798657"/>
                <a:ext cx="3177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</a:t>
                </a:r>
                <a:r>
                  <a:rPr lang="en-US" sz="1200" baseline="-25000" dirty="0"/>
                  <a:t>V</a:t>
                </a:r>
                <a:endParaRPr lang="ru-RU" sz="1200" baseline="-25000" dirty="0"/>
              </a:p>
            </p:txBody>
          </p: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3764323" y="3224051"/>
                <a:ext cx="494782" cy="286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3764323" y="5084949"/>
                <a:ext cx="494782" cy="286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3764323" y="3224051"/>
                <a:ext cx="0" cy="18608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Овал 45"/>
              <p:cNvSpPr/>
              <p:nvPr/>
            </p:nvSpPr>
            <p:spPr>
              <a:xfrm>
                <a:off x="4238489" y="3787806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4238489" y="4081437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4238489" y="3829840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4238489" y="3870095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4238489" y="3912127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4238489" y="3948847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4238489" y="3990880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4238489" y="4020612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Овал 53"/>
              <p:cNvSpPr/>
              <p:nvPr/>
            </p:nvSpPr>
            <p:spPr>
              <a:xfrm>
                <a:off x="4238489" y="4117656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Овал 54"/>
              <p:cNvSpPr/>
              <p:nvPr/>
            </p:nvSpPr>
            <p:spPr>
              <a:xfrm>
                <a:off x="4238489" y="4151636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Овал 55"/>
              <p:cNvSpPr/>
              <p:nvPr/>
            </p:nvSpPr>
            <p:spPr>
              <a:xfrm>
                <a:off x="4238489" y="4192068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4243233" y="4227855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4011714" y="3897644"/>
                <a:ext cx="123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4094178" y="4021818"/>
                <a:ext cx="123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4051511" y="4150509"/>
                <a:ext cx="123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4058022" y="4384579"/>
                <a:ext cx="123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4051511" y="4721714"/>
                <a:ext cx="123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>
                <a:off x="4073562" y="4995097"/>
                <a:ext cx="123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Дуга 66"/>
              <p:cNvSpPr/>
              <p:nvPr/>
            </p:nvSpPr>
            <p:spPr>
              <a:xfrm rot="10800000">
                <a:off x="4263848" y="3699707"/>
                <a:ext cx="412318" cy="119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/>
              <p:cNvSpPr/>
              <p:nvPr/>
            </p:nvSpPr>
            <p:spPr>
              <a:xfrm>
                <a:off x="4237155" y="4049205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/>
              <p:cNvSpPr/>
              <p:nvPr/>
            </p:nvSpPr>
            <p:spPr>
              <a:xfrm>
                <a:off x="4094177" y="4703820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Овал 70"/>
              <p:cNvSpPr/>
              <p:nvPr/>
            </p:nvSpPr>
            <p:spPr>
              <a:xfrm>
                <a:off x="4098720" y="4977389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66374" y="4581128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</a:t>
                </a:r>
                <a:endParaRPr lang="ru-RU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166374" y="4653136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</a:t>
                </a:r>
                <a:endParaRPr lang="ru-RU" sz="1200" dirty="0"/>
              </a:p>
            </p:txBody>
          </p:sp>
          <p:cxnSp>
            <p:nvCxnSpPr>
              <p:cNvPr id="7169" name="Прямая со стрелкой 7168"/>
              <p:cNvCxnSpPr/>
              <p:nvPr/>
            </p:nvCxnSpPr>
            <p:spPr>
              <a:xfrm flipH="1">
                <a:off x="4156025" y="5157192"/>
                <a:ext cx="19995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4283968" y="4952201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h</a:t>
                </a:r>
                <a:endParaRPr lang="ru-RU" sz="1200" dirty="0"/>
              </a:p>
            </p:txBody>
          </p:sp>
          <p:sp>
            <p:nvSpPr>
              <p:cNvPr id="79" name="Овал 78"/>
              <p:cNvSpPr/>
              <p:nvPr/>
            </p:nvSpPr>
            <p:spPr>
              <a:xfrm>
                <a:off x="4250174" y="4273788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0" name="Овал 79"/>
              <p:cNvSpPr/>
              <p:nvPr/>
            </p:nvSpPr>
            <p:spPr>
              <a:xfrm>
                <a:off x="4250174" y="4332479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83" name="Группа 82"/>
              <p:cNvGrpSpPr/>
              <p:nvPr/>
            </p:nvGrpSpPr>
            <p:grpSpPr>
              <a:xfrm>
                <a:off x="6117993" y="3518190"/>
                <a:ext cx="1911367" cy="1999042"/>
                <a:chOff x="5436096" y="620688"/>
                <a:chExt cx="2994669" cy="3096344"/>
              </a:xfrm>
            </p:grpSpPr>
            <p:cxnSp>
              <p:nvCxnSpPr>
                <p:cNvPr id="90" name="Прямая соединительная линия 89"/>
                <p:cNvCxnSpPr/>
                <p:nvPr/>
              </p:nvCxnSpPr>
              <p:spPr>
                <a:xfrm>
                  <a:off x="6204786" y="620688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Прямая соединительная линия 90"/>
                <p:cNvCxnSpPr/>
                <p:nvPr/>
              </p:nvCxnSpPr>
              <p:spPr>
                <a:xfrm>
                  <a:off x="6478719" y="1773749"/>
                  <a:ext cx="129614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Прямая соединительная линия 91"/>
                <p:cNvCxnSpPr/>
                <p:nvPr/>
              </p:nvCxnSpPr>
              <p:spPr>
                <a:xfrm>
                  <a:off x="6516216" y="2693806"/>
                  <a:ext cx="129614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Прямая соединительная линия 92"/>
                <p:cNvCxnSpPr/>
                <p:nvPr/>
              </p:nvCxnSpPr>
              <p:spPr>
                <a:xfrm>
                  <a:off x="6300192" y="1904281"/>
                  <a:ext cx="1560778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7932978" y="1484784"/>
                  <a:ext cx="471868" cy="429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E</a:t>
                  </a:r>
                  <a:r>
                    <a:rPr lang="en-US" sz="1200" baseline="-25000" dirty="0" err="1"/>
                    <a:t>c</a:t>
                  </a:r>
                  <a:endParaRPr lang="ru-RU" sz="1200" baseline="-250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7932978" y="1772817"/>
                  <a:ext cx="480205" cy="429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E</a:t>
                  </a:r>
                  <a:r>
                    <a:rPr lang="en-US" sz="1200" baseline="-25000" dirty="0"/>
                    <a:t>F</a:t>
                  </a:r>
                  <a:endParaRPr lang="ru-RU" sz="1200" baseline="-250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7932978" y="2564903"/>
                  <a:ext cx="497787" cy="429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E</a:t>
                  </a:r>
                  <a:r>
                    <a:rPr lang="en-US" sz="1200" baseline="-25000" dirty="0"/>
                    <a:t>V</a:t>
                  </a:r>
                  <a:endParaRPr lang="ru-RU" sz="1200" baseline="-25000" dirty="0"/>
                </a:p>
              </p:txBody>
            </p:sp>
            <p:cxnSp>
              <p:nvCxnSpPr>
                <p:cNvPr id="97" name="Прямая соединительная линия 96"/>
                <p:cNvCxnSpPr/>
                <p:nvPr/>
              </p:nvCxnSpPr>
              <p:spPr>
                <a:xfrm flipV="1">
                  <a:off x="5436096" y="620688"/>
                  <a:ext cx="76869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единительная линия 97"/>
                <p:cNvCxnSpPr/>
                <p:nvPr/>
              </p:nvCxnSpPr>
              <p:spPr>
                <a:xfrm flipV="1">
                  <a:off x="5436096" y="3429000"/>
                  <a:ext cx="768690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единительная линия 98"/>
                <p:cNvCxnSpPr/>
                <p:nvPr/>
              </p:nvCxnSpPr>
              <p:spPr>
                <a:xfrm>
                  <a:off x="5436096" y="908720"/>
                  <a:ext cx="0" cy="28083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Овал 99"/>
                <p:cNvSpPr/>
                <p:nvPr/>
              </p:nvSpPr>
              <p:spPr>
                <a:xfrm>
                  <a:off x="6168782" y="2060848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01" name="Овал 100"/>
                <p:cNvSpPr/>
                <p:nvPr/>
              </p:nvSpPr>
              <p:spPr>
                <a:xfrm>
                  <a:off x="6168782" y="2503971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02" name="Овал 101"/>
                <p:cNvSpPr/>
                <p:nvPr/>
              </p:nvSpPr>
              <p:spPr>
                <a:xfrm>
                  <a:off x="6168782" y="2124280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03" name="Овал 102"/>
                <p:cNvSpPr/>
                <p:nvPr/>
              </p:nvSpPr>
              <p:spPr>
                <a:xfrm>
                  <a:off x="6168782" y="2185030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04" name="Овал 103"/>
                <p:cNvSpPr/>
                <p:nvPr/>
              </p:nvSpPr>
              <p:spPr>
                <a:xfrm>
                  <a:off x="6168782" y="2248462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05" name="Овал 104"/>
                <p:cNvSpPr/>
                <p:nvPr/>
              </p:nvSpPr>
              <p:spPr>
                <a:xfrm>
                  <a:off x="6168782" y="2303877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06" name="Овал 105"/>
                <p:cNvSpPr/>
                <p:nvPr/>
              </p:nvSpPr>
              <p:spPr>
                <a:xfrm>
                  <a:off x="6168782" y="2367309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07" name="Овал 106"/>
                <p:cNvSpPr/>
                <p:nvPr/>
              </p:nvSpPr>
              <p:spPr>
                <a:xfrm>
                  <a:off x="6168782" y="2412178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08" name="Овал 107"/>
                <p:cNvSpPr/>
                <p:nvPr/>
              </p:nvSpPr>
              <p:spPr>
                <a:xfrm>
                  <a:off x="6168782" y="2558628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09" name="Овал 108"/>
                <p:cNvSpPr/>
                <p:nvPr/>
              </p:nvSpPr>
              <p:spPr>
                <a:xfrm>
                  <a:off x="6168782" y="2609909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10" name="Овал 109"/>
                <p:cNvSpPr/>
                <p:nvPr/>
              </p:nvSpPr>
              <p:spPr>
                <a:xfrm>
                  <a:off x="6168782" y="2670925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11" name="Овал 110"/>
                <p:cNvSpPr/>
                <p:nvPr/>
              </p:nvSpPr>
              <p:spPr>
                <a:xfrm>
                  <a:off x="6177067" y="2724931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12" name="Овал 111"/>
                <p:cNvSpPr/>
                <p:nvPr/>
              </p:nvSpPr>
              <p:spPr>
                <a:xfrm>
                  <a:off x="6177067" y="2779588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13" name="Овал 112"/>
                <p:cNvSpPr/>
                <p:nvPr/>
              </p:nvSpPr>
              <p:spPr>
                <a:xfrm>
                  <a:off x="6177067" y="2833637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14" name="Дуга 113"/>
                <p:cNvSpPr/>
                <p:nvPr/>
              </p:nvSpPr>
              <p:spPr>
                <a:xfrm rot="16200000">
                  <a:off x="6213071" y="2701363"/>
                  <a:ext cx="591177" cy="576064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15" name="Дуга 114"/>
                <p:cNvSpPr/>
                <p:nvPr/>
              </p:nvSpPr>
              <p:spPr>
                <a:xfrm rot="16200000">
                  <a:off x="6192027" y="1780373"/>
                  <a:ext cx="591177" cy="576064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  <p:sp>
              <p:nvSpPr>
                <p:cNvPr id="116" name="Овал 115"/>
                <p:cNvSpPr/>
                <p:nvPr/>
              </p:nvSpPr>
              <p:spPr>
                <a:xfrm>
                  <a:off x="6168782" y="2449965"/>
                  <a:ext cx="72008" cy="54006"/>
                </a:xfrm>
                <a:prstGeom prst="ellipse">
                  <a:avLst/>
                </a:prstGeom>
                <a:solidFill>
                  <a:srgbClr val="0070C0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/>
                </a:p>
              </p:txBody>
            </p:sp>
          </p:grpSp>
          <p:cxnSp>
            <p:nvCxnSpPr>
              <p:cNvPr id="84" name="Прямая соединительная линия 83"/>
              <p:cNvCxnSpPr/>
              <p:nvPr/>
            </p:nvCxnSpPr>
            <p:spPr>
              <a:xfrm>
                <a:off x="6301831" y="4053727"/>
                <a:ext cx="1378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>
                <a:off x="6393750" y="4174710"/>
                <a:ext cx="1378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/>
              <p:cNvCxnSpPr/>
              <p:nvPr/>
            </p:nvCxnSpPr>
            <p:spPr>
              <a:xfrm>
                <a:off x="6346191" y="4300095"/>
                <a:ext cx="1378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/>
              <p:nvPr/>
            </p:nvCxnSpPr>
            <p:spPr>
              <a:xfrm>
                <a:off x="6353449" y="4528151"/>
                <a:ext cx="1378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единительная линия 87"/>
              <p:cNvCxnSpPr/>
              <p:nvPr/>
            </p:nvCxnSpPr>
            <p:spPr>
              <a:xfrm>
                <a:off x="6346191" y="4856624"/>
                <a:ext cx="1378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/>
              <p:cNvCxnSpPr/>
              <p:nvPr/>
            </p:nvCxnSpPr>
            <p:spPr>
              <a:xfrm>
                <a:off x="6370771" y="5122983"/>
                <a:ext cx="1378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Овал 117"/>
              <p:cNvSpPr/>
              <p:nvPr/>
            </p:nvSpPr>
            <p:spPr>
              <a:xfrm>
                <a:off x="6413858" y="4833360"/>
                <a:ext cx="45719" cy="45719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Овал 118"/>
              <p:cNvSpPr/>
              <p:nvPr/>
            </p:nvSpPr>
            <p:spPr>
              <a:xfrm>
                <a:off x="6413790" y="5101973"/>
                <a:ext cx="41232" cy="35787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7171" name="TextBox 7170"/>
          <p:cNvSpPr txBox="1"/>
          <p:nvPr/>
        </p:nvSpPr>
        <p:spPr>
          <a:xfrm>
            <a:off x="1392228" y="6033564"/>
            <a:ext cx="6085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E7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are related to shallow hole traps in SiO</a:t>
            </a:r>
            <a:r>
              <a:rPr lang="en-US" sz="2000" i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ru-RU" sz="2000" dirty="0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117A534C-62C1-4937-9508-A77B78B208E4}"/>
              </a:ext>
            </a:extLst>
          </p:cNvPr>
          <p:cNvSpPr/>
          <p:nvPr/>
        </p:nvSpPr>
        <p:spPr bwMode="auto">
          <a:xfrm>
            <a:off x="0" y="6612696"/>
            <a:ext cx="9144000" cy="274340"/>
          </a:xfrm>
          <a:prstGeom prst="rect">
            <a:avLst/>
          </a:prstGeom>
          <a:solidFill>
            <a:srgbClr val="002060"/>
          </a:soli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ICMNE-2023</a:t>
            </a:r>
            <a:endParaRPr kumimoji="0" lang="ru-RU" sz="1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Номер слайда 3">
            <a:extLst>
              <a:ext uri="{FF2B5EF4-FFF2-40B4-BE49-F238E27FC236}">
                <a16:creationId xmlns:a16="http://schemas.microsoft.com/office/drawing/2014/main" id="{72719DA5-2D90-49A8-A88B-1333D2E4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592267"/>
            <a:ext cx="2133600" cy="365125"/>
          </a:xfrm>
        </p:spPr>
        <p:txBody>
          <a:bodyPr/>
          <a:lstStyle/>
          <a:p>
            <a:fld id="{5578FE90-304F-4378-AACD-4EF497425278}" type="slidenum">
              <a:rPr lang="ru-RU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Дата 1">
            <a:extLst>
              <a:ext uri="{FF2B5EF4-FFF2-40B4-BE49-F238E27FC236}">
                <a16:creationId xmlns:a16="http://schemas.microsoft.com/office/drawing/2014/main" id="{D054A386-9780-43E2-AA38-E3CF0901941A}"/>
              </a:ext>
            </a:extLst>
          </p:cNvPr>
          <p:cNvSpPr txBox="1">
            <a:spLocks/>
          </p:cNvSpPr>
          <p:nvPr/>
        </p:nvSpPr>
        <p:spPr>
          <a:xfrm>
            <a:off x="76200" y="6538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3E8F5-F672-4A1B-92F1-C6EC552F418D}" type="datetime1">
              <a:rPr lang="en-US" smtClean="0">
                <a:solidFill>
                  <a:schemeClr val="bg1"/>
                </a:solidFill>
              </a:rPr>
              <a:pPr/>
              <a:t>10/5/2023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4C5A8CAE-2511-4FC0-BD60-FE1C2E0FE234}"/>
              </a:ext>
            </a:extLst>
          </p:cNvPr>
          <p:cNvSpPr/>
          <p:nvPr/>
        </p:nvSpPr>
        <p:spPr>
          <a:xfrm>
            <a:off x="2230547" y="1988787"/>
            <a:ext cx="469245" cy="508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8F9AFF5E-C1F7-486E-92F2-0E714753874A}"/>
              </a:ext>
            </a:extLst>
          </p:cNvPr>
          <p:cNvSpPr/>
          <p:nvPr/>
        </p:nvSpPr>
        <p:spPr>
          <a:xfrm>
            <a:off x="4707758" y="4350931"/>
            <a:ext cx="436968" cy="41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93FA9D5-2F41-49CD-8F20-01BE67EEE63D}"/>
              </a:ext>
            </a:extLst>
          </p:cNvPr>
          <p:cNvSpPr txBox="1"/>
          <p:nvPr/>
        </p:nvSpPr>
        <p:spPr>
          <a:xfrm>
            <a:off x="5439964" y="3286725"/>
            <a:ext cx="332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Onle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hole traps contribute to TSC</a:t>
            </a:r>
            <a:endParaRPr lang="en-US" i="1" baseline="-2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22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14087</TotalTime>
  <Words>1144</Words>
  <Application>Microsoft Office PowerPoint</Application>
  <PresentationFormat>Экран (4:3)</PresentationFormat>
  <Paragraphs>260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Times New Roman</vt:lpstr>
      <vt:lpstr>Wingdings</vt:lpstr>
      <vt:lpstr>Тема Office</vt:lpstr>
      <vt:lpstr>Graph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Asus</cp:lastModifiedBy>
  <cp:revision>373</cp:revision>
  <dcterms:created xsi:type="dcterms:W3CDTF">2018-10-26T07:14:08Z</dcterms:created>
  <dcterms:modified xsi:type="dcterms:W3CDTF">2023-10-04T21:41:01Z</dcterms:modified>
</cp:coreProperties>
</file>