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3379CD"/>
    <a:srgbClr val="00CCFF"/>
    <a:srgbClr val="3C3C3C"/>
    <a:srgbClr val="5E5E5E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23C9-F312-4FA5-A382-B87C5A3C061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8021-E524-4FEC-A946-2931D422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8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600201" y="0"/>
            <a:ext cx="12192000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Real Time Fault Detection Using On The Fly Training of 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Support Vector Machines </a:t>
            </a: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Status Screen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___________________</a:t>
            </a: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dirty="0" smtClean="0">
                <a:solidFill>
                  <a:srgbClr val="00CCFF"/>
                </a:solidFill>
                <a:latin typeface="Roboto" pitchFamily="2" charset="0"/>
                <a:ea typeface="Roboto" pitchFamily="2" charset="0"/>
              </a:rPr>
              <a:t>No Connection Established</a:t>
            </a:r>
            <a:endParaRPr lang="en-US" dirty="0">
              <a:solidFill>
                <a:srgbClr val="00CCFF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600200" y="0"/>
            <a:ext cx="12192000" cy="6858000"/>
            <a:chOff x="-1310306" y="14068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-1310306" y="14068"/>
              <a:ext cx="961323" cy="6858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5506" y="196552"/>
              <a:ext cx="318868" cy="31886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flipV="1">
              <a:off x="-348983" y="29307"/>
              <a:ext cx="11230677" cy="65335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600199" y="668598"/>
            <a:ext cx="961322" cy="102774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-638878" y="485718"/>
            <a:ext cx="11230677" cy="18288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System Status Screen | </a:t>
            </a:r>
            <a:endParaRPr lang="en-US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540009" y="762000"/>
            <a:ext cx="840940" cy="3887363"/>
            <a:chOff x="-1234106" y="1232993"/>
            <a:chExt cx="840940" cy="38873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4106" y="1232993"/>
              <a:ext cx="840940" cy="8409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2286000"/>
              <a:ext cx="713774" cy="7137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4419600"/>
              <a:ext cx="700756" cy="7007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3352796"/>
              <a:ext cx="688548" cy="688548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8" y="196144"/>
            <a:ext cx="152408" cy="15240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144000" y="121707"/>
            <a:ext cx="1201784" cy="226845"/>
            <a:chOff x="9144000" y="121707"/>
            <a:chExt cx="1201784" cy="22684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512" y="142485"/>
              <a:ext cx="185288" cy="1852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155977"/>
              <a:ext cx="171796" cy="1717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939" y="121707"/>
              <a:ext cx="226845" cy="22684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-448365" y="133848"/>
            <a:ext cx="681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Fault Detection – </a:t>
            </a:r>
            <a:r>
              <a:rPr lang="en-US" sz="1200" dirty="0" smtClean="0"/>
              <a:t>SVM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7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587499" y="0"/>
            <a:ext cx="12192000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FF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600200" y="0"/>
            <a:ext cx="12192000" cy="6858000"/>
            <a:chOff x="-1310306" y="29307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-1310306" y="29307"/>
              <a:ext cx="961323" cy="6858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5506" y="196552"/>
              <a:ext cx="318868" cy="31886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flipV="1">
              <a:off x="-348983" y="29307"/>
              <a:ext cx="11230677" cy="65335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600199" y="1681103"/>
            <a:ext cx="961322" cy="102774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-638878" y="470479"/>
            <a:ext cx="11230677" cy="18288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MQTT Connection Screen | </a:t>
            </a:r>
            <a:endParaRPr lang="en-US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540009" y="746761"/>
            <a:ext cx="840940" cy="3887363"/>
            <a:chOff x="-1234106" y="1232993"/>
            <a:chExt cx="840940" cy="38873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4106" y="1232993"/>
              <a:ext cx="840940" cy="8409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2286000"/>
              <a:ext cx="713774" cy="7137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4419600"/>
              <a:ext cx="700756" cy="7007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3352796"/>
              <a:ext cx="688548" cy="688548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8" y="180905"/>
            <a:ext cx="152408" cy="15240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144000" y="106468"/>
            <a:ext cx="1201784" cy="226845"/>
            <a:chOff x="9144000" y="121707"/>
            <a:chExt cx="1201784" cy="22684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512" y="142485"/>
              <a:ext cx="185288" cy="1852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155977"/>
              <a:ext cx="171796" cy="1717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939" y="121707"/>
              <a:ext cx="226845" cy="22684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-448365" y="118609"/>
            <a:ext cx="681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Fault Detection – </a:t>
            </a:r>
            <a:r>
              <a:rPr lang="en-US" sz="1200" dirty="0" smtClean="0"/>
              <a:t>SVM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609600" y="751582"/>
            <a:ext cx="2772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Connection Settings</a:t>
            </a:r>
          </a:p>
          <a:p>
            <a:endParaRPr lang="en-US" sz="1600" dirty="0">
              <a:solidFill>
                <a:srgbClr val="00CCFF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5E5E5E"/>
                </a:solidFill>
              </a:rPr>
              <a:t>IP Address</a:t>
            </a:r>
            <a:endParaRPr lang="en-US" sz="1600" dirty="0" smtClean="0">
              <a:solidFill>
                <a:srgbClr val="282828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Port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 flipH="1">
            <a:off x="761997" y="1312575"/>
            <a:ext cx="1400879" cy="25562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5E5E5E"/>
                </a:solidFill>
              </a:rPr>
              <a:t>192.168.100.42</a:t>
            </a:r>
            <a:endParaRPr lang="en-US" sz="1200" dirty="0">
              <a:solidFill>
                <a:srgbClr val="5E5E5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H="1">
            <a:off x="761997" y="1544144"/>
            <a:ext cx="1400879" cy="25562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1883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397009" y="2286000"/>
            <a:ext cx="1062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609600" y="2286000"/>
            <a:ext cx="277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CCFF"/>
                </a:solidFill>
              </a:rPr>
              <a:t>Received Messages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754559"/>
            <a:ext cx="27724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Feature Information</a:t>
            </a:r>
          </a:p>
          <a:p>
            <a:endParaRPr lang="en-US" sz="1600" dirty="0">
              <a:solidFill>
                <a:srgbClr val="00CCFF"/>
              </a:solidFill>
            </a:endParaRPr>
          </a:p>
          <a:p>
            <a:r>
              <a:rPr lang="en-US" sz="1200" dirty="0" smtClean="0"/>
              <a:t>Number of features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7391399" y="1295400"/>
            <a:ext cx="1257306" cy="259378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52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48705" y="1905000"/>
            <a:ext cx="1028695" cy="229014"/>
            <a:chOff x="6362704" y="1965961"/>
            <a:chExt cx="1028695" cy="229014"/>
          </a:xfrm>
        </p:grpSpPr>
        <p:sp>
          <p:nvSpPr>
            <p:cNvPr id="30" name="Rounded Rectangle 29"/>
            <p:cNvSpPr/>
            <p:nvPr/>
          </p:nvSpPr>
          <p:spPr>
            <a:xfrm>
              <a:off x="6362704" y="1965961"/>
              <a:ext cx="1028695" cy="229014"/>
            </a:xfrm>
            <a:prstGeom prst="roundRect">
              <a:avLst/>
            </a:prstGeom>
            <a:solidFill>
              <a:srgbClr val="337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rgbClr val="323232"/>
                  </a:solidFill>
                </a:rPr>
                <a:t>Connect</a:t>
              </a:r>
              <a:endParaRPr lang="en-US" sz="1200" dirty="0">
                <a:solidFill>
                  <a:srgbClr val="323232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85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866" y="1994701"/>
              <a:ext cx="171534" cy="171534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-397009" y="2624554"/>
            <a:ext cx="10742792" cy="4157246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8" name="Group 2057"/>
          <p:cNvGrpSpPr/>
          <p:nvPr/>
        </p:nvGrpSpPr>
        <p:grpSpPr>
          <a:xfrm>
            <a:off x="10185063" y="3074984"/>
            <a:ext cx="134986" cy="3630615"/>
            <a:chOff x="10185063" y="3074984"/>
            <a:chExt cx="134986" cy="3630615"/>
          </a:xfrm>
        </p:grpSpPr>
        <p:grpSp>
          <p:nvGrpSpPr>
            <p:cNvPr id="41" name="Group 40"/>
            <p:cNvGrpSpPr/>
            <p:nvPr/>
          </p:nvGrpSpPr>
          <p:grpSpPr>
            <a:xfrm>
              <a:off x="10185063" y="3074984"/>
              <a:ext cx="134984" cy="3630615"/>
              <a:chOff x="8737263" y="2922584"/>
              <a:chExt cx="134984" cy="363061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737263" y="2922584"/>
                <a:ext cx="134984" cy="3478215"/>
                <a:chOff x="10727172" y="3709347"/>
                <a:chExt cx="134984" cy="3478215"/>
              </a:xfrm>
            </p:grpSpPr>
            <p:sp>
              <p:nvSpPr>
                <p:cNvPr id="44" name="Flowchart: Process 43"/>
                <p:cNvSpPr/>
                <p:nvPr/>
              </p:nvSpPr>
              <p:spPr>
                <a:xfrm>
                  <a:off x="10727172" y="3858343"/>
                  <a:ext cx="134984" cy="3329219"/>
                </a:xfrm>
                <a:prstGeom prst="flowChartProcess">
                  <a:avLst/>
                </a:prstGeom>
                <a:solidFill>
                  <a:schemeClr val="bg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lowchart: Delay 44"/>
                <p:cNvSpPr/>
                <p:nvPr/>
              </p:nvSpPr>
              <p:spPr>
                <a:xfrm rot="16200000">
                  <a:off x="10718465" y="3718056"/>
                  <a:ext cx="152400" cy="134982"/>
                </a:xfrm>
                <a:prstGeom prst="flowChartDelay">
                  <a:avLst/>
                </a:prstGeom>
                <a:solidFill>
                  <a:schemeClr val="bg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Flowchart: Delay 42"/>
              <p:cNvSpPr/>
              <p:nvPr/>
            </p:nvSpPr>
            <p:spPr>
              <a:xfrm rot="5400000" flipV="1">
                <a:off x="8728554" y="6409508"/>
                <a:ext cx="152400" cy="134982"/>
              </a:xfrm>
              <a:prstGeom prst="flowChartDelay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55" name="Straight Connector 2054"/>
            <p:cNvCxnSpPr/>
            <p:nvPr/>
          </p:nvCxnSpPr>
          <p:spPr>
            <a:xfrm>
              <a:off x="10185067" y="3200400"/>
              <a:ext cx="134982" cy="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10185063" y="6553200"/>
            <a:ext cx="134982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Group 2052"/>
          <p:cNvGrpSpPr/>
          <p:nvPr/>
        </p:nvGrpSpPr>
        <p:grpSpPr>
          <a:xfrm>
            <a:off x="10185071" y="3210838"/>
            <a:ext cx="134984" cy="1577879"/>
            <a:chOff x="6858000" y="3581400"/>
            <a:chExt cx="134984" cy="1577879"/>
          </a:xfrm>
          <a:solidFill>
            <a:srgbClr val="3379CD"/>
          </a:solidFill>
        </p:grpSpPr>
        <p:grpSp>
          <p:nvGrpSpPr>
            <p:cNvPr id="2052" name="Group 2051"/>
            <p:cNvGrpSpPr/>
            <p:nvPr/>
          </p:nvGrpSpPr>
          <p:grpSpPr>
            <a:xfrm>
              <a:off x="6858000" y="3581400"/>
              <a:ext cx="134984" cy="1425478"/>
              <a:chOff x="8847909" y="4368163"/>
              <a:chExt cx="134984" cy="1425478"/>
            </a:xfrm>
            <a:grpFill/>
          </p:grpSpPr>
          <p:sp>
            <p:nvSpPr>
              <p:cNvPr id="2049" name="Flowchart: Process 2048"/>
              <p:cNvSpPr/>
              <p:nvPr/>
            </p:nvSpPr>
            <p:spPr>
              <a:xfrm>
                <a:off x="8847909" y="4520562"/>
                <a:ext cx="134984" cy="127307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" name="Flowchart: Delay 2050"/>
              <p:cNvSpPr/>
              <p:nvPr/>
            </p:nvSpPr>
            <p:spPr>
              <a:xfrm rot="16200000">
                <a:off x="8839202" y="4376872"/>
                <a:ext cx="152400" cy="134982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lowchart: Delay 38"/>
            <p:cNvSpPr/>
            <p:nvPr/>
          </p:nvSpPr>
          <p:spPr>
            <a:xfrm rot="5400000" flipV="1">
              <a:off x="6849293" y="5015588"/>
              <a:ext cx="152400" cy="134982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9" name="Round Same Side Corner Rectangle 2058"/>
          <p:cNvSpPr/>
          <p:nvPr/>
        </p:nvSpPr>
        <p:spPr>
          <a:xfrm>
            <a:off x="-304800" y="2667000"/>
            <a:ext cx="1470660" cy="354016"/>
          </a:xfrm>
          <a:prstGeom prst="round2SameRect">
            <a:avLst/>
          </a:prstGeom>
          <a:solidFill>
            <a:srgbClr val="337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58" name="Round Same Side Corner Rectangle 57"/>
          <p:cNvSpPr/>
          <p:nvPr/>
        </p:nvSpPr>
        <p:spPr>
          <a:xfrm>
            <a:off x="1219200" y="2667000"/>
            <a:ext cx="4495800" cy="354016"/>
          </a:xfrm>
          <a:prstGeom prst="round2SameRect">
            <a:avLst/>
          </a:prstGeom>
          <a:solidFill>
            <a:srgbClr val="337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9" name="Round Same Side Corner Rectangle 58"/>
          <p:cNvSpPr/>
          <p:nvPr/>
        </p:nvSpPr>
        <p:spPr>
          <a:xfrm>
            <a:off x="5770630" y="2667000"/>
            <a:ext cx="1706845" cy="354016"/>
          </a:xfrm>
          <a:prstGeom prst="round2SameRect">
            <a:avLst/>
          </a:prstGeom>
          <a:solidFill>
            <a:srgbClr val="337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60" name="Round Same Side Corner Rectangle 59"/>
          <p:cNvSpPr/>
          <p:nvPr/>
        </p:nvSpPr>
        <p:spPr>
          <a:xfrm>
            <a:off x="7543799" y="2667000"/>
            <a:ext cx="2575139" cy="354016"/>
          </a:xfrm>
          <a:prstGeom prst="round2SameRect">
            <a:avLst/>
          </a:prstGeom>
          <a:solidFill>
            <a:srgbClr val="337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Received</a:t>
            </a:r>
            <a:endParaRPr lang="en-US" dirty="0"/>
          </a:p>
        </p:txBody>
      </p:sp>
      <p:sp>
        <p:nvSpPr>
          <p:cNvPr id="2063" name="Flowchart: Process 2062"/>
          <p:cNvSpPr/>
          <p:nvPr/>
        </p:nvSpPr>
        <p:spPr>
          <a:xfrm>
            <a:off x="-304800" y="3021015"/>
            <a:ext cx="1470660" cy="3681866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>
            <a:off x="1219200" y="3023733"/>
            <a:ext cx="4495800" cy="3681866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Process 66"/>
          <p:cNvSpPr/>
          <p:nvPr/>
        </p:nvSpPr>
        <p:spPr>
          <a:xfrm>
            <a:off x="5770629" y="3017840"/>
            <a:ext cx="1706845" cy="3681866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>
            <a:off x="7553324" y="3021015"/>
            <a:ext cx="2565614" cy="3681866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655015" y="1549600"/>
            <a:ext cx="2499969" cy="0"/>
          </a:xfrm>
          <a:prstGeom prst="line">
            <a:avLst/>
          </a:prstGeom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540009" y="0"/>
            <a:ext cx="12192000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FF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600200" y="0"/>
            <a:ext cx="12192000" cy="6858000"/>
            <a:chOff x="-1310306" y="29307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-1310306" y="29307"/>
              <a:ext cx="961323" cy="6858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5506" y="196552"/>
              <a:ext cx="318868" cy="31886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flipV="1">
              <a:off x="-348983" y="29307"/>
              <a:ext cx="11230677" cy="65335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600199" y="2729605"/>
            <a:ext cx="990592" cy="102774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-638878" y="470479"/>
            <a:ext cx="11230677" cy="18288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Fault Detection Control Screen | </a:t>
            </a:r>
            <a:endParaRPr lang="en-US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540009" y="746761"/>
            <a:ext cx="840940" cy="3887363"/>
            <a:chOff x="-1234106" y="1232993"/>
            <a:chExt cx="840940" cy="38873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4106" y="1232993"/>
              <a:ext cx="840940" cy="8409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2286000"/>
              <a:ext cx="713774" cy="7137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4419600"/>
              <a:ext cx="700756" cy="7007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3352796"/>
              <a:ext cx="688548" cy="688548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8" y="180905"/>
            <a:ext cx="152408" cy="15240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144000" y="106468"/>
            <a:ext cx="1201784" cy="226845"/>
            <a:chOff x="9144000" y="121707"/>
            <a:chExt cx="1201784" cy="22684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512" y="142485"/>
              <a:ext cx="185288" cy="1852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155977"/>
              <a:ext cx="171796" cy="1717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939" y="121707"/>
              <a:ext cx="226845" cy="22684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-448365" y="118609"/>
            <a:ext cx="681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Fault Detection – </a:t>
            </a:r>
            <a:r>
              <a:rPr lang="en-US" sz="1200" dirty="0" smtClean="0"/>
              <a:t>SVM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-136262" y="4700826"/>
            <a:ext cx="2772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Classifier Settings</a:t>
            </a:r>
            <a:endParaRPr lang="en-US" dirty="0">
              <a:solidFill>
                <a:srgbClr val="00CCFF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Support Vector Machines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Linear Discriminant Analysis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609607" y="756704"/>
            <a:ext cx="4495807" cy="1600438"/>
            <a:chOff x="-609607" y="756704"/>
            <a:chExt cx="4495807" cy="1600438"/>
          </a:xfrm>
        </p:grpSpPr>
        <p:sp>
          <p:nvSpPr>
            <p:cNvPr id="30" name="TextBox 29"/>
            <p:cNvSpPr txBox="1"/>
            <p:nvPr/>
          </p:nvSpPr>
          <p:spPr>
            <a:xfrm>
              <a:off x="-609607" y="756704"/>
              <a:ext cx="277247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CCFF"/>
                  </a:solidFill>
                </a:rPr>
                <a:t>Fault Detection Settings</a:t>
              </a:r>
            </a:p>
            <a:p>
              <a:endParaRPr lang="en-US" sz="1600" dirty="0">
                <a:solidFill>
                  <a:srgbClr val="00CCFF"/>
                </a:solidFill>
              </a:endParaRPr>
            </a:p>
            <a:p>
              <a:pPr lvl="1"/>
              <a:r>
                <a:rPr lang="en-US" sz="1600" dirty="0" smtClean="0">
                  <a:solidFill>
                    <a:srgbClr val="00CCFF"/>
                  </a:solidFill>
                </a:rPr>
                <a:t>Data Sizes</a:t>
              </a:r>
              <a:r>
                <a:rPr 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/>
              </a:r>
              <a:br>
                <a:rPr 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</a:br>
              <a:r>
                <a:rPr lang="en-US" sz="1600" dirty="0" smtClean="0"/>
                <a:t>Reference Size</a:t>
              </a:r>
            </a:p>
            <a:p>
              <a:pPr lvl="1"/>
              <a:r>
                <a:rPr lang="en-US" sz="1600" dirty="0" smtClean="0"/>
                <a:t>Buffer Size</a:t>
              </a:r>
            </a:p>
            <a:p>
              <a:endPara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448494" y="1586597"/>
              <a:ext cx="1508675" cy="24220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accent5"/>
                  </a:solidFill>
                </a:rPr>
                <a:t>100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448493" y="1828800"/>
              <a:ext cx="1508675" cy="24220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accent5"/>
                  </a:solidFill>
                </a:rPr>
                <a:t>50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386231" y="1829904"/>
              <a:ext cx="2499969" cy="0"/>
            </a:xfrm>
            <a:prstGeom prst="line">
              <a:avLst/>
            </a:prstGeom>
            <a:ln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-170483" y="2362200"/>
            <a:ext cx="4056683" cy="2062103"/>
            <a:chOff x="-152400" y="2167116"/>
            <a:chExt cx="4056683" cy="2062103"/>
          </a:xfrm>
        </p:grpSpPr>
        <p:sp>
          <p:nvSpPr>
            <p:cNvPr id="36" name="Rectangle 35"/>
            <p:cNvSpPr/>
            <p:nvPr/>
          </p:nvSpPr>
          <p:spPr>
            <a:xfrm flipH="1">
              <a:off x="1447800" y="3933367"/>
              <a:ext cx="1527454" cy="24220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accent5"/>
                  </a:solidFill>
                </a:rPr>
                <a:t>110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152400" y="2167116"/>
              <a:ext cx="4056683" cy="2062103"/>
              <a:chOff x="-152400" y="2167116"/>
              <a:chExt cx="4056683" cy="206210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152400" y="2167116"/>
                <a:ext cx="4056683" cy="2062103"/>
                <a:chOff x="-152400" y="2167116"/>
                <a:chExt cx="4056683" cy="206210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-152400" y="2167116"/>
                  <a:ext cx="4056683" cy="2062103"/>
                  <a:chOff x="-638877" y="4018571"/>
                  <a:chExt cx="4056683" cy="2062103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-638877" y="4018571"/>
                    <a:ext cx="2772477" cy="2062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CCFF"/>
                        </a:solidFill>
                      </a:rPr>
                      <a:t>Feature Extraction Settings</a:t>
                    </a:r>
                  </a:p>
                  <a:p>
                    <a:r>
                      <a:rPr lang="en-US" sz="1000" dirty="0" smtClean="0"/>
                      <a:t>         Kernel Fisher Discriminant Analysis</a:t>
                    </a:r>
                  </a:p>
                  <a:p>
                    <a:r>
                      <a:rPr lang="en-US" sz="1600" dirty="0" smtClean="0"/>
                      <a:t>Kernel</a:t>
                    </a:r>
                  </a:p>
                  <a:p>
                    <a:r>
                      <a:rPr lang="en-US" sz="1600" dirty="0" smtClean="0"/>
                      <a:t>Gamma</a:t>
                    </a:r>
                  </a:p>
                  <a:p>
                    <a:r>
                      <a:rPr lang="en-US" sz="16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rPr>
                      <a:t>Degree</a:t>
                    </a:r>
                  </a:p>
                  <a:p>
                    <a:r>
                      <a:rPr lang="en-US" sz="1600" dirty="0" smtClean="0"/>
                      <a:t>PCA Eigenvectors</a:t>
                    </a:r>
                  </a:p>
                  <a:p>
                    <a:r>
                      <a:rPr lang="en-US" sz="10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10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rPr>
                      <a:t>         </a:t>
                    </a:r>
                  </a:p>
                  <a:p>
                    <a:r>
                      <a:rPr lang="en-US" sz="10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rPr>
                      <a:t>         </a:t>
                    </a:r>
                    <a:r>
                      <a:rPr lang="en-US" sz="1000" dirty="0" smtClean="0"/>
                      <a:t>K-means Clustering</a:t>
                    </a:r>
                  </a:p>
                  <a:p>
                    <a:r>
                      <a:rPr lang="en-US" sz="1600" dirty="0" smtClean="0"/>
                      <a:t>WCSS Threshold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 flipH="1">
                    <a:off x="962016" y="4495800"/>
                    <a:ext cx="1693790" cy="242203"/>
                  </a:xfrm>
                  <a:prstGeom prst="rect">
                    <a:avLst/>
                  </a:prstGeom>
                  <a:solidFill>
                    <a:srgbClr val="3C3C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b="1" dirty="0" smtClean="0">
                        <a:solidFill>
                          <a:schemeClr val="accent5"/>
                        </a:solidFill>
                      </a:rPr>
                      <a:t>Radial Basis Function</a:t>
                    </a:r>
                    <a:endParaRPr lang="en-US" sz="1200" b="1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 flipH="1">
                    <a:off x="961322" y="4738003"/>
                    <a:ext cx="1527454" cy="242203"/>
                  </a:xfrm>
                  <a:prstGeom prst="rect">
                    <a:avLst/>
                  </a:prstGeom>
                  <a:solidFill>
                    <a:srgbClr val="3C3C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b="1" dirty="0" smtClean="0">
                        <a:solidFill>
                          <a:schemeClr val="accent5"/>
                        </a:solidFill>
                      </a:rPr>
                      <a:t>0.002</a:t>
                    </a:r>
                    <a:endParaRPr lang="en-US" sz="1200" b="1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flipH="1">
                    <a:off x="961320" y="4980206"/>
                    <a:ext cx="1527454" cy="242203"/>
                  </a:xfrm>
                  <a:prstGeom prst="rect">
                    <a:avLst/>
                  </a:prstGeom>
                  <a:solidFill>
                    <a:srgbClr val="3C3C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b="1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rPr>
                      <a:t>3</a:t>
                    </a:r>
                    <a:endParaRPr lang="en-US" sz="1200" b="1" dirty="0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917837" y="4745637"/>
                    <a:ext cx="2499969" cy="0"/>
                  </a:xfrm>
                  <a:prstGeom prst="line">
                    <a:avLst/>
                  </a:prstGeom>
                  <a:ln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885123" y="4990712"/>
                    <a:ext cx="2499969" cy="0"/>
                  </a:xfrm>
                  <a:prstGeom prst="line">
                    <a:avLst/>
                  </a:prstGeom>
                  <a:ln>
                    <a:solidFill>
                      <a:srgbClr val="32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Rectangle 36"/>
                <p:cNvSpPr/>
                <p:nvPr/>
              </p:nvSpPr>
              <p:spPr>
                <a:xfrm flipH="1">
                  <a:off x="1448494" y="3370954"/>
                  <a:ext cx="1527454" cy="242203"/>
                </a:xfrm>
                <a:prstGeom prst="rect">
                  <a:avLst/>
                </a:prstGeom>
                <a:solidFill>
                  <a:srgbClr val="3C3C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accent5"/>
                      </a:solidFill>
                    </a:rPr>
                    <a:t>52</a:t>
                  </a:r>
                  <a:endParaRPr lang="en-US" sz="1200" b="1" dirty="0">
                    <a:solidFill>
                      <a:schemeClr val="accent5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1404314" y="3370954"/>
                <a:ext cx="2499969" cy="0"/>
              </a:xfrm>
              <a:prstGeom prst="line">
                <a:avLst/>
              </a:prstGeom>
              <a:ln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Straight Connector 40"/>
          <p:cNvCxnSpPr/>
          <p:nvPr/>
        </p:nvCxnSpPr>
        <p:spPr>
          <a:xfrm>
            <a:off x="2963580" y="2831795"/>
            <a:ext cx="0" cy="249837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flipV="1">
            <a:off x="2995612" y="2937670"/>
            <a:ext cx="85725" cy="457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3100387" y="2817803"/>
            <a:ext cx="69056" cy="304800"/>
          </a:xfrm>
          <a:prstGeom prst="flowChartProcess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578109" y="0"/>
            <a:ext cx="12192000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FF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600200" y="15240"/>
            <a:ext cx="12192000" cy="6842760"/>
            <a:chOff x="-1310306" y="29307"/>
            <a:chExt cx="12192000" cy="6842760"/>
          </a:xfrm>
        </p:grpSpPr>
        <p:sp>
          <p:nvSpPr>
            <p:cNvPr id="10" name="Rectangle 9"/>
            <p:cNvSpPr/>
            <p:nvPr/>
          </p:nvSpPr>
          <p:spPr>
            <a:xfrm>
              <a:off x="-1310306" y="29307"/>
              <a:ext cx="961323" cy="684276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5506" y="196552"/>
              <a:ext cx="318868" cy="31886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flipV="1">
              <a:off x="-348983" y="29307"/>
              <a:ext cx="11230677" cy="65335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600199" y="3757187"/>
            <a:ext cx="961322" cy="102774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-638878" y="485719"/>
            <a:ext cx="11230677" cy="18288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Fault Detection Result Screen | </a:t>
            </a:r>
            <a:endParaRPr lang="en-US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540009" y="762001"/>
            <a:ext cx="840940" cy="3887363"/>
            <a:chOff x="-1234106" y="1232993"/>
            <a:chExt cx="840940" cy="38873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4106" y="1232993"/>
              <a:ext cx="840940" cy="8409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2286000"/>
              <a:ext cx="713774" cy="7137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4419600"/>
              <a:ext cx="700756" cy="7007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7906" y="3352796"/>
              <a:ext cx="688548" cy="688548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8" y="196145"/>
            <a:ext cx="152408" cy="15240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144000" y="121708"/>
            <a:ext cx="1201784" cy="226845"/>
            <a:chOff x="9144000" y="121707"/>
            <a:chExt cx="1201784" cy="22684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512" y="142485"/>
              <a:ext cx="185288" cy="1852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155977"/>
              <a:ext cx="171796" cy="1717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939" y="121707"/>
              <a:ext cx="226845" cy="22684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-448365" y="133849"/>
            <a:ext cx="681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Fault Detection – </a:t>
            </a:r>
            <a:r>
              <a:rPr lang="en-US" sz="1200" dirty="0" smtClean="0"/>
              <a:t>SVM</a:t>
            </a:r>
            <a:endParaRPr lang="en-U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-609600" y="779292"/>
            <a:ext cx="4800600" cy="1938992"/>
            <a:chOff x="-638877" y="4018571"/>
            <a:chExt cx="4822096" cy="1938992"/>
          </a:xfrm>
        </p:grpSpPr>
        <p:sp>
          <p:nvSpPr>
            <p:cNvPr id="33" name="TextBox 32"/>
            <p:cNvSpPr txBox="1"/>
            <p:nvPr/>
          </p:nvSpPr>
          <p:spPr>
            <a:xfrm>
              <a:off x="-638877" y="4018571"/>
              <a:ext cx="48220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CCFF"/>
                  </a:solidFill>
                </a:rPr>
                <a:t>Results</a:t>
              </a:r>
            </a:p>
            <a:p>
              <a:r>
                <a:rPr lang="en-US" sz="1000" dirty="0" smtClean="0"/>
                <a:t>         </a:t>
              </a:r>
              <a:r>
                <a:rPr lang="en-US" sz="800" dirty="0" smtClean="0"/>
                <a:t>Reference Size </a:t>
              </a:r>
            </a:p>
            <a:p>
              <a:r>
                <a:rPr lang="en-US" sz="1000" dirty="0">
                  <a:solidFill>
                    <a:prstClr val="white"/>
                  </a:solidFill>
                </a:rPr>
                <a:t> </a:t>
              </a:r>
              <a:r>
                <a:rPr lang="en-US" sz="1000" dirty="0" smtClean="0">
                  <a:solidFill>
                    <a:prstClr val="white"/>
                  </a:solidFill>
                </a:rPr>
                <a:t>        </a:t>
              </a:r>
              <a:r>
                <a:rPr lang="en-US" sz="800" dirty="0" smtClean="0">
                  <a:solidFill>
                    <a:prstClr val="white"/>
                  </a:solidFill>
                </a:rPr>
                <a:t>Buffer Size</a:t>
              </a:r>
            </a:p>
            <a:p>
              <a:r>
                <a:rPr lang="en-US" sz="800" dirty="0" smtClean="0">
                  <a:solidFill>
                    <a:prstClr val="white"/>
                  </a:solidFill>
                </a:rPr>
                <a:t>           WCSS Threshold</a:t>
              </a:r>
            </a:p>
            <a:p>
              <a:r>
                <a:rPr lang="en-US" sz="1000" dirty="0">
                  <a:solidFill>
                    <a:prstClr val="white"/>
                  </a:solidFill>
                </a:rPr>
                <a:t> </a:t>
              </a:r>
              <a:r>
                <a:rPr lang="en-US" sz="1000" dirty="0" smtClean="0">
                  <a:solidFill>
                    <a:prstClr val="white"/>
                  </a:solidFill>
                </a:rPr>
                <a:t>        </a:t>
              </a:r>
              <a:r>
                <a:rPr lang="en-US" sz="800" dirty="0" smtClean="0">
                  <a:solidFill>
                    <a:prstClr val="white"/>
                  </a:solidFill>
                </a:rPr>
                <a:t>SVM Convergent </a:t>
              </a:r>
            </a:p>
            <a:p>
              <a:r>
                <a:rPr lang="en-US" sz="800" dirty="0">
                  <a:solidFill>
                    <a:prstClr val="white"/>
                  </a:solidFill>
                </a:rPr>
                <a:t> </a:t>
              </a:r>
              <a:r>
                <a:rPr lang="en-US" sz="800" dirty="0" smtClean="0">
                  <a:solidFill>
                    <a:prstClr val="white"/>
                  </a:solidFill>
                </a:rPr>
                <a:t>           </a:t>
              </a:r>
            </a:p>
            <a:p>
              <a:r>
                <a:rPr lang="en-US" sz="800" dirty="0" smtClean="0">
                  <a:solidFill>
                    <a:prstClr val="white"/>
                  </a:solidFill>
                </a:rPr>
                <a:t>          </a:t>
              </a:r>
              <a:endParaRPr lang="en-US" sz="1000" dirty="0" smtClean="0"/>
            </a:p>
            <a:p>
              <a:r>
                <a:rPr lang="en-US" sz="1600" dirty="0" smtClean="0"/>
                <a:t>Current Buffer Size</a:t>
              </a:r>
            </a:p>
            <a:p>
              <a:r>
                <a:rPr lang="en-US" sz="1600" dirty="0" smtClean="0"/>
                <a:t>Samples Received</a:t>
              </a:r>
            </a:p>
            <a:p>
              <a:r>
                <a:rPr lang="en-US" sz="1600" dirty="0" smtClean="0"/>
                <a:t>WCSS Difference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262668" y="5159519"/>
              <a:ext cx="1527454" cy="24220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accent5"/>
                  </a:solidFill>
                </a:rPr>
                <a:t>100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262667" y="5401722"/>
              <a:ext cx="1527454" cy="24220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accent5"/>
                  </a:solidFill>
                </a:rPr>
                <a:t>567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262668" y="5643925"/>
              <a:ext cx="1527454" cy="24220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accent5"/>
                  </a:solidFill>
                </a:rPr>
                <a:t>1457.81256234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17836" y="5409356"/>
              <a:ext cx="2499969" cy="0"/>
            </a:xfrm>
            <a:prstGeom prst="line">
              <a:avLst/>
            </a:prstGeom>
            <a:ln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85122" y="5654431"/>
              <a:ext cx="2499969" cy="0"/>
            </a:xfrm>
            <a:prstGeom prst="line">
              <a:avLst/>
            </a:prstGeom>
            <a:ln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-447904" y="1129853"/>
            <a:ext cx="105236" cy="105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447443" y="1282253"/>
            <a:ext cx="105236" cy="105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-448365" y="1414723"/>
            <a:ext cx="105236" cy="105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57800" y="900172"/>
            <a:ext cx="4974561" cy="2086868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5283199" y="3601214"/>
            <a:ext cx="4974561" cy="259080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-281294" y="3626844"/>
            <a:ext cx="4974561" cy="259080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-447443" y="1562361"/>
            <a:ext cx="105236" cy="105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600201" y="0"/>
            <a:ext cx="12192000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Real Time Fault Detection Using On The Fly Training of 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Support Vector Machines </a:t>
            </a: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Status Screen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___________________</a:t>
            </a:r>
          </a:p>
          <a:p>
            <a:pPr algn="ctr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dirty="0" smtClean="0">
                <a:solidFill>
                  <a:srgbClr val="00CCFF"/>
                </a:solidFill>
                <a:latin typeface="Roboto" pitchFamily="2" charset="0"/>
                <a:ea typeface="Roboto" pitchFamily="2" charset="0"/>
              </a:rPr>
              <a:t>No Connection Established</a:t>
            </a:r>
            <a:endParaRPr lang="en-US" dirty="0">
              <a:solidFill>
                <a:srgbClr val="00CCFF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600200" y="0"/>
            <a:ext cx="12192000" cy="6858000"/>
            <a:chOff x="-1310306" y="14068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-1310306" y="14068"/>
              <a:ext cx="2895600" cy="6858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5506" y="196552"/>
              <a:ext cx="318868" cy="31886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flipV="1">
              <a:off x="-348983" y="29307"/>
              <a:ext cx="11230677" cy="65335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600200" y="668598"/>
            <a:ext cx="2895600" cy="102774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-638877" y="485718"/>
            <a:ext cx="11230676" cy="18288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Status Screen | </a:t>
            </a:r>
            <a:endParaRPr lang="en-US" sz="1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8" y="196144"/>
            <a:ext cx="152408" cy="15240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144000" y="121707"/>
            <a:ext cx="1201784" cy="226845"/>
            <a:chOff x="9144000" y="121707"/>
            <a:chExt cx="1201784" cy="22684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512" y="142485"/>
              <a:ext cx="185288" cy="1852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155977"/>
              <a:ext cx="171796" cy="1717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939" y="121707"/>
              <a:ext cx="226845" cy="22684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-448365" y="133848"/>
            <a:ext cx="681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Fault Detection – </a:t>
            </a:r>
            <a:r>
              <a:rPr lang="en-US" sz="1200" dirty="0" smtClean="0"/>
              <a:t>SVM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-1540009" y="762000"/>
            <a:ext cx="2606809" cy="3887363"/>
            <a:chOff x="-1540009" y="762000"/>
            <a:chExt cx="2606809" cy="3887363"/>
          </a:xfrm>
        </p:grpSpPr>
        <p:grpSp>
          <p:nvGrpSpPr>
            <p:cNvPr id="14" name="Group 13"/>
            <p:cNvGrpSpPr/>
            <p:nvPr/>
          </p:nvGrpSpPr>
          <p:grpSpPr>
            <a:xfrm>
              <a:off x="-1540009" y="762000"/>
              <a:ext cx="840940" cy="3887363"/>
              <a:chOff x="-1234106" y="1232993"/>
              <a:chExt cx="840940" cy="3887363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34106" y="1232993"/>
                <a:ext cx="840940" cy="84094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7906" y="2286000"/>
                <a:ext cx="713774" cy="7137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7906" y="4419600"/>
                <a:ext cx="700756" cy="70075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7906" y="3352796"/>
                <a:ext cx="688548" cy="68854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-533404" y="997804"/>
              <a:ext cx="1600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 Status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533404" y="1848728"/>
            <a:ext cx="182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MQTT Connection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533404" y="2924020"/>
            <a:ext cx="182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Fault </a:t>
            </a:r>
            <a:r>
              <a:rPr lang="en-US" dirty="0"/>
              <a:t>Detection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533404" y="3975819"/>
            <a:ext cx="182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Fault </a:t>
            </a:r>
            <a:r>
              <a:rPr lang="en-US" dirty="0"/>
              <a:t>Detection Result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-607235" y="997804"/>
            <a:ext cx="0" cy="3693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607235" y="1987227"/>
            <a:ext cx="0" cy="3693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609608" y="3062519"/>
            <a:ext cx="0" cy="3693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-607235" y="4114318"/>
            <a:ext cx="0" cy="3693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>
            <a:off x="-775260" y="327774"/>
            <a:ext cx="3366061" cy="67003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05315" y="659383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Kalo</a:t>
            </a:r>
            <a:r>
              <a:rPr lang="en-US" dirty="0"/>
              <a:t> </a:t>
            </a:r>
            <a:r>
              <a:rPr lang="en-US" dirty="0" err="1" smtClean="0"/>
              <a:t>dipencet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178</Words>
  <Application>Microsoft Office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se7en</dc:creator>
  <cp:lastModifiedBy>se7en</cp:lastModifiedBy>
  <cp:revision>34</cp:revision>
  <dcterms:created xsi:type="dcterms:W3CDTF">2020-09-24T11:13:39Z</dcterms:created>
  <dcterms:modified xsi:type="dcterms:W3CDTF">2020-09-24T18:20:09Z</dcterms:modified>
</cp:coreProperties>
</file>