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82" r:id="rId2"/>
    <p:sldId id="292" r:id="rId3"/>
    <p:sldId id="293" r:id="rId4"/>
    <p:sldId id="290" r:id="rId5"/>
    <p:sldId id="281" r:id="rId6"/>
    <p:sldId id="283" r:id="rId7"/>
    <p:sldId id="284" r:id="rId8"/>
    <p:sldId id="287" r:id="rId9"/>
    <p:sldId id="288" r:id="rId10"/>
    <p:sldId id="294" r:id="rId11"/>
    <p:sldId id="289" r:id="rId12"/>
    <p:sldId id="296" r:id="rId13"/>
    <p:sldId id="286" r:id="rId14"/>
    <p:sldId id="295" r:id="rId15"/>
    <p:sldId id="297" r:id="rId16"/>
    <p:sldId id="285" r:id="rId17"/>
    <p:sldId id="291" r:id="rId18"/>
    <p:sldId id="298" r:id="rId19"/>
    <p:sldId id="29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B4E541-4EAC-40D8-9DB2-64F5204AA612}">
          <p14:sldIdLst>
            <p14:sldId id="282"/>
            <p14:sldId id="292"/>
            <p14:sldId id="293"/>
            <p14:sldId id="290"/>
            <p14:sldId id="281"/>
            <p14:sldId id="283"/>
            <p14:sldId id="284"/>
            <p14:sldId id="287"/>
            <p14:sldId id="288"/>
            <p14:sldId id="294"/>
            <p14:sldId id="289"/>
            <p14:sldId id="296"/>
            <p14:sldId id="286"/>
            <p14:sldId id="295"/>
            <p14:sldId id="297"/>
            <p14:sldId id="285"/>
            <p14:sldId id="291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9E897-7696-4259-B49B-4B077BC18007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463B6-5B42-4BE5-B8F5-7F34752315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4003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63B6-5B42-4BE5-B8F5-7F347523159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23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463B6-5B42-4BE5-B8F5-7F3475231594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1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7E86-99FA-4E85-BC81-FC1C3FFF0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FA4D8-EFB8-40CB-BAF2-5B99F5507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FB541-E784-4B8B-A5F7-CB6FF782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6E08-070C-4626-8DED-812E6048F396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BB0C0-0C4E-4488-9527-BE2A3A30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863BB-D559-40A8-9F0E-CB36DF1E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F0F2-37EE-428B-AF02-822D8B0B36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763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16F9-77C5-4B3D-9817-FA8F04D2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90BDF-2B43-494C-861C-4E19892A4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8ED7E-D98B-4AAB-808D-3C5970D94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561C9-5C7E-4EB0-B8DC-8886220E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6E08-070C-4626-8DED-812E6048F396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E9DCF-8E43-4AE4-BD4B-5121375B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539C3-3DCA-4C53-AA55-7C0EAFA2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F0F2-37EE-428B-AF02-822D8B0B36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5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C95E-DC80-41B2-B9E5-11A7D4F2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0D241-F920-4DD2-864F-83FAC887C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5689A-C2CD-4EDB-B003-7BA07E26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6E08-070C-4626-8DED-812E6048F396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8F6CD-6749-422B-9A3C-E4D201DB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BB9CE-148C-4FF6-A1DA-7AD92B27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F0F2-37EE-428B-AF02-822D8B0B36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4385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052FA-9410-466E-BEC2-CE39ADE1A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C6D55-B18E-453B-B1CE-3FDA0EFFB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17A2E-26AA-47A9-9EF8-6D01C4C8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6E08-070C-4626-8DED-812E6048F396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F844C-5734-49EF-8572-42F6E6FB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0E76F-913B-49EA-95A0-5FFA1D9C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F0F2-37EE-428B-AF02-822D8B0B36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758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6348-0CA5-4B8A-8EA2-D3407A89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D27B-F252-4A4E-A5D8-80C66F6A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41F56-CB7A-4D03-BB70-E4FD8CF1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6E08-070C-4626-8DED-812E6048F396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7BB88-2FF2-4571-A848-53050FDB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883C4-D9F4-4FA6-A12A-BCF6FEAC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F0F2-37EE-428B-AF02-822D8B0B36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482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ing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D27B-F252-4A4E-A5D8-80C66F6A01D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507" y="1094198"/>
            <a:ext cx="3770617" cy="286135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Agenda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72B98B-4079-4834-ADD0-E9AE6A3138B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0" y="4041169"/>
            <a:ext cx="3827124" cy="268030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Points/Actions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1151F5-C86A-4DF8-A271-93C3C78FF18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917878" y="1094197"/>
            <a:ext cx="8174803" cy="56272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Meeting notes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10873305" y="6505032"/>
            <a:ext cx="1219375" cy="2883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AU" dirty="0" smtClean="0"/>
              <a:t>Date: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581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F7CB-BCC4-495B-8DE0-370E9D06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EA713-415B-45EF-A2BD-4A60FE616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F4E66-FC91-43DE-A9C8-F9A01619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6E08-070C-4626-8DED-812E6048F396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8541D-0963-4B28-AB2D-5C0EA58F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D5E0-A3B6-4D1E-B30B-7465195E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F0F2-37EE-428B-AF02-822D8B0B36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491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B5E2-84CD-494C-978D-A0885DD4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FAB68-B525-4868-BEFF-B84414B9B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DAEFA-936E-450C-8285-DAC343BC2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76C7-E4BD-4A63-BD92-BD141ED5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6E08-070C-4626-8DED-812E6048F396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0DAC6-1ECA-479B-9322-0D8DB599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37E1A-0497-4150-9918-C44EBD96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F0F2-37EE-428B-AF02-822D8B0B36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65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06B6-A5B2-46C2-8B10-6A515E2C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918D6-341E-4579-893A-424C54956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FF39C-E1F8-4F6D-8B6A-6D78E549A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1E678-4934-48F2-87D6-8703EA50E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5238B-D4BF-422E-B868-8DCF71C08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F6F182-B932-4454-8B39-88BD8DBD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6E08-070C-4626-8DED-812E6048F396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BEE69-4064-4A95-AD6E-F1DAB840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51E21-66C4-452E-945A-F472FB33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F0F2-37EE-428B-AF02-822D8B0B36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15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1A3C-017B-42D8-82C9-F2ED156F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511B0-0333-4B3A-944A-8476BFF2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6E08-070C-4626-8DED-812E6048F396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4EE4C-CD63-4E95-90D8-D6EB8E44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42799-3199-416F-88E9-781FA844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F0F2-37EE-428B-AF02-822D8B0B36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920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32D28-5A92-41C8-886E-4EDBA3F6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6E08-070C-4626-8DED-812E6048F396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67ED3-1A18-41B6-97E8-006D709E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AEBE6-B61C-488F-B35F-B5A4C3E9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F0F2-37EE-428B-AF02-822D8B0B36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45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C826-A3E4-499C-BA50-F1E428A2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9734-396A-4D4E-935F-E7C0185A1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AE492-B982-411D-AA81-ADF7B539A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F92AD-C84E-4057-A185-7332DE45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6E08-070C-4626-8DED-812E6048F396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66423-3655-4EAB-ABD7-59DA2CC6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14496-2071-4720-B42C-EDD36248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F0F2-37EE-428B-AF02-822D8B0B36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75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2B701-F691-4190-B7D1-988663B7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7" y="71920"/>
            <a:ext cx="12036175" cy="95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BE009-F70B-4DD1-96CC-44512CA74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07" y="1094198"/>
            <a:ext cx="12036175" cy="5082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B9852-6542-4865-B181-33D74651D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06E08-070C-4626-8DED-812E6048F396}" type="datetimeFigureOut">
              <a:rPr lang="en-AU" smtClean="0"/>
              <a:t>28/05/2020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B942E-D489-444A-A519-459DDEE28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87BD-AF8C-44B3-BD96-EEB15ECB0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4F0F2-37EE-428B-AF02-822D8B0B36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2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yu-cds.github.io/python-gpu/01-introduction/" TargetMode="External"/><Relationship Id="rId2" Type="http://schemas.openxmlformats.org/officeDocument/2006/relationships/hyperlink" Target="https://people.duke.edu/~ccc14/sta-663/CUDAPyth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yu-cds.github.io/python-numba/01-jit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Massive parallelization on GPU using </a:t>
            </a:r>
            <a:r>
              <a:rPr lang="en-US" dirty="0" err="1" smtClean="0"/>
              <a:t>PyCuda</a:t>
            </a:r>
            <a:endParaRPr lang="en-A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0353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77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r>
              <a:rPr lang="en-US" dirty="0" smtClean="0"/>
              <a:t> </a:t>
            </a:r>
            <a:r>
              <a:rPr lang="en-US" dirty="0" smtClean="0"/>
              <a:t>installation in Python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07" y="1094198"/>
            <a:ext cx="5062248" cy="5082765"/>
          </a:xfrm>
        </p:spPr>
        <p:txBody>
          <a:bodyPr/>
          <a:lstStyle/>
          <a:p>
            <a:r>
              <a:rPr lang="en-AU" dirty="0" smtClean="0"/>
              <a:t>dependencies</a:t>
            </a:r>
            <a:r>
              <a:rPr lang="en-AU" dirty="0"/>
              <a:t>:</a:t>
            </a:r>
          </a:p>
          <a:p>
            <a:r>
              <a:rPr lang="en-AU" dirty="0"/>
              <a:t>  - python=3.6</a:t>
            </a:r>
          </a:p>
          <a:p>
            <a:r>
              <a:rPr lang="en-AU" dirty="0"/>
              <a:t>  - </a:t>
            </a:r>
            <a:r>
              <a:rPr lang="en-AU" dirty="0" err="1"/>
              <a:t>numpy</a:t>
            </a:r>
            <a:endParaRPr lang="en-AU" dirty="0"/>
          </a:p>
          <a:p>
            <a:r>
              <a:rPr lang="en-AU" dirty="0"/>
              <a:t>  </a:t>
            </a:r>
            <a:r>
              <a:rPr lang="en-AU" dirty="0" smtClean="0"/>
              <a:t>- </a:t>
            </a:r>
            <a:r>
              <a:rPr lang="en-AU" dirty="0" err="1"/>
              <a:t>cudatoolkit</a:t>
            </a:r>
            <a:r>
              <a:rPr lang="en-AU" dirty="0"/>
              <a:t>=9.0</a:t>
            </a:r>
          </a:p>
          <a:p>
            <a:r>
              <a:rPr lang="en-AU" dirty="0"/>
              <a:t>  - </a:t>
            </a:r>
            <a:r>
              <a:rPr lang="en-AU" dirty="0" err="1"/>
              <a:t>cudnn</a:t>
            </a:r>
            <a:endParaRPr lang="en-AU" dirty="0"/>
          </a:p>
          <a:p>
            <a:r>
              <a:rPr lang="en-AU" dirty="0"/>
              <a:t>  - </a:t>
            </a:r>
            <a:r>
              <a:rPr lang="en-AU" dirty="0" err="1"/>
              <a:t>numba</a:t>
            </a:r>
            <a:endParaRPr lang="en-AU" dirty="0"/>
          </a:p>
          <a:p>
            <a:endParaRPr lang="en-A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67027" y="1094197"/>
            <a:ext cx="6272020" cy="5082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If using environments:</a:t>
            </a:r>
          </a:p>
          <a:p>
            <a:pPr lvl="1"/>
            <a:r>
              <a:rPr lang="en-AU" dirty="0" smtClean="0"/>
              <a:t>For some reasons, you would need to install THE SAME </a:t>
            </a:r>
            <a:r>
              <a:rPr lang="en-AU" dirty="0" err="1" smtClean="0"/>
              <a:t>cudatoolkit</a:t>
            </a:r>
            <a:r>
              <a:rPr lang="en-AU" dirty="0" smtClean="0"/>
              <a:t> (same version) on the main </a:t>
            </a:r>
            <a:r>
              <a:rPr lang="en-AU" dirty="0" err="1" smtClean="0"/>
              <a:t>conda</a:t>
            </a:r>
            <a:r>
              <a:rPr lang="en-AU" dirty="0" smtClean="0"/>
              <a:t> environment! I could not figure out why. Otherwise you would get an error on “</a:t>
            </a:r>
            <a:r>
              <a:rPr lang="en-US" dirty="0" err="1"/>
              <a:t>libNVVM</a:t>
            </a:r>
            <a:r>
              <a:rPr lang="en-US" dirty="0"/>
              <a:t> </a:t>
            </a:r>
            <a:r>
              <a:rPr lang="en-US" dirty="0" smtClean="0"/>
              <a:t>error”</a:t>
            </a:r>
            <a:endParaRPr lang="en-AU" dirty="0" smtClean="0"/>
          </a:p>
          <a:p>
            <a:r>
              <a:rPr lang="en-AU" dirty="0" smtClean="0"/>
              <a:t> Also make sure your machine CUDA version, if using, is the same version as the </a:t>
            </a:r>
            <a:r>
              <a:rPr lang="en-AU" dirty="0" err="1" smtClean="0"/>
              <a:t>cudatoolkit</a:t>
            </a:r>
            <a:r>
              <a:rPr lang="en-AU" dirty="0" smtClean="0"/>
              <a:t> (9.0).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584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spec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3605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AU" dirty="0" smtClean="0"/>
          </a:p>
          <a:p>
            <a:pPr lvl="1"/>
            <a:r>
              <a:rPr lang="en-AU" dirty="0" smtClean="0"/>
              <a:t>kernels </a:t>
            </a:r>
            <a:r>
              <a:rPr lang="en-AU" dirty="0"/>
              <a:t>cannot explicitly return a value; all result data must be written to an array passed to the function (if computing a scalar, you will probably pass a one-element array);</a:t>
            </a:r>
          </a:p>
          <a:p>
            <a:pPr lvl="1"/>
            <a:r>
              <a:rPr lang="en-AU" dirty="0"/>
              <a:t>kernels explicitly declare their thread hierarchy when called: i.e. the number of thread blocks and the number of threads per block (note that while a kernel is compiled once, it can be called multiple times with different block sizes or grid sizes).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6291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thread ID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4722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</a:p>
          <a:p>
            <a:pPr lvl="1"/>
            <a:r>
              <a:rPr lang="en-US" dirty="0" smtClean="0"/>
              <a:t>Simple kernel for adding two numbers</a:t>
            </a:r>
          </a:p>
          <a:p>
            <a:pPr lvl="1"/>
            <a:r>
              <a:rPr lang="en-US" dirty="0" smtClean="0"/>
              <a:t>Using CPU vs </a:t>
            </a:r>
            <a:r>
              <a:rPr lang="en-US" dirty="0" err="1" smtClean="0"/>
              <a:t>jit</a:t>
            </a:r>
            <a:r>
              <a:rPr lang="en-US" dirty="0" smtClean="0"/>
              <a:t> vs GPU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 2</a:t>
            </a:r>
          </a:p>
          <a:p>
            <a:pPr lvl="1"/>
            <a:r>
              <a:rPr lang="en-US" dirty="0" smtClean="0"/>
              <a:t>Mandelbrot fractal kernel</a:t>
            </a:r>
          </a:p>
          <a:p>
            <a:pPr lvl="1"/>
            <a:r>
              <a:rPr lang="en-US" dirty="0"/>
              <a:t>Using CPU vs </a:t>
            </a:r>
            <a:r>
              <a:rPr lang="en-US" dirty="0" err="1"/>
              <a:t>jit</a:t>
            </a:r>
            <a:r>
              <a:rPr lang="en-US" dirty="0"/>
              <a:t> vs GPU</a:t>
            </a:r>
          </a:p>
          <a:p>
            <a:pPr lvl="1"/>
            <a:endParaRPr lang="en-US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8003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CUDA code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NVIDIA recommends that programmers focus on following those recommendations to achieve the best performance:</a:t>
            </a:r>
          </a:p>
          <a:p>
            <a:pPr lvl="1"/>
            <a:r>
              <a:rPr lang="en-AU" dirty="0"/>
              <a:t>Find ways to parallelize sequential code</a:t>
            </a:r>
          </a:p>
          <a:p>
            <a:pPr lvl="1"/>
            <a:r>
              <a:rPr lang="en-AU" dirty="0"/>
              <a:t>Minimize data transfers between the host and the device</a:t>
            </a:r>
          </a:p>
          <a:p>
            <a:pPr lvl="1"/>
            <a:r>
              <a:rPr lang="en-AU" dirty="0"/>
              <a:t>Adjust kernel launch configuration to maximize device utilization</a:t>
            </a:r>
          </a:p>
          <a:p>
            <a:pPr lvl="1"/>
            <a:r>
              <a:rPr lang="en-AU" dirty="0"/>
              <a:t>Ensure global memory accesses are coalesced</a:t>
            </a:r>
          </a:p>
          <a:p>
            <a:pPr lvl="1"/>
            <a:r>
              <a:rPr lang="en-AU" dirty="0"/>
              <a:t>Minimize redundant accesses to global memory whenever possible</a:t>
            </a:r>
          </a:p>
          <a:p>
            <a:pPr lvl="1"/>
            <a:r>
              <a:rPr lang="en-AU" dirty="0"/>
              <a:t>Avoid different execution paths within the same </a:t>
            </a:r>
            <a:r>
              <a:rPr lang="en-AU" dirty="0" smtClean="0"/>
              <a:t>warp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062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Pretty good website: </a:t>
            </a:r>
            <a:r>
              <a:rPr lang="en-AU" sz="2000" dirty="0" smtClean="0">
                <a:hlinkClick r:id="rId2"/>
              </a:rPr>
              <a:t>https</a:t>
            </a:r>
            <a:r>
              <a:rPr lang="en-AU" sz="2000" dirty="0">
                <a:hlinkClick r:id="rId2"/>
              </a:rPr>
              <a:t>://people.duke.edu/~</a:t>
            </a:r>
            <a:r>
              <a:rPr lang="en-AU" sz="2000" dirty="0" smtClean="0">
                <a:hlinkClick r:id="rId2"/>
              </a:rPr>
              <a:t>ccc14/sta-663/CUDAPython.html</a:t>
            </a:r>
            <a:endParaRPr lang="en-AU" sz="2000" dirty="0" smtClean="0"/>
          </a:p>
          <a:p>
            <a:r>
              <a:rPr lang="en-US" sz="2000" dirty="0" smtClean="0"/>
              <a:t>To know about GPU: </a:t>
            </a:r>
            <a:r>
              <a:rPr lang="en-AU" sz="2000" dirty="0" smtClean="0">
                <a:hlinkClick r:id="rId3"/>
              </a:rPr>
              <a:t>https</a:t>
            </a:r>
            <a:r>
              <a:rPr lang="en-AU" sz="2000" dirty="0">
                <a:hlinkClick r:id="rId3"/>
              </a:rPr>
              <a:t>://nyu-cds.github.io/python-gpu/01-introduction</a:t>
            </a:r>
            <a:r>
              <a:rPr lang="en-AU" sz="2000" dirty="0" smtClean="0">
                <a:hlinkClick r:id="rId3"/>
              </a:rPr>
              <a:t>/</a:t>
            </a:r>
            <a:endParaRPr lang="en-AU" sz="2000" dirty="0" smtClean="0"/>
          </a:p>
          <a:p>
            <a:r>
              <a:rPr lang="en-US" sz="2000" dirty="0" smtClean="0"/>
              <a:t>To know about </a:t>
            </a:r>
            <a:r>
              <a:rPr lang="en-US" sz="2000" dirty="0" err="1" smtClean="0"/>
              <a:t>Numba</a:t>
            </a:r>
            <a:r>
              <a:rPr lang="en-US" sz="2000" dirty="0" smtClean="0"/>
              <a:t>: </a:t>
            </a:r>
            <a:r>
              <a:rPr lang="en-AU" sz="2000" dirty="0" smtClean="0">
                <a:hlinkClick r:id="rId4"/>
              </a:rPr>
              <a:t>https</a:t>
            </a:r>
            <a:r>
              <a:rPr lang="en-AU" sz="2000" dirty="0">
                <a:hlinkClick r:id="rId4"/>
              </a:rPr>
              <a:t>://nyu-cds.github.io/python-numba/01-jit</a:t>
            </a:r>
            <a:r>
              <a:rPr lang="en-AU" sz="2000" dirty="0" smtClean="0">
                <a:hlinkClick r:id="rId4"/>
              </a:rPr>
              <a:t>/</a:t>
            </a:r>
            <a:endParaRPr lang="en-AU" sz="2000" dirty="0" smtClean="0"/>
          </a:p>
        </p:txBody>
      </p:sp>
    </p:spTree>
    <p:extLst>
      <p:ext uri="{BB962C8B-B14F-4D97-AF65-F5344CB8AC3E}">
        <p14:creationId xmlns:p14="http://schemas.microsoft.com/office/powerpoint/2010/main" val="2707392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1764102" y="1922362"/>
            <a:ext cx="8492260" cy="3677160"/>
            <a:chOff x="5167046" y="2807595"/>
            <a:chExt cx="6964852" cy="3168203"/>
          </a:xfrm>
        </p:grpSpPr>
        <p:pic>
          <p:nvPicPr>
            <p:cNvPr id="5122" name="Picture 2" descr="Benefits &amp; Risks of Artificial Intelligence - Future of Life Institut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06" r="203" b="9666"/>
            <a:stretch/>
          </p:blipFill>
          <p:spPr bwMode="auto">
            <a:xfrm>
              <a:off x="5167046" y="2807595"/>
              <a:ext cx="6964852" cy="3168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5545298" y="4959606"/>
              <a:ext cx="3883243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 smtClean="0">
                  <a:ln w="0"/>
                  <a:solidFill>
                    <a:schemeClr val="bg1">
                      <a:lumMod val="65000"/>
                    </a:schemeClr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Analytics events</a:t>
              </a:r>
              <a:endParaRPr lang="en-US" sz="44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93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374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vs GPU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CPU: One complex task</a:t>
            </a:r>
          </a:p>
          <a:p>
            <a:r>
              <a:rPr lang="en-US" dirty="0" smtClean="0"/>
              <a:t>GPU: Many simple tasks</a:t>
            </a:r>
            <a:endParaRPr lang="en-AU" dirty="0"/>
          </a:p>
        </p:txBody>
      </p:sp>
      <p:pic>
        <p:nvPicPr>
          <p:cNvPr id="4098" name="Picture 2" descr="Millennium Breakthrough in Swarm Robotics - Its42 -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698" y="2728701"/>
            <a:ext cx="5261666" cy="296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eet Sophia, the humanoid robot that has the world talking - Crea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37" y="2728701"/>
            <a:ext cx="4337767" cy="298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40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8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view</a:t>
            </a:r>
            <a:endParaRPr lang="en-AU" dirty="0"/>
          </a:p>
        </p:txBody>
      </p:sp>
      <p:pic>
        <p:nvPicPr>
          <p:cNvPr id="1026" name="Picture 2" descr="http://www.nvidia.com/docs/IO/143716/cpu-and-gp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225" y="1119350"/>
            <a:ext cx="39624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rontiersin.org/files/Articles/70265/fgene-04-00266-HTML/image_m/fgene-04-00266-g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68" y="4308118"/>
            <a:ext cx="43243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5/59/CUDA_processing_flow_%28En%29.PNG/450px-CUDA_processing_flow_%28En%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334" y="1627203"/>
            <a:ext cx="4791699" cy="463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05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and threads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08" y="1094198"/>
            <a:ext cx="7397238" cy="50827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Simple tasks: Kernels</a:t>
            </a:r>
          </a:p>
          <a:p>
            <a:pPr lvl="1"/>
            <a:r>
              <a:rPr lang="en-US" dirty="0" smtClean="0"/>
              <a:t>A Kernel is a function that we want to run many times with different inputs.</a:t>
            </a:r>
          </a:p>
          <a:p>
            <a:pPr lvl="1"/>
            <a:r>
              <a:rPr lang="en-US" dirty="0" smtClean="0"/>
              <a:t>Each run of that function can generate its own output value.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Kernels are </a:t>
            </a:r>
            <a:r>
              <a:rPr lang="en-AU" dirty="0"/>
              <a:t>executed in parallel by an array of </a:t>
            </a:r>
            <a:r>
              <a:rPr lang="en-AU" dirty="0" smtClean="0"/>
              <a:t>threads</a:t>
            </a:r>
            <a:endParaRPr lang="en-AU" dirty="0"/>
          </a:p>
          <a:p>
            <a:pPr lvl="1"/>
            <a:r>
              <a:rPr lang="en-AU" dirty="0"/>
              <a:t>All threads </a:t>
            </a:r>
            <a:r>
              <a:rPr lang="en-AU" dirty="0" smtClean="0"/>
              <a:t>run </a:t>
            </a:r>
            <a:r>
              <a:rPr lang="en-AU" dirty="0"/>
              <a:t>the same </a:t>
            </a:r>
            <a:r>
              <a:rPr lang="en-AU" dirty="0" smtClean="0"/>
              <a:t>code.</a:t>
            </a:r>
            <a:endParaRPr lang="en-AU" dirty="0"/>
          </a:p>
          <a:p>
            <a:pPr lvl="1"/>
            <a:r>
              <a:rPr lang="en-AU" dirty="0"/>
              <a:t>Each thread has an ID that it uses to compute memory addresses and make control decisions.</a:t>
            </a:r>
          </a:p>
          <a:p>
            <a:pPr marL="0" indent="0">
              <a:buNone/>
            </a:pP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pic>
        <p:nvPicPr>
          <p:cNvPr id="1026" name="Picture 2" descr="Thread Blo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289" y="1610054"/>
            <a:ext cx="4318740" cy="370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31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Threads are arranged as a grid of thread blocks:</a:t>
            </a:r>
          </a:p>
          <a:p>
            <a:pPr lvl="1"/>
            <a:r>
              <a:rPr lang="en-AU" dirty="0"/>
              <a:t>Different kernels can have different grid/block configuration</a:t>
            </a:r>
          </a:p>
          <a:p>
            <a:pPr lvl="1"/>
            <a:r>
              <a:rPr lang="en-AU" dirty="0"/>
              <a:t>Threads from the same block have access to a shared memory and their execution can be </a:t>
            </a:r>
            <a:r>
              <a:rPr lang="en-AU" dirty="0" smtClean="0"/>
              <a:t>synchronized</a:t>
            </a:r>
          </a:p>
          <a:p>
            <a:endParaRPr lang="en-US" dirty="0" smtClean="0"/>
          </a:p>
          <a:p>
            <a:r>
              <a:rPr lang="en-US" dirty="0" smtClean="0"/>
              <a:t>Threads within a block </a:t>
            </a:r>
            <a:r>
              <a:rPr lang="en-US" u="sng" dirty="0" smtClean="0"/>
              <a:t>can</a:t>
            </a:r>
            <a:r>
              <a:rPr lang="en-US" dirty="0" smtClean="0"/>
              <a:t> cooperate through their shared memory</a:t>
            </a:r>
            <a:endParaRPr lang="en-AU" dirty="0"/>
          </a:p>
          <a:p>
            <a:endParaRPr lang="en-US" dirty="0" smtClean="0"/>
          </a:p>
          <a:p>
            <a:r>
              <a:rPr lang="en-US" dirty="0"/>
              <a:t>Blocks </a:t>
            </a:r>
            <a:r>
              <a:rPr lang="en-US" dirty="0" smtClean="0"/>
              <a:t>run </a:t>
            </a:r>
            <a:r>
              <a:rPr lang="en-US" dirty="0"/>
              <a:t>independently</a:t>
            </a:r>
          </a:p>
          <a:p>
            <a:endParaRPr lang="en-AU" dirty="0"/>
          </a:p>
        </p:txBody>
      </p:sp>
      <p:pic>
        <p:nvPicPr>
          <p:cNvPr id="2050" name="Picture 2" descr="Gr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934" y="4373350"/>
            <a:ext cx="6796073" cy="241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11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Grids</a:t>
            </a:r>
            <a:endParaRPr lang="en-AU" dirty="0"/>
          </a:p>
        </p:txBody>
      </p:sp>
      <p:pic>
        <p:nvPicPr>
          <p:cNvPr id="3074" name="Picture 2" descr="Thread Ma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468" y="1395167"/>
            <a:ext cx="3634592" cy="430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ile:Block-thread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362" y="1232799"/>
            <a:ext cx="3826799" cy="480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3dgep.com/wp-content/uploads/2011/11/Cuda-Execution-Model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49" y="1232799"/>
            <a:ext cx="4004559" cy="438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62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side</a:t>
            </a:r>
            <a:endParaRPr lang="en-AU" dirty="0"/>
          </a:p>
        </p:txBody>
      </p:sp>
      <p:pic>
        <p:nvPicPr>
          <p:cNvPr id="4098" name="Picture 2" descr="https://upload.wikimedia.org/wikipedia/commons/thumb/a/af/Software-Perspective_for_thread_block.jpg/557px-Software-Perspective_for_thread_bl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198" y="2211763"/>
            <a:ext cx="530542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reaming Multiprocesso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56" y="1319701"/>
            <a:ext cx="59436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80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side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On the hardware side, a thread block is composed of ‘warps’. A warp is a set of 32 threads within a thread block such that all the threads in a warp execute the same instruction. These threads are selected serially by the SM</a:t>
            </a:r>
            <a:r>
              <a:rPr lang="en-AU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32 threads are in one warp, the threads in one warp are executed in parallel</a:t>
            </a:r>
          </a:p>
          <a:p>
            <a:r>
              <a:rPr lang="en-US" dirty="0" smtClean="0"/>
              <a:t>An SM can run multiple Warps at once (parallel)</a:t>
            </a:r>
            <a:endParaRPr lang="en-AU" dirty="0"/>
          </a:p>
        </p:txBody>
      </p:sp>
      <p:pic>
        <p:nvPicPr>
          <p:cNvPr id="5122" name="Picture 2" descr="File:Streaming-Multiprocess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545" y="3856758"/>
            <a:ext cx="4496552" cy="252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4495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105498</TotalTime>
  <Words>520</Words>
  <Application>Microsoft Office PowerPoint</Application>
  <PresentationFormat>Widescreen</PresentationFormat>
  <Paragraphs>72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1_Office Theme</vt:lpstr>
      <vt:lpstr>Massive parallelization on GPU using PyCuda</vt:lpstr>
      <vt:lpstr>CPU vs GPU</vt:lpstr>
      <vt:lpstr>Architecture</vt:lpstr>
      <vt:lpstr>Overall view</vt:lpstr>
      <vt:lpstr>Kernel and threads</vt:lpstr>
      <vt:lpstr>Blocks</vt:lpstr>
      <vt:lpstr>Grids</vt:lpstr>
      <vt:lpstr>Hardware side</vt:lpstr>
      <vt:lpstr>Hardware side</vt:lpstr>
      <vt:lpstr>Software</vt:lpstr>
      <vt:lpstr>Numba installation in Python</vt:lpstr>
      <vt:lpstr>GPU spec</vt:lpstr>
      <vt:lpstr>Kernel</vt:lpstr>
      <vt:lpstr>Calculation of thread ID</vt:lpstr>
      <vt:lpstr>Hands-on</vt:lpstr>
      <vt:lpstr>A good CUDA code</vt:lpstr>
      <vt:lpstr>Useful links</vt:lpstr>
      <vt:lpstr>PowerPoint Presentation</vt:lpstr>
      <vt:lpstr>PowerPoint Presentation</vt:lpstr>
    </vt:vector>
  </TitlesOfParts>
  <Company>Rio Tinto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of 1-April</dc:title>
  <dc:creator>Bonyadi, Reza (PACE)</dc:creator>
  <cp:lastModifiedBy>Bonyadi, Reza (PACE)</cp:lastModifiedBy>
  <cp:revision>634</cp:revision>
  <dcterms:created xsi:type="dcterms:W3CDTF">2019-04-08T00:12:04Z</dcterms:created>
  <dcterms:modified xsi:type="dcterms:W3CDTF">2020-05-30T13:46:59Z</dcterms:modified>
</cp:coreProperties>
</file>