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305" r:id="rId3"/>
    <p:sldId id="321" r:id="rId4"/>
    <p:sldId id="307" r:id="rId5"/>
    <p:sldId id="308" r:id="rId6"/>
    <p:sldId id="309" r:id="rId7"/>
    <p:sldId id="310" r:id="rId8"/>
    <p:sldId id="286" r:id="rId9"/>
    <p:sldId id="317" r:id="rId10"/>
    <p:sldId id="313" r:id="rId11"/>
    <p:sldId id="328" r:id="rId12"/>
    <p:sldId id="342" r:id="rId13"/>
    <p:sldId id="316" r:id="rId14"/>
    <p:sldId id="314" r:id="rId15"/>
    <p:sldId id="293" r:id="rId16"/>
    <p:sldId id="302" r:id="rId17"/>
    <p:sldId id="320" r:id="rId18"/>
    <p:sldId id="326" r:id="rId19"/>
    <p:sldId id="338" r:id="rId20"/>
    <p:sldId id="300" r:id="rId21"/>
    <p:sldId id="339" r:id="rId22"/>
    <p:sldId id="340" r:id="rId23"/>
    <p:sldId id="323" r:id="rId24"/>
    <p:sldId id="341" r:id="rId25"/>
    <p:sldId id="319" r:id="rId26"/>
    <p:sldId id="278" r:id="rId27"/>
    <p:sldId id="322" r:id="rId28"/>
    <p:sldId id="311" r:id="rId29"/>
    <p:sldId id="325" r:id="rId30"/>
    <p:sldId id="330" r:id="rId31"/>
  </p:sldIdLst>
  <p:sldSz cx="9144000" cy="5143500" type="screen16x9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2CD70B-DBBC-44F7-A0F7-7BFDDE174DCE}">
  <a:tblStyle styleId="{EC2CD70B-DBBC-44F7-A0F7-7BFDDE174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4660"/>
  </p:normalViewPr>
  <p:slideViewPr>
    <p:cSldViewPr snapToGrid="0">
      <p:cViewPr>
        <p:scale>
          <a:sx n="100" d="100"/>
          <a:sy n="100" d="100"/>
        </p:scale>
        <p:origin x="45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FC835-7C97-4D45-B6EB-A19101CA3B4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277A1D-88C9-4680-A81A-0F8EBB2BF71C}">
      <dgm:prSet phldrT="[Text]"/>
      <dgm:spPr/>
      <dgm:t>
        <a:bodyPr/>
        <a:lstStyle/>
        <a:p>
          <a:r>
            <a:rPr lang="en-ID" dirty="0" smtClean="0"/>
            <a:t>Business Understanding</a:t>
          </a:r>
          <a:endParaRPr lang="en-US" dirty="0"/>
        </a:p>
      </dgm:t>
    </dgm:pt>
    <dgm:pt modelId="{C760F131-F75B-4099-AC21-DB69C9651BDE}" type="parTrans" cxnId="{A05A2CBC-7A94-4C56-9C9A-D39CF94C356A}">
      <dgm:prSet/>
      <dgm:spPr/>
      <dgm:t>
        <a:bodyPr/>
        <a:lstStyle/>
        <a:p>
          <a:endParaRPr lang="en-US"/>
        </a:p>
      </dgm:t>
    </dgm:pt>
    <dgm:pt modelId="{E860C23C-DEC6-47EA-A9A1-CBC99AAEE4F5}" type="sibTrans" cxnId="{A05A2CBC-7A94-4C56-9C9A-D39CF94C356A}">
      <dgm:prSet/>
      <dgm:spPr/>
      <dgm:t>
        <a:bodyPr/>
        <a:lstStyle/>
        <a:p>
          <a:endParaRPr lang="en-US"/>
        </a:p>
      </dgm:t>
    </dgm:pt>
    <dgm:pt modelId="{F1F60038-FF7B-4B9E-9FAF-DD94B458DCE4}">
      <dgm:prSet phldrT="[Text]"/>
      <dgm:spPr/>
      <dgm:t>
        <a:bodyPr/>
        <a:lstStyle/>
        <a:p>
          <a:r>
            <a:rPr lang="en-ID" dirty="0" smtClean="0"/>
            <a:t>Data Understanding and Preparation</a:t>
          </a:r>
          <a:endParaRPr lang="en-US" dirty="0"/>
        </a:p>
      </dgm:t>
    </dgm:pt>
    <dgm:pt modelId="{78B41A0C-CF1A-47D7-B74F-E812D956089B}" type="parTrans" cxnId="{28EBBA61-C151-49CC-A9E6-684687380057}">
      <dgm:prSet/>
      <dgm:spPr/>
      <dgm:t>
        <a:bodyPr/>
        <a:lstStyle/>
        <a:p>
          <a:endParaRPr lang="en-US"/>
        </a:p>
      </dgm:t>
    </dgm:pt>
    <dgm:pt modelId="{90CF254B-5AF7-4FAA-80D3-AC0FEEB984AE}" type="sibTrans" cxnId="{28EBBA61-C151-49CC-A9E6-684687380057}">
      <dgm:prSet/>
      <dgm:spPr/>
      <dgm:t>
        <a:bodyPr/>
        <a:lstStyle/>
        <a:p>
          <a:endParaRPr lang="en-US"/>
        </a:p>
      </dgm:t>
    </dgm:pt>
    <dgm:pt modelId="{A1F4BD78-BF0C-4F5B-AD19-14E7701881F7}">
      <dgm:prSet phldrT="[Text]"/>
      <dgm:spPr>
        <a:solidFill>
          <a:schemeClr val="accent4"/>
        </a:solidFill>
      </dgm:spPr>
      <dgm:t>
        <a:bodyPr/>
        <a:lstStyle/>
        <a:p>
          <a:r>
            <a:rPr lang="en-ID" dirty="0" smtClean="0"/>
            <a:t>Data Wrangling</a:t>
          </a:r>
          <a:endParaRPr lang="en-US" dirty="0"/>
        </a:p>
      </dgm:t>
    </dgm:pt>
    <dgm:pt modelId="{94A4192C-4A39-4CF8-96FA-EE5CB0D4B0E2}" type="parTrans" cxnId="{F7241061-3391-406A-B079-201FC94134C9}">
      <dgm:prSet/>
      <dgm:spPr/>
      <dgm:t>
        <a:bodyPr/>
        <a:lstStyle/>
        <a:p>
          <a:endParaRPr lang="en-US"/>
        </a:p>
      </dgm:t>
    </dgm:pt>
    <dgm:pt modelId="{2CABA3F8-96A3-4724-8C45-2310D9C5A0A7}" type="sibTrans" cxnId="{F7241061-3391-406A-B079-201FC94134C9}">
      <dgm:prSet/>
      <dgm:spPr/>
      <dgm:t>
        <a:bodyPr/>
        <a:lstStyle/>
        <a:p>
          <a:endParaRPr lang="en-US"/>
        </a:p>
      </dgm:t>
    </dgm:pt>
    <dgm:pt modelId="{C2414574-4A3F-4C8F-B6A6-C1B9CF2AA3BF}">
      <dgm:prSet phldrT="[Text]"/>
      <dgm:spPr/>
      <dgm:t>
        <a:bodyPr/>
        <a:lstStyle/>
        <a:p>
          <a:r>
            <a:rPr lang="en-ID" dirty="0" smtClean="0"/>
            <a:t>Modelling</a:t>
          </a:r>
          <a:endParaRPr lang="en-US" dirty="0"/>
        </a:p>
      </dgm:t>
    </dgm:pt>
    <dgm:pt modelId="{E60784C9-F990-4670-98A6-4A9A3BE1A155}" type="parTrans" cxnId="{5ACBC2C7-A6FB-4C90-BB90-5F1D43E60082}">
      <dgm:prSet/>
      <dgm:spPr/>
      <dgm:t>
        <a:bodyPr/>
        <a:lstStyle/>
        <a:p>
          <a:endParaRPr lang="en-US"/>
        </a:p>
      </dgm:t>
    </dgm:pt>
    <dgm:pt modelId="{2395500A-43AE-47A3-A158-33B579BB513D}" type="sibTrans" cxnId="{5ACBC2C7-A6FB-4C90-BB90-5F1D43E60082}">
      <dgm:prSet/>
      <dgm:spPr/>
      <dgm:t>
        <a:bodyPr/>
        <a:lstStyle/>
        <a:p>
          <a:endParaRPr lang="en-US"/>
        </a:p>
      </dgm:t>
    </dgm:pt>
    <dgm:pt modelId="{E97F7392-693F-4BDA-897F-A2ED8A0292F8}">
      <dgm:prSet phldrT="[Text]"/>
      <dgm:spPr/>
      <dgm:t>
        <a:bodyPr/>
        <a:lstStyle/>
        <a:p>
          <a:r>
            <a:rPr lang="en-ID" dirty="0" err="1" smtClean="0"/>
            <a:t>Kesimpulan</a:t>
          </a:r>
          <a:r>
            <a:rPr lang="en-ID" dirty="0" smtClean="0"/>
            <a:t> </a:t>
          </a:r>
          <a:r>
            <a:rPr lang="en-ID" dirty="0" err="1" smtClean="0"/>
            <a:t>dan</a:t>
          </a:r>
          <a:r>
            <a:rPr lang="en-ID" dirty="0" smtClean="0"/>
            <a:t> Saran</a:t>
          </a:r>
          <a:endParaRPr lang="en-US" dirty="0"/>
        </a:p>
      </dgm:t>
    </dgm:pt>
    <dgm:pt modelId="{2D60FA56-2EAB-47F3-86CA-CBE11167F973}" type="parTrans" cxnId="{762D1A0C-A13C-4FAA-9C09-42B5D25BE950}">
      <dgm:prSet/>
      <dgm:spPr/>
      <dgm:t>
        <a:bodyPr/>
        <a:lstStyle/>
        <a:p>
          <a:endParaRPr lang="en-US"/>
        </a:p>
      </dgm:t>
    </dgm:pt>
    <dgm:pt modelId="{36A0BE0F-493C-4A4E-AF17-F1DA9A73230C}" type="sibTrans" cxnId="{762D1A0C-A13C-4FAA-9C09-42B5D25BE950}">
      <dgm:prSet/>
      <dgm:spPr/>
      <dgm:t>
        <a:bodyPr/>
        <a:lstStyle/>
        <a:p>
          <a:endParaRPr lang="en-US"/>
        </a:p>
      </dgm:t>
    </dgm:pt>
    <dgm:pt modelId="{DB802807-4E3E-42DF-8727-95F0775307C9}">
      <dgm:prSet phldrT="[Text]"/>
      <dgm:spPr/>
      <dgm:t>
        <a:bodyPr/>
        <a:lstStyle/>
        <a:p>
          <a:r>
            <a:rPr lang="en-ID" dirty="0" smtClean="0"/>
            <a:t>Data Exploration</a:t>
          </a:r>
          <a:endParaRPr lang="en-US" dirty="0"/>
        </a:p>
      </dgm:t>
    </dgm:pt>
    <dgm:pt modelId="{65B22CE0-1DAD-468B-A3CA-8E9EB2C9A9AD}" type="parTrans" cxnId="{A2F3EAF6-E587-439C-A8E6-C0EB74E6A386}">
      <dgm:prSet/>
      <dgm:spPr/>
      <dgm:t>
        <a:bodyPr/>
        <a:lstStyle/>
        <a:p>
          <a:endParaRPr lang="en-US"/>
        </a:p>
      </dgm:t>
    </dgm:pt>
    <dgm:pt modelId="{BFD95D59-08A3-4B38-9950-B946E3D30444}" type="sibTrans" cxnId="{A2F3EAF6-E587-439C-A8E6-C0EB74E6A386}">
      <dgm:prSet/>
      <dgm:spPr/>
      <dgm:t>
        <a:bodyPr/>
        <a:lstStyle/>
        <a:p>
          <a:endParaRPr lang="en-US"/>
        </a:p>
      </dgm:t>
    </dgm:pt>
    <dgm:pt modelId="{FF69F740-3866-4AFE-907B-0B81B343FE4D}">
      <dgm:prSet phldrT="[Text]"/>
      <dgm:spPr/>
      <dgm:t>
        <a:bodyPr/>
        <a:lstStyle/>
        <a:p>
          <a:r>
            <a:rPr lang="en-ID" dirty="0" err="1" smtClean="0"/>
            <a:t>Implementasi</a:t>
          </a:r>
          <a:endParaRPr lang="en-US" dirty="0"/>
        </a:p>
      </dgm:t>
    </dgm:pt>
    <dgm:pt modelId="{5B18FE92-935F-41E1-90C0-6F670848F44C}" type="parTrans" cxnId="{D7F23ED6-4DFB-454A-B18C-839BCC041E56}">
      <dgm:prSet/>
      <dgm:spPr/>
      <dgm:t>
        <a:bodyPr/>
        <a:lstStyle/>
        <a:p>
          <a:endParaRPr lang="en-US"/>
        </a:p>
      </dgm:t>
    </dgm:pt>
    <dgm:pt modelId="{F81F4DB8-7139-44D9-975D-2419CA61FA31}" type="sibTrans" cxnId="{D7F23ED6-4DFB-454A-B18C-839BCC041E56}">
      <dgm:prSet/>
      <dgm:spPr/>
      <dgm:t>
        <a:bodyPr/>
        <a:lstStyle/>
        <a:p>
          <a:endParaRPr lang="en-US"/>
        </a:p>
      </dgm:t>
    </dgm:pt>
    <dgm:pt modelId="{1A8E9E9F-CF74-4C82-A5BF-460130BB8F54}" type="pres">
      <dgm:prSet presAssocID="{0C1FC835-7C97-4D45-B6EB-A19101CA3B4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C9A79B-9075-4B1E-A14F-AFCD1BEDE0E1}" type="pres">
      <dgm:prSet presAssocID="{0C1FC835-7C97-4D45-B6EB-A19101CA3B44}" presName="Name1" presStyleCnt="0"/>
      <dgm:spPr/>
    </dgm:pt>
    <dgm:pt modelId="{8BBEDCF4-1922-40CC-A95C-9EB39FD51170}" type="pres">
      <dgm:prSet presAssocID="{0C1FC835-7C97-4D45-B6EB-A19101CA3B44}" presName="cycle" presStyleCnt="0"/>
      <dgm:spPr/>
    </dgm:pt>
    <dgm:pt modelId="{972E5B2B-502E-4DDF-A906-E4F42AE09288}" type="pres">
      <dgm:prSet presAssocID="{0C1FC835-7C97-4D45-B6EB-A19101CA3B44}" presName="srcNode" presStyleLbl="node1" presStyleIdx="0" presStyleCnt="7"/>
      <dgm:spPr/>
    </dgm:pt>
    <dgm:pt modelId="{6254401B-B4EF-4971-B5C0-77D07584950F}" type="pres">
      <dgm:prSet presAssocID="{0C1FC835-7C97-4D45-B6EB-A19101CA3B44}" presName="conn" presStyleLbl="parChTrans1D2" presStyleIdx="0" presStyleCnt="1"/>
      <dgm:spPr/>
      <dgm:t>
        <a:bodyPr/>
        <a:lstStyle/>
        <a:p>
          <a:endParaRPr lang="en-US"/>
        </a:p>
      </dgm:t>
    </dgm:pt>
    <dgm:pt modelId="{5F1C1DC1-7CEE-4335-ADE8-8FD247C457D8}" type="pres">
      <dgm:prSet presAssocID="{0C1FC835-7C97-4D45-B6EB-A19101CA3B44}" presName="extraNode" presStyleLbl="node1" presStyleIdx="0" presStyleCnt="7"/>
      <dgm:spPr/>
    </dgm:pt>
    <dgm:pt modelId="{8DA759F3-B824-4A78-A2E9-39EB480AC8CF}" type="pres">
      <dgm:prSet presAssocID="{0C1FC835-7C97-4D45-B6EB-A19101CA3B44}" presName="dstNode" presStyleLbl="node1" presStyleIdx="0" presStyleCnt="7"/>
      <dgm:spPr/>
    </dgm:pt>
    <dgm:pt modelId="{8BFA4827-4A5F-451A-BA23-FB0EAA319A10}" type="pres">
      <dgm:prSet presAssocID="{D2277A1D-88C9-4680-A81A-0F8EBB2BF71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A4438-18BE-4C8F-840D-8055967B161D}" type="pres">
      <dgm:prSet presAssocID="{D2277A1D-88C9-4680-A81A-0F8EBB2BF71C}" presName="accent_1" presStyleCnt="0"/>
      <dgm:spPr/>
    </dgm:pt>
    <dgm:pt modelId="{DD551871-DA46-4ED1-8EBD-F47B3F01A426}" type="pres">
      <dgm:prSet presAssocID="{D2277A1D-88C9-4680-A81A-0F8EBB2BF71C}" presName="accentRepeatNode" presStyleLbl="solidFgAcc1" presStyleIdx="0" presStyleCnt="7"/>
      <dgm:spPr/>
    </dgm:pt>
    <dgm:pt modelId="{DA5094A0-73E0-4479-B1F4-39C3D469325E}" type="pres">
      <dgm:prSet presAssocID="{F1F60038-FF7B-4B9E-9FAF-DD94B458DCE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67065-B1FE-40B0-86EB-C8245E37C7FF}" type="pres">
      <dgm:prSet presAssocID="{F1F60038-FF7B-4B9E-9FAF-DD94B458DCE4}" presName="accent_2" presStyleCnt="0"/>
      <dgm:spPr/>
    </dgm:pt>
    <dgm:pt modelId="{8E02D506-E734-46CE-A876-30C62BE3BA12}" type="pres">
      <dgm:prSet presAssocID="{F1F60038-FF7B-4B9E-9FAF-DD94B458DCE4}" presName="accentRepeatNode" presStyleLbl="solidFgAcc1" presStyleIdx="1" presStyleCnt="7"/>
      <dgm:spPr/>
    </dgm:pt>
    <dgm:pt modelId="{35263BD3-ED64-4C6B-9292-8FC9035A19E6}" type="pres">
      <dgm:prSet presAssocID="{DB802807-4E3E-42DF-8727-95F0775307C9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0D279-6F4E-4AAE-BDC8-76A0B37393E9}" type="pres">
      <dgm:prSet presAssocID="{DB802807-4E3E-42DF-8727-95F0775307C9}" presName="accent_3" presStyleCnt="0"/>
      <dgm:spPr/>
    </dgm:pt>
    <dgm:pt modelId="{93FD84C7-2DAD-4958-A5FE-95E002DC7E90}" type="pres">
      <dgm:prSet presAssocID="{DB802807-4E3E-42DF-8727-95F0775307C9}" presName="accentRepeatNode" presStyleLbl="solidFgAcc1" presStyleIdx="2" presStyleCnt="7"/>
      <dgm:spPr/>
    </dgm:pt>
    <dgm:pt modelId="{6860B188-F2D2-4FC0-9A5B-D33E62232600}" type="pres">
      <dgm:prSet presAssocID="{A1F4BD78-BF0C-4F5B-AD19-14E7701881F7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4289F-0C11-40F5-A83D-DA6402145F8E}" type="pres">
      <dgm:prSet presAssocID="{A1F4BD78-BF0C-4F5B-AD19-14E7701881F7}" presName="accent_4" presStyleCnt="0"/>
      <dgm:spPr/>
    </dgm:pt>
    <dgm:pt modelId="{D50068D6-E5D8-4272-917C-BA989FA0CAC9}" type="pres">
      <dgm:prSet presAssocID="{A1F4BD78-BF0C-4F5B-AD19-14E7701881F7}" presName="accentRepeatNode" presStyleLbl="solidFgAcc1" presStyleIdx="3" presStyleCnt="7"/>
      <dgm:spPr/>
    </dgm:pt>
    <dgm:pt modelId="{347B8E4C-6E9B-4D90-B045-87D3E3281E58}" type="pres">
      <dgm:prSet presAssocID="{C2414574-4A3F-4C8F-B6A6-C1B9CF2AA3B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955C1-02D8-4597-9823-6E77D1236ED8}" type="pres">
      <dgm:prSet presAssocID="{C2414574-4A3F-4C8F-B6A6-C1B9CF2AA3BF}" presName="accent_5" presStyleCnt="0"/>
      <dgm:spPr/>
    </dgm:pt>
    <dgm:pt modelId="{EF8ED59D-C2C3-43EA-9B8C-6755DE0C6785}" type="pres">
      <dgm:prSet presAssocID="{C2414574-4A3F-4C8F-B6A6-C1B9CF2AA3BF}" presName="accentRepeatNode" presStyleLbl="solidFgAcc1" presStyleIdx="4" presStyleCnt="7"/>
      <dgm:spPr/>
    </dgm:pt>
    <dgm:pt modelId="{3B77A4D2-C097-4EC9-B535-04F9BCD6D608}" type="pres">
      <dgm:prSet presAssocID="{FF69F740-3866-4AFE-907B-0B81B343FE4D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8D8C0-840F-4AE0-B1A2-CD852B172A13}" type="pres">
      <dgm:prSet presAssocID="{FF69F740-3866-4AFE-907B-0B81B343FE4D}" presName="accent_6" presStyleCnt="0"/>
      <dgm:spPr/>
    </dgm:pt>
    <dgm:pt modelId="{8DDA3349-63C3-483B-8FAC-29ED55396D55}" type="pres">
      <dgm:prSet presAssocID="{FF69F740-3866-4AFE-907B-0B81B343FE4D}" presName="accentRepeatNode" presStyleLbl="solidFgAcc1" presStyleIdx="5" presStyleCnt="7"/>
      <dgm:spPr/>
    </dgm:pt>
    <dgm:pt modelId="{CC0C21A0-50B5-49A4-859D-44A1A7197847}" type="pres">
      <dgm:prSet presAssocID="{E97F7392-693F-4BDA-897F-A2ED8A0292F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C85EB-D977-4E83-BC36-542A6D17BC28}" type="pres">
      <dgm:prSet presAssocID="{E97F7392-693F-4BDA-897F-A2ED8A0292F8}" presName="accent_7" presStyleCnt="0"/>
      <dgm:spPr/>
    </dgm:pt>
    <dgm:pt modelId="{8F045BA4-8129-4508-B2EB-B9A89C74E2B5}" type="pres">
      <dgm:prSet presAssocID="{E97F7392-693F-4BDA-897F-A2ED8A0292F8}" presName="accentRepeatNode" presStyleLbl="solidFgAcc1" presStyleIdx="6" presStyleCnt="7"/>
      <dgm:spPr/>
    </dgm:pt>
  </dgm:ptLst>
  <dgm:cxnLst>
    <dgm:cxn modelId="{40CE8712-BE88-485D-834F-201F5196EF25}" type="presOf" srcId="{DB802807-4E3E-42DF-8727-95F0775307C9}" destId="{35263BD3-ED64-4C6B-9292-8FC9035A19E6}" srcOrd="0" destOrd="0" presId="urn:microsoft.com/office/officeart/2008/layout/VerticalCurvedList"/>
    <dgm:cxn modelId="{923160B7-B9B9-4D8B-B214-8920DFDA0BB6}" type="presOf" srcId="{C2414574-4A3F-4C8F-B6A6-C1B9CF2AA3BF}" destId="{347B8E4C-6E9B-4D90-B045-87D3E3281E58}" srcOrd="0" destOrd="0" presId="urn:microsoft.com/office/officeart/2008/layout/VerticalCurvedList"/>
    <dgm:cxn modelId="{6718E8F1-CB0E-46DB-B56A-5F05D1709549}" type="presOf" srcId="{FF69F740-3866-4AFE-907B-0B81B343FE4D}" destId="{3B77A4D2-C097-4EC9-B535-04F9BCD6D608}" srcOrd="0" destOrd="0" presId="urn:microsoft.com/office/officeart/2008/layout/VerticalCurvedList"/>
    <dgm:cxn modelId="{92108EE1-4A13-4F93-8513-2523202F37B0}" type="presOf" srcId="{E860C23C-DEC6-47EA-A9A1-CBC99AAEE4F5}" destId="{6254401B-B4EF-4971-B5C0-77D07584950F}" srcOrd="0" destOrd="0" presId="urn:microsoft.com/office/officeart/2008/layout/VerticalCurvedList"/>
    <dgm:cxn modelId="{762D1A0C-A13C-4FAA-9C09-42B5D25BE950}" srcId="{0C1FC835-7C97-4D45-B6EB-A19101CA3B44}" destId="{E97F7392-693F-4BDA-897F-A2ED8A0292F8}" srcOrd="6" destOrd="0" parTransId="{2D60FA56-2EAB-47F3-86CA-CBE11167F973}" sibTransId="{36A0BE0F-493C-4A4E-AF17-F1DA9A73230C}"/>
    <dgm:cxn modelId="{74DC4947-0016-4E8C-9503-692C554C9188}" type="presOf" srcId="{E97F7392-693F-4BDA-897F-A2ED8A0292F8}" destId="{CC0C21A0-50B5-49A4-859D-44A1A7197847}" srcOrd="0" destOrd="0" presId="urn:microsoft.com/office/officeart/2008/layout/VerticalCurvedList"/>
    <dgm:cxn modelId="{F7241061-3391-406A-B079-201FC94134C9}" srcId="{0C1FC835-7C97-4D45-B6EB-A19101CA3B44}" destId="{A1F4BD78-BF0C-4F5B-AD19-14E7701881F7}" srcOrd="3" destOrd="0" parTransId="{94A4192C-4A39-4CF8-96FA-EE5CB0D4B0E2}" sibTransId="{2CABA3F8-96A3-4724-8C45-2310D9C5A0A7}"/>
    <dgm:cxn modelId="{5ACBC2C7-A6FB-4C90-BB90-5F1D43E60082}" srcId="{0C1FC835-7C97-4D45-B6EB-A19101CA3B44}" destId="{C2414574-4A3F-4C8F-B6A6-C1B9CF2AA3BF}" srcOrd="4" destOrd="0" parTransId="{E60784C9-F990-4670-98A6-4A9A3BE1A155}" sibTransId="{2395500A-43AE-47A3-A158-33B579BB513D}"/>
    <dgm:cxn modelId="{6ED72A8F-9B42-4DE8-8750-42615A7FB6B0}" type="presOf" srcId="{A1F4BD78-BF0C-4F5B-AD19-14E7701881F7}" destId="{6860B188-F2D2-4FC0-9A5B-D33E62232600}" srcOrd="0" destOrd="0" presId="urn:microsoft.com/office/officeart/2008/layout/VerticalCurvedList"/>
    <dgm:cxn modelId="{7C22D07A-2EBA-42C2-9D48-32E666429073}" type="presOf" srcId="{D2277A1D-88C9-4680-A81A-0F8EBB2BF71C}" destId="{8BFA4827-4A5F-451A-BA23-FB0EAA319A10}" srcOrd="0" destOrd="0" presId="urn:microsoft.com/office/officeart/2008/layout/VerticalCurvedList"/>
    <dgm:cxn modelId="{D7F23ED6-4DFB-454A-B18C-839BCC041E56}" srcId="{0C1FC835-7C97-4D45-B6EB-A19101CA3B44}" destId="{FF69F740-3866-4AFE-907B-0B81B343FE4D}" srcOrd="5" destOrd="0" parTransId="{5B18FE92-935F-41E1-90C0-6F670848F44C}" sibTransId="{F81F4DB8-7139-44D9-975D-2419CA61FA31}"/>
    <dgm:cxn modelId="{DFFB2F55-994A-4AEE-9B18-56643C9EEDFE}" type="presOf" srcId="{0C1FC835-7C97-4D45-B6EB-A19101CA3B44}" destId="{1A8E9E9F-CF74-4C82-A5BF-460130BB8F54}" srcOrd="0" destOrd="0" presId="urn:microsoft.com/office/officeart/2008/layout/VerticalCurvedList"/>
    <dgm:cxn modelId="{28EBBA61-C151-49CC-A9E6-684687380057}" srcId="{0C1FC835-7C97-4D45-B6EB-A19101CA3B44}" destId="{F1F60038-FF7B-4B9E-9FAF-DD94B458DCE4}" srcOrd="1" destOrd="0" parTransId="{78B41A0C-CF1A-47D7-B74F-E812D956089B}" sibTransId="{90CF254B-5AF7-4FAA-80D3-AC0FEEB984AE}"/>
    <dgm:cxn modelId="{14694DED-9706-461B-AA94-5F8EA7275C03}" type="presOf" srcId="{F1F60038-FF7B-4B9E-9FAF-DD94B458DCE4}" destId="{DA5094A0-73E0-4479-B1F4-39C3D469325E}" srcOrd="0" destOrd="0" presId="urn:microsoft.com/office/officeart/2008/layout/VerticalCurvedList"/>
    <dgm:cxn modelId="{A2F3EAF6-E587-439C-A8E6-C0EB74E6A386}" srcId="{0C1FC835-7C97-4D45-B6EB-A19101CA3B44}" destId="{DB802807-4E3E-42DF-8727-95F0775307C9}" srcOrd="2" destOrd="0" parTransId="{65B22CE0-1DAD-468B-A3CA-8E9EB2C9A9AD}" sibTransId="{BFD95D59-08A3-4B38-9950-B946E3D30444}"/>
    <dgm:cxn modelId="{A05A2CBC-7A94-4C56-9C9A-D39CF94C356A}" srcId="{0C1FC835-7C97-4D45-B6EB-A19101CA3B44}" destId="{D2277A1D-88C9-4680-A81A-0F8EBB2BF71C}" srcOrd="0" destOrd="0" parTransId="{C760F131-F75B-4099-AC21-DB69C9651BDE}" sibTransId="{E860C23C-DEC6-47EA-A9A1-CBC99AAEE4F5}"/>
    <dgm:cxn modelId="{594B4FD3-5A5D-44A8-841E-5FF9835D175C}" type="presParOf" srcId="{1A8E9E9F-CF74-4C82-A5BF-460130BB8F54}" destId="{8BC9A79B-9075-4B1E-A14F-AFCD1BEDE0E1}" srcOrd="0" destOrd="0" presId="urn:microsoft.com/office/officeart/2008/layout/VerticalCurvedList"/>
    <dgm:cxn modelId="{19AB22A9-A423-4E3C-A01A-487856AF3AB3}" type="presParOf" srcId="{8BC9A79B-9075-4B1E-A14F-AFCD1BEDE0E1}" destId="{8BBEDCF4-1922-40CC-A95C-9EB39FD51170}" srcOrd="0" destOrd="0" presId="urn:microsoft.com/office/officeart/2008/layout/VerticalCurvedList"/>
    <dgm:cxn modelId="{90025BE3-72A2-4281-9A37-304503A1596D}" type="presParOf" srcId="{8BBEDCF4-1922-40CC-A95C-9EB39FD51170}" destId="{972E5B2B-502E-4DDF-A906-E4F42AE09288}" srcOrd="0" destOrd="0" presId="urn:microsoft.com/office/officeart/2008/layout/VerticalCurvedList"/>
    <dgm:cxn modelId="{2C8B7E66-DD3C-4679-B3B4-AD2188B7E3FE}" type="presParOf" srcId="{8BBEDCF4-1922-40CC-A95C-9EB39FD51170}" destId="{6254401B-B4EF-4971-B5C0-77D07584950F}" srcOrd="1" destOrd="0" presId="urn:microsoft.com/office/officeart/2008/layout/VerticalCurvedList"/>
    <dgm:cxn modelId="{DEB53786-729F-44B7-AE71-896583645A62}" type="presParOf" srcId="{8BBEDCF4-1922-40CC-A95C-9EB39FD51170}" destId="{5F1C1DC1-7CEE-4335-ADE8-8FD247C457D8}" srcOrd="2" destOrd="0" presId="urn:microsoft.com/office/officeart/2008/layout/VerticalCurvedList"/>
    <dgm:cxn modelId="{EAD579AB-55C0-4F0A-B89E-7AAB936D8506}" type="presParOf" srcId="{8BBEDCF4-1922-40CC-A95C-9EB39FD51170}" destId="{8DA759F3-B824-4A78-A2E9-39EB480AC8CF}" srcOrd="3" destOrd="0" presId="urn:microsoft.com/office/officeart/2008/layout/VerticalCurvedList"/>
    <dgm:cxn modelId="{D9E41CE1-C531-4181-84EE-45248FD054D5}" type="presParOf" srcId="{8BC9A79B-9075-4B1E-A14F-AFCD1BEDE0E1}" destId="{8BFA4827-4A5F-451A-BA23-FB0EAA319A10}" srcOrd="1" destOrd="0" presId="urn:microsoft.com/office/officeart/2008/layout/VerticalCurvedList"/>
    <dgm:cxn modelId="{C8AECD06-2B6F-49FB-8559-59785D7C3A93}" type="presParOf" srcId="{8BC9A79B-9075-4B1E-A14F-AFCD1BEDE0E1}" destId="{91DA4438-18BE-4C8F-840D-8055967B161D}" srcOrd="2" destOrd="0" presId="urn:microsoft.com/office/officeart/2008/layout/VerticalCurvedList"/>
    <dgm:cxn modelId="{889D4AEC-FCF1-451F-8FFC-BFF69DFC296B}" type="presParOf" srcId="{91DA4438-18BE-4C8F-840D-8055967B161D}" destId="{DD551871-DA46-4ED1-8EBD-F47B3F01A426}" srcOrd="0" destOrd="0" presId="urn:microsoft.com/office/officeart/2008/layout/VerticalCurvedList"/>
    <dgm:cxn modelId="{5839CAE9-9154-4552-B3D9-D9645D2BD23C}" type="presParOf" srcId="{8BC9A79B-9075-4B1E-A14F-AFCD1BEDE0E1}" destId="{DA5094A0-73E0-4479-B1F4-39C3D469325E}" srcOrd="3" destOrd="0" presId="urn:microsoft.com/office/officeart/2008/layout/VerticalCurvedList"/>
    <dgm:cxn modelId="{524A8974-6906-403D-A510-0C5E1EDC189B}" type="presParOf" srcId="{8BC9A79B-9075-4B1E-A14F-AFCD1BEDE0E1}" destId="{F3A67065-B1FE-40B0-86EB-C8245E37C7FF}" srcOrd="4" destOrd="0" presId="urn:microsoft.com/office/officeart/2008/layout/VerticalCurvedList"/>
    <dgm:cxn modelId="{8647B28F-3CB1-4DC5-9A5C-F658C153CDDB}" type="presParOf" srcId="{F3A67065-B1FE-40B0-86EB-C8245E37C7FF}" destId="{8E02D506-E734-46CE-A876-30C62BE3BA12}" srcOrd="0" destOrd="0" presId="urn:microsoft.com/office/officeart/2008/layout/VerticalCurvedList"/>
    <dgm:cxn modelId="{063E8349-0D21-411B-BAF2-A9B8E9F4BCEB}" type="presParOf" srcId="{8BC9A79B-9075-4B1E-A14F-AFCD1BEDE0E1}" destId="{35263BD3-ED64-4C6B-9292-8FC9035A19E6}" srcOrd="5" destOrd="0" presId="urn:microsoft.com/office/officeart/2008/layout/VerticalCurvedList"/>
    <dgm:cxn modelId="{D55706D3-2006-4A8D-AFDC-5114CC0912E9}" type="presParOf" srcId="{8BC9A79B-9075-4B1E-A14F-AFCD1BEDE0E1}" destId="{A150D279-6F4E-4AAE-BDC8-76A0B37393E9}" srcOrd="6" destOrd="0" presId="urn:microsoft.com/office/officeart/2008/layout/VerticalCurvedList"/>
    <dgm:cxn modelId="{785946AA-02FE-4D4C-B833-11630134803C}" type="presParOf" srcId="{A150D279-6F4E-4AAE-BDC8-76A0B37393E9}" destId="{93FD84C7-2DAD-4958-A5FE-95E002DC7E90}" srcOrd="0" destOrd="0" presId="urn:microsoft.com/office/officeart/2008/layout/VerticalCurvedList"/>
    <dgm:cxn modelId="{A23DE1EA-05B5-44BA-B2CA-AE45D084712A}" type="presParOf" srcId="{8BC9A79B-9075-4B1E-A14F-AFCD1BEDE0E1}" destId="{6860B188-F2D2-4FC0-9A5B-D33E62232600}" srcOrd="7" destOrd="0" presId="urn:microsoft.com/office/officeart/2008/layout/VerticalCurvedList"/>
    <dgm:cxn modelId="{61CB8DD8-DC90-4942-AB91-34E6E78B6467}" type="presParOf" srcId="{8BC9A79B-9075-4B1E-A14F-AFCD1BEDE0E1}" destId="{3A64289F-0C11-40F5-A83D-DA6402145F8E}" srcOrd="8" destOrd="0" presId="urn:microsoft.com/office/officeart/2008/layout/VerticalCurvedList"/>
    <dgm:cxn modelId="{58A1A56E-5F40-4D0D-87F0-09D564E4C84A}" type="presParOf" srcId="{3A64289F-0C11-40F5-A83D-DA6402145F8E}" destId="{D50068D6-E5D8-4272-917C-BA989FA0CAC9}" srcOrd="0" destOrd="0" presId="urn:microsoft.com/office/officeart/2008/layout/VerticalCurvedList"/>
    <dgm:cxn modelId="{F5CDC073-FA53-424E-B52D-5365FE1648B0}" type="presParOf" srcId="{8BC9A79B-9075-4B1E-A14F-AFCD1BEDE0E1}" destId="{347B8E4C-6E9B-4D90-B045-87D3E3281E58}" srcOrd="9" destOrd="0" presId="urn:microsoft.com/office/officeart/2008/layout/VerticalCurvedList"/>
    <dgm:cxn modelId="{31BA1E89-1B12-44B4-8F0B-F8323E30CF27}" type="presParOf" srcId="{8BC9A79B-9075-4B1E-A14F-AFCD1BEDE0E1}" destId="{295955C1-02D8-4597-9823-6E77D1236ED8}" srcOrd="10" destOrd="0" presId="urn:microsoft.com/office/officeart/2008/layout/VerticalCurvedList"/>
    <dgm:cxn modelId="{01C2716A-6063-42BC-99D2-94083D771C17}" type="presParOf" srcId="{295955C1-02D8-4597-9823-6E77D1236ED8}" destId="{EF8ED59D-C2C3-43EA-9B8C-6755DE0C6785}" srcOrd="0" destOrd="0" presId="urn:microsoft.com/office/officeart/2008/layout/VerticalCurvedList"/>
    <dgm:cxn modelId="{1E671D6A-E210-4D4A-B5F5-A94B3E747646}" type="presParOf" srcId="{8BC9A79B-9075-4B1E-A14F-AFCD1BEDE0E1}" destId="{3B77A4D2-C097-4EC9-B535-04F9BCD6D608}" srcOrd="11" destOrd="0" presId="urn:microsoft.com/office/officeart/2008/layout/VerticalCurvedList"/>
    <dgm:cxn modelId="{4681459E-CDCC-4837-9DBA-A83BEC09E189}" type="presParOf" srcId="{8BC9A79B-9075-4B1E-A14F-AFCD1BEDE0E1}" destId="{4B58D8C0-840F-4AE0-B1A2-CD852B172A13}" srcOrd="12" destOrd="0" presId="urn:microsoft.com/office/officeart/2008/layout/VerticalCurvedList"/>
    <dgm:cxn modelId="{8898CE7C-E932-41D4-9E8B-83F5918EFB5C}" type="presParOf" srcId="{4B58D8C0-840F-4AE0-B1A2-CD852B172A13}" destId="{8DDA3349-63C3-483B-8FAC-29ED55396D55}" srcOrd="0" destOrd="0" presId="urn:microsoft.com/office/officeart/2008/layout/VerticalCurvedList"/>
    <dgm:cxn modelId="{0A16D5CC-71D3-40E4-88FA-F2BB5D814FBC}" type="presParOf" srcId="{8BC9A79B-9075-4B1E-A14F-AFCD1BEDE0E1}" destId="{CC0C21A0-50B5-49A4-859D-44A1A7197847}" srcOrd="13" destOrd="0" presId="urn:microsoft.com/office/officeart/2008/layout/VerticalCurvedList"/>
    <dgm:cxn modelId="{BBE15E17-4191-456D-803B-378EF95C3928}" type="presParOf" srcId="{8BC9A79B-9075-4B1E-A14F-AFCD1BEDE0E1}" destId="{A18C85EB-D977-4E83-BC36-542A6D17BC28}" srcOrd="14" destOrd="0" presId="urn:microsoft.com/office/officeart/2008/layout/VerticalCurvedList"/>
    <dgm:cxn modelId="{3D8C7672-4163-4F4A-A2A1-AC08937EFA7B}" type="presParOf" srcId="{A18C85EB-D977-4E83-BC36-542A6D17BC28}" destId="{8F045BA4-8129-4508-B2EB-B9A89C74E2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4401B-B4EF-4971-B5C0-77D07584950F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A4827-4A5F-451A-BA23-FB0EAA319A10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smtClean="0"/>
            <a:t>Business Understanding</a:t>
          </a:r>
          <a:endParaRPr lang="en-US" sz="2000" kern="1200" dirty="0"/>
        </a:p>
      </dsp:txBody>
      <dsp:txXfrm>
        <a:off x="285089" y="184749"/>
        <a:ext cx="5756656" cy="369336"/>
      </dsp:txXfrm>
    </dsp:sp>
    <dsp:sp modelId="{DD551871-DA46-4ED1-8EBD-F47B3F01A426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094A0-73E0-4479-B1F4-39C3D469325E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accent2">
            <a:hueOff val="1375470"/>
            <a:satOff val="234"/>
            <a:lumOff val="-44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smtClean="0"/>
            <a:t>Data Understanding and Preparation</a:t>
          </a:r>
          <a:endParaRPr lang="en-US" sz="2000" kern="1200" dirty="0"/>
        </a:p>
      </dsp:txBody>
      <dsp:txXfrm>
        <a:off x="619556" y="739079"/>
        <a:ext cx="5422188" cy="369336"/>
      </dsp:txXfrm>
    </dsp:sp>
    <dsp:sp modelId="{8E02D506-E734-46CE-A876-30C62BE3BA12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375470"/>
              <a:satOff val="234"/>
              <a:lumOff val="-4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63BD3-ED64-4C6B-9292-8FC9035A19E6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accent2">
            <a:hueOff val="2750941"/>
            <a:satOff val="469"/>
            <a:lumOff val="-8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smtClean="0"/>
            <a:t>Data Exploration</a:t>
          </a:r>
          <a:endParaRPr lang="en-US" sz="2000" kern="1200" dirty="0"/>
        </a:p>
      </dsp:txBody>
      <dsp:txXfrm>
        <a:off x="802843" y="1293002"/>
        <a:ext cx="5238902" cy="369336"/>
      </dsp:txXfrm>
    </dsp:sp>
    <dsp:sp modelId="{93FD84C7-2DAD-4958-A5FE-95E002DC7E90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750941"/>
              <a:satOff val="469"/>
              <a:lumOff val="-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0B188-F2D2-4FC0-9A5B-D33E62232600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smtClean="0"/>
            <a:t>Data Wrangling</a:t>
          </a:r>
          <a:endParaRPr lang="en-US" sz="2000" kern="1200" dirty="0"/>
        </a:p>
      </dsp:txBody>
      <dsp:txXfrm>
        <a:off x="861364" y="1847331"/>
        <a:ext cx="5180380" cy="369336"/>
      </dsp:txXfrm>
    </dsp:sp>
    <dsp:sp modelId="{D50068D6-E5D8-4272-917C-BA989FA0CAC9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126411"/>
              <a:satOff val="703"/>
              <a:lumOff val="-132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B8E4C-6E9B-4D90-B045-87D3E3281E58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accent2">
            <a:hueOff val="5501881"/>
            <a:satOff val="938"/>
            <a:lumOff val="-176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smtClean="0"/>
            <a:t>Modelling</a:t>
          </a:r>
          <a:endParaRPr lang="en-US" sz="2000" kern="1200" dirty="0"/>
        </a:p>
      </dsp:txBody>
      <dsp:txXfrm>
        <a:off x="802843" y="2401661"/>
        <a:ext cx="5238902" cy="369336"/>
      </dsp:txXfrm>
    </dsp:sp>
    <dsp:sp modelId="{EF8ED59D-C2C3-43EA-9B8C-6755DE0C6785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5501881"/>
              <a:satOff val="938"/>
              <a:lumOff val="-17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7A4D2-C097-4EC9-B535-04F9BCD6D608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accent2">
            <a:hueOff val="6877351"/>
            <a:satOff val="1172"/>
            <a:lumOff val="-220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/>
            <a:t>Implementasi</a:t>
          </a:r>
          <a:endParaRPr lang="en-US" sz="2000" kern="1200" dirty="0"/>
        </a:p>
      </dsp:txBody>
      <dsp:txXfrm>
        <a:off x="619556" y="2955584"/>
        <a:ext cx="5422188" cy="369336"/>
      </dsp:txXfrm>
    </dsp:sp>
    <dsp:sp modelId="{8DDA3349-63C3-483B-8FAC-29ED55396D55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877351"/>
              <a:satOff val="1172"/>
              <a:lumOff val="-22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C21A0-50B5-49A4-859D-44A1A7197847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accent2">
            <a:hueOff val="8252822"/>
            <a:satOff val="1407"/>
            <a:lumOff val="-264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/>
            <a:t>Kesimpulan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dan</a:t>
          </a:r>
          <a:r>
            <a:rPr lang="en-ID" sz="2000" kern="1200" dirty="0" smtClean="0"/>
            <a:t> Saran</a:t>
          </a:r>
          <a:endParaRPr lang="en-US" sz="2000" kern="1200" dirty="0"/>
        </a:p>
      </dsp:txBody>
      <dsp:txXfrm>
        <a:off x="285089" y="3509914"/>
        <a:ext cx="5756656" cy="369336"/>
      </dsp:txXfrm>
    </dsp:sp>
    <dsp:sp modelId="{8F045BA4-8129-4508-B2EB-B9A89C74E2B5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8252822"/>
              <a:satOff val="1407"/>
              <a:lumOff val="-26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0784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5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5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5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16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52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21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80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25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56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119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72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820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7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2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3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91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3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1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8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0;p6"/>
          <p:cNvSpPr/>
          <p:nvPr userDrawn="1"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1;p6"/>
          <p:cNvSpPr/>
          <p:nvPr userDrawn="1"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;p6"/>
          <p:cNvSpPr/>
          <p:nvPr userDrawn="1"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3;p6"/>
          <p:cNvSpPr/>
          <p:nvPr userDrawn="1"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72" y="0"/>
            <a:ext cx="770106" cy="547532"/>
          </a:xfrm>
          <a:prstGeom prst="rect">
            <a:avLst/>
          </a:prstGeom>
        </p:spPr>
      </p:pic>
      <p:sp>
        <p:nvSpPr>
          <p:cNvPr id="5" name="Google Shape;40;p6"/>
          <p:cNvSpPr/>
          <p:nvPr userDrawn="1"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1;p6"/>
          <p:cNvSpPr/>
          <p:nvPr userDrawn="1"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2;p6"/>
          <p:cNvSpPr/>
          <p:nvPr userDrawn="1"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;p6"/>
          <p:cNvSpPr/>
          <p:nvPr userDrawn="1"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Google Shape;40;p6"/>
          <p:cNvSpPr/>
          <p:nvPr userDrawn="1"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1;p6"/>
          <p:cNvSpPr/>
          <p:nvPr userDrawn="1"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;p6"/>
          <p:cNvSpPr/>
          <p:nvPr userDrawn="1"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;p6"/>
          <p:cNvSpPr/>
          <p:nvPr userDrawn="1"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building-a-logistic-regression-in-python-301d27367c24" TargetMode="External"/><Relationship Id="rId3" Type="http://schemas.openxmlformats.org/officeDocument/2006/relationships/hyperlink" Target="https://www.kaggle.com/c/GiveMeSomeCredit/overview" TargetMode="External"/><Relationship Id="rId7" Type="http://schemas.openxmlformats.org/officeDocument/2006/relationships/hyperlink" Target="https://medium.com/better-programming/comparing-grid-and-randomized-search-methods-in-python-cd9fe9c3572d" TargetMode="External"/><Relationship Id="rId2" Type="http://schemas.openxmlformats.org/officeDocument/2006/relationships/hyperlink" Target="https://www.coursera.org/programs/programming-security-lqpml?collectionId=&amp;currentTab=CATALOG&amp;productId=dwzq23ZLEei12goo904QNg&amp;productType=s12n&amp;showMiniModal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dvantages-and-disadvantages-of-logistic-regression/" TargetMode="External"/><Relationship Id="rId5" Type="http://schemas.openxmlformats.org/officeDocument/2006/relationships/hyperlink" Target="https://monkeylearn.com/blog/classification-algorithms/" TargetMode="External"/><Relationship Id="rId4" Type="http://schemas.openxmlformats.org/officeDocument/2006/relationships/hyperlink" Target="https://www.youtube.com/watch?v=4jRBRDbJemM" TargetMode="External"/><Relationship Id="rId9" Type="http://schemas.openxmlformats.org/officeDocument/2006/relationships/hyperlink" Target="https://medium.com/@penggongting/implementing-decision-tree-from-scratch-in-python-c732e7c69ae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88337" y="-981529"/>
            <a:ext cx="9782628" cy="7251701"/>
            <a:chOff x="-288337" y="-981529"/>
            <a:chExt cx="9782628" cy="7251701"/>
          </a:xfrm>
        </p:grpSpPr>
        <p:pic>
          <p:nvPicPr>
            <p:cNvPr id="9" name="Picture 6" descr="Telkom Landmark Tow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981529"/>
              <a:ext cx="9205955" cy="612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288337" y="-566057"/>
              <a:ext cx="9782628" cy="6836229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52400" y="3693873"/>
            <a:ext cx="6368143" cy="1270013"/>
          </a:xfrm>
          <a:prstGeom prst="rect">
            <a:avLst/>
          </a:prstGeom>
          <a:solidFill>
            <a:schemeClr val="tx1">
              <a:lumMod val="50000"/>
              <a:alpha val="5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00"/>
                </a:solidFill>
              </a:rPr>
              <a:t>TelkomAthon Stream Data Scientist</a:t>
            </a:r>
            <a:br>
              <a:rPr lang="en" sz="2400" b="1" dirty="0" smtClean="0">
                <a:solidFill>
                  <a:srgbClr val="FFFF00"/>
                </a:solidFill>
              </a:rPr>
            </a:br>
            <a:r>
              <a:rPr lang="en" sz="2400" b="1" dirty="0" smtClean="0">
                <a:solidFill>
                  <a:srgbClr val="FFFF00"/>
                </a:solidFill>
              </a:rPr>
              <a:t>Muhammad Reza Tribosnia</a:t>
            </a:r>
            <a:br>
              <a:rPr lang="en" sz="2400" b="1" dirty="0" smtClean="0">
                <a:solidFill>
                  <a:srgbClr val="FFFF00"/>
                </a:solidFill>
              </a:rPr>
            </a:br>
            <a:r>
              <a:rPr lang="en" sz="2400" b="1" dirty="0" smtClean="0">
                <a:solidFill>
                  <a:srgbClr val="FFFF00"/>
                </a:solidFill>
              </a:rPr>
              <a:t>950193</a:t>
            </a:r>
            <a:endParaRPr sz="2400" b="1" dirty="0">
              <a:solidFill>
                <a:srgbClr val="FFFF00"/>
              </a:solidFill>
            </a:endParaRPr>
          </a:p>
        </p:txBody>
      </p:sp>
      <p:sp>
        <p:nvSpPr>
          <p:cNvPr id="4" name="Google Shape;88;p12"/>
          <p:cNvSpPr txBox="1">
            <a:spLocks/>
          </p:cNvSpPr>
          <p:nvPr/>
        </p:nvSpPr>
        <p:spPr>
          <a:xfrm>
            <a:off x="152400" y="2236776"/>
            <a:ext cx="6368143" cy="1199325"/>
          </a:xfrm>
          <a:prstGeom prst="rect">
            <a:avLst/>
          </a:prstGeom>
          <a:solidFill>
            <a:schemeClr val="tx1">
              <a:lumMod val="75000"/>
              <a:alpha val="62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</a:rPr>
              <a:t>INDIHOME CHURN RATE </a:t>
            </a:r>
          </a:p>
          <a:p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</a:rPr>
              <a:t>PREDICTION</a:t>
            </a:r>
            <a:endParaRPr lang="en-US"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3526437"/>
            <a:ext cx="7381662" cy="77100"/>
            <a:chOff x="-1" y="2533163"/>
            <a:chExt cx="7381662" cy="77100"/>
          </a:xfrm>
        </p:grpSpPr>
        <p:sp>
          <p:nvSpPr>
            <p:cNvPr id="12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2"/>
          <p:cNvSpPr txBox="1">
            <a:spLocks/>
          </p:cNvSpPr>
          <p:nvPr/>
        </p:nvSpPr>
        <p:spPr>
          <a:xfrm>
            <a:off x="0" y="1750646"/>
            <a:ext cx="6736500" cy="76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 smtClean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1271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0"/>
            <a:ext cx="8772211" cy="442127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Data Exploration : </a:t>
            </a:r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Karakteristik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Tabel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5" y="1956944"/>
            <a:ext cx="5216632" cy="21820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705" y="4327601"/>
            <a:ext cx="3128316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Baris</a:t>
            </a:r>
            <a:r>
              <a:rPr lang="en-ID" dirty="0" smtClean="0"/>
              <a:t>	= 100.000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Kolom</a:t>
            </a:r>
            <a:r>
              <a:rPr lang="en-ID" dirty="0" smtClean="0"/>
              <a:t>	= 42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duplikasi</a:t>
            </a:r>
            <a:r>
              <a:rPr lang="en-ID" dirty="0" smtClean="0"/>
              <a:t> data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91" y="1930621"/>
            <a:ext cx="3515284" cy="310036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48863" y="1594056"/>
            <a:ext cx="172835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ID" dirty="0" err="1" smtClean="0"/>
              <a:t>Karakteristik</a:t>
            </a:r>
            <a:r>
              <a:rPr lang="en-ID" dirty="0" smtClean="0"/>
              <a:t> </a:t>
            </a:r>
            <a:r>
              <a:rPr lang="en-ID" dirty="0" err="1" smtClean="0"/>
              <a:t>Kolom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99147" y="1594055"/>
            <a:ext cx="184698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smtClean="0"/>
              <a:t>Data </a:t>
            </a:r>
            <a:r>
              <a:rPr lang="en-ID" dirty="0" err="1" smtClean="0"/>
              <a:t>Kosong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454660"/>
            <a:ext cx="9144000" cy="8428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52357"/>
            <a:ext cx="730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/>
              <a:t>Goal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944800"/>
            <a:ext cx="902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/>
              <a:t>Mengobservasi</a:t>
            </a:r>
            <a:r>
              <a:rPr lang="en-ID" dirty="0" smtClean="0"/>
              <a:t> </a:t>
            </a:r>
            <a:r>
              <a:rPr lang="en-ID" dirty="0" err="1" smtClean="0"/>
              <a:t>karakteristik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endParaRPr lang="en-ID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/>
              <a:t>Mempersiapkan</a:t>
            </a:r>
            <a:r>
              <a:rPr lang="en-ID" dirty="0" smtClean="0"/>
              <a:t> </a:t>
            </a:r>
            <a:r>
              <a:rPr lang="en-ID" dirty="0" err="1" smtClean="0"/>
              <a:t>langkah-langkah</a:t>
            </a:r>
            <a:r>
              <a:rPr lang="en-ID" dirty="0" smtClean="0"/>
              <a:t> data wrangling/</a:t>
            </a:r>
            <a:r>
              <a:rPr lang="en-ID" dirty="0" err="1" smtClean="0"/>
              <a:t>transformasi</a:t>
            </a:r>
            <a:r>
              <a:rPr lang="en-ID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9" y="1933858"/>
            <a:ext cx="3762375" cy="3076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453" y="1999226"/>
            <a:ext cx="3948817" cy="2697707"/>
          </a:xfrm>
          <a:prstGeom prst="rect">
            <a:avLst/>
          </a:prstGeom>
        </p:spPr>
      </p:pic>
      <p:sp>
        <p:nvSpPr>
          <p:cNvPr id="16" name="Snip Diagonal Corner Rectangle 15"/>
          <p:cNvSpPr/>
          <p:nvPr/>
        </p:nvSpPr>
        <p:spPr>
          <a:xfrm>
            <a:off x="0" y="100480"/>
            <a:ext cx="8772211" cy="442127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Data Exploration : Cross Tabulation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17267" y="1437467"/>
            <a:ext cx="133882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ID" dirty="0" smtClean="0"/>
              <a:t>Length of Stay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99147" y="1431134"/>
            <a:ext cx="131799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ID" dirty="0" err="1" smtClean="0"/>
              <a:t>Tipe</a:t>
            </a:r>
            <a:r>
              <a:rPr lang="en-ID" dirty="0" smtClean="0"/>
              <a:t> </a:t>
            </a:r>
            <a:r>
              <a:rPr lang="en-ID" dirty="0" err="1" smtClean="0"/>
              <a:t>Indihome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9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0"/>
            <a:ext cx="8772211" cy="442127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Data 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Exploration: Correlation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" y="838755"/>
            <a:ext cx="5925922" cy="41716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3375" y="1562655"/>
            <a:ext cx="5042493" cy="170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94130" y="2083895"/>
            <a:ext cx="2949870" cy="24622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D" dirty="0" smtClean="0"/>
              <a:t>Correlation </a:t>
            </a:r>
            <a:r>
              <a:rPr lang="en-ID" dirty="0" err="1" smtClean="0"/>
              <a:t>dibutuhkan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</a:t>
            </a:r>
            <a:r>
              <a:rPr lang="en-ID" dirty="0" err="1" smtClean="0"/>
              <a:t>kriteria</a:t>
            </a:r>
            <a:r>
              <a:rPr lang="en-ID" dirty="0" smtClean="0"/>
              <a:t>/features yang </a:t>
            </a:r>
            <a:r>
              <a:rPr lang="en-ID" dirty="0" err="1" smtClean="0"/>
              <a:t>penting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modelling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D" dirty="0" err="1" smtClean="0"/>
              <a:t>Terlalu</a:t>
            </a:r>
            <a:r>
              <a:rPr lang="en-ID" dirty="0" smtClean="0"/>
              <a:t> </a:t>
            </a:r>
            <a:r>
              <a:rPr lang="en-ID" dirty="0" err="1" smtClean="0"/>
              <a:t>banyak</a:t>
            </a:r>
            <a:r>
              <a:rPr lang="en-ID" dirty="0" smtClean="0"/>
              <a:t> </a:t>
            </a:r>
            <a:r>
              <a:rPr lang="en-ID" dirty="0" err="1" smtClean="0"/>
              <a:t>kriteria</a:t>
            </a:r>
            <a:r>
              <a:rPr lang="en-ID" dirty="0" smtClean="0"/>
              <a:t>/features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performa</a:t>
            </a:r>
            <a:r>
              <a:rPr lang="en-ID" dirty="0" smtClean="0"/>
              <a:t> model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endParaRPr lang="en-ID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D" b="1" dirty="0" err="1" smtClean="0"/>
              <a:t>Tidak</a:t>
            </a:r>
            <a:r>
              <a:rPr lang="en-ID" b="1" dirty="0" smtClean="0"/>
              <a:t> </a:t>
            </a:r>
            <a:r>
              <a:rPr lang="en-ID" b="1" dirty="0" err="1" smtClean="0"/>
              <a:t>ada</a:t>
            </a:r>
            <a:r>
              <a:rPr lang="en-ID" b="1" dirty="0" smtClean="0"/>
              <a:t> features yang </a:t>
            </a:r>
            <a:r>
              <a:rPr lang="en-ID" b="1" dirty="0" err="1" smtClean="0"/>
              <a:t>berkorelasi</a:t>
            </a:r>
            <a:r>
              <a:rPr lang="en-ID" b="1" dirty="0" smtClean="0"/>
              <a:t> </a:t>
            </a:r>
            <a:r>
              <a:rPr lang="en-ID" b="1" dirty="0" err="1" smtClean="0"/>
              <a:t>kuat</a:t>
            </a:r>
            <a:r>
              <a:rPr lang="en-ID" b="1" dirty="0" smtClean="0"/>
              <a:t> </a:t>
            </a:r>
            <a:r>
              <a:rPr lang="en-ID" b="1" dirty="0" err="1" smtClean="0"/>
              <a:t>signifikan</a:t>
            </a:r>
            <a:r>
              <a:rPr lang="en-ID" b="1" dirty="0" smtClean="0"/>
              <a:t> </a:t>
            </a:r>
            <a:r>
              <a:rPr lang="en-ID" b="1" dirty="0" err="1" smtClean="0"/>
              <a:t>dengan</a:t>
            </a:r>
            <a:r>
              <a:rPr lang="en-ID" b="1" dirty="0" smtClean="0"/>
              <a:t> </a:t>
            </a:r>
            <a:r>
              <a:rPr lang="en-ID" b="1" dirty="0" err="1" smtClean="0"/>
              <a:t>is_churn</a:t>
            </a:r>
            <a:endParaRPr lang="en-ID" b="1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metode</a:t>
            </a:r>
            <a:r>
              <a:rPr lang="en-ID" dirty="0" smtClean="0"/>
              <a:t> lain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features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94130" y="791530"/>
            <a:ext cx="2949870" cy="11695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ID" dirty="0" err="1" smtClean="0"/>
              <a:t>Kriteria</a:t>
            </a:r>
            <a:r>
              <a:rPr lang="en-ID" dirty="0" smtClean="0"/>
              <a:t> </a:t>
            </a:r>
            <a:r>
              <a:rPr lang="en-ID" dirty="0" err="1" smtClean="0"/>
              <a:t>Korelasi</a:t>
            </a:r>
            <a:endParaRPr lang="en-ID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D" dirty="0" err="1" smtClean="0"/>
              <a:t>Lemah</a:t>
            </a:r>
            <a:r>
              <a:rPr lang="en-ID" dirty="0" smtClean="0"/>
              <a:t>	: 0 – 0,3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D" dirty="0" err="1" smtClean="0"/>
              <a:t>Sedang</a:t>
            </a:r>
            <a:r>
              <a:rPr lang="en-ID" dirty="0" smtClean="0"/>
              <a:t>	: 0,3 - 0,7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D" dirty="0" err="1" smtClean="0"/>
              <a:t>Kuat</a:t>
            </a:r>
            <a:r>
              <a:rPr lang="en-ID" dirty="0" smtClean="0"/>
              <a:t>	: 0,7 – 1</a:t>
            </a:r>
            <a:endParaRPr lang="en-ID" dirty="0"/>
          </a:p>
          <a:p>
            <a:pPr>
              <a:buSzPct val="100000"/>
            </a:pPr>
            <a:r>
              <a:rPr lang="en-ID" sz="1100" dirty="0" smtClean="0"/>
              <a:t>(</a:t>
            </a:r>
            <a:r>
              <a:rPr lang="en-ID" sz="1100" dirty="0" err="1" smtClean="0"/>
              <a:t>Sumber</a:t>
            </a:r>
            <a:r>
              <a:rPr lang="en-ID" sz="1100" dirty="0" smtClean="0"/>
              <a:t>: DM Stat-1 Consulting)</a:t>
            </a:r>
            <a:r>
              <a:rPr lang="en-ID" dirty="0"/>
              <a:t>	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21821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2"/>
          <p:cNvSpPr txBox="1">
            <a:spLocks/>
          </p:cNvSpPr>
          <p:nvPr/>
        </p:nvSpPr>
        <p:spPr>
          <a:xfrm>
            <a:off x="0" y="1750646"/>
            <a:ext cx="6736500" cy="76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 smtClean="0">
                <a:solidFill>
                  <a:schemeClr val="accent4"/>
                </a:solidFill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10482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27870"/>
            <a:ext cx="8169310" cy="514738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Data 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Wrangling: Imputation and Standardize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" y="2308359"/>
            <a:ext cx="1421659" cy="26303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085" y="2366365"/>
            <a:ext cx="1618423" cy="25723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1724370" y="3037651"/>
            <a:ext cx="1343339" cy="596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rgbClr val="002060"/>
                </a:solidFill>
              </a:rPr>
              <a:t>Imputation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7911" y="3700507"/>
            <a:ext cx="16914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00" dirty="0" smtClean="0"/>
              <a:t>Ada 3 </a:t>
            </a:r>
            <a:r>
              <a:rPr lang="en-ID" sz="1000" dirty="0" err="1" smtClean="0"/>
              <a:t>Strategi</a:t>
            </a:r>
            <a:r>
              <a:rPr lang="en-ID" sz="1000" dirty="0" smtClean="0"/>
              <a:t> </a:t>
            </a:r>
            <a:r>
              <a:rPr lang="en-ID" sz="1000" dirty="0" smtClean="0"/>
              <a:t>Imputation</a:t>
            </a:r>
            <a:r>
              <a:rPr lang="en-ID" sz="1000" dirty="0" smtClean="0"/>
              <a:t>, </a:t>
            </a:r>
            <a:endParaRPr lang="en-ID" sz="1000" dirty="0" smtClean="0"/>
          </a:p>
          <a:p>
            <a:r>
              <a:rPr lang="en-ID" sz="1000" dirty="0" err="1" smtClean="0"/>
              <a:t>yaitu</a:t>
            </a:r>
            <a:r>
              <a:rPr lang="en-ID" sz="10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dirty="0" err="1" smtClean="0">
                <a:solidFill>
                  <a:schemeClr val="accent4"/>
                </a:solidFill>
              </a:rPr>
              <a:t>Nol</a:t>
            </a:r>
            <a:r>
              <a:rPr lang="en-ID" sz="1000" b="1" dirty="0" smtClean="0">
                <a:solidFill>
                  <a:schemeClr val="accent4"/>
                </a:solidFill>
              </a:rPr>
              <a:t> </a:t>
            </a:r>
            <a:r>
              <a:rPr lang="en-ID" sz="1000" b="1" dirty="0" smtClean="0">
                <a:solidFill>
                  <a:schemeClr val="accent4"/>
                </a:solidFill>
              </a:rPr>
              <a:t>(</a:t>
            </a:r>
            <a:r>
              <a:rPr lang="en-ID" sz="1000" b="1" dirty="0" smtClean="0">
                <a:solidFill>
                  <a:schemeClr val="accent4"/>
                </a:solidFill>
              </a:rPr>
              <a:t>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smtClean="0"/>
              <a:t>Mean</a:t>
            </a:r>
            <a:endParaRPr lang="en-ID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smtClean="0"/>
              <a:t>Median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7071" t="62935" r="37674"/>
          <a:stretch/>
        </p:blipFill>
        <p:spPr>
          <a:xfrm>
            <a:off x="5670082" y="3336070"/>
            <a:ext cx="3107134" cy="1226211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t="4035" r="49762"/>
          <a:stretch/>
        </p:blipFill>
        <p:spPr>
          <a:xfrm>
            <a:off x="5647200" y="1020228"/>
            <a:ext cx="3130016" cy="1471652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  <p:sp>
        <p:nvSpPr>
          <p:cNvPr id="19" name="Right Arrow 18"/>
          <p:cNvSpPr/>
          <p:nvPr/>
        </p:nvSpPr>
        <p:spPr>
          <a:xfrm rot="5400000">
            <a:off x="6903779" y="2691616"/>
            <a:ext cx="622390" cy="3333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81662" y="2686695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b="1" dirty="0" smtClean="0">
                <a:solidFill>
                  <a:srgbClr val="002060"/>
                </a:solidFill>
              </a:rPr>
              <a:t>Standardize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910410"/>
            <a:ext cx="5232717" cy="15750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731221"/>
            <a:ext cx="8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/>
              <a:t>Goal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1079412"/>
            <a:ext cx="486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 err="1" smtClean="0"/>
              <a:t>Membersihkan</a:t>
            </a:r>
            <a:r>
              <a:rPr lang="en-ID" sz="1200" dirty="0" smtClean="0"/>
              <a:t> data </a:t>
            </a:r>
            <a:r>
              <a:rPr lang="en-ID" sz="1200" dirty="0" err="1" smtClean="0"/>
              <a:t>dari</a:t>
            </a:r>
            <a:r>
              <a:rPr lang="en-ID" sz="1200" dirty="0" smtClean="0"/>
              <a:t> </a:t>
            </a:r>
            <a:r>
              <a:rPr lang="en-ID" sz="1200" dirty="0" err="1" smtClean="0"/>
              <a:t>kondisi</a:t>
            </a:r>
            <a:r>
              <a:rPr lang="en-ID" sz="1200" dirty="0" smtClean="0"/>
              <a:t> yang </a:t>
            </a:r>
            <a:r>
              <a:rPr lang="en-ID" sz="1200" dirty="0" err="1" smtClean="0"/>
              <a:t>tidak</a:t>
            </a:r>
            <a:r>
              <a:rPr lang="en-ID" sz="1200" dirty="0" smtClean="0"/>
              <a:t> </a:t>
            </a:r>
            <a:r>
              <a:rPr lang="en-ID" sz="1200" dirty="0" err="1" smtClean="0"/>
              <a:t>diinginkan</a:t>
            </a:r>
            <a:r>
              <a:rPr lang="en-ID" sz="1200" dirty="0" smtClean="0"/>
              <a:t> (</a:t>
            </a:r>
            <a:r>
              <a:rPr lang="en-ID" sz="1200" dirty="0" err="1" smtClean="0"/>
              <a:t>duplikasi</a:t>
            </a:r>
            <a:r>
              <a:rPr lang="en-ID" sz="1200" dirty="0" smtClean="0"/>
              <a:t>, outlier, data </a:t>
            </a:r>
            <a:r>
              <a:rPr lang="en-ID" sz="1200" dirty="0" err="1" smtClean="0"/>
              <a:t>kosong</a:t>
            </a:r>
            <a:r>
              <a:rPr lang="en-ID" sz="1200" dirty="0" smtClean="0"/>
              <a:t>, </a:t>
            </a:r>
            <a:r>
              <a:rPr lang="en-ID" sz="1200" dirty="0" err="1" smtClean="0"/>
              <a:t>ketidakseimbangan</a:t>
            </a:r>
            <a:r>
              <a:rPr lang="en-ID" sz="1200" dirty="0" smtClean="0"/>
              <a:t> data)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 err="1" smtClean="0"/>
              <a:t>Mentransformasi</a:t>
            </a:r>
            <a:r>
              <a:rPr lang="en-ID" sz="1200" dirty="0" smtClean="0"/>
              <a:t> </a:t>
            </a:r>
            <a:r>
              <a:rPr lang="en-ID" sz="1200" dirty="0" err="1" smtClean="0"/>
              <a:t>bentuk</a:t>
            </a:r>
            <a:r>
              <a:rPr lang="en-ID" sz="1200" dirty="0" smtClean="0"/>
              <a:t> data </a:t>
            </a:r>
            <a:r>
              <a:rPr lang="en-ID" sz="1200" dirty="0" err="1" smtClean="0"/>
              <a:t>pada</a:t>
            </a:r>
            <a:r>
              <a:rPr lang="en-ID" sz="1200" dirty="0" smtClean="0"/>
              <a:t> </a:t>
            </a:r>
            <a:r>
              <a:rPr lang="en-ID" sz="1200" dirty="0" err="1" smtClean="0"/>
              <a:t>tabel</a:t>
            </a:r>
            <a:r>
              <a:rPr lang="en-ID" sz="1200" dirty="0" smtClean="0"/>
              <a:t> agar </a:t>
            </a:r>
            <a:r>
              <a:rPr lang="en-ID" sz="1200" dirty="0" err="1" smtClean="0"/>
              <a:t>hasil</a:t>
            </a:r>
            <a:r>
              <a:rPr lang="en-ID" sz="1200" dirty="0" smtClean="0"/>
              <a:t> modelling optimal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3108355" y="2855583"/>
            <a:ext cx="4367040" cy="11831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60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0"/>
            <a:ext cx="7285055" cy="442127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Data Wrangling: Feature Selection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24556" y="938095"/>
            <a:ext cx="283036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smtClean="0"/>
              <a:t>Features </a:t>
            </a:r>
            <a:r>
              <a:rPr lang="en-ID" dirty="0" err="1" smtClean="0"/>
              <a:t>dipilih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r>
              <a:rPr lang="en-ID" dirty="0" smtClean="0"/>
              <a:t> </a:t>
            </a:r>
            <a:r>
              <a:rPr lang="en-ID" b="1" dirty="0" smtClean="0"/>
              <a:t>Random Forest </a:t>
            </a:r>
            <a:r>
              <a:rPr lang="en-ID" b="1" dirty="0" err="1" smtClean="0"/>
              <a:t>Regressor</a:t>
            </a:r>
            <a:r>
              <a:rPr lang="en-ID" dirty="0" smtClean="0"/>
              <a:t>, </a:t>
            </a:r>
            <a:r>
              <a:rPr lang="en-ID" dirty="0" err="1" smtClean="0"/>
              <a:t>dipilih</a:t>
            </a:r>
            <a:r>
              <a:rPr lang="en-ID" dirty="0" smtClean="0"/>
              <a:t> 10 features paling </a:t>
            </a:r>
            <a:r>
              <a:rPr lang="en-ID" dirty="0" err="1" smtClean="0"/>
              <a:t>penting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19" y="2859247"/>
            <a:ext cx="5110456" cy="1767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10" r="10081" b="4434"/>
          <a:stretch/>
        </p:blipFill>
        <p:spPr>
          <a:xfrm>
            <a:off x="0" y="2467900"/>
            <a:ext cx="3814044" cy="238578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0" y="771267"/>
            <a:ext cx="4958063" cy="110799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D" sz="1100" b="1" dirty="0" err="1" smtClean="0"/>
              <a:t>Nama-nama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kolom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pada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tabel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utama</a:t>
            </a:r>
            <a:r>
              <a:rPr lang="en-ID" sz="1100" b="1" dirty="0" smtClean="0"/>
              <a:t> “Data”:</a:t>
            </a:r>
          </a:p>
          <a:p>
            <a:r>
              <a:rPr lang="en-ID" sz="1100" dirty="0" err="1" smtClean="0"/>
              <a:t>nper</a:t>
            </a:r>
            <a:r>
              <a:rPr lang="en-ID" sz="1100" dirty="0" smtClean="0"/>
              <a:t>, </a:t>
            </a:r>
            <a:r>
              <a:rPr lang="en-ID" sz="1100" dirty="0" err="1" smtClean="0"/>
              <a:t>ncli</a:t>
            </a:r>
            <a:r>
              <a:rPr lang="en-ID" sz="1100" dirty="0" smtClean="0"/>
              <a:t>, </a:t>
            </a:r>
            <a:r>
              <a:rPr lang="en-ID" sz="1100" dirty="0" err="1" smtClean="0"/>
              <a:t>nd</a:t>
            </a:r>
            <a:r>
              <a:rPr lang="en-ID" sz="1100" dirty="0" smtClean="0"/>
              <a:t>, </a:t>
            </a:r>
            <a:r>
              <a:rPr lang="en-ID" sz="1100" dirty="0" err="1" smtClean="0"/>
              <a:t>nd_reference</a:t>
            </a:r>
            <a:r>
              <a:rPr lang="en-ID" sz="1100" dirty="0" smtClean="0"/>
              <a:t>, </a:t>
            </a:r>
            <a:r>
              <a:rPr lang="en-ID" sz="1100" dirty="0" err="1" smtClean="0"/>
              <a:t>tsp_rev</a:t>
            </a:r>
            <a:r>
              <a:rPr lang="en-ID" sz="1100" dirty="0" smtClean="0"/>
              <a:t>, </a:t>
            </a:r>
            <a:r>
              <a:rPr lang="en-ID" sz="1100" dirty="0" err="1" smtClean="0"/>
              <a:t>los_inet</a:t>
            </a:r>
            <a:r>
              <a:rPr lang="en-ID" sz="1100" dirty="0" smtClean="0"/>
              <a:t>, </a:t>
            </a:r>
            <a:r>
              <a:rPr lang="en-ID" sz="1100" dirty="0" err="1" smtClean="0"/>
              <a:t>divre_id</a:t>
            </a:r>
            <a:r>
              <a:rPr lang="en-ID" sz="1100" dirty="0" smtClean="0"/>
              <a:t>, technology, </a:t>
            </a:r>
            <a:r>
              <a:rPr lang="en-ID" sz="1100" dirty="0" err="1" smtClean="0"/>
              <a:t>total_minipack</a:t>
            </a:r>
            <a:r>
              <a:rPr lang="en-ID" sz="1100" dirty="0" smtClean="0"/>
              <a:t>, </a:t>
            </a:r>
            <a:r>
              <a:rPr lang="en-ID" sz="1100" dirty="0" err="1" smtClean="0"/>
              <a:t>total_stb_tambahan</a:t>
            </a:r>
            <a:r>
              <a:rPr lang="en-ID" sz="1100" dirty="0" smtClean="0"/>
              <a:t>, kw, </a:t>
            </a:r>
            <a:r>
              <a:rPr lang="en-ID" sz="1100" dirty="0" err="1" smtClean="0"/>
              <a:t>is_indihome</a:t>
            </a:r>
            <a:r>
              <a:rPr lang="en-ID" sz="1100" dirty="0" smtClean="0"/>
              <a:t>, </a:t>
            </a:r>
            <a:r>
              <a:rPr lang="en-ID" sz="1100" dirty="0" err="1" smtClean="0"/>
              <a:t>is_churn</a:t>
            </a:r>
            <a:r>
              <a:rPr lang="en-ID" sz="1100" dirty="0" smtClean="0"/>
              <a:t>, </a:t>
            </a:r>
            <a:r>
              <a:rPr lang="en-ID" sz="1100" dirty="0" err="1"/>
              <a:t>i</a:t>
            </a:r>
            <a:r>
              <a:rPr lang="en-ID" sz="1100" dirty="0" err="1" smtClean="0"/>
              <a:t>s_test</a:t>
            </a:r>
            <a:r>
              <a:rPr lang="en-ID" sz="1100" dirty="0" smtClean="0"/>
              <a:t>, speed, </a:t>
            </a:r>
            <a:r>
              <a:rPr lang="en-ID" sz="1100" dirty="0" err="1" smtClean="0"/>
              <a:t>total_upload</a:t>
            </a:r>
            <a:r>
              <a:rPr lang="en-ID" sz="1100" dirty="0" smtClean="0"/>
              <a:t>, </a:t>
            </a:r>
            <a:r>
              <a:rPr lang="en-ID" sz="1100" dirty="0" err="1" smtClean="0"/>
              <a:t>total_download</a:t>
            </a:r>
            <a:r>
              <a:rPr lang="en-ID" sz="1100" dirty="0" smtClean="0"/>
              <a:t>, </a:t>
            </a:r>
            <a:r>
              <a:rPr lang="en-ID" sz="1100" dirty="0" err="1" smtClean="0"/>
              <a:t>call_local</a:t>
            </a:r>
            <a:r>
              <a:rPr lang="en-ID" sz="1100" dirty="0" smtClean="0"/>
              <a:t>, </a:t>
            </a:r>
            <a:r>
              <a:rPr lang="en-ID" sz="1100" dirty="0" err="1" smtClean="0"/>
              <a:t>call_sljj</a:t>
            </a:r>
            <a:r>
              <a:rPr lang="en-ID" sz="1100" dirty="0" smtClean="0"/>
              <a:t>, </a:t>
            </a:r>
            <a:r>
              <a:rPr lang="en-ID" sz="1100" dirty="0" err="1" smtClean="0"/>
              <a:t>call_mobile</a:t>
            </a:r>
            <a:r>
              <a:rPr lang="en-ID" sz="1100" dirty="0" smtClean="0"/>
              <a:t>, </a:t>
            </a:r>
            <a:r>
              <a:rPr lang="en-ID" sz="1100" dirty="0" err="1" smtClean="0"/>
              <a:t>call_sli</a:t>
            </a:r>
            <a:r>
              <a:rPr lang="en-ID" sz="1100" dirty="0" smtClean="0"/>
              <a:t>, </a:t>
            </a:r>
            <a:r>
              <a:rPr lang="en-ID" sz="1100" dirty="0" err="1" smtClean="0"/>
              <a:t>call_other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duree_lokal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duree_sljj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duree_mobile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duree_sli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duree_ither</a:t>
            </a:r>
            <a:r>
              <a:rPr lang="en-ID" sz="1100" dirty="0" smtClean="0"/>
              <a:t>, </a:t>
            </a:r>
            <a:r>
              <a:rPr lang="en-ID" sz="1100" dirty="0" err="1" smtClean="0"/>
              <a:t>freq</a:t>
            </a:r>
            <a:r>
              <a:rPr lang="en-ID" sz="1100" dirty="0" smtClean="0"/>
              <a:t>, </a:t>
            </a:r>
            <a:r>
              <a:rPr lang="en-ID" sz="1100" dirty="0" err="1" smtClean="0"/>
              <a:t>duree</a:t>
            </a:r>
            <a:r>
              <a:rPr lang="en-ID" sz="1100" dirty="0" smtClean="0"/>
              <a:t>, per, </a:t>
            </a:r>
            <a:r>
              <a:rPr lang="en-ID" sz="1100" dirty="0" err="1" smtClean="0"/>
              <a:t>mttr</a:t>
            </a:r>
            <a:r>
              <a:rPr lang="en-ID" sz="1100" dirty="0" smtClean="0"/>
              <a:t>, </a:t>
            </a:r>
            <a:r>
              <a:rPr lang="en-ID" sz="1100" dirty="0" err="1" smtClean="0"/>
              <a:t>nticket</a:t>
            </a:r>
            <a:r>
              <a:rPr lang="en-ID" sz="1100" dirty="0" smtClean="0"/>
              <a:t>, </a:t>
            </a:r>
            <a:r>
              <a:rPr lang="en-ID" sz="1100" dirty="0" err="1" smtClean="0"/>
              <a:t>payment_date</a:t>
            </a:r>
            <a:r>
              <a:rPr lang="en-ID" sz="1100" dirty="0" smtClean="0"/>
              <a:t>, </a:t>
            </a:r>
            <a:r>
              <a:rPr lang="en-ID" sz="1100" dirty="0" err="1" smtClean="0"/>
              <a:t>is_nper</a:t>
            </a:r>
            <a:r>
              <a:rPr lang="en-ID" sz="1100" dirty="0" smtClean="0"/>
              <a:t>, rupiah</a:t>
            </a:r>
            <a:endParaRPr lang="en-US" sz="1100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1613371" y="1943622"/>
            <a:ext cx="440707" cy="39208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16504" y="1878053"/>
            <a:ext cx="979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b="1" dirty="0" smtClean="0">
                <a:solidFill>
                  <a:srgbClr val="002060"/>
                </a:solidFill>
              </a:rPr>
              <a:t>Feature </a:t>
            </a:r>
          </a:p>
          <a:p>
            <a:pPr algn="ctr"/>
            <a:r>
              <a:rPr lang="en-ID" b="1" dirty="0" smtClean="0">
                <a:solidFill>
                  <a:srgbClr val="002060"/>
                </a:solidFill>
              </a:rPr>
              <a:t>Selection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2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2"/>
          <p:cNvSpPr txBox="1">
            <a:spLocks/>
          </p:cNvSpPr>
          <p:nvPr/>
        </p:nvSpPr>
        <p:spPr>
          <a:xfrm>
            <a:off x="0" y="1744014"/>
            <a:ext cx="6736500" cy="76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 smtClean="0">
                <a:solidFill>
                  <a:srgbClr val="7030A0"/>
                </a:solidFill>
              </a:rPr>
              <a:t>Modelling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0"/>
            <a:ext cx="7285055" cy="442127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Modelling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580"/>
          <a:stretch/>
        </p:blipFill>
        <p:spPr>
          <a:xfrm>
            <a:off x="5774156" y="2265425"/>
            <a:ext cx="2814758" cy="2072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6549"/>
          <a:stretch/>
        </p:blipFill>
        <p:spPr>
          <a:xfrm>
            <a:off x="721426" y="2284762"/>
            <a:ext cx="3178384" cy="22699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6217" y="448721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https://medium.com/@penggongting/implementing-decision-tree-from-scratch-in-python-c732e7c69aea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900" y="448721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https://towardsdatascience.com/building-a-logistic-regression-in-python-301d27367c24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7059" y="1926871"/>
            <a:ext cx="199865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smtClean="0"/>
              <a:t>Logistic Regression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236662" y="1852072"/>
            <a:ext cx="149991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smtClean="0"/>
              <a:t>Decision Tree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-7793" y="1625341"/>
            <a:ext cx="9151793" cy="9576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72933"/>
            <a:ext cx="115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/>
              <a:t>Goal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027322"/>
            <a:ext cx="902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/>
              <a:t>Melakukan</a:t>
            </a:r>
            <a:r>
              <a:rPr lang="en-ID" dirty="0" smtClean="0"/>
              <a:t> fit model </a:t>
            </a:r>
            <a:r>
              <a:rPr lang="en-ID" dirty="0" err="1" smtClean="0"/>
              <a:t>menggunakan</a:t>
            </a:r>
            <a:r>
              <a:rPr lang="en-ID" dirty="0" smtClean="0"/>
              <a:t> train set data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ditransformasi</a:t>
            </a:r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/>
              <a:t>Mengevaluasi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model yang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pelanggan</a:t>
            </a:r>
            <a:r>
              <a:rPr lang="en-ID" dirty="0" smtClean="0"/>
              <a:t> yang </a:t>
            </a:r>
            <a:r>
              <a:rPr lang="en-ID" dirty="0" err="1" smtClean="0"/>
              <a:t>akan</a:t>
            </a:r>
            <a:r>
              <a:rPr lang="en-ID" dirty="0" smtClean="0"/>
              <a:t> churn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0"/>
            <a:ext cx="7285055" cy="442127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Tune Parameters of 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Models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0387" y="834013"/>
            <a:ext cx="8674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Setiap</a:t>
            </a:r>
            <a:r>
              <a:rPr lang="en-ID" dirty="0" smtClean="0"/>
              <a:t> model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parameter yang </a:t>
            </a:r>
            <a:r>
              <a:rPr lang="en-ID" dirty="0" err="1" smtClean="0"/>
              <a:t>mengatur</a:t>
            </a:r>
            <a:r>
              <a:rPr lang="en-ID" dirty="0" smtClean="0"/>
              <a:t> </a:t>
            </a:r>
            <a:r>
              <a:rPr lang="en-ID" dirty="0" err="1" smtClean="0"/>
              <a:t>bagaimana</a:t>
            </a:r>
            <a:r>
              <a:rPr lang="en-ID" dirty="0" smtClean="0"/>
              <a:t> model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mengolah</a:t>
            </a:r>
            <a:r>
              <a:rPr lang="en-ID" dirty="0" smtClean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Parameter-parameter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nilainya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dirubah</a:t>
            </a:r>
            <a:r>
              <a:rPr lang="en-ID" dirty="0" smtClean="0"/>
              <a:t>/tuning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Metode</a:t>
            </a:r>
            <a:r>
              <a:rPr lang="en-ID" dirty="0" smtClean="0"/>
              <a:t> </a:t>
            </a:r>
            <a:r>
              <a:rPr lang="en-ID" dirty="0" err="1" smtClean="0"/>
              <a:t>merubah</a:t>
            </a:r>
            <a:r>
              <a:rPr lang="en-ID" dirty="0" smtClean="0"/>
              <a:t>/tuning parameter </a:t>
            </a:r>
            <a:r>
              <a:rPr lang="en-ID" dirty="0" err="1" smtClean="0"/>
              <a:t>antara</a:t>
            </a:r>
            <a:r>
              <a:rPr lang="en-ID" dirty="0" smtClean="0"/>
              <a:t> lain:</a:t>
            </a:r>
          </a:p>
          <a:p>
            <a:pPr marL="614363" indent="-342900">
              <a:buAutoNum type="arabicPeriod"/>
            </a:pPr>
            <a:r>
              <a:rPr lang="en-ID" dirty="0" smtClean="0"/>
              <a:t>Random Search Cross Validation: </a:t>
            </a:r>
            <a:r>
              <a:rPr lang="en-ID" dirty="0" err="1"/>
              <a:t>M</a:t>
            </a:r>
            <a:r>
              <a:rPr lang="en-ID" dirty="0" err="1" smtClean="0"/>
              <a:t>encoba</a:t>
            </a:r>
            <a:r>
              <a:rPr lang="en-ID" dirty="0" smtClean="0"/>
              <a:t> </a:t>
            </a:r>
            <a:r>
              <a:rPr lang="en-ID" b="1" dirty="0" err="1" smtClean="0"/>
              <a:t>beberapa</a:t>
            </a:r>
            <a:r>
              <a:rPr lang="en-ID" b="1" dirty="0" smtClean="0"/>
              <a:t> </a:t>
            </a:r>
            <a:r>
              <a:rPr lang="en-ID" b="1" dirty="0" err="1" smtClean="0"/>
              <a:t>kombinasi</a:t>
            </a:r>
            <a:r>
              <a:rPr lang="en-ID" b="1" dirty="0" smtClean="0"/>
              <a:t> parameter </a:t>
            </a:r>
            <a:r>
              <a:rPr lang="en-ID" b="1" dirty="0" err="1" smtClean="0"/>
              <a:t>secara</a:t>
            </a:r>
            <a:r>
              <a:rPr lang="en-ID" b="1" dirty="0" smtClean="0"/>
              <a:t> random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parameter </a:t>
            </a:r>
            <a:r>
              <a:rPr lang="en-ID" dirty="0" err="1" smtClean="0"/>
              <a:t>terbaik</a:t>
            </a:r>
            <a:endParaRPr lang="en-ID" dirty="0"/>
          </a:p>
          <a:p>
            <a:pPr marL="614363" indent="-342900">
              <a:buAutoNum type="arabicPeriod"/>
            </a:pPr>
            <a:r>
              <a:rPr lang="en-ID" dirty="0" smtClean="0"/>
              <a:t>Grid Search Cross Validation: </a:t>
            </a:r>
            <a:r>
              <a:rPr lang="en-ID" dirty="0" err="1" smtClean="0"/>
              <a:t>Mencoba</a:t>
            </a:r>
            <a:r>
              <a:rPr lang="en-ID" dirty="0" smtClean="0"/>
              <a:t> </a:t>
            </a:r>
            <a:r>
              <a:rPr lang="en-ID" b="1" dirty="0" err="1" smtClean="0"/>
              <a:t>seluruh</a:t>
            </a:r>
            <a:r>
              <a:rPr lang="en-ID" b="1" dirty="0" smtClean="0"/>
              <a:t> </a:t>
            </a:r>
            <a:r>
              <a:rPr lang="en-ID" b="1" dirty="0" err="1" smtClean="0"/>
              <a:t>kombinasi</a:t>
            </a:r>
            <a:r>
              <a:rPr lang="en-ID" b="1" dirty="0" smtClean="0"/>
              <a:t> parameter yang </a:t>
            </a:r>
            <a:r>
              <a:rPr lang="en-ID" b="1" dirty="0" err="1" smtClean="0"/>
              <a:t>dapat</a:t>
            </a:r>
            <a:r>
              <a:rPr lang="en-ID" b="1" dirty="0" smtClean="0"/>
              <a:t> </a:t>
            </a:r>
            <a:r>
              <a:rPr lang="en-ID" b="1" dirty="0" err="1" smtClean="0"/>
              <a:t>terjadi</a:t>
            </a:r>
            <a:r>
              <a:rPr lang="en-ID" b="1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parameter </a:t>
            </a:r>
            <a:r>
              <a:rPr lang="en-ID" dirty="0" err="1" smtClean="0"/>
              <a:t>terbaik</a:t>
            </a:r>
            <a:endParaRPr lang="en-ID" b="1" dirty="0" smtClean="0"/>
          </a:p>
          <a:p>
            <a:r>
              <a:rPr lang="en-ID" dirty="0"/>
              <a:t>	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25" y="2649895"/>
            <a:ext cx="3258600" cy="1947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31" y="2649895"/>
            <a:ext cx="3367587" cy="18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0" name="Google Shape;179;p23"/>
          <p:cNvSpPr txBox="1">
            <a:spLocks noGrp="1"/>
          </p:cNvSpPr>
          <p:nvPr>
            <p:ph type="title" idx="4294967295"/>
          </p:nvPr>
        </p:nvSpPr>
        <p:spPr>
          <a:xfrm>
            <a:off x="0" y="-26988"/>
            <a:ext cx="2586038" cy="68738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</a:rPr>
              <a:t>OUTLINE</a:t>
            </a:r>
            <a:endParaRPr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6706631"/>
              </p:ext>
            </p:extLst>
          </p:nvPr>
        </p:nvGraphicFramePr>
        <p:xfrm>
          <a:off x="1419828" y="7728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4"/>
            <a:ext cx="8259746" cy="442123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Evaluate Models with Accuracy </a:t>
            </a:r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dan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 ROC Score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03941" y="3477481"/>
            <a:ext cx="5577721" cy="1015706"/>
            <a:chOff x="5291828" y="2111917"/>
            <a:chExt cx="3457867" cy="1015706"/>
          </a:xfrm>
        </p:grpSpPr>
        <p:sp>
          <p:nvSpPr>
            <p:cNvPr id="14" name="TextBox 13"/>
            <p:cNvSpPr txBox="1"/>
            <p:nvPr/>
          </p:nvSpPr>
          <p:spPr>
            <a:xfrm>
              <a:off x="5291828" y="2173516"/>
              <a:ext cx="34578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dirty="0" err="1" smtClean="0"/>
                <a:t>Evaluasi</a:t>
              </a:r>
              <a:r>
                <a:rPr lang="en-ID" dirty="0" smtClean="0"/>
                <a:t> </a:t>
              </a:r>
              <a:r>
                <a:rPr lang="en-ID" dirty="0" err="1" smtClean="0"/>
                <a:t>dilakukan</a:t>
              </a:r>
              <a:r>
                <a:rPr lang="en-ID" dirty="0" smtClean="0"/>
                <a:t> </a:t>
              </a:r>
              <a:r>
                <a:rPr lang="en-ID" dirty="0" err="1" smtClean="0"/>
                <a:t>menggunakan</a:t>
              </a:r>
              <a:r>
                <a:rPr lang="en-ID" dirty="0" smtClean="0"/>
                <a:t> test set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dirty="0" err="1" smtClean="0"/>
                <a:t>Berdasarkan</a:t>
              </a:r>
              <a:r>
                <a:rPr lang="en-ID" dirty="0" smtClean="0"/>
                <a:t> </a:t>
              </a:r>
              <a:r>
                <a:rPr lang="en-ID" dirty="0" smtClean="0"/>
                <a:t>Accuracy Score </a:t>
              </a:r>
              <a:r>
                <a:rPr lang="en-ID" dirty="0" err="1" smtClean="0"/>
                <a:t>dan</a:t>
              </a:r>
              <a:r>
                <a:rPr lang="en-ID" dirty="0" smtClean="0"/>
                <a:t> ROC AUC Score model </a:t>
              </a:r>
              <a:r>
                <a:rPr lang="en-ID" dirty="0" err="1" smtClean="0"/>
                <a:t>terbaik</a:t>
              </a:r>
              <a:r>
                <a:rPr lang="en-ID" dirty="0" smtClean="0"/>
                <a:t> </a:t>
              </a:r>
              <a:r>
                <a:rPr lang="en-ID" dirty="0" err="1" smtClean="0"/>
                <a:t>adalah</a:t>
              </a:r>
              <a:r>
                <a:rPr lang="en-ID" dirty="0" smtClean="0"/>
                <a:t> </a:t>
              </a:r>
              <a:r>
                <a:rPr lang="en-ID" b="1" dirty="0" smtClean="0"/>
                <a:t>“Logistic Regression-Random Search Cross Validation”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91828" y="2111917"/>
              <a:ext cx="3457867" cy="101570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75" y="1176807"/>
            <a:ext cx="7169273" cy="21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-1" y="100480"/>
            <a:ext cx="8480575" cy="442127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Predict Testing Data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88443" y="2471931"/>
            <a:ext cx="3457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Dari 20.000 data </a:t>
            </a:r>
            <a:r>
              <a:rPr lang="en-ID" dirty="0" err="1" smtClean="0"/>
              <a:t>pelanggan</a:t>
            </a:r>
            <a:r>
              <a:rPr lang="en-ID" dirty="0" smtClean="0"/>
              <a:t>,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pelanggan</a:t>
            </a:r>
            <a:r>
              <a:rPr lang="en-ID" dirty="0" smtClean="0"/>
              <a:t> yang </a:t>
            </a:r>
            <a:r>
              <a:rPr lang="en-ID" dirty="0" err="1" smtClean="0"/>
              <a:t>diprediksi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churn </a:t>
            </a:r>
            <a:r>
              <a:rPr lang="en-ID" dirty="0" err="1" smtClean="0"/>
              <a:t>sejumlah</a:t>
            </a:r>
            <a:r>
              <a:rPr lang="en-ID" dirty="0" smtClean="0"/>
              <a:t> </a:t>
            </a:r>
            <a:r>
              <a:rPr lang="en-ID" b="1" dirty="0" smtClean="0"/>
              <a:t>10.767 </a:t>
            </a:r>
            <a:r>
              <a:rPr lang="en-ID" b="1" dirty="0" err="1" smtClean="0"/>
              <a:t>pelanggan</a:t>
            </a:r>
            <a:endParaRPr lang="en-ID" b="1" dirty="0" smtClean="0"/>
          </a:p>
          <a:p>
            <a:r>
              <a:rPr lang="en-ID" dirty="0" smtClean="0"/>
              <a:t>(Threshold Probability 0,5)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88443" y="2471931"/>
            <a:ext cx="3457867" cy="10248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4748" r="32578"/>
          <a:stretch/>
        </p:blipFill>
        <p:spPr>
          <a:xfrm>
            <a:off x="246040" y="2055232"/>
            <a:ext cx="3193609" cy="19103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1425" y="1343398"/>
            <a:ext cx="224283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Probabilitas</a:t>
            </a:r>
            <a:r>
              <a:rPr lang="en-ID" dirty="0" smtClean="0"/>
              <a:t> Churn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2"/>
          <p:cNvSpPr txBox="1">
            <a:spLocks/>
          </p:cNvSpPr>
          <p:nvPr/>
        </p:nvSpPr>
        <p:spPr>
          <a:xfrm>
            <a:off x="0" y="1744014"/>
            <a:ext cx="6736500" cy="76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 smtClean="0">
                <a:solidFill>
                  <a:schemeClr val="accent3"/>
                </a:solidFill>
              </a:rPr>
              <a:t>Implementation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" y="1375236"/>
            <a:ext cx="3900530" cy="290627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0"/>
            <a:ext cx="8139166" cy="442127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Fungsi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Objektif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Penghematan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 Retention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727" y="639691"/>
            <a:ext cx="218049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000" dirty="0" smtClean="0"/>
              <a:t>Confusion </a:t>
            </a:r>
            <a:r>
              <a:rPr lang="en-ID" sz="2000" dirty="0" smtClean="0"/>
              <a:t>Matrix</a:t>
            </a:r>
          </a:p>
          <a:p>
            <a:pPr algn="ctr"/>
            <a:r>
              <a:rPr lang="en-ID" sz="2000" dirty="0" smtClean="0"/>
              <a:t>Threshold 0,5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95776" y="1889656"/>
            <a:ext cx="2409824" cy="9387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100" b="1" dirty="0" smtClean="0"/>
              <a:t>True Negative</a:t>
            </a:r>
          </a:p>
          <a:p>
            <a:pPr algn="ctr"/>
            <a:r>
              <a:rPr lang="en-ID" sz="1100" dirty="0" err="1" smtClean="0"/>
              <a:t>Pelanggan</a:t>
            </a:r>
            <a:r>
              <a:rPr lang="en-ID" sz="1100" dirty="0" smtClean="0"/>
              <a:t> </a:t>
            </a:r>
            <a:r>
              <a:rPr lang="en-ID" sz="1100" dirty="0" err="1" smtClean="0"/>
              <a:t>tidak</a:t>
            </a:r>
            <a:r>
              <a:rPr lang="en-ID" sz="1100" dirty="0" smtClean="0"/>
              <a:t> churn yang </a:t>
            </a:r>
            <a:r>
              <a:rPr lang="en-ID" sz="1100" dirty="0" err="1" smtClean="0"/>
              <a:t>diprediksi</a:t>
            </a:r>
            <a:r>
              <a:rPr lang="en-ID" sz="1100" dirty="0" smtClean="0"/>
              <a:t> </a:t>
            </a:r>
            <a:r>
              <a:rPr lang="en-ID" sz="1100" dirty="0" err="1" smtClean="0"/>
              <a:t>tidak</a:t>
            </a:r>
            <a:r>
              <a:rPr lang="en-ID" sz="1100" dirty="0" smtClean="0"/>
              <a:t> churn</a:t>
            </a:r>
          </a:p>
          <a:p>
            <a:pPr algn="ctr"/>
            <a:r>
              <a:rPr lang="en-ID" sz="1100" dirty="0" smtClean="0"/>
              <a:t>(</a:t>
            </a:r>
            <a:r>
              <a:rPr lang="en-ID" sz="1100" dirty="0" err="1" smtClean="0"/>
              <a:t>Rp</a:t>
            </a:r>
            <a:r>
              <a:rPr lang="en-ID" sz="1100" dirty="0" smtClean="0"/>
              <a:t>. 300.000,00 x 11.555 = </a:t>
            </a:r>
          </a:p>
          <a:p>
            <a:pPr algn="ctr"/>
            <a:r>
              <a:rPr lang="en-ID" sz="1100" dirty="0" err="1" smtClean="0"/>
              <a:t>Rp</a:t>
            </a:r>
            <a:r>
              <a:rPr lang="en-ID" sz="1100" dirty="0" smtClean="0"/>
              <a:t>. 3.466.500.000,00)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706" y="1490939"/>
            <a:ext cx="428625" cy="361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>
                    <a:lumMod val="50000"/>
                  </a:schemeClr>
                </a:solidFill>
              </a:rPr>
              <a:t>TN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5519" y="1490939"/>
            <a:ext cx="428625" cy="361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n-ID" b="1" dirty="0" smtClean="0">
                <a:solidFill>
                  <a:schemeClr val="tx1">
                    <a:lumMod val="50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5519" y="2651297"/>
            <a:ext cx="428625" cy="361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>
                    <a:lumMod val="50000"/>
                  </a:schemeClr>
                </a:solidFill>
              </a:rPr>
              <a:t>TP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06" y="2647399"/>
            <a:ext cx="428625" cy="361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n-ID" b="1" dirty="0">
                <a:solidFill>
                  <a:schemeClr val="tx1">
                    <a:lumMod val="50000"/>
                  </a:schemeClr>
                </a:solidFill>
              </a:rPr>
              <a:t>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8383" y="1889656"/>
            <a:ext cx="2305616" cy="9387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100" b="1" dirty="0" smtClean="0"/>
              <a:t>False Positive</a:t>
            </a:r>
          </a:p>
          <a:p>
            <a:pPr algn="ctr"/>
            <a:r>
              <a:rPr lang="en-ID" sz="1100" dirty="0" err="1" smtClean="0"/>
              <a:t>Pelanggan</a:t>
            </a:r>
            <a:r>
              <a:rPr lang="en-ID" sz="1100" dirty="0" smtClean="0"/>
              <a:t> </a:t>
            </a:r>
            <a:r>
              <a:rPr lang="en-ID" sz="1100" dirty="0" err="1" smtClean="0"/>
              <a:t>tidak</a:t>
            </a:r>
            <a:r>
              <a:rPr lang="en-ID" sz="1100" dirty="0" smtClean="0"/>
              <a:t> churn yang </a:t>
            </a:r>
            <a:r>
              <a:rPr lang="en-ID" sz="1100" dirty="0" err="1" smtClean="0"/>
              <a:t>diprediksi</a:t>
            </a:r>
            <a:r>
              <a:rPr lang="en-ID" sz="1100" dirty="0" smtClean="0"/>
              <a:t> churn</a:t>
            </a:r>
          </a:p>
          <a:p>
            <a:pPr algn="ctr"/>
            <a:r>
              <a:rPr lang="en-ID" sz="1100" dirty="0"/>
              <a:t> </a:t>
            </a:r>
            <a:r>
              <a:rPr lang="en-ID" sz="1100" dirty="0" smtClean="0"/>
              <a:t>( </a:t>
            </a:r>
            <a:r>
              <a:rPr lang="en-ID" sz="1100" dirty="0" err="1" smtClean="0"/>
              <a:t>Rp</a:t>
            </a:r>
            <a:r>
              <a:rPr lang="en-ID" sz="1100" dirty="0" smtClean="0"/>
              <a:t>. 150.000,00 x 5.073 = </a:t>
            </a:r>
          </a:p>
          <a:p>
            <a:pPr algn="ctr"/>
            <a:r>
              <a:rPr lang="en-ID" sz="1100" dirty="0" err="1" smtClean="0"/>
              <a:t>Rp</a:t>
            </a:r>
            <a:r>
              <a:rPr lang="en-ID" sz="1100" dirty="0" smtClean="0"/>
              <a:t>. 760.950.000,00 )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2292" y="3089779"/>
            <a:ext cx="2383308" cy="9387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100" b="1" dirty="0" smtClean="0"/>
              <a:t>False Negative</a:t>
            </a:r>
          </a:p>
          <a:p>
            <a:pPr algn="ctr"/>
            <a:r>
              <a:rPr lang="en-ID" sz="1100" dirty="0" err="1" smtClean="0"/>
              <a:t>Pelanggan</a:t>
            </a:r>
            <a:r>
              <a:rPr lang="en-ID" sz="1100" dirty="0" smtClean="0"/>
              <a:t> churn yang </a:t>
            </a:r>
            <a:r>
              <a:rPr lang="en-ID" sz="1100" dirty="0" err="1" smtClean="0"/>
              <a:t>diprediksi</a:t>
            </a:r>
            <a:r>
              <a:rPr lang="en-ID" sz="1100" dirty="0" smtClean="0"/>
              <a:t> </a:t>
            </a:r>
            <a:r>
              <a:rPr lang="en-ID" sz="1100" dirty="0" err="1" smtClean="0"/>
              <a:t>tidak</a:t>
            </a:r>
            <a:r>
              <a:rPr lang="en-ID" sz="1100" dirty="0" smtClean="0"/>
              <a:t> churn</a:t>
            </a:r>
          </a:p>
          <a:p>
            <a:pPr algn="ctr"/>
            <a:r>
              <a:rPr lang="en-ID" sz="1100" dirty="0" smtClean="0"/>
              <a:t>(- </a:t>
            </a:r>
            <a:r>
              <a:rPr lang="en-ID" sz="1100" dirty="0" err="1" smtClean="0"/>
              <a:t>Rp</a:t>
            </a:r>
            <a:r>
              <a:rPr lang="en-ID" sz="1100" dirty="0" smtClean="0"/>
              <a:t>. 500.000,00 x 4.488 =</a:t>
            </a:r>
          </a:p>
          <a:p>
            <a:pPr algn="ctr"/>
            <a:r>
              <a:rPr lang="en-ID" sz="1100" dirty="0" smtClean="0"/>
              <a:t>- </a:t>
            </a:r>
            <a:r>
              <a:rPr lang="en-ID" sz="1100" dirty="0" err="1" smtClean="0"/>
              <a:t>Rp</a:t>
            </a:r>
            <a:r>
              <a:rPr lang="en-ID" sz="1100" dirty="0" smtClean="0"/>
              <a:t>. 2.244.000.000,00)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8383" y="3090250"/>
            <a:ext cx="2305617" cy="9387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100" b="1" dirty="0" smtClean="0"/>
              <a:t>True Positive</a:t>
            </a:r>
          </a:p>
          <a:p>
            <a:pPr algn="ctr"/>
            <a:r>
              <a:rPr lang="en-ID" sz="1100" dirty="0" err="1" smtClean="0"/>
              <a:t>Pelanggan</a:t>
            </a:r>
            <a:r>
              <a:rPr lang="en-ID" sz="1100" dirty="0" smtClean="0"/>
              <a:t> churn yang </a:t>
            </a:r>
            <a:r>
              <a:rPr lang="en-ID" sz="1100" dirty="0" err="1" smtClean="0"/>
              <a:t>diprediksi</a:t>
            </a:r>
            <a:r>
              <a:rPr lang="en-ID" sz="1100" dirty="0" smtClean="0"/>
              <a:t> churn</a:t>
            </a:r>
          </a:p>
          <a:p>
            <a:pPr algn="ctr"/>
            <a:r>
              <a:rPr lang="en-ID" sz="1100" dirty="0" smtClean="0"/>
              <a:t>(</a:t>
            </a:r>
            <a:r>
              <a:rPr lang="en-ID" sz="1100" dirty="0" err="1" smtClean="0"/>
              <a:t>Rp</a:t>
            </a:r>
            <a:r>
              <a:rPr lang="en-ID" sz="1100" dirty="0" smtClean="0"/>
              <a:t>. 350.000,00 x 11.965 =</a:t>
            </a:r>
          </a:p>
          <a:p>
            <a:pPr algn="ctr"/>
            <a:r>
              <a:rPr lang="en-ID" sz="1100" dirty="0" err="1" smtClean="0"/>
              <a:t>Rp</a:t>
            </a:r>
            <a:r>
              <a:rPr lang="en-ID" sz="1100" dirty="0" smtClean="0"/>
              <a:t>. 1.794.750.000,00 )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775" y="493797"/>
            <a:ext cx="43845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 smtClean="0"/>
              <a:t>Asumsi</a:t>
            </a:r>
            <a:r>
              <a:rPr lang="en-ID" sz="1100" dirty="0" smtClean="0"/>
              <a:t> </a:t>
            </a:r>
            <a:r>
              <a:rPr lang="en-ID" sz="1100" dirty="0" err="1" smtClean="0"/>
              <a:t>biaya</a:t>
            </a:r>
            <a:r>
              <a:rPr lang="en-ID" sz="1100" dirty="0" smtClean="0"/>
              <a:t> per </a:t>
            </a:r>
            <a:r>
              <a:rPr lang="en-ID" sz="1100" dirty="0" err="1" smtClean="0"/>
              <a:t>pelanggan</a:t>
            </a:r>
            <a:endParaRPr lang="en-ID" sz="1100" dirty="0" smtClean="0"/>
          </a:p>
          <a:p>
            <a:r>
              <a:rPr lang="en-ID" sz="1100" dirty="0" smtClean="0"/>
              <a:t>Rata-rata Revenue 	= </a:t>
            </a:r>
            <a:r>
              <a:rPr lang="en-ID" sz="1100" dirty="0" err="1" smtClean="0"/>
              <a:t>Rp</a:t>
            </a:r>
            <a:r>
              <a:rPr lang="en-ID" sz="1100" dirty="0" smtClean="0"/>
              <a:t>. 300.000,00</a:t>
            </a:r>
          </a:p>
          <a:p>
            <a:r>
              <a:rPr lang="en-ID" sz="1100" dirty="0" err="1"/>
              <a:t>Biaya</a:t>
            </a:r>
            <a:r>
              <a:rPr lang="en-ID" sz="1100" dirty="0"/>
              <a:t> </a:t>
            </a:r>
            <a:r>
              <a:rPr lang="en-ID" sz="1100" dirty="0" err="1"/>
              <a:t>teknisi</a:t>
            </a:r>
            <a:r>
              <a:rPr lang="en-ID" sz="1100" dirty="0"/>
              <a:t> + SF	= </a:t>
            </a:r>
            <a:r>
              <a:rPr lang="en-ID" sz="1100" dirty="0" err="1"/>
              <a:t>Rp</a:t>
            </a:r>
            <a:r>
              <a:rPr lang="en-ID" sz="1100" dirty="0"/>
              <a:t>. </a:t>
            </a:r>
            <a:r>
              <a:rPr lang="en-ID" sz="1100" dirty="0" smtClean="0"/>
              <a:t>200.000,00</a:t>
            </a:r>
          </a:p>
          <a:p>
            <a:r>
              <a:rPr lang="en-ID" sz="1100" dirty="0" err="1" smtClean="0"/>
              <a:t>Biaya</a:t>
            </a:r>
            <a:r>
              <a:rPr lang="en-ID" sz="1100" dirty="0" smtClean="0"/>
              <a:t> retention	= </a:t>
            </a:r>
            <a:r>
              <a:rPr lang="en-ID" sz="1100" dirty="0" err="1" smtClean="0"/>
              <a:t>Rp</a:t>
            </a:r>
            <a:r>
              <a:rPr lang="en-ID" sz="1100" dirty="0" smtClean="0"/>
              <a:t>. 150.000,00</a:t>
            </a:r>
          </a:p>
          <a:p>
            <a:r>
              <a:rPr lang="en-ID" sz="1100" dirty="0" smtClean="0"/>
              <a:t>Total </a:t>
            </a:r>
            <a:r>
              <a:rPr lang="en-ID" sz="1100" dirty="0" err="1" smtClean="0"/>
              <a:t>biaya</a:t>
            </a:r>
            <a:r>
              <a:rPr lang="en-ID" sz="1100" dirty="0" smtClean="0"/>
              <a:t> retention = Retention x (TP+FP)= </a:t>
            </a:r>
            <a:r>
              <a:rPr lang="en-ID" sz="1100" dirty="0" err="1" smtClean="0"/>
              <a:t>Rp</a:t>
            </a:r>
            <a:r>
              <a:rPr lang="en-ID" sz="1100" dirty="0" smtClean="0"/>
              <a:t>. 2.555.700.000,00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1864532" y="4555272"/>
            <a:ext cx="434887" cy="333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4323" y="4548830"/>
            <a:ext cx="428625" cy="361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>
                    <a:lumMod val="50000"/>
                  </a:schemeClr>
                </a:solidFill>
              </a:rPr>
              <a:t>TN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2681581" y="4549776"/>
            <a:ext cx="434887" cy="333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3524991" y="4541356"/>
            <a:ext cx="434887" cy="333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4338174" y="4557204"/>
            <a:ext cx="434887" cy="333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26183" y="4535488"/>
            <a:ext cx="428625" cy="361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n-ID" b="1" dirty="0" smtClean="0">
                <a:solidFill>
                  <a:schemeClr val="tx1">
                    <a:lumMod val="50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0761" y="4542917"/>
            <a:ext cx="428625" cy="361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>
                    <a:lumMod val="50000"/>
                  </a:schemeClr>
                </a:solidFill>
              </a:rPr>
              <a:t>TP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63007" y="4535488"/>
            <a:ext cx="428625" cy="361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n-ID" b="1" dirty="0">
                <a:solidFill>
                  <a:schemeClr val="tx1">
                    <a:lumMod val="50000"/>
                  </a:schemeClr>
                </a:solidFill>
              </a:rPr>
              <a:t>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13946" y="4136013"/>
            <a:ext cx="2127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</a:rPr>
              <a:t>Total = </a:t>
            </a:r>
            <a:r>
              <a:rPr lang="en-US" b="1" dirty="0" err="1" smtClean="0">
                <a:latin typeface="Calibri" panose="020F0502020204030204" pitchFamily="34" charset="0"/>
              </a:rPr>
              <a:t>Rp</a:t>
            </a:r>
            <a:r>
              <a:rPr lang="en-US" b="1" dirty="0" smtClean="0">
                <a:latin typeface="Calibri" panose="020F0502020204030204" pitchFamily="34" charset="0"/>
              </a:rPr>
              <a:t>  </a:t>
            </a:r>
            <a:r>
              <a:rPr lang="en-US" b="1" dirty="0">
                <a:latin typeface="Calibri" panose="020F0502020204030204" pitchFamily="34" charset="0"/>
              </a:rPr>
              <a:t>3,778,200,000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92936" y="4647270"/>
            <a:ext cx="3025327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100" dirty="0" smtClean="0"/>
              <a:t>MINIMASI JUMLAH FALSE NEGATIVE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715" y="4542917"/>
            <a:ext cx="883977" cy="3583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b="1" dirty="0" smtClean="0">
                <a:solidFill>
                  <a:schemeClr val="tx1">
                    <a:lumMod val="50000"/>
                  </a:schemeClr>
                </a:solidFill>
              </a:rPr>
              <a:t>Threshold</a:t>
            </a:r>
            <a:endParaRPr lang="en-US" sz="105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5400000">
            <a:off x="985043" y="4557203"/>
            <a:ext cx="434887" cy="333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0" y="0"/>
            <a:ext cx="8139166" cy="442127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Gambaran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Implementasi</a:t>
            </a:r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Sederhana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363"/>
            <a:ext cx="6330462" cy="196271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45054" y="837363"/>
            <a:ext cx="1454567" cy="395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100" b="1" dirty="0" smtClean="0">
                <a:solidFill>
                  <a:schemeClr val="bg1"/>
                </a:solidFill>
              </a:rPr>
              <a:t>PIKACHU</a:t>
            </a:r>
          </a:p>
          <a:p>
            <a:r>
              <a:rPr lang="en-ID" sz="1100" dirty="0" err="1" smtClean="0">
                <a:solidFill>
                  <a:schemeClr val="bg1"/>
                </a:solidFill>
              </a:rPr>
              <a:t>Pintar</a:t>
            </a:r>
            <a:r>
              <a:rPr lang="en-ID" sz="1100" dirty="0" smtClean="0">
                <a:solidFill>
                  <a:schemeClr val="bg1"/>
                </a:solidFill>
              </a:rPr>
              <a:t> </a:t>
            </a:r>
            <a:r>
              <a:rPr lang="en-ID" sz="1100" dirty="0" err="1" smtClean="0">
                <a:solidFill>
                  <a:schemeClr val="bg1"/>
                </a:solidFill>
              </a:rPr>
              <a:t>Kawal</a:t>
            </a:r>
            <a:r>
              <a:rPr lang="en-ID" sz="1100" dirty="0" smtClean="0">
                <a:solidFill>
                  <a:schemeClr val="bg1"/>
                </a:solidFill>
              </a:rPr>
              <a:t> Churn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" y="485856"/>
            <a:ext cx="610985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dirty="0" smtClean="0"/>
              <a:t>Dashboard </a:t>
            </a:r>
            <a:r>
              <a:rPr lang="en-ID" dirty="0" err="1" smtClean="0"/>
              <a:t>Pintar</a:t>
            </a:r>
            <a:r>
              <a:rPr lang="en-ID" dirty="0" smtClean="0"/>
              <a:t> </a:t>
            </a:r>
            <a:r>
              <a:rPr lang="en-ID" dirty="0" err="1" smtClean="0"/>
              <a:t>Kawal</a:t>
            </a:r>
            <a:r>
              <a:rPr lang="en-ID" dirty="0" smtClean="0"/>
              <a:t> Churn </a:t>
            </a:r>
            <a:r>
              <a:rPr lang="en-ID" dirty="0" err="1" smtClean="0"/>
              <a:t>Terintegrasi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MyIndihome</a:t>
            </a:r>
            <a:r>
              <a:rPr lang="en-ID" dirty="0" smtClean="0"/>
              <a:t> 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87178" y="3051641"/>
            <a:ext cx="2305504" cy="1962719"/>
            <a:chOff x="6330462" y="837363"/>
            <a:chExt cx="2305504" cy="196271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0462" y="837363"/>
              <a:ext cx="2305504" cy="1962719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6330462" y="837363"/>
              <a:ext cx="2305504" cy="2679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200" dirty="0" err="1" smtClean="0">
                  <a:solidFill>
                    <a:schemeClr val="tx2">
                      <a:lumMod val="10000"/>
                    </a:schemeClr>
                  </a:solidFill>
                </a:rPr>
                <a:t>Prediksi</a:t>
              </a:r>
              <a:r>
                <a:rPr lang="en-ID" sz="1200" dirty="0" smtClean="0">
                  <a:solidFill>
                    <a:schemeClr val="tx2">
                      <a:lumMod val="10000"/>
                    </a:schemeClr>
                  </a:solidFill>
                </a:rPr>
                <a:t> Churn</a:t>
              </a:r>
              <a:endParaRPr lang="en-US" sz="1200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83214" y="860809"/>
              <a:ext cx="743578" cy="221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100" dirty="0" smtClean="0">
                  <a:solidFill>
                    <a:schemeClr val="bg1">
                      <a:lumMod val="65000"/>
                    </a:schemeClr>
                  </a:solidFill>
                </a:rPr>
                <a:t>TAHUN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63142" y="1128765"/>
              <a:ext cx="1263650" cy="395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100" dirty="0" err="1" smtClean="0">
                  <a:solidFill>
                    <a:schemeClr val="tx2">
                      <a:lumMod val="10000"/>
                    </a:schemeClr>
                  </a:solidFill>
                </a:rPr>
                <a:t>Prediksi</a:t>
              </a:r>
              <a:r>
                <a:rPr lang="en-ID" sz="1100" dirty="0" smtClean="0">
                  <a:solidFill>
                    <a:schemeClr val="tx2">
                      <a:lumMod val="10000"/>
                    </a:schemeClr>
                  </a:solidFill>
                </a:rPr>
                <a:t> Churn</a:t>
              </a:r>
            </a:p>
            <a:p>
              <a:pPr algn="ctr"/>
              <a:r>
                <a:rPr lang="en-ID" sz="1100" dirty="0" smtClean="0">
                  <a:solidFill>
                    <a:schemeClr val="tx2">
                      <a:lumMod val="10000"/>
                    </a:schemeClr>
                  </a:solidFill>
                </a:rPr>
                <a:t>Per </a:t>
              </a:r>
              <a:r>
                <a:rPr lang="en-ID" sz="1100" dirty="0" err="1" smtClean="0">
                  <a:solidFill>
                    <a:schemeClr val="tx2">
                      <a:lumMod val="10000"/>
                    </a:schemeClr>
                  </a:solidFill>
                </a:rPr>
                <a:t>Bulan</a:t>
              </a:r>
              <a:r>
                <a:rPr lang="en-ID" sz="1100" dirty="0" smtClean="0">
                  <a:solidFill>
                    <a:schemeClr val="tx2">
                      <a:lumMod val="10000"/>
                    </a:schemeClr>
                  </a:solidFill>
                </a:rPr>
                <a:t> PS</a:t>
              </a:r>
              <a:endParaRPr lang="en-US" sz="1100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03" y="485856"/>
            <a:ext cx="2408009" cy="4551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814806" y="3081088"/>
            <a:ext cx="39508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Dashboard </a:t>
            </a:r>
            <a:r>
              <a:rPr lang="en-ID" dirty="0" err="1" smtClean="0"/>
              <a:t>berisi</a:t>
            </a:r>
            <a:r>
              <a:rPr lang="en-ID" dirty="0" smtClean="0"/>
              <a:t> summary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pelanggan</a:t>
            </a:r>
            <a:r>
              <a:rPr lang="en-ID" dirty="0" smtClean="0"/>
              <a:t> yang </a:t>
            </a:r>
            <a:r>
              <a:rPr lang="en-ID" dirty="0" err="1" smtClean="0"/>
              <a:t>terprediksi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churn </a:t>
            </a:r>
            <a:r>
              <a:rPr lang="en-ID" dirty="0" err="1" smtClean="0"/>
              <a:t>serta</a:t>
            </a:r>
            <a:r>
              <a:rPr lang="en-ID" dirty="0" smtClean="0"/>
              <a:t> data </a:t>
            </a:r>
            <a:r>
              <a:rPr lang="en-ID" dirty="0" err="1" smtClean="0"/>
              <a:t>detailnya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Alternatif</a:t>
            </a:r>
            <a:r>
              <a:rPr lang="en-ID" dirty="0" smtClean="0"/>
              <a:t> </a:t>
            </a:r>
            <a:r>
              <a:rPr lang="en-ID" dirty="0" err="1" smtClean="0"/>
              <a:t>Strategi</a:t>
            </a:r>
            <a:r>
              <a:rPr lang="en-ID" dirty="0" smtClean="0"/>
              <a:t> Retention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dipilih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kriteria</a:t>
            </a:r>
            <a:r>
              <a:rPr lang="en-ID" dirty="0" smtClean="0"/>
              <a:t> yang </a:t>
            </a:r>
            <a:r>
              <a:rPr lang="en-ID" dirty="0" err="1" smtClean="0"/>
              <a:t>diinginkan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Strategi</a:t>
            </a:r>
            <a:r>
              <a:rPr lang="en-ID" dirty="0" smtClean="0"/>
              <a:t> Retention </a:t>
            </a:r>
            <a:r>
              <a:rPr lang="en-ID" dirty="0" err="1" smtClean="0"/>
              <a:t>dijalankan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massal</a:t>
            </a:r>
            <a:r>
              <a:rPr lang="en-ID" dirty="0" smtClean="0"/>
              <a:t> </a:t>
            </a:r>
            <a:r>
              <a:rPr lang="en-ID" dirty="0" err="1" smtClean="0"/>
              <a:t>berupa</a:t>
            </a:r>
            <a:r>
              <a:rPr lang="en-ID" dirty="0" smtClean="0"/>
              <a:t> promo-promo yang </a:t>
            </a:r>
            <a:r>
              <a:rPr lang="en-ID" dirty="0" err="1" smtClean="0"/>
              <a:t>dikirim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personalized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MyIndihome</a:t>
            </a:r>
            <a:r>
              <a:rPr lang="en-ID" dirty="0" smtClean="0"/>
              <a:t> </a:t>
            </a:r>
            <a:r>
              <a:rPr lang="en-ID" dirty="0" err="1" smtClean="0"/>
              <a:t>Pelanggan</a:t>
            </a:r>
            <a:r>
              <a:rPr lang="en-I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10" name="Google Shape;179;p23"/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2220685" cy="505577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bg1"/>
                </a:solidFill>
              </a:rPr>
              <a:t>KESIMPULAN</a:t>
            </a: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23" y="1283180"/>
            <a:ext cx="30079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Model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testing data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/>
              <a:t>Logistic Regression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parameter tuning </a:t>
            </a:r>
            <a:r>
              <a:rPr lang="en-ID" b="1" dirty="0"/>
              <a:t>Random Search Cross </a:t>
            </a:r>
            <a:r>
              <a:rPr lang="en-ID" b="1" dirty="0" smtClean="0"/>
              <a:t>Validation</a:t>
            </a:r>
            <a:endParaRPr lang="en-ID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71131" y="1283180"/>
            <a:ext cx="2771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Berdasarkan</a:t>
            </a:r>
            <a:r>
              <a:rPr lang="en-ID" dirty="0"/>
              <a:t> model,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diprediksi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churn </a:t>
            </a:r>
            <a:r>
              <a:rPr lang="en-ID" dirty="0" err="1"/>
              <a:t>berjumlah</a:t>
            </a:r>
            <a:r>
              <a:rPr lang="en-ID" dirty="0"/>
              <a:t> </a:t>
            </a:r>
            <a:r>
              <a:rPr lang="en-ID" b="1" dirty="0"/>
              <a:t>10.767</a:t>
            </a:r>
            <a:r>
              <a:rPr lang="en-ID" dirty="0"/>
              <a:t> </a:t>
            </a:r>
            <a:r>
              <a:rPr lang="en-ID" dirty="0" err="1" smtClean="0"/>
              <a:t>pelanggan</a:t>
            </a:r>
            <a:endParaRPr lang="en-ID" dirty="0"/>
          </a:p>
        </p:txBody>
      </p:sp>
      <p:grpSp>
        <p:nvGrpSpPr>
          <p:cNvPr id="26" name="Google Shape;765;p38"/>
          <p:cNvGrpSpPr/>
          <p:nvPr/>
        </p:nvGrpSpPr>
        <p:grpSpPr>
          <a:xfrm>
            <a:off x="953965" y="505577"/>
            <a:ext cx="760169" cy="783254"/>
            <a:chOff x="8770051" y="937343"/>
            <a:chExt cx="744273" cy="793950"/>
          </a:xfrm>
        </p:grpSpPr>
        <p:sp>
          <p:nvSpPr>
            <p:cNvPr id="27" name="Google Shape;766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7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8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9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70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oogle Shape;771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33" name="Google Shape;77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7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77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77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77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77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7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77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8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78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" name="Google Shape;755;p38"/>
          <p:cNvGrpSpPr/>
          <p:nvPr/>
        </p:nvGrpSpPr>
        <p:grpSpPr>
          <a:xfrm>
            <a:off x="4192908" y="550232"/>
            <a:ext cx="553559" cy="688620"/>
            <a:chOff x="606645" y="1011196"/>
            <a:chExt cx="588520" cy="720096"/>
          </a:xfrm>
        </p:grpSpPr>
        <p:sp>
          <p:nvSpPr>
            <p:cNvPr id="44" name="Google Shape;756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57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58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59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908;p38"/>
          <p:cNvGrpSpPr/>
          <p:nvPr/>
        </p:nvGrpSpPr>
        <p:grpSpPr>
          <a:xfrm>
            <a:off x="7135058" y="569134"/>
            <a:ext cx="423685" cy="612528"/>
            <a:chOff x="655600" y="3183978"/>
            <a:chExt cx="490627" cy="720234"/>
          </a:xfrm>
        </p:grpSpPr>
        <p:sp>
          <p:nvSpPr>
            <p:cNvPr id="49" name="Google Shape;909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0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11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12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13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192799" y="1262979"/>
            <a:ext cx="28364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Penghematan</a:t>
            </a:r>
            <a:r>
              <a:rPr lang="en-ID" dirty="0" smtClean="0"/>
              <a:t>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kebijakan</a:t>
            </a:r>
            <a:r>
              <a:rPr lang="en-ID" dirty="0" smtClean="0"/>
              <a:t> retention yang </a:t>
            </a:r>
            <a:r>
              <a:rPr lang="en-ID" dirty="0" err="1" smtClean="0"/>
              <a:t>didapatkan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maksimal</a:t>
            </a:r>
            <a:r>
              <a:rPr lang="en-ID" dirty="0" smtClean="0"/>
              <a:t> </a:t>
            </a:r>
            <a:r>
              <a:rPr lang="en-ID" dirty="0" err="1" smtClean="0"/>
              <a:t>ketika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b="1" dirty="0" smtClean="0"/>
              <a:t>False Negative </a:t>
            </a:r>
            <a:r>
              <a:rPr lang="en-ID" b="1" dirty="0" err="1" smtClean="0"/>
              <a:t>diminimasi</a:t>
            </a:r>
            <a:endParaRPr lang="en-ID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5" name="Google Shape;179;p23"/>
          <p:cNvSpPr txBox="1">
            <a:spLocks/>
          </p:cNvSpPr>
          <p:nvPr/>
        </p:nvSpPr>
        <p:spPr>
          <a:xfrm>
            <a:off x="-14659" y="2544900"/>
            <a:ext cx="2220685" cy="5060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D" sz="2400" b="1" dirty="0" smtClean="0">
                <a:solidFill>
                  <a:schemeClr val="bg1"/>
                </a:solidFill>
              </a:rPr>
              <a:t>SARAN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56" name="Google Shape;947;p38"/>
          <p:cNvGrpSpPr/>
          <p:nvPr/>
        </p:nvGrpSpPr>
        <p:grpSpPr>
          <a:xfrm>
            <a:off x="876395" y="3290960"/>
            <a:ext cx="445905" cy="400522"/>
            <a:chOff x="1147762" y="1131887"/>
            <a:chExt cx="5137150" cy="4619626"/>
          </a:xfrm>
        </p:grpSpPr>
        <p:sp>
          <p:nvSpPr>
            <p:cNvPr id="57" name="Google Shape;948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49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50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3813558"/>
            <a:ext cx="2771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Konsultasi</a:t>
            </a:r>
            <a:r>
              <a:rPr lang="en-ID" dirty="0" smtClean="0"/>
              <a:t> </a:t>
            </a:r>
            <a:r>
              <a:rPr lang="en-ID" dirty="0" err="1" smtClean="0"/>
              <a:t>kepada</a:t>
            </a:r>
            <a:r>
              <a:rPr lang="en-ID" dirty="0" smtClean="0"/>
              <a:t> data science expert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melakukan</a:t>
            </a:r>
            <a:r>
              <a:rPr lang="en-ID" dirty="0" smtClean="0"/>
              <a:t> improvement model</a:t>
            </a:r>
            <a:endParaRPr lang="en-ID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128750" y="3813558"/>
            <a:ext cx="2771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Konsultasi</a:t>
            </a:r>
            <a:r>
              <a:rPr lang="en-ID" dirty="0" smtClean="0"/>
              <a:t> </a:t>
            </a:r>
            <a:r>
              <a:rPr lang="en-ID" dirty="0" err="1" smtClean="0"/>
              <a:t>kepada</a:t>
            </a:r>
            <a:r>
              <a:rPr lang="en-ID" dirty="0" smtClean="0"/>
              <a:t> unit </a:t>
            </a:r>
            <a:r>
              <a:rPr lang="en-ID" dirty="0" err="1" smtClean="0"/>
              <a:t>terkait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kriteria</a:t>
            </a:r>
            <a:r>
              <a:rPr lang="en-ID" dirty="0" smtClean="0"/>
              <a:t> churn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kebijakan</a:t>
            </a:r>
            <a:r>
              <a:rPr lang="en-ID" dirty="0" smtClean="0"/>
              <a:t> retention yang </a:t>
            </a:r>
            <a:r>
              <a:rPr lang="en-ID" dirty="0" err="1" smtClean="0"/>
              <a:t>lebih</a:t>
            </a:r>
            <a:r>
              <a:rPr lang="en-ID" dirty="0" smtClean="0"/>
              <a:t> detail </a:t>
            </a:r>
            <a:r>
              <a:rPr lang="en-ID" dirty="0" err="1" smtClean="0"/>
              <a:t>dan</a:t>
            </a:r>
            <a:r>
              <a:rPr lang="en-ID" dirty="0" smtClean="0"/>
              <a:t> personalized</a:t>
            </a:r>
            <a:endParaRPr lang="en-ID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257499" y="3823140"/>
            <a:ext cx="2771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Melibatkan</a:t>
            </a:r>
            <a:r>
              <a:rPr lang="en-ID" dirty="0" smtClean="0"/>
              <a:t> </a:t>
            </a:r>
            <a:r>
              <a:rPr lang="en-ID" dirty="0" err="1" smtClean="0"/>
              <a:t>seluruh</a:t>
            </a:r>
            <a:r>
              <a:rPr lang="en-ID" dirty="0" smtClean="0"/>
              <a:t> stakeholder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implementasi</a:t>
            </a:r>
            <a:r>
              <a:rPr lang="en-ID" dirty="0" smtClean="0"/>
              <a:t> </a:t>
            </a:r>
            <a:r>
              <a:rPr lang="en-ID" dirty="0" err="1" smtClean="0"/>
              <a:t>kebijakan</a:t>
            </a:r>
            <a:r>
              <a:rPr lang="en-ID" dirty="0" smtClean="0"/>
              <a:t> retention</a:t>
            </a:r>
            <a:endParaRPr lang="en-ID" b="1" dirty="0"/>
          </a:p>
        </p:txBody>
      </p:sp>
      <p:grpSp>
        <p:nvGrpSpPr>
          <p:cNvPr id="67" name="Google Shape;885;p38"/>
          <p:cNvGrpSpPr/>
          <p:nvPr/>
        </p:nvGrpSpPr>
        <p:grpSpPr>
          <a:xfrm>
            <a:off x="4196121" y="3252504"/>
            <a:ext cx="445767" cy="359478"/>
            <a:chOff x="2595501" y="3253725"/>
            <a:chExt cx="720141" cy="580739"/>
          </a:xfrm>
        </p:grpSpPr>
        <p:sp>
          <p:nvSpPr>
            <p:cNvPr id="68" name="Google Shape;886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87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8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89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087" y="3209028"/>
            <a:ext cx="438950" cy="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>
            <a:spLocks noGrp="1"/>
          </p:cNvSpPr>
          <p:nvPr>
            <p:ph type="sldNum" idx="10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-1" y="1010553"/>
            <a:ext cx="8480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Data Science for Business (Provost, Foster and Tom Fawcett, 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IBM Data Science Professional Certificate, </a:t>
            </a:r>
            <a:r>
              <a:rPr lang="en-ID" dirty="0" err="1" smtClean="0"/>
              <a:t>Coursera</a:t>
            </a:r>
            <a:r>
              <a:rPr lang="en-ID" dirty="0"/>
              <a:t>, </a:t>
            </a:r>
            <a:r>
              <a:rPr lang="en-ID" dirty="0">
                <a:hlinkClick r:id="rId2"/>
              </a:rPr>
              <a:t>https://www.coursera.org/programs/programming-security-lqpml?collectionId=&amp;</a:t>
            </a:r>
            <a:r>
              <a:rPr lang="en-ID" dirty="0" smtClean="0">
                <a:hlinkClick r:id="rId2"/>
              </a:rPr>
              <a:t>currentTab=CATALOG&amp;productId=dwzq23ZLEei12goo904QNg&amp;productType=s12n&amp;showMiniModal=true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hlinkClick r:id="rId3"/>
              </a:rPr>
              <a:t>https://</a:t>
            </a:r>
            <a:r>
              <a:rPr lang="en-ID" dirty="0" smtClean="0">
                <a:hlinkClick r:id="rId3"/>
              </a:rPr>
              <a:t>www.kaggle.com/c/GiveMeSomeCredit/overview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ROC </a:t>
            </a:r>
            <a:r>
              <a:rPr lang="en-US" dirty="0"/>
              <a:t>and AUC, Clearly Explained!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www.youtube.com/watch?v=4jRBRDbJemM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https://medium.com/better-programming/a-guide-to-classification-algorithms-fdaabb538b26</a:t>
            </a:r>
            <a:endParaRPr lang="en-US" dirty="0" smtClean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://monkeylearn.com/blog/classification-algorithms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https://www.geeksforgeeks.org/advantages-and-disadvantages-of-logistic-regression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medium.com/better-programming/comparing-grid-and-randomized-search-methods-in-python-cd9fe9c3572d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towardsdatascience.com/building-a-logistic-regression-in-python-301d27367c24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https://medium.com/@</a:t>
            </a:r>
            <a:r>
              <a:rPr lang="en-US" dirty="0" smtClean="0">
                <a:hlinkClick r:id="rId9"/>
              </a:rPr>
              <a:t>penggongting/implementing-decision-tree-from-scratch-in-python-c732e7c69aea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Google Shape;179;p23"/>
          <p:cNvSpPr txBox="1">
            <a:spLocks/>
          </p:cNvSpPr>
          <p:nvPr/>
        </p:nvSpPr>
        <p:spPr>
          <a:xfrm>
            <a:off x="1" y="0"/>
            <a:ext cx="2971800" cy="6873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REFERENCES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3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56" y="1480520"/>
            <a:ext cx="9144000" cy="3548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10" name="Google Shape;179;p2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5410200" cy="68738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</a:rPr>
              <a:t>Modelling Flowchart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9896" y="1141295"/>
            <a:ext cx="4326675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/>
              <a:t>Data Preparation and Exploration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49896" y="2325382"/>
            <a:ext cx="432667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/>
              <a:t>Data Wrangling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49897" y="3611930"/>
            <a:ext cx="4326674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/>
              <a:t>Modelling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61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4083690" y="4493733"/>
            <a:ext cx="548700" cy="3135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9799"/>
            <a:ext cx="4475809" cy="3163934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0"/>
            <a:ext cx="8139166" cy="442127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Model Performance Visualization (1/2)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785" y="816244"/>
            <a:ext cx="21804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sz="2000" dirty="0" smtClean="0"/>
              <a:t>ROC AUC Curve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32390" y="2504671"/>
            <a:ext cx="4022875" cy="5232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Semakin</a:t>
            </a:r>
            <a:r>
              <a:rPr lang="en-ID" dirty="0" smtClean="0"/>
              <a:t> </a:t>
            </a:r>
            <a:r>
              <a:rPr lang="en-ID" dirty="0" err="1" smtClean="0"/>
              <a:t>besar</a:t>
            </a:r>
            <a:r>
              <a:rPr lang="en-ID" dirty="0" smtClean="0"/>
              <a:t> Area Under Curve (AUC), </a:t>
            </a:r>
            <a:r>
              <a:rPr lang="en-ID" dirty="0" err="1" smtClean="0"/>
              <a:t>semakin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r>
              <a:rPr lang="en-ID" dirty="0" smtClean="0"/>
              <a:t> </a:t>
            </a:r>
            <a:r>
              <a:rPr lang="en-ID" dirty="0" err="1" smtClean="0"/>
              <a:t>modelnya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27092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1" y="112369"/>
            <a:ext cx="4733399" cy="4741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1725" y="1586416"/>
            <a:ext cx="3705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smtClean="0"/>
              <a:t>Cross-industry Standard Process for Data Mining</a:t>
            </a:r>
          </a:p>
          <a:p>
            <a:r>
              <a:rPr lang="en-ID" sz="2000" dirty="0" smtClean="0"/>
              <a:t>(CRISP-DM)</a:t>
            </a:r>
          </a:p>
          <a:p>
            <a:r>
              <a:rPr lang="en-ID" sz="2000" dirty="0" smtClean="0"/>
              <a:t>Shearer, 2000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429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0"/>
            <a:ext cx="7285055" cy="442127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Fit Training Set into Classification Models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262"/>
          <a:stretch/>
        </p:blipFill>
        <p:spPr>
          <a:xfrm>
            <a:off x="252247" y="923431"/>
            <a:ext cx="4325047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510" y="923431"/>
            <a:ext cx="4073415" cy="24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2"/>
          <p:cNvSpPr txBox="1">
            <a:spLocks/>
          </p:cNvSpPr>
          <p:nvPr/>
        </p:nvSpPr>
        <p:spPr>
          <a:xfrm>
            <a:off x="0" y="1689100"/>
            <a:ext cx="6736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Business Understanding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464989" y="4244173"/>
            <a:ext cx="548700" cy="3135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0"/>
            <a:ext cx="7285055" cy="442127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Problem Definition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42546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-7793" y="970530"/>
            <a:ext cx="7300639" cy="810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5585" y="620943"/>
            <a:ext cx="730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dirty="0" smtClean="0"/>
              <a:t>Background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15586" y="1096644"/>
            <a:ext cx="902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 smtClean="0"/>
              <a:t>Pada</a:t>
            </a:r>
            <a:r>
              <a:rPr lang="en-ID" sz="1200" dirty="0" smtClean="0"/>
              <a:t> </a:t>
            </a:r>
            <a:r>
              <a:rPr lang="en-ID" sz="1200" dirty="0" err="1" smtClean="0"/>
              <a:t>Akhir</a:t>
            </a:r>
            <a:r>
              <a:rPr lang="en-ID" sz="1200" dirty="0" smtClean="0"/>
              <a:t> </a:t>
            </a:r>
            <a:r>
              <a:rPr lang="en-ID" sz="1200" dirty="0" err="1" smtClean="0"/>
              <a:t>tahun</a:t>
            </a:r>
            <a:r>
              <a:rPr lang="en-ID" sz="1200" dirty="0" smtClean="0"/>
              <a:t> 2020, </a:t>
            </a:r>
            <a:r>
              <a:rPr lang="en-ID" sz="1200" dirty="0" err="1" smtClean="0"/>
              <a:t>jumlah</a:t>
            </a:r>
            <a:r>
              <a:rPr lang="en-ID" sz="1200" dirty="0" smtClean="0"/>
              <a:t> </a:t>
            </a:r>
            <a:r>
              <a:rPr lang="en-ID" sz="1200" dirty="0" err="1" smtClean="0"/>
              <a:t>pelanggan</a:t>
            </a:r>
            <a:r>
              <a:rPr lang="en-ID" sz="1200" dirty="0" smtClean="0"/>
              <a:t> </a:t>
            </a:r>
            <a:r>
              <a:rPr lang="en-ID" sz="1200" dirty="0" err="1"/>
              <a:t>I</a:t>
            </a:r>
            <a:r>
              <a:rPr lang="en-ID" sz="1200" dirty="0" err="1" smtClean="0"/>
              <a:t>ndihome</a:t>
            </a:r>
            <a:r>
              <a:rPr lang="en-ID" sz="1200" dirty="0" smtClean="0"/>
              <a:t> yang </a:t>
            </a:r>
            <a:r>
              <a:rPr lang="en-ID" sz="1200" dirty="0" err="1" smtClean="0"/>
              <a:t>terdaftar</a:t>
            </a:r>
            <a:r>
              <a:rPr lang="en-ID" sz="1200" dirty="0" smtClean="0"/>
              <a:t> di </a:t>
            </a:r>
            <a:r>
              <a:rPr lang="en-ID" sz="1200" dirty="0" err="1" smtClean="0"/>
              <a:t>seluruh</a:t>
            </a:r>
            <a:r>
              <a:rPr lang="en-ID" sz="1200" dirty="0" smtClean="0"/>
              <a:t> Indonesia </a:t>
            </a:r>
            <a:r>
              <a:rPr lang="en-ID" sz="1200" dirty="0" err="1" smtClean="0"/>
              <a:t>mencapai</a:t>
            </a:r>
            <a:r>
              <a:rPr lang="en-ID" sz="1200" dirty="0" smtClean="0"/>
              <a:t> 8.016.844 (mdashboard.telkom.co.id). </a:t>
            </a:r>
            <a:r>
              <a:rPr lang="en-ID" sz="1200" dirty="0" err="1" smtClean="0"/>
              <a:t>Dengan</a:t>
            </a:r>
            <a:r>
              <a:rPr lang="en-ID" sz="1200" dirty="0" smtClean="0"/>
              <a:t> target </a:t>
            </a:r>
            <a:r>
              <a:rPr lang="en-ID" sz="1200" dirty="0" err="1" smtClean="0"/>
              <a:t>pada</a:t>
            </a:r>
            <a:r>
              <a:rPr lang="en-ID" sz="1200" dirty="0" smtClean="0"/>
              <a:t> </a:t>
            </a:r>
            <a:r>
              <a:rPr lang="en-ID" sz="1200" dirty="0" err="1" smtClean="0"/>
              <a:t>tahun</a:t>
            </a:r>
            <a:r>
              <a:rPr lang="en-ID" sz="1200" dirty="0" smtClean="0"/>
              <a:t> 2021 yang </a:t>
            </a:r>
            <a:r>
              <a:rPr lang="en-ID" sz="1200" dirty="0" err="1" smtClean="0"/>
              <a:t>menantang</a:t>
            </a:r>
            <a:r>
              <a:rPr lang="en-ID" sz="1200" dirty="0" smtClean="0"/>
              <a:t> </a:t>
            </a:r>
            <a:r>
              <a:rPr lang="en-ID" sz="1200" dirty="0" err="1" smtClean="0"/>
              <a:t>serta</a:t>
            </a:r>
            <a:r>
              <a:rPr lang="en-ID" sz="1200" dirty="0"/>
              <a:t> </a:t>
            </a:r>
            <a:r>
              <a:rPr lang="en-ID" sz="1200" dirty="0" err="1" smtClean="0"/>
              <a:t>aktivitas</a:t>
            </a:r>
            <a:r>
              <a:rPr lang="en-ID" sz="1200" dirty="0" smtClean="0"/>
              <a:t> </a:t>
            </a:r>
            <a:r>
              <a:rPr lang="en-ID" sz="1200" dirty="0" err="1" smtClean="0"/>
              <a:t>kompetitor</a:t>
            </a:r>
            <a:r>
              <a:rPr lang="en-ID" sz="1200" dirty="0" smtClean="0"/>
              <a:t> internet service provider (ISP) lain yang </a:t>
            </a:r>
            <a:r>
              <a:rPr lang="en-ID" sz="1200" dirty="0" err="1" smtClean="0"/>
              <a:t>agresif</a:t>
            </a:r>
            <a:r>
              <a:rPr lang="en-ID" sz="1200" dirty="0" smtClean="0"/>
              <a:t>, Telkom Indonesia </a:t>
            </a:r>
            <a:r>
              <a:rPr lang="en-ID" sz="1200" dirty="0" err="1" smtClean="0"/>
              <a:t>perlu</a:t>
            </a:r>
            <a:r>
              <a:rPr lang="en-ID" sz="1200" dirty="0" smtClean="0"/>
              <a:t> </a:t>
            </a:r>
            <a:r>
              <a:rPr lang="en-ID" sz="1200" dirty="0" err="1" smtClean="0"/>
              <a:t>melakukan</a:t>
            </a:r>
            <a:r>
              <a:rPr lang="en-ID" sz="1200" dirty="0" smtClean="0"/>
              <a:t> </a:t>
            </a:r>
            <a:r>
              <a:rPr lang="en-ID" sz="1200" dirty="0" err="1" smtClean="0"/>
              <a:t>antisipasi</a:t>
            </a:r>
            <a:r>
              <a:rPr lang="en-ID" sz="1200" dirty="0" smtClean="0"/>
              <a:t> agar customer </a:t>
            </a:r>
            <a:r>
              <a:rPr lang="en-ID" sz="1200" dirty="0" err="1" smtClean="0"/>
              <a:t>eksisting</a:t>
            </a:r>
            <a:r>
              <a:rPr lang="en-ID" sz="1200" dirty="0" smtClean="0"/>
              <a:t> </a:t>
            </a:r>
            <a:r>
              <a:rPr lang="en-ID" sz="1200" dirty="0" err="1" smtClean="0"/>
              <a:t>tidak</a:t>
            </a:r>
            <a:r>
              <a:rPr lang="en-ID" sz="1200" dirty="0" smtClean="0"/>
              <a:t> </a:t>
            </a:r>
            <a:r>
              <a:rPr lang="en-ID" sz="1200" dirty="0" err="1" smtClean="0"/>
              <a:t>melakukan</a:t>
            </a:r>
            <a:r>
              <a:rPr lang="en-ID" sz="1200" dirty="0" smtClean="0"/>
              <a:t> </a:t>
            </a:r>
            <a:r>
              <a:rPr lang="en-ID" sz="1200" b="1" dirty="0" err="1" smtClean="0"/>
              <a:t>cabut</a:t>
            </a:r>
            <a:r>
              <a:rPr lang="en-ID" sz="1200" b="1" dirty="0" smtClean="0"/>
              <a:t> </a:t>
            </a:r>
            <a:r>
              <a:rPr lang="en-ID" sz="1200" b="1" dirty="0" err="1" smtClean="0"/>
              <a:t>layanan</a:t>
            </a:r>
            <a:r>
              <a:rPr lang="en-ID" sz="1200" b="1" dirty="0" smtClean="0"/>
              <a:t> (churn)</a:t>
            </a:r>
            <a:r>
              <a:rPr lang="en-ID" sz="1200" dirty="0" smtClean="0"/>
              <a:t>. </a:t>
            </a:r>
            <a:r>
              <a:rPr lang="en-ID" sz="1200" dirty="0" err="1" smtClean="0"/>
              <a:t>Pencegahan</a:t>
            </a:r>
            <a:r>
              <a:rPr lang="en-ID" sz="1200" dirty="0" smtClean="0"/>
              <a:t> </a:t>
            </a:r>
            <a:r>
              <a:rPr lang="en-ID" sz="1200" dirty="0" err="1" smtClean="0"/>
              <a:t>pelanggan</a:t>
            </a:r>
            <a:r>
              <a:rPr lang="en-ID" sz="1200" dirty="0" smtClean="0"/>
              <a:t> churn </a:t>
            </a:r>
            <a:r>
              <a:rPr lang="en-ID" sz="1200" dirty="0" err="1" smtClean="0"/>
              <a:t>dapat</a:t>
            </a:r>
            <a:r>
              <a:rPr lang="en-ID" sz="1200" dirty="0" smtClean="0"/>
              <a:t> </a:t>
            </a:r>
            <a:r>
              <a:rPr lang="en-ID" sz="1200" dirty="0" err="1" smtClean="0"/>
              <a:t>dilakukan</a:t>
            </a:r>
            <a:r>
              <a:rPr lang="en-ID" sz="1200" dirty="0" smtClean="0"/>
              <a:t> </a:t>
            </a:r>
            <a:r>
              <a:rPr lang="en-ID" sz="1200" dirty="0" err="1" smtClean="0"/>
              <a:t>dengan</a:t>
            </a:r>
            <a:r>
              <a:rPr lang="en-ID" sz="1200" dirty="0" smtClean="0"/>
              <a:t> </a:t>
            </a:r>
            <a:r>
              <a:rPr lang="en-ID" sz="1200" dirty="0" err="1" smtClean="0"/>
              <a:t>cara</a:t>
            </a:r>
            <a:r>
              <a:rPr lang="en-ID" sz="1200" dirty="0" smtClean="0"/>
              <a:t> </a:t>
            </a:r>
            <a:r>
              <a:rPr lang="en-ID" sz="1200" dirty="0" err="1" smtClean="0"/>
              <a:t>melakukan</a:t>
            </a:r>
            <a:r>
              <a:rPr lang="en-ID" sz="1200" dirty="0" smtClean="0"/>
              <a:t> retention </a:t>
            </a:r>
            <a:r>
              <a:rPr lang="en-ID" sz="1200" dirty="0" err="1" smtClean="0"/>
              <a:t>kepada</a:t>
            </a:r>
            <a:r>
              <a:rPr lang="en-ID" sz="1200" dirty="0" smtClean="0"/>
              <a:t> </a:t>
            </a:r>
            <a:r>
              <a:rPr lang="en-ID" sz="1200" dirty="0" err="1" smtClean="0"/>
              <a:t>pelanggan</a:t>
            </a:r>
            <a:r>
              <a:rPr lang="en-ID" sz="1200" dirty="0" smtClean="0"/>
              <a:t> yang </a:t>
            </a:r>
            <a:r>
              <a:rPr lang="en-ID" sz="1200" dirty="0" err="1" smtClean="0"/>
              <a:t>berpotensi</a:t>
            </a:r>
            <a:r>
              <a:rPr lang="en-ID" sz="1200" dirty="0" smtClean="0"/>
              <a:t> </a:t>
            </a:r>
            <a:r>
              <a:rPr lang="en-ID" sz="1200" dirty="0" err="1" smtClean="0"/>
              <a:t>akan</a:t>
            </a:r>
            <a:r>
              <a:rPr lang="en-ID" sz="1200" dirty="0" smtClean="0"/>
              <a:t> </a:t>
            </a:r>
            <a:r>
              <a:rPr lang="en-ID" sz="1200" dirty="0" err="1" smtClean="0"/>
              <a:t>melakukan</a:t>
            </a:r>
            <a:r>
              <a:rPr lang="en-ID" sz="1200" dirty="0" smtClean="0"/>
              <a:t> </a:t>
            </a:r>
            <a:r>
              <a:rPr lang="en-ID" sz="1200" dirty="0" err="1" smtClean="0"/>
              <a:t>cabut</a:t>
            </a:r>
            <a:r>
              <a:rPr lang="en-ID" sz="1200" dirty="0" smtClean="0"/>
              <a:t> </a:t>
            </a:r>
            <a:r>
              <a:rPr lang="en-ID" sz="1200" dirty="0" err="1" smtClean="0"/>
              <a:t>layanan</a:t>
            </a:r>
            <a:r>
              <a:rPr lang="en-ID" sz="1200" dirty="0" smtClean="0"/>
              <a:t>. </a:t>
            </a:r>
            <a:r>
              <a:rPr lang="en-ID" sz="1200" dirty="0" err="1" smtClean="0"/>
              <a:t>Dibutuhkan</a:t>
            </a:r>
            <a:r>
              <a:rPr lang="en-ID" sz="1200" dirty="0" smtClean="0"/>
              <a:t> </a:t>
            </a:r>
            <a:r>
              <a:rPr lang="en-ID" sz="1200" dirty="0" err="1" smtClean="0"/>
              <a:t>metode</a:t>
            </a:r>
            <a:r>
              <a:rPr lang="en-ID" sz="1200" dirty="0" smtClean="0"/>
              <a:t> yang </a:t>
            </a:r>
            <a:r>
              <a:rPr lang="en-ID" sz="1200" dirty="0" err="1" smtClean="0"/>
              <a:t>tepat</a:t>
            </a:r>
            <a:r>
              <a:rPr lang="en-ID" sz="1200" dirty="0" smtClean="0"/>
              <a:t> </a:t>
            </a:r>
            <a:r>
              <a:rPr lang="en-ID" sz="1200" dirty="0" err="1" smtClean="0"/>
              <a:t>untuk</a:t>
            </a:r>
            <a:r>
              <a:rPr lang="en-ID" sz="1200" dirty="0" smtClean="0"/>
              <a:t> </a:t>
            </a:r>
            <a:r>
              <a:rPr lang="en-ID" sz="1200" dirty="0" err="1" smtClean="0"/>
              <a:t>memilih</a:t>
            </a:r>
            <a:r>
              <a:rPr lang="en-ID" sz="1200" dirty="0" smtClean="0"/>
              <a:t> </a:t>
            </a:r>
            <a:r>
              <a:rPr lang="en-ID" sz="1200" dirty="0" err="1" smtClean="0"/>
              <a:t>pelanggan</a:t>
            </a:r>
            <a:r>
              <a:rPr lang="en-ID" sz="1200" dirty="0" smtClean="0"/>
              <a:t> </a:t>
            </a:r>
            <a:r>
              <a:rPr lang="en-ID" sz="1200" dirty="0" err="1" smtClean="0"/>
              <a:t>sebagai</a:t>
            </a:r>
            <a:r>
              <a:rPr lang="en-ID" sz="1200" dirty="0" smtClean="0"/>
              <a:t> target retention. </a:t>
            </a:r>
            <a:r>
              <a:rPr lang="en-ID" sz="1200" dirty="0" err="1" smtClean="0"/>
              <a:t>Oleh</a:t>
            </a:r>
            <a:r>
              <a:rPr lang="en-ID" sz="1200" dirty="0" smtClean="0"/>
              <a:t> </a:t>
            </a:r>
            <a:r>
              <a:rPr lang="en-ID" sz="1200" dirty="0" err="1" smtClean="0"/>
              <a:t>karena</a:t>
            </a:r>
            <a:r>
              <a:rPr lang="en-ID" sz="1200" dirty="0" smtClean="0"/>
              <a:t> </a:t>
            </a:r>
            <a:r>
              <a:rPr lang="en-ID" sz="1200" dirty="0" err="1" smtClean="0"/>
              <a:t>itu</a:t>
            </a:r>
            <a:r>
              <a:rPr lang="en-ID" sz="1200" dirty="0" smtClean="0"/>
              <a:t>, Telkom Indonesia </a:t>
            </a:r>
            <a:r>
              <a:rPr lang="en-ID" sz="1200" dirty="0" err="1" smtClean="0"/>
              <a:t>ingin</a:t>
            </a:r>
            <a:r>
              <a:rPr lang="en-ID" sz="1200" dirty="0" smtClean="0"/>
              <a:t> </a:t>
            </a:r>
            <a:r>
              <a:rPr lang="en-ID" sz="1200" dirty="0" err="1" smtClean="0"/>
              <a:t>membuat</a:t>
            </a:r>
            <a:r>
              <a:rPr lang="en-ID" sz="1200" dirty="0" smtClean="0"/>
              <a:t> </a:t>
            </a:r>
            <a:r>
              <a:rPr lang="en-ID" sz="1200" dirty="0" err="1" smtClean="0"/>
              <a:t>sebuah</a:t>
            </a:r>
            <a:r>
              <a:rPr lang="en-ID" sz="1200" dirty="0" smtClean="0"/>
              <a:t> </a:t>
            </a:r>
            <a:r>
              <a:rPr lang="en-ID" sz="1200" b="1" dirty="0" smtClean="0"/>
              <a:t>model</a:t>
            </a:r>
            <a:r>
              <a:rPr lang="en-ID" sz="1200" dirty="0" smtClean="0"/>
              <a:t> yang </a:t>
            </a:r>
            <a:r>
              <a:rPr lang="en-ID" sz="1200" dirty="0" err="1" smtClean="0"/>
              <a:t>dapat</a:t>
            </a:r>
            <a:r>
              <a:rPr lang="en-ID" sz="1200" dirty="0" smtClean="0"/>
              <a:t> </a:t>
            </a:r>
            <a:r>
              <a:rPr lang="en-ID" sz="1200" dirty="0" err="1" smtClean="0"/>
              <a:t>melakukan</a:t>
            </a:r>
            <a:r>
              <a:rPr lang="en-ID" sz="1200" dirty="0" smtClean="0"/>
              <a:t> </a:t>
            </a:r>
            <a:r>
              <a:rPr lang="en-ID" sz="1200" b="1" dirty="0" err="1" smtClean="0"/>
              <a:t>prediksi</a:t>
            </a:r>
            <a:r>
              <a:rPr lang="en-ID" sz="1200" dirty="0"/>
              <a:t> </a:t>
            </a:r>
            <a:r>
              <a:rPr lang="en-ID" sz="1200" dirty="0" err="1" smtClean="0"/>
              <a:t>apakah</a:t>
            </a:r>
            <a:r>
              <a:rPr lang="en-ID" sz="1200" dirty="0" smtClean="0"/>
              <a:t> </a:t>
            </a:r>
            <a:r>
              <a:rPr lang="en-ID" sz="1200" dirty="0" err="1" smtClean="0"/>
              <a:t>pelanggan</a:t>
            </a:r>
            <a:r>
              <a:rPr lang="en-ID" sz="1200" dirty="0" smtClean="0"/>
              <a:t> </a:t>
            </a:r>
            <a:r>
              <a:rPr lang="en-ID" sz="1200" dirty="0" err="1" smtClean="0"/>
              <a:t>akan</a:t>
            </a:r>
            <a:r>
              <a:rPr lang="en-ID" sz="1200" dirty="0" smtClean="0"/>
              <a:t> churn </a:t>
            </a:r>
            <a:r>
              <a:rPr lang="en-ID" sz="1200" dirty="0" err="1" smtClean="0"/>
              <a:t>atau</a:t>
            </a:r>
            <a:r>
              <a:rPr lang="en-ID" sz="1200" dirty="0" smtClean="0"/>
              <a:t> </a:t>
            </a:r>
            <a:r>
              <a:rPr lang="en-ID" sz="1200" dirty="0" err="1" smtClean="0"/>
              <a:t>tidak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-15586" y="2277583"/>
            <a:ext cx="730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dirty="0" smtClean="0"/>
              <a:t>Research Question</a:t>
            </a:r>
            <a:endParaRPr lang="en-US" sz="1800" b="1" dirty="0"/>
          </a:p>
        </p:txBody>
      </p:sp>
      <p:sp>
        <p:nvSpPr>
          <p:cNvPr id="15" name="Rectangle 14"/>
          <p:cNvSpPr/>
          <p:nvPr/>
        </p:nvSpPr>
        <p:spPr>
          <a:xfrm>
            <a:off x="-1" y="2665558"/>
            <a:ext cx="7300639" cy="810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5586" y="2796652"/>
            <a:ext cx="90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 smtClean="0"/>
              <a:t>Apakah</a:t>
            </a:r>
            <a:r>
              <a:rPr lang="en-ID" sz="1200" dirty="0" smtClean="0"/>
              <a:t> Telkom Indonesia </a:t>
            </a:r>
            <a:r>
              <a:rPr lang="en-ID" sz="1200" dirty="0" err="1" smtClean="0"/>
              <a:t>dapat</a:t>
            </a:r>
            <a:r>
              <a:rPr lang="en-ID" sz="1200" dirty="0" smtClean="0"/>
              <a:t> </a:t>
            </a:r>
            <a:r>
              <a:rPr lang="en-ID" sz="1200" dirty="0" err="1" smtClean="0"/>
              <a:t>membuat</a:t>
            </a:r>
            <a:r>
              <a:rPr lang="en-ID" sz="1200" dirty="0" smtClean="0"/>
              <a:t> model yang </a:t>
            </a:r>
            <a:r>
              <a:rPr lang="en-ID" sz="1200" dirty="0" err="1" smtClean="0"/>
              <a:t>dapat</a:t>
            </a:r>
            <a:r>
              <a:rPr lang="en-ID" sz="1200" dirty="0" smtClean="0"/>
              <a:t> </a:t>
            </a:r>
            <a:r>
              <a:rPr lang="en-ID" sz="1200" dirty="0" err="1" smtClean="0"/>
              <a:t>memprediksi</a:t>
            </a:r>
            <a:r>
              <a:rPr lang="en-ID" sz="1200" dirty="0" smtClean="0"/>
              <a:t> </a:t>
            </a:r>
            <a:r>
              <a:rPr lang="en-ID" sz="1200" dirty="0" err="1" smtClean="0"/>
              <a:t>pelanggan</a:t>
            </a:r>
            <a:r>
              <a:rPr lang="en-ID" sz="1200" dirty="0" smtClean="0"/>
              <a:t> yang </a:t>
            </a:r>
            <a:r>
              <a:rPr lang="en-ID" sz="1200" dirty="0" err="1" smtClean="0"/>
              <a:t>akan</a:t>
            </a:r>
            <a:r>
              <a:rPr lang="en-ID" sz="1200" dirty="0" smtClean="0"/>
              <a:t> churn </a:t>
            </a:r>
            <a:r>
              <a:rPr lang="en-ID" sz="1200" dirty="0" err="1" smtClean="0"/>
              <a:t>berdasarkan</a:t>
            </a:r>
            <a:r>
              <a:rPr lang="en-ID" sz="1200" dirty="0" smtClean="0"/>
              <a:t> </a:t>
            </a:r>
            <a:r>
              <a:rPr lang="en-ID" sz="1200" dirty="0" err="1" smtClean="0"/>
              <a:t>perilaku</a:t>
            </a:r>
            <a:r>
              <a:rPr lang="en-ID" sz="1200" dirty="0" smtClean="0"/>
              <a:t> </a:t>
            </a:r>
            <a:r>
              <a:rPr lang="en-ID" sz="1200" dirty="0" err="1" smtClean="0"/>
              <a:t>penggunaan</a:t>
            </a:r>
            <a:r>
              <a:rPr lang="en-ID" sz="1200" dirty="0" smtClean="0"/>
              <a:t> internet </a:t>
            </a:r>
            <a:r>
              <a:rPr lang="en-ID" sz="1200" dirty="0" err="1" smtClean="0"/>
              <a:t>pelanggan</a:t>
            </a:r>
            <a:r>
              <a:rPr lang="en-ID" sz="1200" dirty="0" smtClean="0"/>
              <a:t>?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-31171" y="3288998"/>
            <a:ext cx="730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dirty="0" smtClean="0"/>
              <a:t>Benefit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-15586" y="3676973"/>
            <a:ext cx="7300639" cy="810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6757" y="3757996"/>
            <a:ext cx="9029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smtClean="0"/>
              <a:t>Budget retention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dimanfaatkan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efektif</a:t>
            </a:r>
            <a:r>
              <a:rPr lang="en-ID" dirty="0" smtClean="0"/>
              <a:t>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tepat</a:t>
            </a:r>
            <a:r>
              <a:rPr lang="en-ID" dirty="0" smtClean="0"/>
              <a:t> </a:t>
            </a:r>
            <a:r>
              <a:rPr lang="en-ID" dirty="0" err="1" smtClean="0"/>
              <a:t>sasaran</a:t>
            </a:r>
            <a:endParaRPr lang="en-ID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smtClean="0"/>
              <a:t>Revenue </a:t>
            </a:r>
            <a:r>
              <a:rPr lang="en-ID" dirty="0" err="1" smtClean="0"/>
              <a:t>terjaga</a:t>
            </a:r>
            <a:r>
              <a:rPr lang="en-ID" dirty="0" smtClean="0"/>
              <a:t>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churn </a:t>
            </a:r>
            <a:r>
              <a:rPr lang="en-ID" dirty="0" err="1" smtClean="0"/>
              <a:t>berkurang</a:t>
            </a:r>
            <a:endParaRPr lang="en-ID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smtClean="0"/>
              <a:t>Customer experience </a:t>
            </a:r>
            <a:r>
              <a:rPr lang="en-ID" dirty="0" err="1" smtClean="0"/>
              <a:t>meningkat</a:t>
            </a:r>
            <a:endParaRPr lang="en-ID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percontohan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perusahaan</a:t>
            </a:r>
            <a:r>
              <a:rPr lang="en-ID" dirty="0" smtClean="0"/>
              <a:t> 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4" grpId="0"/>
      <p:bldP spid="15" grpId="0" animBg="1"/>
      <p:bldP spid="16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0"/>
            <a:ext cx="7285055" cy="442127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err="1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Metodologi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42546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-7793" y="1446835"/>
            <a:ext cx="7300639" cy="810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5584" y="1087236"/>
            <a:ext cx="730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/>
              <a:t>Analytical Approach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15584" y="1643044"/>
            <a:ext cx="9029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smtClean="0"/>
              <a:t>Model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dirancang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parameter </a:t>
            </a:r>
            <a:r>
              <a:rPr lang="en-ID" dirty="0" err="1" smtClean="0"/>
              <a:t>perilaku</a:t>
            </a:r>
            <a:r>
              <a:rPr lang="en-ID" dirty="0" smtClean="0"/>
              <a:t> </a:t>
            </a:r>
            <a:r>
              <a:rPr lang="en-ID" dirty="0" err="1" smtClean="0"/>
              <a:t>pelanggan</a:t>
            </a:r>
            <a:r>
              <a:rPr lang="en-ID" dirty="0" smtClean="0"/>
              <a:t> </a:t>
            </a:r>
            <a:r>
              <a:rPr lang="en-ID" dirty="0" err="1" smtClean="0"/>
              <a:t>Indihome</a:t>
            </a:r>
            <a:r>
              <a:rPr lang="en-ID" dirty="0" smtClean="0"/>
              <a:t>. Output yang </a:t>
            </a:r>
            <a:r>
              <a:rPr lang="en-ID" dirty="0" err="1" smtClean="0"/>
              <a:t>diinginkan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dua</a:t>
            </a:r>
            <a:r>
              <a:rPr lang="en-ID" dirty="0" smtClean="0"/>
              <a:t>, </a:t>
            </a:r>
            <a:r>
              <a:rPr lang="en-ID" dirty="0" err="1" smtClean="0"/>
              <a:t>yaitu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churn (0) </a:t>
            </a:r>
            <a:r>
              <a:rPr lang="en-ID" dirty="0" err="1" smtClean="0"/>
              <a:t>atau</a:t>
            </a:r>
            <a:r>
              <a:rPr lang="en-ID" dirty="0" smtClean="0"/>
              <a:t> churn (1).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, </a:t>
            </a:r>
            <a:r>
              <a:rPr lang="en-ID" dirty="0" err="1" smtClean="0"/>
              <a:t>algoritma</a:t>
            </a:r>
            <a:r>
              <a:rPr lang="en-ID" dirty="0" smtClean="0"/>
              <a:t> yang </a:t>
            </a:r>
            <a:r>
              <a:rPr lang="en-ID" dirty="0" err="1" smtClean="0"/>
              <a:t>cocok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 </a:t>
            </a:r>
            <a:r>
              <a:rPr lang="en-ID" dirty="0" err="1" smtClean="0"/>
              <a:t>algoritma</a:t>
            </a:r>
            <a:r>
              <a:rPr lang="en-ID" dirty="0" smtClean="0"/>
              <a:t> </a:t>
            </a:r>
            <a:r>
              <a:rPr lang="en-ID" b="1" dirty="0" smtClean="0"/>
              <a:t>classification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-15584" y="3056093"/>
            <a:ext cx="7300639" cy="810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3375" y="2696494"/>
            <a:ext cx="730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/>
              <a:t>Data Collection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-23375" y="3143582"/>
            <a:ext cx="9029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smtClean="0"/>
              <a:t>Data yang </a:t>
            </a:r>
            <a:r>
              <a:rPr lang="en-ID" dirty="0" err="1" smtClean="0"/>
              <a:t>dibutuhkan</a:t>
            </a:r>
            <a:r>
              <a:rPr lang="en-ID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T</a:t>
            </a:r>
            <a:r>
              <a:rPr lang="en-ID" dirty="0" err="1" smtClean="0"/>
              <a:t>ipe</a:t>
            </a:r>
            <a:r>
              <a:rPr lang="en-ID" dirty="0" smtClean="0"/>
              <a:t> </a:t>
            </a:r>
            <a:r>
              <a:rPr lang="en-ID" dirty="0" err="1" smtClean="0"/>
              <a:t>layanan</a:t>
            </a:r>
            <a:r>
              <a:rPr lang="en-ID" dirty="0" smtClean="0"/>
              <a:t> (</a:t>
            </a:r>
            <a:r>
              <a:rPr lang="en-ID" dirty="0" err="1" smtClean="0"/>
              <a:t>contoh</a:t>
            </a:r>
            <a:r>
              <a:rPr lang="en-ID" dirty="0" smtClean="0"/>
              <a:t>: speed, </a:t>
            </a:r>
            <a:r>
              <a:rPr lang="en-ID" dirty="0" err="1" smtClean="0"/>
              <a:t>useetv</a:t>
            </a:r>
            <a:r>
              <a:rPr lang="en-ID" dirty="0" smtClean="0"/>
              <a:t>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P</a:t>
            </a:r>
            <a:r>
              <a:rPr lang="en-ID" dirty="0" err="1" smtClean="0"/>
              <a:t>erilaku</a:t>
            </a:r>
            <a:r>
              <a:rPr lang="en-ID" dirty="0" smtClean="0"/>
              <a:t> </a:t>
            </a:r>
            <a:r>
              <a:rPr lang="en-ID" dirty="0" err="1" smtClean="0"/>
              <a:t>pelanggan</a:t>
            </a:r>
            <a:r>
              <a:rPr lang="en-ID" dirty="0" smtClean="0"/>
              <a:t> (</a:t>
            </a:r>
            <a:r>
              <a:rPr lang="en-ID" dirty="0" err="1" smtClean="0"/>
              <a:t>contoh</a:t>
            </a:r>
            <a:r>
              <a:rPr lang="en-ID" dirty="0" smtClean="0"/>
              <a:t>: usage internet, </a:t>
            </a:r>
            <a:r>
              <a:rPr lang="en-ID" dirty="0" err="1" smtClean="0"/>
              <a:t>pembayaran</a:t>
            </a:r>
            <a:r>
              <a:rPr lang="en-ID" dirty="0" smtClean="0"/>
              <a:t> </a:t>
            </a:r>
            <a:r>
              <a:rPr lang="en-ID" dirty="0" err="1" smtClean="0"/>
              <a:t>tagihan</a:t>
            </a:r>
            <a:r>
              <a:rPr lang="en-ID" dirty="0" smtClean="0"/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L</a:t>
            </a:r>
            <a:r>
              <a:rPr lang="en-ID" dirty="0" err="1" smtClean="0"/>
              <a:t>ayanan</a:t>
            </a:r>
            <a:r>
              <a:rPr lang="en-ID" dirty="0" smtClean="0"/>
              <a:t> yang </a:t>
            </a:r>
            <a:r>
              <a:rPr lang="en-ID" dirty="0" err="1" smtClean="0"/>
              <a:t>diberikan</a:t>
            </a:r>
            <a:r>
              <a:rPr lang="en-ID" dirty="0" smtClean="0"/>
              <a:t> (</a:t>
            </a:r>
            <a:r>
              <a:rPr lang="en-ID" dirty="0" err="1" smtClean="0"/>
              <a:t>contoh</a:t>
            </a:r>
            <a:r>
              <a:rPr lang="en-ID" dirty="0" smtClean="0"/>
              <a:t>: </a:t>
            </a:r>
            <a:r>
              <a:rPr lang="en-ID" dirty="0" err="1" smtClean="0"/>
              <a:t>mttr</a:t>
            </a:r>
            <a:r>
              <a:rPr lang="en-ID" dirty="0" smtClean="0"/>
              <a:t>, ticket).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8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2"/>
          <p:cNvSpPr txBox="1">
            <a:spLocks/>
          </p:cNvSpPr>
          <p:nvPr/>
        </p:nvSpPr>
        <p:spPr>
          <a:xfrm>
            <a:off x="0" y="1067739"/>
            <a:ext cx="6736500" cy="76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 smtClean="0"/>
              <a:t>Data Understanding and Preparation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6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100480"/>
            <a:ext cx="7285055" cy="442127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smtClean="0">
                <a:solidFill>
                  <a:schemeClr val="tx1">
                    <a:lumMod val="50000"/>
                  </a:schemeClr>
                </a:solidFill>
                <a:latin typeface="Raleway" panose="020B0604020202020204" charset="0"/>
              </a:rPr>
              <a:t>Tables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4121"/>
            <a:ext cx="7381662" cy="77100"/>
            <a:chOff x="-1" y="2533163"/>
            <a:chExt cx="7381662" cy="77100"/>
          </a:xfrm>
        </p:grpSpPr>
        <p:sp>
          <p:nvSpPr>
            <p:cNvPr id="9" name="Google Shape;11;p2"/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/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/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;p2"/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399"/>
            <a:ext cx="5177477" cy="39385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5929" y="949124"/>
            <a:ext cx="3588152" cy="203132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 aggregation </a:t>
            </a:r>
            <a:r>
              <a:rPr lang="en-ID" dirty="0" err="1" smtClean="0"/>
              <a:t>pada</a:t>
            </a:r>
            <a:r>
              <a:rPr lang="en-ID" dirty="0" smtClean="0"/>
              <a:t> table </a:t>
            </a:r>
            <a:r>
              <a:rPr lang="en-ID" dirty="0" err="1" smtClean="0"/>
              <a:t>ch_usg_int</a:t>
            </a:r>
            <a:r>
              <a:rPr lang="en-ID" dirty="0"/>
              <a:t>, </a:t>
            </a:r>
            <a:r>
              <a:rPr lang="en-ID" dirty="0" err="1"/>
              <a:t>ch_usg_pots</a:t>
            </a:r>
            <a:r>
              <a:rPr lang="en-ID" dirty="0"/>
              <a:t>, </a:t>
            </a:r>
            <a:r>
              <a:rPr lang="en-ID" dirty="0" err="1"/>
              <a:t>ch_usg_usee</a:t>
            </a:r>
            <a:r>
              <a:rPr lang="en-ID" dirty="0"/>
              <a:t>, </a:t>
            </a:r>
            <a:r>
              <a:rPr lang="en-ID" dirty="0" err="1"/>
              <a:t>ch_ticket</a:t>
            </a:r>
            <a:r>
              <a:rPr lang="en-ID" dirty="0"/>
              <a:t>, </a:t>
            </a:r>
            <a:r>
              <a:rPr lang="en-ID" dirty="0" err="1"/>
              <a:t>ch_rev</a:t>
            </a:r>
            <a:r>
              <a:rPr lang="en-ID" dirty="0"/>
              <a:t>, </a:t>
            </a:r>
            <a:r>
              <a:rPr lang="en-ID" dirty="0" err="1" smtClean="0"/>
              <a:t>ch_pay</a:t>
            </a:r>
            <a:r>
              <a:rPr lang="en-ID" dirty="0" smtClean="0"/>
              <a:t>. Aggregation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nd</a:t>
            </a:r>
            <a:endParaRPr lang="en-ID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 smtClean="0"/>
              <a:t>Seluruh</a:t>
            </a:r>
            <a:r>
              <a:rPr lang="en-ID" dirty="0" smtClean="0"/>
              <a:t> table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digabung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“merge” </a:t>
            </a:r>
            <a:r>
              <a:rPr lang="en-ID" dirty="0" err="1" smtClean="0"/>
              <a:t>berdasarkan</a:t>
            </a:r>
            <a:r>
              <a:rPr lang="en-ID" dirty="0" smtClean="0"/>
              <a:t> ND </a:t>
            </a:r>
            <a:r>
              <a:rPr lang="en-ID" dirty="0" err="1" smtClean="0"/>
              <a:t>atau</a:t>
            </a:r>
            <a:r>
              <a:rPr lang="en-ID" dirty="0" smtClean="0"/>
              <a:t> NCLI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0" name="Google Shape;179;p23"/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5810250" cy="68738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</a:rPr>
              <a:t>Machine Learning Flowchart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7388"/>
            <a:ext cx="9144000" cy="3276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28" y="3991059"/>
            <a:ext cx="4958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b="1" dirty="0" err="1" smtClean="0"/>
              <a:t>Nama-nama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kolom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pada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tabel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utama</a:t>
            </a:r>
            <a:r>
              <a:rPr lang="en-ID" sz="1100" b="1" dirty="0" smtClean="0"/>
              <a:t> “Data”:</a:t>
            </a:r>
          </a:p>
          <a:p>
            <a:r>
              <a:rPr lang="en-ID" sz="1100" dirty="0" err="1" smtClean="0"/>
              <a:t>nper</a:t>
            </a:r>
            <a:r>
              <a:rPr lang="en-ID" sz="1100" dirty="0" smtClean="0"/>
              <a:t>, </a:t>
            </a:r>
            <a:r>
              <a:rPr lang="en-ID" sz="1100" dirty="0" err="1" smtClean="0"/>
              <a:t>ncli</a:t>
            </a:r>
            <a:r>
              <a:rPr lang="en-ID" sz="1100" dirty="0" smtClean="0"/>
              <a:t>, </a:t>
            </a:r>
            <a:r>
              <a:rPr lang="en-ID" sz="1100" dirty="0" err="1" smtClean="0"/>
              <a:t>nd</a:t>
            </a:r>
            <a:r>
              <a:rPr lang="en-ID" sz="1100" dirty="0" smtClean="0"/>
              <a:t>, </a:t>
            </a:r>
            <a:r>
              <a:rPr lang="en-ID" sz="1100" dirty="0" err="1" smtClean="0"/>
              <a:t>nd_reference</a:t>
            </a:r>
            <a:r>
              <a:rPr lang="en-ID" sz="1100" dirty="0" smtClean="0"/>
              <a:t>, </a:t>
            </a:r>
            <a:r>
              <a:rPr lang="en-ID" sz="1100" dirty="0" err="1" smtClean="0"/>
              <a:t>tsp_rev</a:t>
            </a:r>
            <a:r>
              <a:rPr lang="en-ID" sz="1100" dirty="0" smtClean="0"/>
              <a:t>, </a:t>
            </a:r>
            <a:r>
              <a:rPr lang="en-ID" sz="1100" dirty="0" err="1" smtClean="0"/>
              <a:t>los_inet</a:t>
            </a:r>
            <a:r>
              <a:rPr lang="en-ID" sz="1100" dirty="0" smtClean="0"/>
              <a:t>, </a:t>
            </a:r>
            <a:r>
              <a:rPr lang="en-ID" sz="1100" dirty="0" err="1" smtClean="0"/>
              <a:t>divre_id</a:t>
            </a:r>
            <a:r>
              <a:rPr lang="en-ID" sz="1100" dirty="0" smtClean="0"/>
              <a:t>, technology, </a:t>
            </a:r>
            <a:r>
              <a:rPr lang="en-ID" sz="1100" dirty="0" err="1" smtClean="0"/>
              <a:t>total_minipack</a:t>
            </a:r>
            <a:r>
              <a:rPr lang="en-ID" sz="1100" dirty="0" smtClean="0"/>
              <a:t>, </a:t>
            </a:r>
            <a:r>
              <a:rPr lang="en-ID" sz="1100" dirty="0" err="1" smtClean="0"/>
              <a:t>total_stb_tambahan</a:t>
            </a:r>
            <a:r>
              <a:rPr lang="en-ID" sz="1100" dirty="0" smtClean="0"/>
              <a:t>, kw, </a:t>
            </a:r>
            <a:r>
              <a:rPr lang="en-ID" sz="1100" dirty="0" err="1" smtClean="0"/>
              <a:t>is_indihome</a:t>
            </a:r>
            <a:r>
              <a:rPr lang="en-ID" sz="1100" dirty="0" smtClean="0"/>
              <a:t>, </a:t>
            </a:r>
            <a:r>
              <a:rPr lang="en-ID" sz="1100" dirty="0" err="1" smtClean="0"/>
              <a:t>is_churn</a:t>
            </a:r>
            <a:r>
              <a:rPr lang="en-ID" sz="1100" dirty="0" smtClean="0"/>
              <a:t>, </a:t>
            </a:r>
            <a:r>
              <a:rPr lang="en-ID" sz="1100" dirty="0" err="1"/>
              <a:t>i</a:t>
            </a:r>
            <a:r>
              <a:rPr lang="en-ID" sz="1100" dirty="0" err="1" smtClean="0"/>
              <a:t>s_test</a:t>
            </a:r>
            <a:r>
              <a:rPr lang="en-ID" sz="1100" dirty="0" smtClean="0"/>
              <a:t>, speed, </a:t>
            </a:r>
            <a:r>
              <a:rPr lang="en-ID" sz="1100" dirty="0" err="1" smtClean="0"/>
              <a:t>total_upload</a:t>
            </a:r>
            <a:r>
              <a:rPr lang="en-ID" sz="1100" dirty="0" smtClean="0"/>
              <a:t>, </a:t>
            </a:r>
            <a:r>
              <a:rPr lang="en-ID" sz="1100" dirty="0" err="1" smtClean="0"/>
              <a:t>total_download</a:t>
            </a:r>
            <a:r>
              <a:rPr lang="en-ID" sz="1100" dirty="0" smtClean="0"/>
              <a:t>, </a:t>
            </a:r>
            <a:r>
              <a:rPr lang="en-ID" sz="1100" dirty="0" err="1" smtClean="0"/>
              <a:t>call_local</a:t>
            </a:r>
            <a:r>
              <a:rPr lang="en-ID" sz="1100" dirty="0" smtClean="0"/>
              <a:t>, </a:t>
            </a:r>
            <a:r>
              <a:rPr lang="en-ID" sz="1100" dirty="0" err="1" smtClean="0"/>
              <a:t>call_sljj</a:t>
            </a:r>
            <a:r>
              <a:rPr lang="en-ID" sz="1100" dirty="0" smtClean="0"/>
              <a:t>, </a:t>
            </a:r>
            <a:r>
              <a:rPr lang="en-ID" sz="1100" dirty="0" err="1" smtClean="0"/>
              <a:t>call_mobile</a:t>
            </a:r>
            <a:r>
              <a:rPr lang="en-ID" sz="1100" dirty="0" smtClean="0"/>
              <a:t>, </a:t>
            </a:r>
            <a:r>
              <a:rPr lang="en-ID" sz="1100" dirty="0" err="1" smtClean="0"/>
              <a:t>call_sli</a:t>
            </a:r>
            <a:r>
              <a:rPr lang="en-ID" sz="1100" dirty="0" smtClean="0"/>
              <a:t>, </a:t>
            </a:r>
            <a:r>
              <a:rPr lang="en-ID" sz="1100" dirty="0" err="1" smtClean="0"/>
              <a:t>call_other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duree_lokal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duree_sljj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duree_mobile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duree_sli</a:t>
            </a:r>
            <a:r>
              <a:rPr lang="en-ID" sz="1100" dirty="0" smtClean="0"/>
              <a:t>, </a:t>
            </a:r>
            <a:r>
              <a:rPr lang="en-ID" sz="1100" dirty="0" err="1" smtClean="0"/>
              <a:t>duree_ither</a:t>
            </a:r>
            <a:r>
              <a:rPr lang="en-ID" sz="1100" dirty="0" smtClean="0"/>
              <a:t>, </a:t>
            </a:r>
            <a:r>
              <a:rPr lang="en-ID" sz="1100" dirty="0" err="1" smtClean="0"/>
              <a:t>freq</a:t>
            </a:r>
            <a:r>
              <a:rPr lang="en-ID" sz="1100" dirty="0" smtClean="0"/>
              <a:t>, </a:t>
            </a:r>
            <a:r>
              <a:rPr lang="en-ID" sz="1100" dirty="0" err="1" smtClean="0"/>
              <a:t>duree</a:t>
            </a:r>
            <a:r>
              <a:rPr lang="en-ID" sz="1100" dirty="0" smtClean="0"/>
              <a:t>, per, </a:t>
            </a:r>
            <a:r>
              <a:rPr lang="en-ID" sz="1100" dirty="0" err="1" smtClean="0"/>
              <a:t>mttr</a:t>
            </a:r>
            <a:r>
              <a:rPr lang="en-ID" sz="1100" dirty="0" smtClean="0"/>
              <a:t>, </a:t>
            </a:r>
            <a:r>
              <a:rPr lang="en-ID" sz="1100" dirty="0" err="1" smtClean="0"/>
              <a:t>nticket</a:t>
            </a:r>
            <a:r>
              <a:rPr lang="en-ID" sz="1100" dirty="0" smtClean="0"/>
              <a:t>, </a:t>
            </a:r>
            <a:r>
              <a:rPr lang="en-ID" sz="1100" dirty="0" err="1" smtClean="0"/>
              <a:t>payment_date</a:t>
            </a:r>
            <a:r>
              <a:rPr lang="en-ID" sz="1100" dirty="0" smtClean="0"/>
              <a:t>, </a:t>
            </a:r>
            <a:r>
              <a:rPr lang="en-ID" sz="1100" dirty="0" err="1" smtClean="0"/>
              <a:t>is_nper</a:t>
            </a:r>
            <a:r>
              <a:rPr lang="en-ID" sz="1100" dirty="0" smtClean="0"/>
              <a:t>, rupiah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045029" y="3285811"/>
            <a:ext cx="713433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sz="1050" dirty="0" smtClean="0"/>
              <a:t>100.000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548410" y="2654440"/>
            <a:ext cx="626870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050" dirty="0" smtClean="0"/>
              <a:t>80.000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550512" y="3182327"/>
            <a:ext cx="626870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050" dirty="0" smtClean="0"/>
              <a:t>20.000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015470" y="1416998"/>
            <a:ext cx="626870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050" dirty="0" smtClean="0"/>
              <a:t>56.000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015470" y="3055369"/>
            <a:ext cx="626870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050" dirty="0" smtClean="0"/>
              <a:t>24.000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8309892" y="2400524"/>
            <a:ext cx="626870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050" dirty="0" smtClean="0"/>
              <a:t>20.000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252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1135</Words>
  <Application>Microsoft Office PowerPoint</Application>
  <PresentationFormat>On-screen Show (16:9)</PresentationFormat>
  <Paragraphs>208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Lato</vt:lpstr>
      <vt:lpstr>Raleway</vt:lpstr>
      <vt:lpstr>Calibri</vt:lpstr>
      <vt:lpstr>Antonio template</vt:lpstr>
      <vt:lpstr>TelkomAthon Stream Data Scientist Muhammad Reza Tribosnia 950193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Thanks!</vt:lpstr>
      <vt:lpstr>PowerPoint Presentation</vt:lpstr>
      <vt:lpstr>Modelling Flowchart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TelkomAthon Stream Data Scientist Muhammad Reza Tribosnia 950193</dc:title>
  <dc:creator>950193</dc:creator>
  <cp:lastModifiedBy>950193</cp:lastModifiedBy>
  <cp:revision>125</cp:revision>
  <dcterms:modified xsi:type="dcterms:W3CDTF">2021-01-13T15:48:37Z</dcterms:modified>
</cp:coreProperties>
</file>