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7934" r:id="rId2"/>
    <p:sldId id="7949" r:id="rId3"/>
    <p:sldId id="7950" r:id="rId4"/>
    <p:sldId id="7923" r:id="rId5"/>
    <p:sldId id="7947" r:id="rId6"/>
    <p:sldId id="794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94637"/>
  </p:normalViewPr>
  <p:slideViewPr>
    <p:cSldViewPr snapToGrid="0" snapToObjects="1">
      <p:cViewPr varScale="1">
        <p:scale>
          <a:sx n="76" d="100"/>
          <a:sy n="76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0AEEB-9B9C-43D1-A612-5DC8AB8D44E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F60C2-8215-4639-9A0F-C6677E04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0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Outlook diganti 106.000</a:t>
            </a:r>
            <a:r>
              <a:rPr lang="en-ID" dirty="0"/>
              <a:t/>
            </a:r>
            <a:br>
              <a:rPr lang="en-ID" dirty="0"/>
            </a:br>
            <a:r>
              <a:rPr lang="id-ID" dirty="0"/>
              <a:t>Wifi buat produktivitas per AP (Realisasi 254, Target 250)</a:t>
            </a:r>
            <a:endParaRPr lang="en-ID" dirty="0"/>
          </a:p>
          <a:p>
            <a:r>
              <a:rPr lang="id-ID" dirty="0"/>
              <a:t>Outlook jangan dibuat merah</a:t>
            </a:r>
            <a:endParaRPr lang="en-ID" dirty="0"/>
          </a:p>
          <a:p>
            <a:r>
              <a:rPr lang="id-ID" dirty="0"/>
              <a:t>Notes DirCons: Percepatan additional STB (diusahakan awal Maret ready)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9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publicdomainpictures.net/view-image.php?image=77642&amp;picture=blue-grunge-paint-background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0B8D40-7213-FD4E-B5A5-2C597002B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E906B9-7B55-8949-BBFE-46F14056D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5D2A56-7176-A341-B359-028459E9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238-8BD1-C94D-B3F2-64C8669CC069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52EF00-6053-894B-81CC-F43C96D6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86B4BC-61AD-2E4D-B9E2-F5335B45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63D-4D22-E846-A73D-A32BFFD8D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11417B-39FA-834C-A7A6-C7B951C7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370E95-9347-804D-9395-2E7615972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3918EF-8592-3E40-8A18-60E683DE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238-8BD1-C94D-B3F2-64C8669CC069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EF3AD6-FAA7-DA49-9522-E8AC4BED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F93022-12AB-AA47-B830-FCF128E3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63D-4D22-E846-A73D-A32BFFD8D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9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3C237DB-4D93-0341-A16B-23489F958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892200B-EC2F-424E-A103-C49B1BCF3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716552-9CA4-3B4D-8DD2-1290EDAB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238-8BD1-C94D-B3F2-64C8669CC069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F94339-06B8-CA41-96C9-8B0A547B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C9B2FA-AA60-AD4F-8625-6EEAD22C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63D-4D22-E846-A73D-A32BFFD8D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0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sil gambar untuk background power point h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707">
              <a:solidFill>
                <a:prstClr val="white"/>
              </a:solidFill>
            </a:endParaRPr>
          </a:p>
        </p:txBody>
      </p:sp>
      <p:pic>
        <p:nvPicPr>
          <p:cNvPr id="2052" name="Picture 4" descr="Hasil gambar untuk telk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404" y="136169"/>
            <a:ext cx="1110870" cy="61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asil gambar untuk telko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404" y="136169"/>
            <a:ext cx="1110870" cy="61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08AA4A-01F7-F545-90ED-7868D94F60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4000"/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-10592" y="0"/>
            <a:ext cx="6881292" cy="68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 userDrawn="1"/>
        </p:nvSpPr>
        <p:spPr>
          <a:xfrm>
            <a:off x="-25400" y="6596063"/>
            <a:ext cx="3749675" cy="365125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algn="l" defTabSz="912700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555" indent="1588" algn="l" defTabSz="912700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700" indent="1588" algn="l" defTabSz="912700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9842" indent="1588" algn="l" defTabSz="912700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6986" indent="1588" algn="l" defTabSz="912700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5718" algn="l" defTabSz="914286" rtl="0" eaLnBrk="1" latinLnBrk="0" hangingPunct="1"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2858" algn="l" defTabSz="914286" rtl="0" eaLnBrk="1" latinLnBrk="0" hangingPunct="1"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000" algn="l" defTabSz="914286" rtl="0" eaLnBrk="1" latinLnBrk="0" hangingPunct="1"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143" algn="l" defTabSz="914286" rtl="0" eaLnBrk="1" latinLnBrk="0" hangingPunct="1">
              <a:defRPr sz="1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id-ID" sz="105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</a:t>
            </a:r>
            <a:r>
              <a:rPr lang="en-US" sz="105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Witel</a:t>
            </a:r>
            <a:r>
              <a:rPr lang="en-US" sz="105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Bogor </a:t>
            </a:r>
            <a:r>
              <a:rPr lang="id-ID" sz="105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PT Telekomunikasi Indonesia, Tbk</a:t>
            </a:r>
          </a:p>
        </p:txBody>
      </p:sp>
      <p:pic>
        <p:nvPicPr>
          <p:cNvPr id="3" name="Picture 8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5600" y="47625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1353800" y="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751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9921" y="119921"/>
            <a:ext cx="11902190" cy="6601554"/>
          </a:xfrm>
          <a:prstGeom prst="rect">
            <a:avLst/>
          </a:prstGeom>
          <a:solidFill>
            <a:srgbClr val="F9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0"/>
          <a:stretch/>
        </p:blipFill>
        <p:spPr>
          <a:xfrm>
            <a:off x="8716297" y="4518857"/>
            <a:ext cx="3475703" cy="24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C272-5A1F-48DE-A9A0-C0279E01E751}" type="datetime1">
              <a:rPr lang="id-ID" smtClean="0"/>
              <a:t>07/10/2020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119921"/>
            <a:ext cx="8095888" cy="540000"/>
          </a:xfrm>
          <a:prstGeom prst="rect">
            <a:avLst/>
          </a:prstGeom>
          <a:solidFill>
            <a:srgbClr val="FF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8" b="11513"/>
          <a:stretch/>
        </p:blipFill>
        <p:spPr>
          <a:xfrm>
            <a:off x="11095893" y="6069"/>
            <a:ext cx="1156067" cy="653852"/>
          </a:xfrm>
          <a:prstGeom prst="rect">
            <a:avLst/>
          </a:prstGeom>
        </p:spPr>
      </p:pic>
      <p:sp>
        <p:nvSpPr>
          <p:cNvPr id="14" name="Freeform 13"/>
          <p:cNvSpPr/>
          <p:nvPr userDrawn="1"/>
        </p:nvSpPr>
        <p:spPr>
          <a:xfrm>
            <a:off x="8089293" y="119921"/>
            <a:ext cx="3006600" cy="540000"/>
          </a:xfrm>
          <a:custGeom>
            <a:avLst/>
            <a:gdLst>
              <a:gd name="connsiteX0" fmla="*/ 0 w 2362200"/>
              <a:gd name="connsiteY0" fmla="*/ 0 h 518160"/>
              <a:gd name="connsiteX1" fmla="*/ 2362200 w 2362200"/>
              <a:gd name="connsiteY1" fmla="*/ 0 h 518160"/>
              <a:gd name="connsiteX2" fmla="*/ 2362200 w 2362200"/>
              <a:gd name="connsiteY2" fmla="*/ 518160 h 518160"/>
              <a:gd name="connsiteX3" fmla="*/ 0 w 2362200"/>
              <a:gd name="connsiteY3" fmla="*/ 518160 h 518160"/>
              <a:gd name="connsiteX4" fmla="*/ 0 w 2362200"/>
              <a:gd name="connsiteY4" fmla="*/ 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518160">
                <a:moveTo>
                  <a:pt x="0" y="0"/>
                </a:moveTo>
                <a:lnTo>
                  <a:pt x="2362200" y="0"/>
                </a:lnTo>
                <a:lnTo>
                  <a:pt x="2362200" y="518160"/>
                </a:lnTo>
                <a:lnTo>
                  <a:pt x="0" y="5181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1" y="119921"/>
            <a:ext cx="7975967" cy="54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bg1">
                    <a:lumMod val="50000"/>
                  </a:schemeClr>
                </a:solidFill>
                <a:latin typeface="Panton Black Caps" panose="000005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0" y="120650"/>
            <a:ext cx="3000375" cy="5397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Panton Light Caps" panose="00000500000000000000" pitchFamily="50" charset="0"/>
              </a:defRPr>
            </a:lvl1pPr>
          </a:lstStyle>
          <a:p>
            <a:pPr lvl="0"/>
            <a:r>
              <a:rPr lang="id-ID" dirty="0" smtClean="0"/>
              <a:t>SUB KATEGORI</a:t>
            </a:r>
            <a:endParaRPr lang="id-ID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894" y="6598500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>
                <a:solidFill>
                  <a:schemeClr val="bg1"/>
                </a:solidFill>
                <a:latin typeface="Panton Black Caps" panose="00000500000000000000" pitchFamily="50" charset="0"/>
              </a:rPr>
              <a:t>WITEL</a:t>
            </a:r>
            <a:r>
              <a:rPr lang="id-ID" sz="1000" baseline="0" dirty="0" smtClean="0">
                <a:solidFill>
                  <a:schemeClr val="bg1"/>
                </a:solidFill>
                <a:latin typeface="Panton Black Caps" panose="00000500000000000000" pitchFamily="50" charset="0"/>
              </a:rPr>
              <a:t> BOGOR</a:t>
            </a:r>
            <a:endParaRPr lang="id-ID" sz="1000" dirty="0">
              <a:solidFill>
                <a:schemeClr val="bg1"/>
              </a:solidFill>
              <a:latin typeface="Panton Black Caps" panose="00000500000000000000" pitchFamily="50" charset="0"/>
            </a:endParaRPr>
          </a:p>
        </p:txBody>
      </p:sp>
      <p:sp>
        <p:nvSpPr>
          <p:cNvPr id="10" name="Freeform 9"/>
          <p:cNvSpPr/>
          <p:nvPr userDrawn="1"/>
        </p:nvSpPr>
        <p:spPr>
          <a:xfrm>
            <a:off x="0" y="6616700"/>
            <a:ext cx="11160000" cy="209550"/>
          </a:xfrm>
          <a:custGeom>
            <a:avLst/>
            <a:gdLst>
              <a:gd name="connsiteX0" fmla="*/ 0 w 8534400"/>
              <a:gd name="connsiteY0" fmla="*/ 0 h 209550"/>
              <a:gd name="connsiteX1" fmla="*/ 8534400 w 8534400"/>
              <a:gd name="connsiteY1" fmla="*/ 0 h 209550"/>
              <a:gd name="connsiteX2" fmla="*/ 8534400 w 8534400"/>
              <a:gd name="connsiteY2" fmla="*/ 209550 h 209550"/>
              <a:gd name="connsiteX3" fmla="*/ 0 w 8534400"/>
              <a:gd name="connsiteY3" fmla="*/ 209550 h 209550"/>
              <a:gd name="connsiteX4" fmla="*/ 0 w 8534400"/>
              <a:gd name="connsiteY4" fmla="*/ 0 h 209550"/>
              <a:gd name="connsiteX0" fmla="*/ 0 w 8661400"/>
              <a:gd name="connsiteY0" fmla="*/ 0 h 209550"/>
              <a:gd name="connsiteX1" fmla="*/ 8534400 w 8661400"/>
              <a:gd name="connsiteY1" fmla="*/ 0 h 209550"/>
              <a:gd name="connsiteX2" fmla="*/ 8534400 w 8661400"/>
              <a:gd name="connsiteY2" fmla="*/ 209550 h 209550"/>
              <a:gd name="connsiteX3" fmla="*/ 0 w 8661400"/>
              <a:gd name="connsiteY3" fmla="*/ 209550 h 209550"/>
              <a:gd name="connsiteX4" fmla="*/ 0 w 8661400"/>
              <a:gd name="connsiteY4" fmla="*/ 0 h 209550"/>
              <a:gd name="connsiteX0" fmla="*/ 0 w 8661400"/>
              <a:gd name="connsiteY0" fmla="*/ 0 h 209550"/>
              <a:gd name="connsiteX1" fmla="*/ 8534400 w 8661400"/>
              <a:gd name="connsiteY1" fmla="*/ 0 h 209550"/>
              <a:gd name="connsiteX2" fmla="*/ 8534400 w 8661400"/>
              <a:gd name="connsiteY2" fmla="*/ 209550 h 209550"/>
              <a:gd name="connsiteX3" fmla="*/ 0 w 8661400"/>
              <a:gd name="connsiteY3" fmla="*/ 209550 h 209550"/>
              <a:gd name="connsiteX4" fmla="*/ 0 w 8661400"/>
              <a:gd name="connsiteY4" fmla="*/ 0 h 209550"/>
              <a:gd name="connsiteX0" fmla="*/ 0 w 8655050"/>
              <a:gd name="connsiteY0" fmla="*/ 0 h 209550"/>
              <a:gd name="connsiteX1" fmla="*/ 8534400 w 8655050"/>
              <a:gd name="connsiteY1" fmla="*/ 0 h 209550"/>
              <a:gd name="connsiteX2" fmla="*/ 8534400 w 8655050"/>
              <a:gd name="connsiteY2" fmla="*/ 209550 h 209550"/>
              <a:gd name="connsiteX3" fmla="*/ 0 w 8655050"/>
              <a:gd name="connsiteY3" fmla="*/ 209550 h 209550"/>
              <a:gd name="connsiteX4" fmla="*/ 0 w 8655050"/>
              <a:gd name="connsiteY4" fmla="*/ 0 h 209550"/>
              <a:gd name="connsiteX0" fmla="*/ 0 w 8655050"/>
              <a:gd name="connsiteY0" fmla="*/ 0 h 209550"/>
              <a:gd name="connsiteX1" fmla="*/ 8534400 w 8655050"/>
              <a:gd name="connsiteY1" fmla="*/ 0 h 209550"/>
              <a:gd name="connsiteX2" fmla="*/ 8534400 w 8655050"/>
              <a:gd name="connsiteY2" fmla="*/ 209550 h 209550"/>
              <a:gd name="connsiteX3" fmla="*/ 0 w 8655050"/>
              <a:gd name="connsiteY3" fmla="*/ 209550 h 209550"/>
              <a:gd name="connsiteX4" fmla="*/ 0 w 8655050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5050" h="209550">
                <a:moveTo>
                  <a:pt x="0" y="0"/>
                </a:moveTo>
                <a:lnTo>
                  <a:pt x="8534400" y="0"/>
                </a:lnTo>
                <a:cubicBezTo>
                  <a:pt x="8655050" y="44450"/>
                  <a:pt x="8623300" y="171450"/>
                  <a:pt x="8534400" y="209550"/>
                </a:cubicBez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175" indent="0" algn="r"/>
            <a:r>
              <a:rPr lang="id-ID" sz="1000" baseline="0" dirty="0" smtClean="0">
                <a:latin typeface="Panton Black Caps" panose="00000500000000000000" pitchFamily="50" charset="0"/>
              </a:rPr>
              <a:t>Telkom Group Award 2019 – Best Unit WITEL BOGOR</a:t>
            </a:r>
            <a:endParaRPr lang="en-US" sz="1000" dirty="0">
              <a:solidFill>
                <a:srgbClr val="5AABA5"/>
              </a:solidFill>
              <a:latin typeface="Panton Black Caps" panose="00000500000000000000" pitchFamily="50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29121" y="898358"/>
            <a:ext cx="0" cy="5457992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11160000" y="6516000"/>
            <a:ext cx="948163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id-ID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id-ID" dirty="0" smtClean="0"/>
              <a:t> </a:t>
            </a:r>
            <a:fld id="{EA54DB0D-62EF-424B-9B3D-3291D57B9E54}" type="slidenum">
              <a:rPr lang="id-ID" b="1" smtClean="0">
                <a:solidFill>
                  <a:srgbClr val="C00000"/>
                </a:solidFill>
              </a:rPr>
              <a:pPr/>
              <a:t>‹#›</a:t>
            </a:fld>
            <a:endParaRPr lang="id-ID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391" y="130705"/>
            <a:ext cx="906087" cy="669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71" y="229665"/>
            <a:ext cx="11571111" cy="473073"/>
          </a:xfrm>
        </p:spPr>
        <p:txBody>
          <a:bodyPr>
            <a:normAutofit/>
          </a:bodyPr>
          <a:lstStyle>
            <a:lvl1pPr>
              <a:defRPr sz="2689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ustomShape 1"/>
          <p:cNvSpPr/>
          <p:nvPr userDrawn="1"/>
        </p:nvSpPr>
        <p:spPr>
          <a:xfrm>
            <a:off x="1227840" y="6664321"/>
            <a:ext cx="10962240" cy="19224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7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 w="25560">
            <a:noFill/>
          </a:ln>
        </p:spPr>
      </p:sp>
      <p:sp>
        <p:nvSpPr>
          <p:cNvPr id="9" name="CustomShape 4"/>
          <p:cNvSpPr/>
          <p:nvPr userDrawn="1"/>
        </p:nvSpPr>
        <p:spPr>
          <a:xfrm>
            <a:off x="0" y="6664320"/>
            <a:ext cx="1227840" cy="195480"/>
          </a:xfrm>
          <a:prstGeom prst="rect">
            <a:avLst/>
          </a:prstGeom>
          <a:solidFill>
            <a:srgbClr val="FF0000"/>
          </a:solidFill>
          <a:ln w="25560">
            <a:noFill/>
          </a:ln>
        </p:spPr>
        <p:txBody>
          <a:bodyPr lIns="67229" tIns="33614" rIns="67229" bIns="33614" anchor="ctr"/>
          <a:lstStyle/>
          <a:p>
            <a:pPr algn="ctr"/>
            <a:r>
              <a:rPr lang="en-US" sz="523" dirty="0">
                <a:solidFill>
                  <a:srgbClr val="FFFFFF"/>
                </a:solidFill>
                <a:latin typeface="Calibri"/>
              </a:rPr>
              <a:t>Strictly Confidential</a:t>
            </a:r>
            <a:endParaRPr sz="1345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7558" y="6664320"/>
            <a:ext cx="562523" cy="182562"/>
          </a:xfrm>
        </p:spPr>
        <p:txBody>
          <a:bodyPr/>
          <a:lstStyle>
            <a:lvl1pPr algn="ctr">
              <a:defRPr sz="822">
                <a:solidFill>
                  <a:schemeClr val="tx1"/>
                </a:solidFill>
              </a:defRPr>
            </a:lvl1pPr>
          </a:lstStyle>
          <a:p>
            <a:fld id="{B4B2C249-72C5-41CD-B0EA-ABA153DA103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8068" y="6661080"/>
            <a:ext cx="4114800" cy="185802"/>
          </a:xfrm>
          <a:prstGeom prst="rect">
            <a:avLst/>
          </a:prstGeom>
        </p:spPr>
        <p:txBody>
          <a:bodyPr/>
          <a:lstStyle>
            <a:lvl1pPr algn="l">
              <a:defRPr sz="747" i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Great to Break 100/300 by 2015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60876-D184-804F-B8C0-D73CEDC5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7BCE22-036E-714F-AE39-16442DF8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E54804-8EEE-3E4D-B98B-5E6BF976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238-8BD1-C94D-B3F2-64C8669CC069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BD4684-3D04-344B-9B81-BE9C48C0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58D07C-955E-8B49-BC15-8D9AE622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63D-4D22-E846-A73D-A32BFFD8D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5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45EDB-72E4-5442-B4B1-3183F54B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CA1199-C68C-2D42-81CD-9EB2A90E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C88E1-BEC8-CD46-8008-74A3079A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238-8BD1-C94D-B3F2-64C8669CC069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3CA1A9-975C-8140-8DF6-5878D704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95C8B2-5ACE-CA4C-9A70-C4BCEBD1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63D-4D22-E846-A73D-A32BFFD8D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9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3254C-5D01-AE4F-8413-784A1FC2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885FAC-4A7D-2B42-B792-69D50FC5E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767052-004D-CF40-B50B-F89AFF001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9F390D-E005-5842-8436-C21A2474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238-8BD1-C94D-B3F2-64C8669CC069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B3D282-90FB-8248-AE43-A8654C06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7CDB06-E7E1-0241-AF74-46DB3F18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63D-4D22-E846-A73D-A32BFFD8D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E982D-2FFF-694E-B96F-C9A98E43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1727AB-A1A1-9A41-804B-B52D4B3E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91B966-894B-7644-BF8C-6B9C2C62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F0AE28-0FA8-CB4C-B3C0-C9ED86263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2647FEA-16B0-4149-8473-9ACB6568E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B5CE655-21C2-DD42-AD2E-19074857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238-8BD1-C94D-B3F2-64C8669CC069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EDAB330-3AAE-454C-97A4-001C6FAE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C781CFC-E84F-3A49-9DAB-0874514C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63D-4D22-E846-A73D-A32BFFD8D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1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00432F-581E-A24E-B607-58A6F907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DBF3C-2774-454A-94A1-1611B9AA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238-8BD1-C94D-B3F2-64C8669CC069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ABD05E-41B2-9A47-9FB3-E86CAC02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C945A0-1B76-454B-AE86-D71B8BB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63D-4D22-E846-A73D-A32BFFD8D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C5DA9D9-5573-3242-ADEC-0D25F11E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238-8BD1-C94D-B3F2-64C8669CC069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5541E8-10DF-7B43-963D-4B885D47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46CEF2-944F-894B-AEE7-928068FB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63D-4D22-E846-A73D-A32BFFD8D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6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B2E4B9-4A67-3448-9178-895F2AC1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30E633-F976-F748-806A-BFBC9279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0AECBA-6038-C145-92AB-1E88358E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823A04-5870-1044-A63D-05B5122D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238-8BD1-C94D-B3F2-64C8669CC069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5A6C60-3A68-AE41-97CF-5DF94F23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6D107D-D0F9-0644-9E02-6B7B481B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63D-4D22-E846-A73D-A32BFFD8D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4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50034-608B-BC48-BD22-085CF5BE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5B51E01-79CB-444A-883D-C11942F84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595C5D-E66A-A143-B481-D4063586C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51008D-8B95-8C4D-A555-9E72E0A1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238-8BD1-C94D-B3F2-64C8669CC069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6A9B4B-008B-A243-B852-F41F94B2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5049B9-BAA7-7343-AB9F-377CEF3F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663D-4D22-E846-A73D-A32BFFD8D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7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E123DEB-22B2-9846-B415-6E328932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C03F27-DDBF-D946-A010-69D7BD66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762B30-06CD-094B-B8F2-6DAFF13BC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B238-8BD1-C94D-B3F2-64C8669CC069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54A1E0-A121-CF41-BA2C-CB50D21DA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1314D0-BE91-F34A-8EE7-3E34B1674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663D-4D22-E846-A73D-A32BFFD8D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38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Pancoran_Mas,_Pancoran_Mas,_Depok" TargetMode="External"/><Relationship Id="rId13" Type="http://schemas.openxmlformats.org/officeDocument/2006/relationships/image" Target="../media/image11.png"/><Relationship Id="rId18" Type="http://schemas.openxmlformats.org/officeDocument/2006/relationships/hyperlink" Target="https://dashboard.telkom.co.id/fulfillment/prabagen/index/page/670#detilangkalv1" TargetMode="External"/><Relationship Id="rId3" Type="http://schemas.openxmlformats.org/officeDocument/2006/relationships/hyperlink" Target="https://www.google.co.id/search?safe=strict&amp;biw=1366&amp;bih=659&amp;q=cileungsi+provinsi&amp;stick=H4sIAAAAAAAAAOPgE-LRT9c3NDIwzjPNNcnQkstOttLPyU9OLMnMz4MzrAqK8ssy85JTAURh9zcwAAAA&amp;sa=X&amp;ved=2ahUKEwjIzP_o5JHdAhUES48KHXxxB0wQ6BMoADATegQIChAf" TargetMode="External"/><Relationship Id="rId21" Type="http://schemas.openxmlformats.org/officeDocument/2006/relationships/image" Target="../media/image18.png"/><Relationship Id="rId7" Type="http://schemas.openxmlformats.org/officeDocument/2006/relationships/hyperlink" Target="https://id.wikipedia.org/wiki/Depok_Jaya,_Pancoran_Mas,_Depok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hyperlink" Target="https://www.google.co.id/search?safe=strict&amp;biw=1366&amp;bih=659&amp;q=cileungsi+luas&amp;stick=H4sIAAAAAAAAAOPgE-LRT9c3NDIwzjPNNcnQkspOttLPyU9OLMnMz4MzrBKLUhMBics6OywAAAA&amp;sa=X&amp;ved=2ahUKEwjIzP_o5JHdAhUES48KHXxxB0wQ6BMoADAQegQIChAV" TargetMode="Externa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d.wikipedia.org/wiki/Depok,_Pancoran_Mas,_Depok" TargetMode="External"/><Relationship Id="rId11" Type="http://schemas.openxmlformats.org/officeDocument/2006/relationships/hyperlink" Target="https://id.wikipedia.org/wiki/Rangkapan_Jaya_Baru,_Pancoran_Mas,_Depok" TargetMode="External"/><Relationship Id="rId5" Type="http://schemas.openxmlformats.org/officeDocument/2006/relationships/hyperlink" Target="https://www.google.co.id/search?safe=strict&amp;biw=1366&amp;bih=659&amp;q=cileungsi+jumlah+penduduk&amp;stick=H4sIAAAAAAAAAOPgE-LRT9c3NDIwzjPNNcnQ0spOttLPyU9OLMnMz9MvLgHSxSWZyYk58UWp6UAhq4L8gtIcsCwAU9pS2TwAAAA&amp;sa=X&amp;ved=2ahUKEwjIzP_o5JHdAhUES48KHXxxB0wQ6BMoADAUegQIChAj" TargetMode="External"/><Relationship Id="rId15" Type="http://schemas.openxmlformats.org/officeDocument/2006/relationships/image" Target="../media/image13.png"/><Relationship Id="rId10" Type="http://schemas.openxmlformats.org/officeDocument/2006/relationships/hyperlink" Target="https://id.wikipedia.org/wiki/Rangkapan_Jaya,_Pancoran_Mas,_Depok" TargetMode="External"/><Relationship Id="rId19" Type="http://schemas.openxmlformats.org/officeDocument/2006/relationships/image" Target="../media/image16.png"/><Relationship Id="rId4" Type="http://schemas.openxmlformats.org/officeDocument/2006/relationships/hyperlink" Target="https://www.google.co.id/search?safe=strict&amp;biw=1366&amp;bih=659&amp;q=Jawa+Barat&amp;stick=H4sIAAAAAAAAAOPgE-LRT9c3NDIwzjPNNclQ4tTP1TcwLMktSdeSy0620s_JT04syczPgzOsCoryyzLzklMBkaBKKTsAAAA&amp;sa=X&amp;ved=2ahUKEwjIzP_o5JHdAhUES48KHXxxB0wQmxMoATATegQIChAg" TargetMode="External"/><Relationship Id="rId9" Type="http://schemas.openxmlformats.org/officeDocument/2006/relationships/hyperlink" Target="https://id.wikipedia.org/wiki/Mampang,_Pancoran_Mas,_Depok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hyperlink" Target="https://www.google.co.id/search?safe=strict&amp;biw=1366&amp;bih=659&amp;q=cileungsi+luas&amp;stick=H4sIAAAAAAAAAOPgE-LRT9c3NDIwzjPNNcnQkspOttLPyU9OLMnMz4MzrBKLUhMBics6OywAAAA&amp;sa=X&amp;ved=2ahUKEwjIzP_o5JHdAhUES48KHXxxB0wQ6BMoADAQegQIChAV" TargetMode="External"/><Relationship Id="rId7" Type="http://schemas.openxmlformats.org/officeDocument/2006/relationships/hyperlink" Target="https://www.google.co.id/search?safe=strict&amp;biw=1366&amp;bih=659&amp;q=cileungsi+kepadatan&amp;sa=X&amp;ved=2ahUKEwjIzP_o5JHdAhUES48KHXxxB0wQ6BMoADAVegQIChAm" TargetMode="External"/><Relationship Id="rId12" Type="http://schemas.openxmlformats.org/officeDocument/2006/relationships/image" Target="../media/image18.png"/><Relationship Id="rId17" Type="http://schemas.openxmlformats.org/officeDocument/2006/relationships/image" Target="../media/image14.png"/><Relationship Id="rId2" Type="http://schemas.openxmlformats.org/officeDocument/2006/relationships/hyperlink" Target="https://tools.wmflabs.org/geohack/geohack.php?language=id&amp;pagename=Kota_Depok&amp;params=6_23_24_S_106_49_48_E_type:city(1738570)_region:ID" TargetMode="Externa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google.co.id/search?safe=strict&amp;biw=1366&amp;bih=659&amp;q=cileungsi+jumlah+penduduk&amp;stick=H4sIAAAAAAAAAOPgE-LRT9c3NDIwzjPNNcnQ0spOttLPyU9OLMnMz9MvLgHSxSWZyYk58UWp6UAhq4L8gtIcsCwAU9pS2TwAAAA&amp;sa=X&amp;ved=2ahUKEwjIzP_o5JHdAhUES48KHXxxB0wQ6BMoADAUegQIChAj" TargetMode="External"/><Relationship Id="rId11" Type="http://schemas.openxmlformats.org/officeDocument/2006/relationships/image" Target="../media/image21.jpeg"/><Relationship Id="rId5" Type="http://schemas.openxmlformats.org/officeDocument/2006/relationships/hyperlink" Target="https://www.google.co.id/search?safe=strict&amp;biw=1366&amp;bih=659&amp;q=Jawa+Barat&amp;stick=H4sIAAAAAAAAAOPgE-LRT9c3NDIwzjPNNclQ4tTP1TcwLMktSdeSy0620s_JT04syczPgzOsCoryyzLzklMBkaBKKTsAAAA&amp;sa=X&amp;ved=2ahUKEwjIzP_o5JHdAhUES48KHXxxB0wQmxMoATATegQIChAg" TargetMode="External"/><Relationship Id="rId1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hyperlink" Target="https://www.google.co.id/search?safe=strict&amp;biw=1366&amp;bih=659&amp;q=cileungsi+provinsi&amp;stick=H4sIAAAAAAAAAOPgE-LRT9c3NDIwzjPNNcnQkstOttLPyU9OLMnMz4MzrAqK8ssy85JTAURh9zcwAAAA&amp;sa=X&amp;ved=2ahUKEwjIzP_o5JHdAhUES48KHXxxB0wQ6BMoADATegQIChAf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dashboard.telkom.co.id/fulfillment/prabagen/index/page/670#detilangkalv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5914" y="1561204"/>
            <a:ext cx="8131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800" b="1" dirty="0" smtClean="0"/>
              <a:t>ANALISIS DAERAH OPERASI</a:t>
            </a:r>
          </a:p>
          <a:p>
            <a:pPr algn="ctr"/>
            <a:r>
              <a:rPr lang="en-ID" sz="4800" b="1" dirty="0" smtClean="0"/>
              <a:t>UBIS PANCORAN MAS </a:t>
            </a:r>
          </a:p>
          <a:p>
            <a:pPr algn="ctr"/>
            <a:r>
              <a:rPr lang="en-ID" sz="4800" b="1" dirty="0" smtClean="0"/>
              <a:t>STO PCM DAN CNE</a:t>
            </a:r>
          </a:p>
          <a:p>
            <a:pPr algn="ctr"/>
            <a:r>
              <a:rPr lang="en-ID" sz="4800" b="1" dirty="0" smtClean="0"/>
              <a:t>6 </a:t>
            </a:r>
            <a:r>
              <a:rPr lang="en-ID" sz="4800" b="1" dirty="0" err="1" smtClean="0"/>
              <a:t>Oktober</a:t>
            </a:r>
            <a:r>
              <a:rPr lang="en-ID" sz="4800" b="1" dirty="0" smtClean="0"/>
              <a:t> 2020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306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35675" y="3538259"/>
            <a:ext cx="3143271" cy="3323969"/>
          </a:xfrm>
          <a:prstGeom prst="rect">
            <a:avLst/>
          </a:prstGeom>
        </p:spPr>
        <p:txBody>
          <a:bodyPr wrap="square" lIns="91422" tIns="45711" rIns="91422" bIns="45711">
            <a:spAutoFit/>
          </a:bodyPr>
          <a:lstStyle/>
          <a:p>
            <a:r>
              <a:rPr lang="en-US" sz="1000" b="1" dirty="0" err="1" smtClean="0"/>
              <a:t>Koordinat</a:t>
            </a:r>
            <a:r>
              <a:rPr lang="en-US" sz="1000" b="1" dirty="0" smtClean="0"/>
              <a:t>:  </a:t>
            </a:r>
            <a:r>
              <a:rPr lang="en-US" sz="1000" dirty="0" smtClean="0"/>
              <a:t> -6.404948 ; 106.817274</a:t>
            </a:r>
          </a:p>
          <a:p>
            <a:r>
              <a:rPr lang="en-US" sz="1000" dirty="0" err="1" smtClean="0">
                <a:hlinkClick r:id="rId2"/>
              </a:rPr>
              <a:t>Luas</a:t>
            </a:r>
            <a:r>
              <a:rPr lang="en-US" sz="1000" dirty="0" smtClean="0"/>
              <a:t>: 1.969,57 Ha </a:t>
            </a:r>
          </a:p>
          <a:p>
            <a:r>
              <a:rPr lang="en-US" sz="1000" dirty="0" err="1" smtClean="0">
                <a:hlinkClick r:id="rId3"/>
              </a:rPr>
              <a:t>Provinsi</a:t>
            </a:r>
            <a:r>
              <a:rPr lang="en-US" sz="1000" dirty="0" smtClean="0"/>
              <a:t>: </a:t>
            </a:r>
            <a:r>
              <a:rPr lang="en-US" sz="1000" dirty="0" err="1" smtClean="0">
                <a:hlinkClick r:id="rId4"/>
              </a:rPr>
              <a:t>Jawa</a:t>
            </a:r>
            <a:r>
              <a:rPr lang="en-US" sz="1000" dirty="0" smtClean="0">
                <a:hlinkClick r:id="rId4"/>
              </a:rPr>
              <a:t> Barat</a:t>
            </a:r>
            <a:endParaRPr lang="en-US" sz="1000" dirty="0" smtClean="0"/>
          </a:p>
          <a:p>
            <a:r>
              <a:rPr lang="en-US" sz="1000" dirty="0" err="1" smtClean="0">
                <a:hlinkClick r:id="rId5"/>
              </a:rPr>
              <a:t>Jumlah</a:t>
            </a:r>
            <a:r>
              <a:rPr lang="en-US" sz="1000" dirty="0" smtClean="0">
                <a:hlinkClick r:id="rId5"/>
              </a:rPr>
              <a:t> </a:t>
            </a:r>
            <a:r>
              <a:rPr lang="en-US" sz="1000" dirty="0" err="1" smtClean="0">
                <a:hlinkClick r:id="rId5"/>
              </a:rPr>
              <a:t>penduduk</a:t>
            </a:r>
            <a:r>
              <a:rPr lang="en-US" sz="1000" dirty="0" smtClean="0"/>
              <a:t>: 181.078 </a:t>
            </a:r>
            <a:r>
              <a:rPr lang="en-US" sz="1000" dirty="0" err="1" smtClean="0"/>
              <a:t>jiwa</a:t>
            </a:r>
            <a:endParaRPr lang="en-US" sz="1000" dirty="0" smtClean="0"/>
          </a:p>
          <a:p>
            <a:r>
              <a:rPr lang="en-US" sz="1000" dirty="0" err="1" smtClean="0"/>
              <a:t>Kecamatan</a:t>
            </a:r>
            <a:r>
              <a:rPr lang="en-US" sz="1000" dirty="0" smtClean="0"/>
              <a:t> </a:t>
            </a:r>
            <a:r>
              <a:rPr lang="en-US" sz="1000" dirty="0" err="1" smtClean="0"/>
              <a:t>Pancoran</a:t>
            </a:r>
            <a:r>
              <a:rPr lang="en-US" sz="1000" dirty="0" smtClean="0"/>
              <a:t> </a:t>
            </a:r>
            <a:r>
              <a:rPr lang="en-US" sz="1000" dirty="0" err="1" smtClean="0"/>
              <a:t>Mas</a:t>
            </a:r>
            <a:r>
              <a:rPr lang="en-US" sz="1000" dirty="0" smtClean="0"/>
              <a:t> </a:t>
            </a:r>
            <a:r>
              <a:rPr lang="en-US" sz="1000" dirty="0" err="1" smtClean="0"/>
              <a:t>terdiri</a:t>
            </a:r>
            <a:r>
              <a:rPr lang="en-US" sz="1000" dirty="0" smtClean="0"/>
              <a:t> </a:t>
            </a:r>
            <a:r>
              <a:rPr lang="en-US" sz="1000" dirty="0" err="1" smtClean="0"/>
              <a:t>dari</a:t>
            </a:r>
            <a:r>
              <a:rPr lang="en-US" sz="1000" dirty="0" smtClean="0"/>
              <a:t> 6 </a:t>
            </a:r>
            <a:r>
              <a:rPr lang="en-US" sz="1000" dirty="0" err="1" smtClean="0"/>
              <a:t>kelurahan</a:t>
            </a:r>
            <a:r>
              <a:rPr lang="en-US" sz="1000" dirty="0" smtClean="0"/>
              <a:t> </a:t>
            </a:r>
            <a:r>
              <a:rPr lang="en-US" sz="1000" dirty="0" err="1" smtClean="0"/>
              <a:t>yaitu</a:t>
            </a:r>
            <a:r>
              <a:rPr lang="en-US" sz="1000" dirty="0" smtClean="0"/>
              <a:t> : </a:t>
            </a:r>
          </a:p>
          <a:p>
            <a:r>
              <a:rPr lang="en-US" sz="1000" dirty="0" err="1" smtClean="0">
                <a:hlinkClick r:id="rId6" tooltip="Depok, Pancoran Mas, Depok"/>
              </a:rPr>
              <a:t>Depok</a:t>
            </a:r>
            <a:endParaRPr lang="en-US" sz="1000" dirty="0" smtClean="0"/>
          </a:p>
          <a:p>
            <a:r>
              <a:rPr lang="en-US" sz="1000" dirty="0" err="1" smtClean="0">
                <a:hlinkClick r:id="rId7" tooltip="Depok Jaya, Pancoran Mas, Depok"/>
              </a:rPr>
              <a:t>Depok</a:t>
            </a:r>
            <a:r>
              <a:rPr lang="en-US" sz="1000" dirty="0" smtClean="0">
                <a:hlinkClick r:id="rId7" tooltip="Depok Jaya, Pancoran Mas, Depok"/>
              </a:rPr>
              <a:t> Jaya</a:t>
            </a:r>
            <a:endParaRPr lang="en-US" sz="1000" dirty="0" smtClean="0"/>
          </a:p>
          <a:p>
            <a:r>
              <a:rPr lang="en-US" sz="1000" dirty="0" err="1" smtClean="0">
                <a:hlinkClick r:id="rId8" tooltip="Pancoran Mas, Pancoran Mas, Depok"/>
              </a:rPr>
              <a:t>Pancoran</a:t>
            </a:r>
            <a:r>
              <a:rPr lang="en-US" sz="1000" dirty="0" smtClean="0">
                <a:hlinkClick r:id="rId8" tooltip="Pancoran Mas, Pancoran Mas, Depok"/>
              </a:rPr>
              <a:t> </a:t>
            </a:r>
            <a:r>
              <a:rPr lang="en-US" sz="1000" dirty="0" err="1" smtClean="0">
                <a:hlinkClick r:id="rId8" tooltip="Pancoran Mas, Pancoran Mas, Depok"/>
              </a:rPr>
              <a:t>Mas</a:t>
            </a:r>
            <a:endParaRPr lang="en-US" sz="1000" dirty="0" smtClean="0"/>
          </a:p>
          <a:p>
            <a:r>
              <a:rPr lang="en-US" sz="1000" dirty="0" err="1" smtClean="0">
                <a:hlinkClick r:id="rId9" tooltip="Mampang, Pancoran Mas, Depok"/>
              </a:rPr>
              <a:t>Mampang</a:t>
            </a:r>
            <a:endParaRPr lang="en-US" sz="1000" dirty="0" smtClean="0"/>
          </a:p>
          <a:p>
            <a:r>
              <a:rPr lang="en-US" sz="1000" dirty="0" err="1" smtClean="0">
                <a:hlinkClick r:id="rId10" tooltip="Rangkapan Jaya, Pancoran Mas, Depok"/>
              </a:rPr>
              <a:t>Rangkapan</a:t>
            </a:r>
            <a:r>
              <a:rPr lang="en-US" sz="1000" dirty="0" smtClean="0">
                <a:hlinkClick r:id="rId10" tooltip="Rangkapan Jaya, Pancoran Mas, Depok"/>
              </a:rPr>
              <a:t> Jaya</a:t>
            </a:r>
            <a:endParaRPr lang="en-US" sz="1000" dirty="0" smtClean="0"/>
          </a:p>
          <a:p>
            <a:pPr fontAlgn="base"/>
            <a:r>
              <a:rPr lang="en-US" sz="1000" dirty="0" err="1" smtClean="0">
                <a:hlinkClick r:id="rId11" tooltip="Rangkapan Jaya Baru, Pancoran Mas, Depok"/>
              </a:rPr>
              <a:t>Rangkapan</a:t>
            </a:r>
            <a:r>
              <a:rPr lang="en-US" sz="1000" dirty="0" smtClean="0">
                <a:hlinkClick r:id="rId11" tooltip="Rangkapan Jaya Baru, Pancoran Mas, Depok"/>
              </a:rPr>
              <a:t> Jaya </a:t>
            </a:r>
            <a:r>
              <a:rPr lang="en-US" sz="1000" dirty="0" err="1" smtClean="0">
                <a:hlinkClick r:id="rId11" tooltip="Rangkapan Jaya Baru, Pancoran Mas, Depok"/>
              </a:rPr>
              <a:t>Baru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Batas Wilayah:</a:t>
            </a:r>
            <a:br>
              <a:rPr lang="en-US" sz="1000" dirty="0" smtClean="0"/>
            </a:br>
            <a:r>
              <a:rPr lang="en-US" sz="1000" dirty="0" err="1" smtClean="0"/>
              <a:t>Sebelah</a:t>
            </a:r>
            <a:r>
              <a:rPr lang="en-US" sz="1000" dirty="0" smtClean="0"/>
              <a:t> Utara </a:t>
            </a:r>
            <a:r>
              <a:rPr lang="en-US" sz="1000" dirty="0" err="1" smtClean="0"/>
              <a:t>berbatasan</a:t>
            </a:r>
            <a:r>
              <a:rPr lang="en-US" sz="1000" dirty="0" smtClean="0"/>
              <a:t> </a:t>
            </a:r>
            <a:r>
              <a:rPr lang="en-US" sz="1000" dirty="0" err="1" smtClean="0"/>
              <a:t>dengan</a:t>
            </a:r>
            <a:r>
              <a:rPr lang="en-US" sz="1000" dirty="0" smtClean="0"/>
              <a:t> </a:t>
            </a:r>
            <a:r>
              <a:rPr lang="en-US" sz="1000" dirty="0" err="1" smtClean="0"/>
              <a:t>Kel</a:t>
            </a:r>
            <a:r>
              <a:rPr lang="en-US" sz="1000" dirty="0" smtClean="0"/>
              <a:t>. </a:t>
            </a:r>
            <a:r>
              <a:rPr lang="en-US" sz="1000" dirty="0" err="1" smtClean="0"/>
              <a:t>Depok</a:t>
            </a:r>
            <a:r>
              <a:rPr lang="en-US" sz="1000" dirty="0" smtClean="0"/>
              <a:t> Jaya </a:t>
            </a:r>
            <a:r>
              <a:rPr lang="en-US" sz="1000" dirty="0" err="1" smtClean="0"/>
              <a:t>dan</a:t>
            </a:r>
            <a:r>
              <a:rPr lang="en-US" sz="1000" dirty="0" smtClean="0"/>
              <a:t> </a:t>
            </a:r>
            <a:r>
              <a:rPr lang="en-US" sz="1000" dirty="0" err="1" smtClean="0"/>
              <a:t>Kel</a:t>
            </a:r>
            <a:r>
              <a:rPr lang="en-US" sz="1000" dirty="0" smtClean="0"/>
              <a:t>. </a:t>
            </a:r>
            <a:r>
              <a:rPr lang="en-US" sz="1000" dirty="0" err="1" smtClean="0"/>
              <a:t>Mampang</a:t>
            </a:r>
            <a:r>
              <a:rPr lang="en-US" sz="1000" dirty="0" smtClean="0"/>
              <a:t> </a:t>
            </a:r>
            <a:r>
              <a:rPr lang="en-US" sz="1000" dirty="0" err="1" smtClean="0"/>
              <a:t>Kec</a:t>
            </a:r>
            <a:r>
              <a:rPr lang="en-US" sz="1000" dirty="0" smtClean="0"/>
              <a:t>. </a:t>
            </a:r>
            <a:r>
              <a:rPr lang="en-US" sz="1000" dirty="0" err="1" smtClean="0"/>
              <a:t>Pancoran</a:t>
            </a:r>
            <a:r>
              <a:rPr lang="en-US" sz="1000" dirty="0" smtClean="0"/>
              <a:t> </a:t>
            </a:r>
            <a:r>
              <a:rPr lang="en-US" sz="1000" dirty="0" err="1" smtClean="0"/>
              <a:t>Mas</a:t>
            </a:r>
            <a:endParaRPr lang="en-US" sz="1000" dirty="0" smtClean="0"/>
          </a:p>
          <a:p>
            <a:pPr fontAlgn="base"/>
            <a:r>
              <a:rPr lang="en-US" sz="1000" dirty="0" err="1" smtClean="0"/>
              <a:t>Sebelah</a:t>
            </a:r>
            <a:r>
              <a:rPr lang="en-US" sz="1000" dirty="0" smtClean="0"/>
              <a:t> </a:t>
            </a:r>
            <a:r>
              <a:rPr lang="en-US" sz="1000" dirty="0" err="1" smtClean="0"/>
              <a:t>Timur</a:t>
            </a:r>
            <a:r>
              <a:rPr lang="en-US" sz="1000" dirty="0" smtClean="0"/>
              <a:t> </a:t>
            </a:r>
            <a:r>
              <a:rPr lang="en-US" sz="1000" dirty="0" err="1" smtClean="0"/>
              <a:t>berbatasan</a:t>
            </a:r>
            <a:r>
              <a:rPr lang="en-US" sz="1000" dirty="0" smtClean="0"/>
              <a:t> </a:t>
            </a:r>
            <a:r>
              <a:rPr lang="en-US" sz="1000" dirty="0" err="1" smtClean="0"/>
              <a:t>dengan</a:t>
            </a:r>
            <a:r>
              <a:rPr lang="en-US" sz="1000" dirty="0" smtClean="0"/>
              <a:t> </a:t>
            </a:r>
            <a:r>
              <a:rPr lang="en-US" sz="1000" dirty="0" err="1" smtClean="0"/>
              <a:t>Kel</a:t>
            </a:r>
            <a:r>
              <a:rPr lang="en-US" sz="1000" dirty="0" smtClean="0"/>
              <a:t>. </a:t>
            </a:r>
            <a:r>
              <a:rPr lang="en-US" sz="1000" dirty="0" err="1" smtClean="0"/>
              <a:t>Kelurahan</a:t>
            </a:r>
            <a:r>
              <a:rPr lang="en-US" sz="1000" dirty="0" smtClean="0"/>
              <a:t> </a:t>
            </a:r>
            <a:r>
              <a:rPr lang="en-US" sz="1000" dirty="0" err="1" smtClean="0"/>
              <a:t>Depok</a:t>
            </a:r>
            <a:r>
              <a:rPr lang="en-US" sz="1000" dirty="0" smtClean="0"/>
              <a:t> </a:t>
            </a:r>
            <a:r>
              <a:rPr lang="en-US" sz="1000" dirty="0" err="1" smtClean="0"/>
              <a:t>Kec</a:t>
            </a:r>
            <a:r>
              <a:rPr lang="en-US" sz="1000" dirty="0" smtClean="0"/>
              <a:t>. </a:t>
            </a:r>
            <a:r>
              <a:rPr lang="en-US" sz="1000" dirty="0" err="1" smtClean="0"/>
              <a:t>Pancoran</a:t>
            </a:r>
            <a:r>
              <a:rPr lang="en-US" sz="1000" dirty="0" smtClean="0"/>
              <a:t> </a:t>
            </a:r>
            <a:r>
              <a:rPr lang="en-US" sz="1000" dirty="0" err="1" smtClean="0"/>
              <a:t>Mas</a:t>
            </a:r>
            <a:endParaRPr lang="en-US" sz="1000" dirty="0" smtClean="0"/>
          </a:p>
          <a:p>
            <a:pPr fontAlgn="base"/>
            <a:r>
              <a:rPr lang="en-US" sz="1000" dirty="0" err="1" smtClean="0"/>
              <a:t>Sebelah</a:t>
            </a:r>
            <a:r>
              <a:rPr lang="en-US" sz="1000" dirty="0" smtClean="0"/>
              <a:t> Selatan </a:t>
            </a:r>
            <a:r>
              <a:rPr lang="en-US" sz="1000" dirty="0" err="1" smtClean="0"/>
              <a:t>berbatasan</a:t>
            </a:r>
            <a:r>
              <a:rPr lang="en-US" sz="1000" dirty="0" smtClean="0"/>
              <a:t> </a:t>
            </a:r>
            <a:r>
              <a:rPr lang="en-US" sz="1000" dirty="0" err="1" smtClean="0"/>
              <a:t>dengan</a:t>
            </a:r>
            <a:r>
              <a:rPr lang="en-US" sz="1000" dirty="0" smtClean="0"/>
              <a:t> </a:t>
            </a:r>
            <a:r>
              <a:rPr lang="en-US" sz="1000" dirty="0" err="1" smtClean="0"/>
              <a:t>Kel</a:t>
            </a:r>
            <a:r>
              <a:rPr lang="en-US" sz="1000" dirty="0" smtClean="0"/>
              <a:t>. </a:t>
            </a:r>
            <a:r>
              <a:rPr lang="en-US" sz="1000" dirty="0" err="1" smtClean="0"/>
              <a:t>Cipayung</a:t>
            </a:r>
            <a:r>
              <a:rPr lang="en-US" sz="1000" dirty="0" smtClean="0"/>
              <a:t> </a:t>
            </a:r>
            <a:r>
              <a:rPr lang="en-US" sz="1000" dirty="0" err="1" smtClean="0"/>
              <a:t>dan</a:t>
            </a:r>
            <a:r>
              <a:rPr lang="en-US" sz="1000" dirty="0" smtClean="0"/>
              <a:t> </a:t>
            </a:r>
            <a:r>
              <a:rPr lang="en-US" sz="1000" dirty="0" err="1" smtClean="0"/>
              <a:t>Kel</a:t>
            </a:r>
            <a:r>
              <a:rPr lang="en-US" sz="1000" dirty="0" smtClean="0"/>
              <a:t>. </a:t>
            </a:r>
            <a:r>
              <a:rPr lang="en-US" sz="1000" dirty="0" err="1" smtClean="0"/>
              <a:t>Ratu</a:t>
            </a:r>
            <a:r>
              <a:rPr lang="en-US" sz="1000" dirty="0" smtClean="0"/>
              <a:t> Jaya </a:t>
            </a:r>
            <a:r>
              <a:rPr lang="en-US" sz="1000" dirty="0" err="1" smtClean="0"/>
              <a:t>Kec</a:t>
            </a:r>
            <a:r>
              <a:rPr lang="en-US" sz="1000" dirty="0" smtClean="0"/>
              <a:t>. </a:t>
            </a:r>
            <a:r>
              <a:rPr lang="en-US" sz="1000" dirty="0" err="1" smtClean="0"/>
              <a:t>Cipayung</a:t>
            </a:r>
            <a:endParaRPr lang="en-US" sz="1000" dirty="0" smtClean="0"/>
          </a:p>
          <a:p>
            <a:pPr fontAlgn="base"/>
            <a:r>
              <a:rPr lang="en-US" sz="1000" dirty="0" err="1" smtClean="0"/>
              <a:t>Sebelah</a:t>
            </a:r>
            <a:r>
              <a:rPr lang="en-US" sz="1000" dirty="0" smtClean="0"/>
              <a:t> Barat </a:t>
            </a:r>
            <a:r>
              <a:rPr lang="en-US" sz="1000" dirty="0" err="1" smtClean="0"/>
              <a:t>berbatasan</a:t>
            </a:r>
            <a:r>
              <a:rPr lang="en-US" sz="1000" dirty="0" smtClean="0"/>
              <a:t> </a:t>
            </a:r>
            <a:r>
              <a:rPr lang="en-US" sz="1000" dirty="0" err="1" smtClean="0"/>
              <a:t>dengan</a:t>
            </a:r>
            <a:r>
              <a:rPr lang="en-US" sz="1000" dirty="0" smtClean="0"/>
              <a:t> </a:t>
            </a:r>
            <a:r>
              <a:rPr lang="en-US" sz="1000" dirty="0" err="1" smtClean="0"/>
              <a:t>Kel</a:t>
            </a:r>
            <a:r>
              <a:rPr lang="en-US" sz="1000" dirty="0" smtClean="0"/>
              <a:t>. </a:t>
            </a:r>
            <a:r>
              <a:rPr lang="en-US" sz="1000" dirty="0" err="1" smtClean="0"/>
              <a:t>Rangkapan</a:t>
            </a:r>
            <a:r>
              <a:rPr lang="en-US" sz="1000" dirty="0" smtClean="0"/>
              <a:t> Jaya </a:t>
            </a:r>
            <a:r>
              <a:rPr lang="en-US" sz="1000" dirty="0" err="1" smtClean="0"/>
              <a:t>Kec</a:t>
            </a:r>
            <a:r>
              <a:rPr lang="en-US" sz="1000" dirty="0" smtClean="0"/>
              <a:t>. </a:t>
            </a:r>
            <a:r>
              <a:rPr lang="en-US" sz="1000" dirty="0" err="1" smtClean="0"/>
              <a:t>Pancoran</a:t>
            </a:r>
            <a:r>
              <a:rPr lang="en-US" sz="1000" dirty="0" smtClean="0"/>
              <a:t> </a:t>
            </a:r>
            <a:r>
              <a:rPr lang="en-US" sz="1000" dirty="0" err="1" smtClean="0"/>
              <a:t>Mas</a:t>
            </a:r>
            <a:endParaRPr lang="en-US" sz="1000" dirty="0" smtClean="0"/>
          </a:p>
          <a:p>
            <a:endParaRPr lang="en-US" sz="1000" dirty="0"/>
          </a:p>
        </p:txBody>
      </p:sp>
      <p:pic>
        <p:nvPicPr>
          <p:cNvPr id="6" name="Picture 5" descr="peta witel bogo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43" y="590562"/>
            <a:ext cx="4214810" cy="2857523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43" y="3538259"/>
            <a:ext cx="1285884" cy="3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6609" y="4230092"/>
            <a:ext cx="142876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551" y="3922209"/>
            <a:ext cx="107157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7">
            <a:extLst>
              <a:ext uri="{FF2B5EF4-FFF2-40B4-BE49-F238E27FC236}">
                <a16:creationId xmlns="" xmlns:a16="http://schemas.microsoft.com/office/drawing/2014/main" id="{396C55C0-69FC-4795-88BB-77027EC2C3EB}"/>
              </a:ext>
            </a:extLst>
          </p:cNvPr>
          <p:cNvSpPr/>
          <p:nvPr/>
        </p:nvSpPr>
        <p:spPr>
          <a:xfrm>
            <a:off x="0" y="20722"/>
            <a:ext cx="3585120" cy="54124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tIns="34133">
            <a:spAutoFit/>
          </a:bodyPr>
          <a:lstStyle/>
          <a:p>
            <a:pPr defTabSz="914156"/>
            <a:r>
              <a:rPr lang="en-ID" sz="2655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 PANCORAN MAS</a:t>
            </a:r>
            <a:endParaRPr lang="en-US" sz="2655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88676" y="1071548"/>
            <a:ext cx="491061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94702" y="238805"/>
            <a:ext cx="10166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3600" b="1" cap="none" spc="0" dirty="0">
                <a:ln w="0"/>
                <a:effectLst/>
                <a:latin typeface="Century Gothic" panose="020B0502020202020204" pitchFamily="34" charset="0"/>
              </a:rPr>
              <a:t>REV</a:t>
            </a:r>
            <a:endParaRPr lang="en-US" sz="3600" b="1" cap="none" spc="0" dirty="0">
              <a:ln w="0"/>
              <a:effectLst/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46355" y="919015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smtClean="0">
                <a:latin typeface="Century Gothic" pitchFamily="34" charset="0"/>
              </a:rPr>
              <a:t>2,105 </a:t>
            </a:r>
            <a:r>
              <a:rPr lang="en-ID" sz="2000" b="1" dirty="0">
                <a:latin typeface="Century Gothic" pitchFamily="34" charset="0"/>
              </a:rPr>
              <a:t>M</a:t>
            </a:r>
            <a:endParaRPr lang="id-ID" sz="2000" b="1" dirty="0">
              <a:latin typeface="Century Gothic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690417" y="913254"/>
            <a:ext cx="1044000" cy="1588"/>
          </a:xfrm>
          <a:prstGeom prst="line">
            <a:avLst/>
          </a:prstGeom>
          <a:ln w="38100">
            <a:solidFill>
              <a:srgbClr val="FFC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34573" y="352755"/>
            <a:ext cx="14523" cy="1390299"/>
          </a:xfrm>
          <a:prstGeom prst="line">
            <a:avLst/>
          </a:prstGeom>
          <a:ln>
            <a:solidFill>
              <a:srgbClr val="FFCD2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02509" y="1552127"/>
            <a:ext cx="6270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800" b="1" i="1" dirty="0" smtClean="0">
                <a:latin typeface="Century Gothic" panose="020B0502020202020204" pitchFamily="34" charset="0"/>
              </a:rPr>
              <a:t>Oct </a:t>
            </a:r>
            <a:r>
              <a:rPr lang="en-ID" sz="800" b="1" i="1" dirty="0">
                <a:latin typeface="Century Gothic" panose="020B0502020202020204" pitchFamily="34" charset="0"/>
              </a:rPr>
              <a:t>2020</a:t>
            </a:r>
            <a:endParaRPr lang="id-ID" sz="800" b="1" i="1" dirty="0"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17762" y="485026"/>
            <a:ext cx="79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latin typeface="Century Gothic" pitchFamily="34" charset="0"/>
              </a:rPr>
              <a:t>Ach</a:t>
            </a:r>
            <a:endParaRPr lang="id-ID" sz="2000" b="1" dirty="0">
              <a:latin typeface="Century Gothic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324913" y="784781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600" b="1" dirty="0" smtClean="0">
                <a:latin typeface="Century Gothic" panose="020B0502020202020204" pitchFamily="34" charset="0"/>
              </a:rPr>
              <a:t>110,5%</a:t>
            </a:r>
            <a:endParaRPr lang="id-ID" sz="1600" b="1" dirty="0"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37864" y="1103410"/>
            <a:ext cx="102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>
                <a:latin typeface="Century Gothic" pitchFamily="34" charset="0"/>
              </a:rPr>
              <a:t>MoM</a:t>
            </a:r>
            <a:endParaRPr lang="id-ID" sz="2000" b="1" dirty="0">
              <a:latin typeface="Century Gothic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70606" y="1404806"/>
            <a:ext cx="649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600" b="1" dirty="0" smtClean="0">
                <a:latin typeface="Century Gothic" panose="020B0502020202020204" pitchFamily="34" charset="0"/>
              </a:rPr>
              <a:t>1,6%</a:t>
            </a:r>
            <a:endParaRPr lang="id-ID" sz="1600" b="1" dirty="0">
              <a:latin typeface="Century Gothic" panose="020B0502020202020204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 flipV="1">
            <a:off x="8942004" y="1178168"/>
            <a:ext cx="318437" cy="327239"/>
          </a:xfrm>
          <a:prstGeom prst="down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CC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40551" y="242008"/>
            <a:ext cx="7585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3600" b="1" dirty="0">
                <a:ln w="0"/>
                <a:latin typeface="Century Gothic" panose="020B0502020202020204" pitchFamily="34" charset="0"/>
              </a:rPr>
              <a:t>LIS</a:t>
            </a:r>
            <a:endParaRPr lang="en-US" sz="3600" b="1" cap="none" spc="0" dirty="0">
              <a:ln w="0"/>
              <a:effectLst/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2464" y="923182"/>
            <a:ext cx="113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smtClean="0">
                <a:latin typeface="Century Gothic" pitchFamily="34" charset="0"/>
              </a:rPr>
              <a:t>11.689</a:t>
            </a:r>
            <a:endParaRPr lang="id-ID" sz="2000" b="1" dirty="0">
              <a:latin typeface="Century Gothic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33120" y="1298420"/>
            <a:ext cx="5886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100" b="1" dirty="0">
                <a:latin typeface="Century Gothic" panose="020B0502020202020204" pitchFamily="34" charset="0"/>
              </a:rPr>
              <a:t>TOTAL</a:t>
            </a:r>
            <a:endParaRPr lang="id-ID" sz="1100" b="1" dirty="0">
              <a:latin typeface="Century Gothic" panose="020B0502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892262" y="896362"/>
            <a:ext cx="1044000" cy="1588"/>
          </a:xfrm>
          <a:prstGeom prst="line">
            <a:avLst/>
          </a:prstGeom>
          <a:ln w="38100">
            <a:solidFill>
              <a:srgbClr val="FFC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39657" y="314800"/>
            <a:ext cx="14523" cy="1390299"/>
          </a:xfrm>
          <a:prstGeom prst="line">
            <a:avLst/>
          </a:prstGeom>
          <a:ln>
            <a:solidFill>
              <a:srgbClr val="FFCD2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203734" y="238805"/>
            <a:ext cx="11544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3600" b="1" cap="none" spc="0" dirty="0">
                <a:ln w="0"/>
                <a:effectLst/>
                <a:latin typeface="Century Gothic" panose="020B0502020202020204" pitchFamily="34" charset="0"/>
              </a:rPr>
              <a:t>ODP</a:t>
            </a:r>
            <a:endParaRPr lang="en-US" sz="3600" b="1" cap="none" spc="0" dirty="0">
              <a:ln w="0"/>
              <a:effectLst/>
              <a:latin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19437" y="931493"/>
            <a:ext cx="93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smtClean="0">
                <a:latin typeface="Century Gothic" pitchFamily="34" charset="0"/>
              </a:rPr>
              <a:t>942</a:t>
            </a:r>
            <a:endParaRPr lang="id-ID" sz="2000" b="1" dirty="0">
              <a:latin typeface="Century Gothic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94274" y="1295217"/>
            <a:ext cx="5886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100" b="1" dirty="0">
                <a:latin typeface="Century Gothic" panose="020B0502020202020204" pitchFamily="34" charset="0"/>
              </a:rPr>
              <a:t>TOTAL</a:t>
            </a:r>
            <a:endParaRPr lang="id-ID" sz="1100" b="1" dirty="0">
              <a:latin typeface="Century Gothic" panose="020B0502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253416" y="893159"/>
            <a:ext cx="1044000" cy="1588"/>
          </a:xfrm>
          <a:prstGeom prst="line">
            <a:avLst/>
          </a:prstGeom>
          <a:ln w="38100">
            <a:solidFill>
              <a:srgbClr val="FFC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42176" y="1543090"/>
            <a:ext cx="6751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800" b="1" i="1" dirty="0">
                <a:latin typeface="Century Gothic" panose="020B0502020202020204" pitchFamily="34" charset="0"/>
              </a:rPr>
              <a:t>*Sep 2020</a:t>
            </a:r>
            <a:endParaRPr lang="id-ID" sz="800" b="1" i="1" dirty="0">
              <a:latin typeface="Century Gothic" panose="020B0502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504685" y="294124"/>
            <a:ext cx="14523" cy="1390299"/>
          </a:xfrm>
          <a:prstGeom prst="line">
            <a:avLst/>
          </a:prstGeom>
          <a:ln>
            <a:solidFill>
              <a:srgbClr val="FFCD2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071797" y="1543090"/>
            <a:ext cx="6751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800" b="1" i="1" dirty="0">
                <a:latin typeface="Century Gothic" panose="020B0502020202020204" pitchFamily="34" charset="0"/>
              </a:rPr>
              <a:t>*Sep 2020</a:t>
            </a:r>
            <a:endParaRPr lang="id-ID" sz="800" b="1" i="1" dirty="0">
              <a:latin typeface="Century Gothic" panose="020B0502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9426257" y="2342752"/>
            <a:ext cx="1892678" cy="1004633"/>
            <a:chOff x="3408979" y="2571879"/>
            <a:chExt cx="1892678" cy="1004633"/>
          </a:xfrm>
        </p:grpSpPr>
        <p:sp>
          <p:nvSpPr>
            <p:cNvPr id="44" name="Rectangle 43"/>
            <p:cNvSpPr/>
            <p:nvPr/>
          </p:nvSpPr>
          <p:spPr>
            <a:xfrm>
              <a:off x="3408979" y="2571879"/>
              <a:ext cx="185339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ID" sz="2400" b="1" dirty="0" err="1">
                  <a:ln w="0"/>
                  <a:solidFill>
                    <a:srgbClr val="C00000"/>
                  </a:solidFill>
                  <a:latin typeface="Century Gothic" panose="020B0502020202020204" pitchFamily="34" charset="0"/>
                </a:rPr>
                <a:t>Saldo</a:t>
              </a:r>
              <a:r>
                <a:rPr lang="en-ID" sz="2400" b="1" dirty="0">
                  <a:ln w="0"/>
                  <a:solidFill>
                    <a:srgbClr val="C00000"/>
                  </a:solidFill>
                  <a:latin typeface="Century Gothic" panose="020B0502020202020204" pitchFamily="34" charset="0"/>
                </a:rPr>
                <a:t> GGN</a:t>
              </a:r>
              <a:endParaRPr lang="en-US" sz="2400" b="1" cap="none" spc="0" dirty="0">
                <a:ln w="0"/>
                <a:solidFill>
                  <a:srgbClr val="C00000"/>
                </a:solidFill>
                <a:effectLst/>
                <a:latin typeface="Century Gothic" panose="020B0502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4157" y="3050743"/>
              <a:ext cx="171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b="1" dirty="0" smtClean="0">
                  <a:solidFill>
                    <a:srgbClr val="C00000"/>
                  </a:solidFill>
                  <a:latin typeface="Century Gothic" pitchFamily="34" charset="0"/>
                </a:rPr>
                <a:t>35 </a:t>
              </a:r>
              <a:r>
                <a:rPr lang="en-ID" b="1" dirty="0" err="1">
                  <a:solidFill>
                    <a:srgbClr val="C00000"/>
                  </a:solidFill>
                  <a:latin typeface="Century Gothic" pitchFamily="34" charset="0"/>
                </a:rPr>
                <a:t>Tiket</a:t>
              </a:r>
              <a:r>
                <a:rPr lang="en-ID" b="1" dirty="0">
                  <a:solidFill>
                    <a:srgbClr val="C00000"/>
                  </a:solidFill>
                  <a:latin typeface="Century Gothic" pitchFamily="34" charset="0"/>
                </a:rPr>
                <a:t>/</a:t>
              </a:r>
              <a:r>
                <a:rPr lang="en-ID" b="1" dirty="0" err="1">
                  <a:solidFill>
                    <a:srgbClr val="C00000"/>
                  </a:solidFill>
                  <a:latin typeface="Century Gothic" pitchFamily="34" charset="0"/>
                </a:rPr>
                <a:t>hari</a:t>
              </a:r>
              <a:endParaRPr lang="id-ID" b="1" dirty="0">
                <a:solidFill>
                  <a:srgbClr val="C00000"/>
                </a:solidFill>
                <a:latin typeface="Century Gothic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511367" y="3020188"/>
              <a:ext cx="1703389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818769" y="3361068"/>
              <a:ext cx="98616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800" b="1" i="1" dirty="0">
                  <a:latin typeface="Century Gothic" panose="020B0502020202020204" pitchFamily="34" charset="0"/>
                </a:rPr>
                <a:t>*Rata2 Sep 2020</a:t>
              </a:r>
              <a:endParaRPr lang="id-ID" sz="800" b="1" i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58736" y="2078954"/>
            <a:ext cx="4169956" cy="1126967"/>
            <a:chOff x="3339557" y="2516428"/>
            <a:chExt cx="4169956" cy="1126967"/>
          </a:xfrm>
        </p:grpSpPr>
        <p:sp>
          <p:nvSpPr>
            <p:cNvPr id="54" name="Rectangle 53"/>
            <p:cNvSpPr/>
            <p:nvPr/>
          </p:nvSpPr>
          <p:spPr>
            <a:xfrm>
              <a:off x="3339557" y="2516428"/>
              <a:ext cx="290335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ID" sz="3200" b="1" dirty="0" err="1">
                  <a:ln w="0"/>
                  <a:solidFill>
                    <a:srgbClr val="C00000"/>
                  </a:solidFill>
                  <a:latin typeface="Century Gothic" panose="020B0502020202020204" pitchFamily="34" charset="0"/>
                </a:rPr>
                <a:t>Saldo</a:t>
              </a:r>
              <a:r>
                <a:rPr lang="en-ID" sz="3200" b="1" dirty="0">
                  <a:ln w="0"/>
                  <a:solidFill>
                    <a:srgbClr val="C00000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3200" b="1" dirty="0" err="1">
                  <a:ln w="0"/>
                  <a:solidFill>
                    <a:srgbClr val="C00000"/>
                  </a:solidFill>
                  <a:latin typeface="Century Gothic" panose="020B0502020202020204" pitchFamily="34" charset="0"/>
                </a:rPr>
                <a:t>Unspec</a:t>
              </a:r>
              <a:endParaRPr lang="en-US" sz="3200" b="1" cap="none" spc="0" dirty="0">
                <a:ln w="0"/>
                <a:solidFill>
                  <a:srgbClr val="C00000"/>
                </a:solidFill>
                <a:effectLst/>
                <a:latin typeface="Century Gothic" panose="020B0502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55927" y="3180333"/>
              <a:ext cx="1229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b="1" dirty="0" smtClean="0">
                  <a:solidFill>
                    <a:srgbClr val="C00000"/>
                  </a:solidFill>
                  <a:latin typeface="Century Gothic" pitchFamily="34" charset="0"/>
                </a:rPr>
                <a:t>484 </a:t>
              </a:r>
              <a:r>
                <a:rPr lang="en-ID" b="1" dirty="0">
                  <a:solidFill>
                    <a:srgbClr val="C00000"/>
                  </a:solidFill>
                  <a:latin typeface="Century Gothic" pitchFamily="34" charset="0"/>
                </a:rPr>
                <a:t>SSL</a:t>
              </a:r>
              <a:endParaRPr lang="id-ID" b="1" dirty="0">
                <a:solidFill>
                  <a:srgbClr val="C00000"/>
                </a:solidFill>
                <a:latin typeface="Century Gothic" pitchFamily="34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3533734" y="3101203"/>
              <a:ext cx="2515006" cy="945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3666847" y="3421019"/>
              <a:ext cx="76815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800" b="1" i="1" dirty="0">
                  <a:latin typeface="Century Gothic" panose="020B0502020202020204" pitchFamily="34" charset="0"/>
                </a:rPr>
                <a:t>*21 Jul 2020</a:t>
              </a:r>
              <a:endParaRPr lang="id-ID" sz="800" b="1" i="1" dirty="0">
                <a:latin typeface="Century Gothic" panose="020B0502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76712" y="3199839"/>
              <a:ext cx="52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1" dirty="0">
                  <a:latin typeface="Century Gothic" pitchFamily="34" charset="0"/>
                </a:rPr>
                <a:t>&gt;&gt; </a:t>
              </a:r>
              <a:endParaRPr lang="id-ID" sz="1600" b="1" dirty="0">
                <a:latin typeface="Century Gothic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96965" y="3180333"/>
              <a:ext cx="100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b="1" dirty="0" smtClean="0">
                  <a:solidFill>
                    <a:srgbClr val="C00000"/>
                  </a:solidFill>
                  <a:latin typeface="Century Gothic" pitchFamily="34" charset="0"/>
                </a:rPr>
                <a:t>429 </a:t>
              </a:r>
              <a:r>
                <a:rPr lang="en-ID" b="1" dirty="0">
                  <a:solidFill>
                    <a:srgbClr val="C00000"/>
                  </a:solidFill>
                  <a:latin typeface="Century Gothic" pitchFamily="34" charset="0"/>
                </a:rPr>
                <a:t>SSL</a:t>
              </a:r>
              <a:endParaRPr lang="id-ID" b="1" dirty="0">
                <a:solidFill>
                  <a:srgbClr val="C00000"/>
                </a:solidFill>
                <a:latin typeface="Century Gothic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55831" y="3427951"/>
              <a:ext cx="81945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800" b="1" i="1" dirty="0">
                  <a:latin typeface="Century Gothic" panose="020B0502020202020204" pitchFamily="34" charset="0"/>
                </a:rPr>
                <a:t>*17 Sep 2020</a:t>
              </a:r>
              <a:endParaRPr lang="id-ID" sz="800" b="1" i="1" dirty="0">
                <a:latin typeface="Century Gothic" panose="020B0502020202020204" pitchFamily="34" charset="0"/>
              </a:endParaRPr>
            </a:p>
          </p:txBody>
        </p:sp>
        <p:sp>
          <p:nvSpPr>
            <p:cNvPr id="61" name="Down Arrow 60"/>
            <p:cNvSpPr/>
            <p:nvPr/>
          </p:nvSpPr>
          <p:spPr>
            <a:xfrm rot="10800000" flipV="1">
              <a:off x="4868451" y="3245018"/>
              <a:ext cx="318437" cy="327239"/>
            </a:xfrm>
            <a:prstGeom prst="downArrow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296233" y="2745022"/>
              <a:ext cx="1126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b="1" dirty="0" smtClean="0">
                  <a:latin typeface="Century Gothic" pitchFamily="34" charset="0"/>
                </a:rPr>
                <a:t>3.67%</a:t>
              </a:r>
              <a:endParaRPr lang="id-ID" sz="2400" b="1" dirty="0">
                <a:latin typeface="Century Gothic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72830" y="3143293"/>
              <a:ext cx="1436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b="1" dirty="0">
                  <a:latin typeface="Century Gothic" pitchFamily="34" charset="0"/>
                </a:rPr>
                <a:t>Dari Total LIS</a:t>
              </a:r>
              <a:endParaRPr lang="id-ID" sz="1400" b="1" dirty="0">
                <a:latin typeface="Century Gothic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959630" y="3939510"/>
            <a:ext cx="3083437" cy="2759919"/>
            <a:chOff x="8836942" y="3761678"/>
            <a:chExt cx="3083437" cy="2759919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2620" y="4391155"/>
              <a:ext cx="380132" cy="435276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9049734" y="6003186"/>
              <a:ext cx="8580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b="1" dirty="0">
                  <a:latin typeface="Century Gothic" pitchFamily="34" charset="0"/>
                </a:rPr>
                <a:t>5</a:t>
              </a:r>
              <a:r>
                <a:rPr lang="en-ID" sz="1400" b="1" dirty="0" smtClean="0">
                  <a:latin typeface="Century Gothic" pitchFamily="34" charset="0"/>
                </a:rPr>
                <a:t> </a:t>
              </a:r>
              <a:r>
                <a:rPr lang="en-ID" sz="1400" b="1" dirty="0">
                  <a:latin typeface="Century Gothic" pitchFamily="34" charset="0"/>
                </a:rPr>
                <a:t>IOAN</a:t>
              </a:r>
              <a:endParaRPr lang="id-ID" sz="1400" b="1" dirty="0">
                <a:latin typeface="Century Gothic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000647" y="5937593"/>
              <a:ext cx="952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b="1" dirty="0">
                  <a:latin typeface="Century Gothic" pitchFamily="34" charset="0"/>
                </a:rPr>
                <a:t>4</a:t>
              </a:r>
              <a:r>
                <a:rPr lang="en-ID" sz="1400" b="1" dirty="0" smtClean="0">
                  <a:latin typeface="Century Gothic" pitchFamily="34" charset="0"/>
                </a:rPr>
                <a:t> </a:t>
              </a:r>
              <a:r>
                <a:rPr lang="en-ID" sz="1400" b="1" dirty="0" err="1" smtClean="0">
                  <a:latin typeface="Century Gothic" pitchFamily="34" charset="0"/>
                </a:rPr>
                <a:t>Bantek</a:t>
              </a:r>
              <a:r>
                <a:rPr lang="en-ID" sz="1400" b="1" dirty="0" smtClean="0">
                  <a:latin typeface="Century Gothic" pitchFamily="34" charset="0"/>
                </a:rPr>
                <a:t> </a:t>
              </a:r>
              <a:r>
                <a:rPr lang="en-ID" sz="1400" b="1" dirty="0" err="1" smtClean="0">
                  <a:latin typeface="Century Gothic" pitchFamily="34" charset="0"/>
                </a:rPr>
                <a:t>Tetap</a:t>
              </a:r>
              <a:endParaRPr lang="id-ID" sz="1400" b="1" dirty="0">
                <a:latin typeface="Century Gothic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030761" y="3794731"/>
              <a:ext cx="2580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000" b="1" dirty="0" err="1">
                  <a:latin typeface="Century Gothic" pitchFamily="34" charset="0"/>
                </a:rPr>
                <a:t>Kekuatan</a:t>
              </a:r>
              <a:r>
                <a:rPr lang="en-ID" sz="2000" b="1" dirty="0">
                  <a:latin typeface="Century Gothic" pitchFamily="34" charset="0"/>
                </a:rPr>
                <a:t> Resource</a:t>
              </a:r>
              <a:endParaRPr lang="id-ID" sz="2000" b="1" dirty="0">
                <a:latin typeface="Century Gothic" pitchFamily="34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9030761" y="4174488"/>
              <a:ext cx="2519493" cy="2395"/>
            </a:xfrm>
            <a:prstGeom prst="line">
              <a:avLst/>
            </a:prstGeom>
            <a:ln w="38100">
              <a:solidFill>
                <a:srgbClr val="FFCD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/>
            <p:cNvSpPr/>
            <p:nvPr/>
          </p:nvSpPr>
          <p:spPr>
            <a:xfrm>
              <a:off x="8836942" y="3761678"/>
              <a:ext cx="3083437" cy="2759919"/>
            </a:xfrm>
            <a:prstGeom prst="roundRect">
              <a:avLst>
                <a:gd name="adj" fmla="val 12744"/>
              </a:avLst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lIns="91423" tIns="45715" rIns="91423" bIns="45715" rtlCol="0" anchor="ctr"/>
            <a:lstStyle/>
            <a:p>
              <a:pPr algn="ctr" defTabSz="914358">
                <a:defRPr/>
              </a:pPr>
              <a:endParaRPr lang="id-ID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476902" y="4596493"/>
              <a:ext cx="10038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1100" b="1" dirty="0" err="1" smtClean="0">
                  <a:latin typeface="Century Gothic" panose="020B0502020202020204" pitchFamily="34" charset="0"/>
                </a:rPr>
                <a:t>Mitra</a:t>
              </a:r>
              <a:r>
                <a:rPr lang="en-ID" sz="1100" b="1" dirty="0">
                  <a:latin typeface="Century Gothic" panose="020B0502020202020204" pitchFamily="34" charset="0"/>
                </a:rPr>
                <a:t> </a:t>
              </a:r>
              <a:r>
                <a:rPr lang="en-ID" sz="1100" b="1" dirty="0" smtClean="0">
                  <a:latin typeface="Century Gothic" panose="020B0502020202020204" pitchFamily="34" charset="0"/>
                </a:rPr>
                <a:t>PUTIJA</a:t>
              </a:r>
              <a:endParaRPr lang="id-ID" sz="11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049559" y="5092907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id-ID" sz="800" b="1" i="1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391" y="3845201"/>
            <a:ext cx="4299644" cy="563486"/>
          </a:xfrm>
          <a:prstGeom prst="rect">
            <a:avLst/>
          </a:prstGeom>
        </p:spPr>
      </p:pic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30172"/>
              </p:ext>
            </p:extLst>
          </p:nvPr>
        </p:nvGraphicFramePr>
        <p:xfrm>
          <a:off x="4544391" y="4372673"/>
          <a:ext cx="4285755" cy="28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60"/>
                <a:gridCol w="431539"/>
                <a:gridCol w="482861"/>
                <a:gridCol w="412726"/>
                <a:gridCol w="385792"/>
                <a:gridCol w="385791"/>
                <a:gridCol w="496017"/>
                <a:gridCol w="454682"/>
                <a:gridCol w="523573"/>
                <a:gridCol w="372014"/>
              </a:tblGrid>
              <a:tr h="283662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linkClick r:id="rId18"/>
                        </a:rPr>
                        <a:t>9</a:t>
                      </a:r>
                      <a:endParaRPr lang="en-US" sz="10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dirty="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dirty="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  <a:endParaRPr lang="en-US" sz="10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linkClick r:id="rId18"/>
                        </a:rPr>
                        <a:t>36</a:t>
                      </a:r>
                      <a:endParaRPr lang="en-US" sz="10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dirty="0">
                          <a:solidFill>
                            <a:schemeClr val="tx1"/>
                          </a:solidFill>
                          <a:effectLst/>
                        </a:rPr>
                        <a:t>368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dirty="0">
                          <a:solidFill>
                            <a:schemeClr val="tx1"/>
                          </a:solidFill>
                          <a:effectLst/>
                        </a:rPr>
                        <a:t>368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  <a:endParaRPr lang="en-US" sz="10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3" name="Picture 8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4299" y="4649447"/>
            <a:ext cx="4339735" cy="261430"/>
          </a:xfrm>
          <a:prstGeom prst="rect">
            <a:avLst/>
          </a:prstGeom>
        </p:spPr>
      </p:pic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42999"/>
              </p:ext>
            </p:extLst>
          </p:nvPr>
        </p:nvGraphicFramePr>
        <p:xfrm>
          <a:off x="4556636" y="4912303"/>
          <a:ext cx="4273508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06"/>
                <a:gridCol w="347386"/>
                <a:gridCol w="425906"/>
                <a:gridCol w="467122"/>
                <a:gridCol w="384689"/>
                <a:gridCol w="384688"/>
                <a:gridCol w="494600"/>
                <a:gridCol w="453383"/>
                <a:gridCol w="522078"/>
                <a:gridCol w="370950"/>
              </a:tblGrid>
              <a:tr h="393294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hlinkClick r:id="rId18"/>
                        </a:rPr>
                        <a:t>78</a:t>
                      </a:r>
                      <a:endParaRPr lang="en-US" sz="1000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dirty="0">
                          <a:solidFill>
                            <a:schemeClr val="tx1"/>
                          </a:solidFill>
                          <a:effectLst/>
                        </a:rPr>
                        <a:t>676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dirty="0">
                          <a:solidFill>
                            <a:schemeClr val="tx1"/>
                          </a:solidFill>
                          <a:effectLst/>
                        </a:rPr>
                        <a:t>162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dirty="0">
                          <a:solidFill>
                            <a:schemeClr val="tx1"/>
                          </a:solidFill>
                          <a:effectLst/>
                        </a:rPr>
                        <a:t>514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dirty="0">
                          <a:solidFill>
                            <a:schemeClr val="tx1"/>
                          </a:solidFill>
                          <a:effectLst/>
                        </a:rPr>
                        <a:t>23.96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hlinkClick r:id="rId18"/>
                        </a:rPr>
                        <a:t>205</a:t>
                      </a:r>
                      <a:endParaRPr lang="en-US" sz="1000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dirty="0">
                          <a:solidFill>
                            <a:schemeClr val="tx1"/>
                          </a:solidFill>
                          <a:effectLst/>
                        </a:rPr>
                        <a:t>1,716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dirty="0">
                          <a:solidFill>
                            <a:schemeClr val="tx1"/>
                          </a:solidFill>
                          <a:effectLst/>
                        </a:rPr>
                        <a:t>1,154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dirty="0">
                          <a:solidFill>
                            <a:schemeClr val="tx1"/>
                          </a:solidFill>
                          <a:effectLst/>
                        </a:rPr>
                        <a:t>562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effectLst/>
                        </a:rPr>
                        <a:t>67.2</a:t>
                      </a:r>
                      <a:endParaRPr lang="en-US" sz="1000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5" name="Picture 8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56640" y="5249533"/>
            <a:ext cx="4273506" cy="251976"/>
          </a:xfrm>
          <a:prstGeom prst="rect">
            <a:avLst/>
          </a:prstGeom>
        </p:spPr>
      </p:pic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38948"/>
              </p:ext>
            </p:extLst>
          </p:nvPr>
        </p:nvGraphicFramePr>
        <p:xfrm>
          <a:off x="4556639" y="5510465"/>
          <a:ext cx="4273506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06"/>
                <a:gridCol w="406847"/>
                <a:gridCol w="413359"/>
                <a:gridCol w="420207"/>
                <a:gridCol w="384689"/>
                <a:gridCol w="384688"/>
                <a:gridCol w="494599"/>
                <a:gridCol w="453383"/>
                <a:gridCol w="522078"/>
                <a:gridCol w="370950"/>
              </a:tblGrid>
              <a:tr h="237899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hlinkClick r:id="rId18"/>
                        </a:rPr>
                        <a:t>614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5,348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5,103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245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95.4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942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8,204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6,419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1,785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78.2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-34909" y="4503621"/>
            <a:ext cx="1495901" cy="41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014" y="5702664"/>
            <a:ext cx="380841" cy="43608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953" y="5702664"/>
            <a:ext cx="380841" cy="43608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8946069" y="5057859"/>
            <a:ext cx="1577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 smtClean="0">
                <a:latin typeface="Century Gothic" pitchFamily="34" charset="0"/>
              </a:rPr>
              <a:t>20 PROVISIONING</a:t>
            </a:r>
            <a:endParaRPr lang="id-ID" sz="1400" b="1" dirty="0">
              <a:latin typeface="Century Gothic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905423" y="5877141"/>
            <a:ext cx="10038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100" b="1" dirty="0" err="1" smtClean="0">
                <a:latin typeface="Century Gothic" panose="020B0502020202020204" pitchFamily="34" charset="0"/>
              </a:rPr>
              <a:t>Mitra</a:t>
            </a:r>
            <a:r>
              <a:rPr lang="en-ID" sz="1100" b="1" dirty="0">
                <a:latin typeface="Century Gothic" panose="020B0502020202020204" pitchFamily="34" charset="0"/>
              </a:rPr>
              <a:t> </a:t>
            </a:r>
            <a:r>
              <a:rPr lang="en-ID" sz="1100" b="1" dirty="0" smtClean="0">
                <a:latin typeface="Century Gothic" panose="020B0502020202020204" pitchFamily="34" charset="0"/>
              </a:rPr>
              <a:t>PUTIJA</a:t>
            </a:r>
            <a:endParaRPr lang="id-ID" sz="1100" b="1" dirty="0">
              <a:latin typeface="Century Gothic" panose="020B0502020202020204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8965484" y="652272"/>
            <a:ext cx="263098" cy="2310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7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="" xmlns:a16="http://schemas.microsoft.com/office/drawing/2014/main" id="{396C55C0-69FC-4795-88BB-77027EC2C3EB}"/>
              </a:ext>
            </a:extLst>
          </p:cNvPr>
          <p:cNvSpPr/>
          <p:nvPr/>
        </p:nvSpPr>
        <p:spPr>
          <a:xfrm>
            <a:off x="0" y="20722"/>
            <a:ext cx="2070943" cy="54124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tIns="34133">
            <a:spAutoFit/>
          </a:bodyPr>
          <a:lstStyle/>
          <a:p>
            <a:pPr defTabSz="914156"/>
            <a:r>
              <a:rPr lang="en-ID" sz="2655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 CINERE</a:t>
            </a:r>
            <a:endParaRPr lang="en-US" sz="2655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93038" y="238805"/>
            <a:ext cx="10166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3600" b="1" cap="none" spc="0" dirty="0">
                <a:ln w="0"/>
                <a:effectLst/>
                <a:latin typeface="Century Gothic" panose="020B0502020202020204" pitchFamily="34" charset="0"/>
              </a:rPr>
              <a:t>REV</a:t>
            </a:r>
            <a:endParaRPr lang="en-US" sz="3600" b="1" cap="none" spc="0" dirty="0">
              <a:ln w="0"/>
              <a:effectLst/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4691" y="919015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smtClean="0">
                <a:latin typeface="Century Gothic" pitchFamily="34" charset="0"/>
              </a:rPr>
              <a:t>2,372 </a:t>
            </a:r>
            <a:r>
              <a:rPr lang="en-ID" sz="2000" b="1" dirty="0">
                <a:latin typeface="Century Gothic" pitchFamily="34" charset="0"/>
              </a:rPr>
              <a:t>M</a:t>
            </a:r>
            <a:endParaRPr lang="id-ID" sz="2000" b="1" dirty="0">
              <a:latin typeface="Century Gothic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54430" y="1274250"/>
            <a:ext cx="4138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100" b="1" dirty="0">
                <a:latin typeface="Century Gothic" panose="020B0502020202020204" pitchFamily="34" charset="0"/>
              </a:rPr>
              <a:t>ALL</a:t>
            </a:r>
            <a:endParaRPr lang="id-ID" sz="1100" b="1" dirty="0">
              <a:latin typeface="Century Gothic" panose="020B0502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888753" y="913254"/>
            <a:ext cx="1044000" cy="1588"/>
          </a:xfrm>
          <a:prstGeom prst="line">
            <a:avLst/>
          </a:prstGeom>
          <a:ln w="38100">
            <a:solidFill>
              <a:srgbClr val="FFC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32099" y="371058"/>
            <a:ext cx="14523" cy="1390299"/>
          </a:xfrm>
          <a:prstGeom prst="line">
            <a:avLst/>
          </a:prstGeom>
          <a:ln>
            <a:solidFill>
              <a:srgbClr val="FFCD2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10891" y="1542359"/>
            <a:ext cx="6751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800" b="1" i="1" dirty="0" smtClean="0">
                <a:latin typeface="Century Gothic" panose="020B0502020202020204" pitchFamily="34" charset="0"/>
              </a:rPr>
              <a:t>*Sep </a:t>
            </a:r>
            <a:r>
              <a:rPr lang="en-ID" sz="800" b="1" i="1" dirty="0">
                <a:latin typeface="Century Gothic" panose="020B0502020202020204" pitchFamily="34" charset="0"/>
              </a:rPr>
              <a:t>2020</a:t>
            </a:r>
            <a:endParaRPr lang="id-ID" sz="800" b="1" i="1" dirty="0"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01665" y="398785"/>
            <a:ext cx="79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latin typeface="Century Gothic" pitchFamily="34" charset="0"/>
              </a:rPr>
              <a:t>Ach</a:t>
            </a:r>
            <a:endParaRPr lang="id-ID" sz="2000" b="1" dirty="0">
              <a:latin typeface="Century Gothic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08816" y="698540"/>
            <a:ext cx="7649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600" b="1" dirty="0" smtClean="0">
                <a:latin typeface="Century Gothic" panose="020B0502020202020204" pitchFamily="34" charset="0"/>
              </a:rPr>
              <a:t>96,4%</a:t>
            </a:r>
            <a:endParaRPr lang="id-ID" sz="1600" b="1" dirty="0"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1767" y="1017169"/>
            <a:ext cx="102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>
                <a:latin typeface="Century Gothic" pitchFamily="34" charset="0"/>
              </a:rPr>
              <a:t>MoM</a:t>
            </a:r>
            <a:endParaRPr lang="id-ID" sz="2000" b="1" dirty="0">
              <a:latin typeface="Century Gothic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54509" y="1318565"/>
            <a:ext cx="649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600" b="1" dirty="0" smtClean="0">
                <a:latin typeface="Century Gothic" panose="020B0502020202020204" pitchFamily="34" charset="0"/>
              </a:rPr>
              <a:t>1,3%</a:t>
            </a:r>
            <a:endParaRPr lang="id-ID" sz="1600" b="1" dirty="0">
              <a:latin typeface="Century Gothic" panose="020B0502020202020204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 flipV="1">
            <a:off x="8225907" y="1091927"/>
            <a:ext cx="318437" cy="327239"/>
          </a:xfrm>
          <a:prstGeom prst="down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CC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38887" y="242008"/>
            <a:ext cx="7585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3600" b="1" dirty="0">
                <a:ln w="0"/>
                <a:latin typeface="Century Gothic" panose="020B0502020202020204" pitchFamily="34" charset="0"/>
              </a:rPr>
              <a:t>LIS</a:t>
            </a:r>
            <a:endParaRPr lang="en-US" sz="3600" b="1" cap="none" spc="0" dirty="0">
              <a:ln w="0"/>
              <a:effectLst/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3170" y="934696"/>
            <a:ext cx="113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smtClean="0">
                <a:latin typeface="Century Gothic" pitchFamily="34" charset="0"/>
              </a:rPr>
              <a:t>14.482</a:t>
            </a:r>
            <a:endParaRPr lang="id-ID" sz="2000" b="1" dirty="0">
              <a:latin typeface="Century Gothic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31456" y="1298420"/>
            <a:ext cx="5886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100" b="1" dirty="0">
                <a:latin typeface="Century Gothic" panose="020B0502020202020204" pitchFamily="34" charset="0"/>
              </a:rPr>
              <a:t>TOTAL</a:t>
            </a:r>
            <a:endParaRPr lang="id-ID" sz="1100" b="1" dirty="0">
              <a:latin typeface="Century Gothic" panose="020B0502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090598" y="896362"/>
            <a:ext cx="1044000" cy="1588"/>
          </a:xfrm>
          <a:prstGeom prst="line">
            <a:avLst/>
          </a:prstGeom>
          <a:ln w="38100">
            <a:solidFill>
              <a:srgbClr val="FFC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7993" y="314800"/>
            <a:ext cx="14523" cy="1390299"/>
          </a:xfrm>
          <a:prstGeom prst="line">
            <a:avLst/>
          </a:prstGeom>
          <a:ln>
            <a:solidFill>
              <a:srgbClr val="FFCD2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402070" y="238805"/>
            <a:ext cx="11544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3600" b="1" cap="none" spc="0" dirty="0">
                <a:ln w="0"/>
                <a:effectLst/>
                <a:latin typeface="Century Gothic" panose="020B0502020202020204" pitchFamily="34" charset="0"/>
              </a:rPr>
              <a:t>ODP</a:t>
            </a:r>
            <a:endParaRPr lang="en-US" sz="3600" b="1" cap="none" spc="0" dirty="0">
              <a:ln w="0"/>
              <a:effectLst/>
              <a:latin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17773" y="931493"/>
            <a:ext cx="93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smtClean="0">
                <a:latin typeface="Century Gothic" pitchFamily="34" charset="0"/>
              </a:rPr>
              <a:t>1326</a:t>
            </a:r>
            <a:endParaRPr lang="id-ID" sz="2000" b="1" dirty="0">
              <a:latin typeface="Century Gothic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92610" y="1295217"/>
            <a:ext cx="5886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100" b="1" dirty="0">
                <a:latin typeface="Century Gothic" panose="020B0502020202020204" pitchFamily="34" charset="0"/>
              </a:rPr>
              <a:t>TOTAL</a:t>
            </a:r>
            <a:endParaRPr lang="id-ID" sz="1100" b="1" dirty="0">
              <a:latin typeface="Century Gothic" panose="020B0502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451752" y="893159"/>
            <a:ext cx="1044000" cy="1588"/>
          </a:xfrm>
          <a:prstGeom prst="line">
            <a:avLst/>
          </a:prstGeom>
          <a:ln w="38100">
            <a:solidFill>
              <a:srgbClr val="FFC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640512" y="1543090"/>
            <a:ext cx="6751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800" b="1" i="1" dirty="0">
                <a:latin typeface="Century Gothic" panose="020B0502020202020204" pitchFamily="34" charset="0"/>
              </a:rPr>
              <a:t>*Sep 2020</a:t>
            </a:r>
            <a:endParaRPr lang="id-ID" sz="800" b="1" i="1" dirty="0">
              <a:latin typeface="Century Gothic" panose="020B0502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703021" y="294124"/>
            <a:ext cx="14523" cy="1390299"/>
          </a:xfrm>
          <a:prstGeom prst="line">
            <a:avLst/>
          </a:prstGeom>
          <a:ln>
            <a:solidFill>
              <a:srgbClr val="FFCD2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0133" y="1543090"/>
            <a:ext cx="6751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800" b="1" i="1" dirty="0">
                <a:latin typeface="Century Gothic" panose="020B0502020202020204" pitchFamily="34" charset="0"/>
              </a:rPr>
              <a:t>*Sep 2020</a:t>
            </a:r>
            <a:endParaRPr lang="id-ID" sz="800" b="1" i="1" dirty="0">
              <a:latin typeface="Century Gothic" panose="020B0502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9567262" y="2367511"/>
            <a:ext cx="1892678" cy="1004633"/>
            <a:chOff x="3408979" y="2571879"/>
            <a:chExt cx="1892678" cy="1004633"/>
          </a:xfrm>
        </p:grpSpPr>
        <p:sp>
          <p:nvSpPr>
            <p:cNvPr id="44" name="Rectangle 43"/>
            <p:cNvSpPr/>
            <p:nvPr/>
          </p:nvSpPr>
          <p:spPr>
            <a:xfrm>
              <a:off x="3408979" y="2571879"/>
              <a:ext cx="185339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ID" sz="2400" b="1" dirty="0" err="1">
                  <a:ln w="0"/>
                  <a:solidFill>
                    <a:srgbClr val="C00000"/>
                  </a:solidFill>
                  <a:latin typeface="Century Gothic" panose="020B0502020202020204" pitchFamily="34" charset="0"/>
                </a:rPr>
                <a:t>Saldo</a:t>
              </a:r>
              <a:r>
                <a:rPr lang="en-ID" sz="2400" b="1" dirty="0">
                  <a:ln w="0"/>
                  <a:solidFill>
                    <a:srgbClr val="C00000"/>
                  </a:solidFill>
                  <a:latin typeface="Century Gothic" panose="020B0502020202020204" pitchFamily="34" charset="0"/>
                </a:rPr>
                <a:t> GGN</a:t>
              </a:r>
              <a:endParaRPr lang="en-US" sz="2400" b="1" cap="none" spc="0" dirty="0">
                <a:ln w="0"/>
                <a:solidFill>
                  <a:srgbClr val="C00000"/>
                </a:solidFill>
                <a:effectLst/>
                <a:latin typeface="Century Gothic" panose="020B0502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4157" y="3050743"/>
              <a:ext cx="171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b="1" dirty="0" smtClean="0">
                  <a:solidFill>
                    <a:srgbClr val="C00000"/>
                  </a:solidFill>
                  <a:latin typeface="Century Gothic" pitchFamily="34" charset="0"/>
                </a:rPr>
                <a:t>30 </a:t>
              </a:r>
              <a:r>
                <a:rPr lang="en-ID" b="1" dirty="0" err="1">
                  <a:solidFill>
                    <a:srgbClr val="C00000"/>
                  </a:solidFill>
                  <a:latin typeface="Century Gothic" pitchFamily="34" charset="0"/>
                </a:rPr>
                <a:t>Tiket</a:t>
              </a:r>
              <a:r>
                <a:rPr lang="en-ID" b="1" dirty="0">
                  <a:solidFill>
                    <a:srgbClr val="C00000"/>
                  </a:solidFill>
                  <a:latin typeface="Century Gothic" pitchFamily="34" charset="0"/>
                </a:rPr>
                <a:t>/</a:t>
              </a:r>
              <a:r>
                <a:rPr lang="en-ID" b="1" dirty="0" err="1">
                  <a:solidFill>
                    <a:srgbClr val="C00000"/>
                  </a:solidFill>
                  <a:latin typeface="Century Gothic" pitchFamily="34" charset="0"/>
                </a:rPr>
                <a:t>hari</a:t>
              </a:r>
              <a:endParaRPr lang="id-ID" b="1" dirty="0">
                <a:solidFill>
                  <a:srgbClr val="C00000"/>
                </a:solidFill>
                <a:latin typeface="Century Gothic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511367" y="3020188"/>
              <a:ext cx="1703389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818769" y="3361068"/>
              <a:ext cx="98616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800" b="1" i="1" dirty="0">
                  <a:latin typeface="Century Gothic" panose="020B0502020202020204" pitchFamily="34" charset="0"/>
                </a:rPr>
                <a:t>*Rata2 Sep 2020</a:t>
              </a:r>
              <a:endParaRPr lang="id-ID" sz="800" b="1" i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21441" y="2097190"/>
            <a:ext cx="4169956" cy="1126967"/>
            <a:chOff x="3339557" y="2516428"/>
            <a:chExt cx="4169956" cy="1126967"/>
          </a:xfrm>
        </p:grpSpPr>
        <p:sp>
          <p:nvSpPr>
            <p:cNvPr id="54" name="Rectangle 53"/>
            <p:cNvSpPr/>
            <p:nvPr/>
          </p:nvSpPr>
          <p:spPr>
            <a:xfrm>
              <a:off x="3339557" y="2516428"/>
              <a:ext cx="290335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ID" sz="3200" b="1" dirty="0" err="1">
                  <a:ln w="0"/>
                  <a:solidFill>
                    <a:srgbClr val="C00000"/>
                  </a:solidFill>
                  <a:latin typeface="Century Gothic" panose="020B0502020202020204" pitchFamily="34" charset="0"/>
                </a:rPr>
                <a:t>Saldo</a:t>
              </a:r>
              <a:r>
                <a:rPr lang="en-ID" sz="3200" b="1" dirty="0">
                  <a:ln w="0"/>
                  <a:solidFill>
                    <a:srgbClr val="C00000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3200" b="1" dirty="0" err="1">
                  <a:ln w="0"/>
                  <a:solidFill>
                    <a:srgbClr val="C00000"/>
                  </a:solidFill>
                  <a:latin typeface="Century Gothic" panose="020B0502020202020204" pitchFamily="34" charset="0"/>
                </a:rPr>
                <a:t>Unspec</a:t>
              </a:r>
              <a:endParaRPr lang="en-US" sz="3200" b="1" cap="none" spc="0" dirty="0">
                <a:ln w="0"/>
                <a:solidFill>
                  <a:srgbClr val="C00000"/>
                </a:solidFill>
                <a:effectLst/>
                <a:latin typeface="Century Gothic" panose="020B0502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55927" y="3180333"/>
              <a:ext cx="1229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b="1" dirty="0" smtClean="0">
                  <a:solidFill>
                    <a:srgbClr val="C00000"/>
                  </a:solidFill>
                  <a:latin typeface="Century Gothic" pitchFamily="34" charset="0"/>
                </a:rPr>
                <a:t>635 </a:t>
              </a:r>
              <a:r>
                <a:rPr lang="en-ID" b="1" dirty="0">
                  <a:solidFill>
                    <a:srgbClr val="C00000"/>
                  </a:solidFill>
                  <a:latin typeface="Century Gothic" pitchFamily="34" charset="0"/>
                </a:rPr>
                <a:t>SSL</a:t>
              </a:r>
              <a:endParaRPr lang="id-ID" b="1" dirty="0">
                <a:solidFill>
                  <a:srgbClr val="C00000"/>
                </a:solidFill>
                <a:latin typeface="Century Gothic" pitchFamily="34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3533734" y="3101203"/>
              <a:ext cx="2515006" cy="945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3666847" y="3421019"/>
              <a:ext cx="76815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800" b="1" i="1" dirty="0">
                  <a:latin typeface="Century Gothic" panose="020B0502020202020204" pitchFamily="34" charset="0"/>
                </a:rPr>
                <a:t>*21 Jul 2020</a:t>
              </a:r>
              <a:endParaRPr lang="id-ID" sz="800" b="1" i="1" dirty="0">
                <a:latin typeface="Century Gothic" panose="020B0502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76712" y="3199839"/>
              <a:ext cx="52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1" dirty="0">
                  <a:latin typeface="Century Gothic" pitchFamily="34" charset="0"/>
                </a:rPr>
                <a:t>&gt;&gt; </a:t>
              </a:r>
              <a:endParaRPr lang="id-ID" sz="1600" b="1" dirty="0">
                <a:latin typeface="Century Gothic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96965" y="3180333"/>
              <a:ext cx="100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b="1" dirty="0" smtClean="0">
                  <a:solidFill>
                    <a:srgbClr val="C00000"/>
                  </a:solidFill>
                  <a:latin typeface="Century Gothic" pitchFamily="34" charset="0"/>
                </a:rPr>
                <a:t>516 </a:t>
              </a:r>
              <a:r>
                <a:rPr lang="en-ID" b="1" dirty="0">
                  <a:solidFill>
                    <a:srgbClr val="C00000"/>
                  </a:solidFill>
                  <a:latin typeface="Century Gothic" pitchFamily="34" charset="0"/>
                </a:rPr>
                <a:t>SSL</a:t>
              </a:r>
              <a:endParaRPr lang="id-ID" b="1" dirty="0">
                <a:solidFill>
                  <a:srgbClr val="C00000"/>
                </a:solidFill>
                <a:latin typeface="Century Gothic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55831" y="3427951"/>
              <a:ext cx="7585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800" b="1" i="1" dirty="0" smtClean="0">
                  <a:latin typeface="Century Gothic" panose="020B0502020202020204" pitchFamily="34" charset="0"/>
                </a:rPr>
                <a:t>*</a:t>
              </a:r>
              <a:r>
                <a:rPr lang="en-ID" sz="800" b="1" i="1" dirty="0">
                  <a:latin typeface="Century Gothic" panose="020B0502020202020204" pitchFamily="34" charset="0"/>
                </a:rPr>
                <a:t>5</a:t>
              </a:r>
              <a:r>
                <a:rPr lang="en-ID" sz="800" b="1" i="1" dirty="0" smtClean="0">
                  <a:latin typeface="Century Gothic" panose="020B0502020202020204" pitchFamily="34" charset="0"/>
                </a:rPr>
                <a:t> Oct </a:t>
              </a:r>
              <a:r>
                <a:rPr lang="en-ID" sz="800" b="1" i="1" dirty="0">
                  <a:latin typeface="Century Gothic" panose="020B0502020202020204" pitchFamily="34" charset="0"/>
                </a:rPr>
                <a:t>2020</a:t>
              </a:r>
              <a:endParaRPr lang="id-ID" sz="800" b="1" i="1" dirty="0">
                <a:latin typeface="Century Gothic" panose="020B0502020202020204" pitchFamily="34" charset="0"/>
              </a:endParaRPr>
            </a:p>
          </p:txBody>
        </p:sp>
        <p:sp>
          <p:nvSpPr>
            <p:cNvPr id="61" name="Down Arrow 60"/>
            <p:cNvSpPr/>
            <p:nvPr/>
          </p:nvSpPr>
          <p:spPr>
            <a:xfrm rot="10800000" flipV="1">
              <a:off x="4868451" y="3245018"/>
              <a:ext cx="318437" cy="327239"/>
            </a:xfrm>
            <a:prstGeom prst="downArrow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88272" y="2807870"/>
              <a:ext cx="1205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b="1" dirty="0" smtClean="0">
                  <a:latin typeface="Century Gothic" pitchFamily="34" charset="0"/>
                </a:rPr>
                <a:t>3.56%</a:t>
              </a:r>
              <a:endParaRPr lang="id-ID" sz="2400" b="1" dirty="0">
                <a:latin typeface="Century Gothic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72830" y="3143293"/>
              <a:ext cx="1436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b="1" dirty="0">
                  <a:latin typeface="Century Gothic" pitchFamily="34" charset="0"/>
                </a:rPr>
                <a:t>Dari Total LIS</a:t>
              </a:r>
              <a:endParaRPr lang="id-ID" sz="1400" b="1" dirty="0">
                <a:latin typeface="Century Gothic" pitchFamily="34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1570787" y="4119149"/>
            <a:ext cx="2428891" cy="2400639"/>
          </a:xfrm>
          <a:prstGeom prst="rect">
            <a:avLst/>
          </a:prstGeom>
        </p:spPr>
        <p:txBody>
          <a:bodyPr wrap="square" lIns="91422" tIns="45711" rIns="91422" bIns="45711">
            <a:spAutoFit/>
          </a:bodyPr>
          <a:lstStyle/>
          <a:p>
            <a:r>
              <a:rPr lang="en-US" sz="1000" b="1" dirty="0" err="1" smtClean="0"/>
              <a:t>Koordinat</a:t>
            </a:r>
            <a:r>
              <a:rPr lang="en-US" sz="1000" b="1" dirty="0" smtClean="0"/>
              <a:t>:  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2"/>
              </a:rPr>
              <a:t>6°23′24″LU 106°49′48″BT</a:t>
            </a:r>
            <a:endParaRPr lang="en-US" sz="1000" dirty="0" smtClean="0"/>
          </a:p>
          <a:p>
            <a:r>
              <a:rPr lang="en-US" sz="1000" dirty="0" err="1" smtClean="0">
                <a:hlinkClick r:id="rId3"/>
              </a:rPr>
              <a:t>Luas</a:t>
            </a:r>
            <a:r>
              <a:rPr lang="en-US" sz="1000" dirty="0" smtClean="0"/>
              <a:t>: 11,04 km²</a:t>
            </a:r>
          </a:p>
          <a:p>
            <a:r>
              <a:rPr lang="en-US" sz="1000" dirty="0" err="1" smtClean="0"/>
              <a:t>Desa</a:t>
            </a:r>
            <a:r>
              <a:rPr lang="en-US" sz="1000" dirty="0" smtClean="0"/>
              <a:t>/</a:t>
            </a:r>
            <a:r>
              <a:rPr lang="en-US" sz="1000" dirty="0" err="1" smtClean="0"/>
              <a:t>Kelurahan</a:t>
            </a:r>
            <a:r>
              <a:rPr lang="en-US" sz="1000" dirty="0" smtClean="0"/>
              <a:t> 4</a:t>
            </a:r>
          </a:p>
          <a:p>
            <a:r>
              <a:rPr lang="en-US" sz="1000" dirty="0" err="1" smtClean="0">
                <a:hlinkClick r:id="rId4"/>
              </a:rPr>
              <a:t>Provinsi</a:t>
            </a:r>
            <a:r>
              <a:rPr lang="en-US" sz="1000" dirty="0" smtClean="0"/>
              <a:t>: </a:t>
            </a:r>
            <a:r>
              <a:rPr lang="en-US" sz="1000" dirty="0" err="1" smtClean="0">
                <a:hlinkClick r:id="rId5"/>
              </a:rPr>
              <a:t>Jawa</a:t>
            </a:r>
            <a:r>
              <a:rPr lang="en-US" sz="1000" dirty="0" smtClean="0">
                <a:hlinkClick r:id="rId5"/>
              </a:rPr>
              <a:t> Barat</a:t>
            </a:r>
            <a:endParaRPr lang="en-US" sz="1000" dirty="0" smtClean="0"/>
          </a:p>
          <a:p>
            <a:r>
              <a:rPr lang="en-US" sz="1000" dirty="0" err="1" smtClean="0">
                <a:hlinkClick r:id="rId6"/>
              </a:rPr>
              <a:t>Jumlah</a:t>
            </a:r>
            <a:r>
              <a:rPr lang="en-US" sz="1000" dirty="0" smtClean="0">
                <a:hlinkClick r:id="rId6"/>
              </a:rPr>
              <a:t> </a:t>
            </a:r>
            <a:r>
              <a:rPr lang="en-US" sz="1000" dirty="0" err="1" smtClean="0">
                <a:hlinkClick r:id="rId6"/>
              </a:rPr>
              <a:t>penduduk</a:t>
            </a:r>
            <a:r>
              <a:rPr lang="en-US" sz="1000" dirty="0" smtClean="0"/>
              <a:t>: 83.865</a:t>
            </a:r>
          </a:p>
          <a:p>
            <a:r>
              <a:rPr lang="en-US" sz="1000" dirty="0" err="1" smtClean="0">
                <a:hlinkClick r:id="rId7"/>
              </a:rPr>
              <a:t>Kepadatan</a:t>
            </a:r>
            <a:r>
              <a:rPr lang="en-US" sz="1000" dirty="0" smtClean="0"/>
              <a:t>: 8.746/km</a:t>
            </a:r>
            <a:r>
              <a:rPr lang="en-US" sz="1000" baseline="30000" dirty="0" smtClean="0"/>
              <a:t>2</a:t>
            </a:r>
            <a:r>
              <a:rPr lang="en-US" sz="1000" dirty="0" smtClean="0"/>
              <a:t> </a:t>
            </a:r>
          </a:p>
          <a:p>
            <a:r>
              <a:rPr lang="en-US" sz="1000" dirty="0" err="1" smtClean="0"/>
              <a:t>Berbatasan</a:t>
            </a:r>
            <a:r>
              <a:rPr lang="en-US" sz="1000" dirty="0" smtClean="0"/>
              <a:t> </a:t>
            </a:r>
            <a:r>
              <a:rPr lang="en-US" sz="1000" dirty="0" err="1" smtClean="0"/>
              <a:t>dgn</a:t>
            </a:r>
            <a:r>
              <a:rPr lang="en-US" sz="1000" dirty="0" smtClean="0"/>
              <a:t> : </a:t>
            </a:r>
            <a:br>
              <a:rPr lang="en-US" sz="1000" dirty="0" smtClean="0"/>
            </a:br>
            <a:r>
              <a:rPr lang="en-US" sz="1000" dirty="0" err="1" smtClean="0"/>
              <a:t>Bagian</a:t>
            </a:r>
            <a:r>
              <a:rPr lang="en-US" sz="1000" dirty="0" smtClean="0"/>
              <a:t> Utara </a:t>
            </a:r>
            <a:r>
              <a:rPr lang="en-US" sz="1000" dirty="0" err="1" smtClean="0"/>
              <a:t>kelurahan</a:t>
            </a:r>
            <a:r>
              <a:rPr lang="en-US" sz="1000" dirty="0" smtClean="0"/>
              <a:t> </a:t>
            </a:r>
            <a:r>
              <a:rPr lang="en-US" sz="1000" dirty="0" err="1" smtClean="0"/>
              <a:t>Pangkalan</a:t>
            </a:r>
            <a:r>
              <a:rPr lang="en-US" sz="1000" dirty="0" smtClean="0"/>
              <a:t> </a:t>
            </a:r>
            <a:r>
              <a:rPr lang="en-US" sz="1000" dirty="0" err="1" smtClean="0"/>
              <a:t>Jati</a:t>
            </a:r>
            <a:r>
              <a:rPr lang="en-US" sz="1000" dirty="0" smtClean="0"/>
              <a:t> yang </a:t>
            </a:r>
            <a:r>
              <a:rPr lang="en-US" sz="1000" dirty="0" err="1" smtClean="0"/>
              <a:t>masih</a:t>
            </a:r>
            <a:r>
              <a:rPr lang="en-US" sz="1000" dirty="0" smtClean="0"/>
              <a:t> </a:t>
            </a:r>
            <a:r>
              <a:rPr lang="en-US" sz="1000" dirty="0" err="1" smtClean="0"/>
              <a:t>dalam</a:t>
            </a:r>
            <a:r>
              <a:rPr lang="en-US" sz="1000" dirty="0" smtClean="0"/>
              <a:t> </a:t>
            </a:r>
            <a:r>
              <a:rPr lang="en-US" sz="1000" dirty="0" err="1" smtClean="0"/>
              <a:t>bagian</a:t>
            </a:r>
            <a:r>
              <a:rPr lang="en-US" sz="1000" dirty="0" smtClean="0"/>
              <a:t> </a:t>
            </a:r>
            <a:r>
              <a:rPr lang="en-US" sz="1000" dirty="0" err="1" smtClean="0"/>
              <a:t>Kecamatan</a:t>
            </a:r>
            <a:r>
              <a:rPr lang="en-US" sz="1000" dirty="0" smtClean="0"/>
              <a:t> </a:t>
            </a:r>
            <a:r>
              <a:rPr lang="en-US" sz="1000" dirty="0" err="1" smtClean="0"/>
              <a:t>Cinere</a:t>
            </a:r>
            <a:r>
              <a:rPr lang="en-US" sz="1000" dirty="0" smtClean="0"/>
              <a:t>, </a:t>
            </a:r>
            <a:r>
              <a:rPr lang="en-US" sz="1000" dirty="0" err="1" smtClean="0"/>
              <a:t>Bagian</a:t>
            </a:r>
            <a:r>
              <a:rPr lang="en-US" sz="1000" dirty="0" smtClean="0"/>
              <a:t> Barat </a:t>
            </a:r>
            <a:r>
              <a:rPr lang="en-US" sz="1000" dirty="0" err="1" smtClean="0"/>
              <a:t>berbatasan</a:t>
            </a:r>
            <a:r>
              <a:rPr lang="en-US" sz="1000" dirty="0" smtClean="0"/>
              <a:t> </a:t>
            </a:r>
            <a:r>
              <a:rPr lang="en-US" sz="1000" dirty="0" err="1" smtClean="0"/>
              <a:t>dengan</a:t>
            </a:r>
            <a:r>
              <a:rPr lang="en-US" sz="1000" dirty="0" smtClean="0"/>
              <a:t> </a:t>
            </a:r>
            <a:r>
              <a:rPr lang="en-US" sz="1000" dirty="0" err="1" smtClean="0"/>
              <a:t>kelurahan</a:t>
            </a:r>
            <a:r>
              <a:rPr lang="en-US" sz="1000" dirty="0" smtClean="0"/>
              <a:t> </a:t>
            </a:r>
            <a:r>
              <a:rPr lang="en-US" sz="1000" dirty="0" err="1" smtClean="0"/>
              <a:t>Pondok</a:t>
            </a:r>
            <a:r>
              <a:rPr lang="en-US" sz="1000" dirty="0" smtClean="0"/>
              <a:t> </a:t>
            </a:r>
            <a:r>
              <a:rPr lang="en-US" sz="1000" dirty="0" err="1" smtClean="0"/>
              <a:t>Cabe</a:t>
            </a:r>
            <a:r>
              <a:rPr lang="en-US" sz="1000" dirty="0" smtClean="0"/>
              <a:t> Kota </a:t>
            </a:r>
            <a:r>
              <a:rPr lang="en-US" sz="1000" dirty="0" err="1" smtClean="0"/>
              <a:t>Tangsel</a:t>
            </a:r>
            <a:r>
              <a:rPr lang="en-US" sz="1000" dirty="0" smtClean="0"/>
              <a:t> </a:t>
            </a:r>
            <a:r>
              <a:rPr lang="en-US" sz="1000" dirty="0" err="1" smtClean="0"/>
              <a:t>Provinsi</a:t>
            </a:r>
            <a:r>
              <a:rPr lang="en-US" sz="1000" dirty="0" smtClean="0"/>
              <a:t> </a:t>
            </a:r>
            <a:r>
              <a:rPr lang="en-US" sz="1000" dirty="0" err="1" smtClean="0"/>
              <a:t>Banten</a:t>
            </a:r>
            <a:r>
              <a:rPr lang="en-US" sz="1000" dirty="0" smtClean="0"/>
              <a:t>, </a:t>
            </a:r>
            <a:r>
              <a:rPr lang="en-US" sz="1000" dirty="0" err="1" smtClean="0"/>
              <a:t>Bagian</a:t>
            </a:r>
            <a:r>
              <a:rPr lang="en-US" sz="1000" dirty="0" smtClean="0"/>
              <a:t> Selatan </a:t>
            </a:r>
            <a:r>
              <a:rPr lang="en-US" sz="1000" dirty="0" err="1" smtClean="0"/>
              <a:t>berbatasan</a:t>
            </a:r>
            <a:r>
              <a:rPr lang="en-US" sz="1000" dirty="0" smtClean="0"/>
              <a:t> </a:t>
            </a:r>
            <a:r>
              <a:rPr lang="en-US" sz="1000" dirty="0" err="1" smtClean="0"/>
              <a:t>dengan</a:t>
            </a:r>
            <a:r>
              <a:rPr lang="en-US" sz="1000" dirty="0" smtClean="0"/>
              <a:t> </a:t>
            </a:r>
            <a:r>
              <a:rPr lang="en-US" sz="1000" dirty="0" err="1" smtClean="0"/>
              <a:t>Kelurahan</a:t>
            </a:r>
            <a:r>
              <a:rPr lang="en-US" sz="1000" dirty="0" smtClean="0"/>
              <a:t> Limo </a:t>
            </a:r>
            <a:br>
              <a:rPr lang="en-US" sz="1000" dirty="0" smtClean="0"/>
            </a:br>
            <a:r>
              <a:rPr lang="en-US" sz="1000" dirty="0" err="1" smtClean="0"/>
              <a:t>Bagian</a:t>
            </a:r>
            <a:r>
              <a:rPr lang="en-US" sz="1000" dirty="0" smtClean="0"/>
              <a:t> </a:t>
            </a:r>
            <a:r>
              <a:rPr lang="en-US" sz="1000" dirty="0" err="1" smtClean="0"/>
              <a:t>Sebelah</a:t>
            </a:r>
            <a:r>
              <a:rPr lang="en-US" sz="1000" dirty="0" smtClean="0"/>
              <a:t> </a:t>
            </a:r>
            <a:r>
              <a:rPr lang="en-US" sz="1000" dirty="0" err="1" smtClean="0"/>
              <a:t>timur</a:t>
            </a:r>
            <a:r>
              <a:rPr lang="en-US" sz="1000" dirty="0" smtClean="0"/>
              <a:t> </a:t>
            </a:r>
            <a:r>
              <a:rPr lang="en-US" sz="1000" dirty="0" err="1" smtClean="0"/>
              <a:t>berbatasan</a:t>
            </a:r>
            <a:r>
              <a:rPr lang="en-US" sz="1000" dirty="0" smtClean="0"/>
              <a:t> </a:t>
            </a:r>
            <a:r>
              <a:rPr lang="en-US" sz="1000" dirty="0" err="1" smtClean="0"/>
              <a:t>dengan</a:t>
            </a:r>
            <a:r>
              <a:rPr lang="en-US" sz="1000" dirty="0" smtClean="0"/>
              <a:t> </a:t>
            </a:r>
            <a:r>
              <a:rPr lang="en-US" sz="1000" dirty="0" err="1" smtClean="0"/>
              <a:t>Kelurahan</a:t>
            </a:r>
            <a:r>
              <a:rPr lang="en-US" sz="1000" dirty="0" smtClean="0"/>
              <a:t> </a:t>
            </a:r>
            <a:r>
              <a:rPr lang="en-US" sz="1000" dirty="0" err="1" smtClean="0"/>
              <a:t>Gandul</a:t>
            </a:r>
            <a:endParaRPr lang="en-US" sz="1000" dirty="0" smtClean="0"/>
          </a:p>
        </p:txBody>
      </p:sp>
      <p:pic>
        <p:nvPicPr>
          <p:cNvPr id="81" name="Picture 80" descr="peta witel bogo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48" y="723739"/>
            <a:ext cx="3899222" cy="2643563"/>
          </a:xfrm>
          <a:prstGeom prst="rect">
            <a:avLst/>
          </a:prstGeom>
        </p:spPr>
      </p:pic>
      <p:pic>
        <p:nvPicPr>
          <p:cNvPr id="82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264" y="4140459"/>
            <a:ext cx="1285884" cy="3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5015254"/>
            <a:ext cx="142876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7793" y="4529129"/>
            <a:ext cx="121444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7793" y="5500154"/>
            <a:ext cx="1019169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1767628" y="685447"/>
            <a:ext cx="491061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4392" y="4371404"/>
            <a:ext cx="4299644" cy="563486"/>
          </a:xfrm>
          <a:prstGeom prst="rect">
            <a:avLst/>
          </a:prstGeom>
        </p:spPr>
      </p:pic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51609"/>
              </p:ext>
            </p:extLst>
          </p:nvPr>
        </p:nvGraphicFramePr>
        <p:xfrm>
          <a:off x="4414392" y="4898876"/>
          <a:ext cx="4285755" cy="28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60"/>
                <a:gridCol w="431539"/>
                <a:gridCol w="462547"/>
                <a:gridCol w="433040"/>
                <a:gridCol w="385792"/>
                <a:gridCol w="385791"/>
                <a:gridCol w="496017"/>
                <a:gridCol w="454682"/>
                <a:gridCol w="523573"/>
                <a:gridCol w="372014"/>
              </a:tblGrid>
              <a:tr h="283662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hlinkClick r:id="rId14"/>
                        </a:rPr>
                        <a:t>23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296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296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  <a:hlinkClick r:id="rId14"/>
                        </a:rPr>
                        <a:t>106</a:t>
                      </a:r>
                      <a:endParaRPr lang="en-US" sz="1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1,092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1,092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2" name="Picture 9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74300" y="5175650"/>
            <a:ext cx="4339735" cy="261430"/>
          </a:xfrm>
          <a:prstGeom prst="rect">
            <a:avLst/>
          </a:prstGeom>
        </p:spPr>
      </p:pic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49249"/>
              </p:ext>
            </p:extLst>
          </p:nvPr>
        </p:nvGraphicFramePr>
        <p:xfrm>
          <a:off x="4426637" y="5438506"/>
          <a:ext cx="4273508" cy="393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06"/>
                <a:gridCol w="424115"/>
                <a:gridCol w="349177"/>
                <a:gridCol w="467122"/>
                <a:gridCol w="384689"/>
                <a:gridCol w="384688"/>
                <a:gridCol w="494600"/>
                <a:gridCol w="453383"/>
                <a:gridCol w="522078"/>
                <a:gridCol w="370950"/>
              </a:tblGrid>
              <a:tr h="393294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linkClick r:id="rId14"/>
                        </a:rPr>
                        <a:t>332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4,124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787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3,337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19.0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hlinkClick r:id="rId14"/>
                        </a:rPr>
                        <a:t>244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2,300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1,461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839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63.5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4" name="Picture 9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26641" y="5775736"/>
            <a:ext cx="4273506" cy="251976"/>
          </a:xfrm>
          <a:prstGeom prst="rect">
            <a:avLst/>
          </a:prstGeom>
        </p:spPr>
      </p:pic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85877"/>
              </p:ext>
            </p:extLst>
          </p:nvPr>
        </p:nvGraphicFramePr>
        <p:xfrm>
          <a:off x="4426640" y="6036668"/>
          <a:ext cx="4273506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06"/>
                <a:gridCol w="406847"/>
                <a:gridCol w="413359"/>
                <a:gridCol w="420207"/>
                <a:gridCol w="384689"/>
                <a:gridCol w="384688"/>
                <a:gridCol w="494599"/>
                <a:gridCol w="453383"/>
                <a:gridCol w="522078"/>
                <a:gridCol w="370950"/>
              </a:tblGrid>
              <a:tr h="237899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u="none" strike="noStrike">
                          <a:solidFill>
                            <a:schemeClr val="tx1"/>
                          </a:solidFill>
                          <a:effectLst/>
                          <a:hlinkClick r:id="rId14"/>
                        </a:rPr>
                        <a:t>621</a:t>
                      </a:r>
                      <a:endParaRPr lang="en-US" sz="1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5,472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5,235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237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95.6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1,326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13,284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7,483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5,801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56.3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6" name="Group 95"/>
          <p:cNvGrpSpPr/>
          <p:nvPr/>
        </p:nvGrpSpPr>
        <p:grpSpPr>
          <a:xfrm>
            <a:off x="8981621" y="3871540"/>
            <a:ext cx="3083437" cy="2759919"/>
            <a:chOff x="8836942" y="3761678"/>
            <a:chExt cx="3083437" cy="2759919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7695" y="4391155"/>
              <a:ext cx="380132" cy="435276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9049734" y="6003186"/>
              <a:ext cx="8580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b="1" dirty="0">
                  <a:latin typeface="Century Gothic" pitchFamily="34" charset="0"/>
                </a:rPr>
                <a:t>6</a:t>
              </a:r>
              <a:r>
                <a:rPr lang="en-ID" sz="1400" b="1" dirty="0" smtClean="0">
                  <a:latin typeface="Century Gothic" pitchFamily="34" charset="0"/>
                </a:rPr>
                <a:t> </a:t>
              </a:r>
              <a:r>
                <a:rPr lang="en-ID" sz="1400" b="1" dirty="0">
                  <a:latin typeface="Century Gothic" pitchFamily="34" charset="0"/>
                </a:rPr>
                <a:t>IOAN</a:t>
              </a:r>
              <a:endParaRPr lang="id-ID" sz="1400" b="1" dirty="0">
                <a:latin typeface="Century Gothic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000647" y="5937593"/>
              <a:ext cx="952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b="1" dirty="0">
                  <a:latin typeface="Century Gothic" pitchFamily="34" charset="0"/>
                </a:rPr>
                <a:t>3 </a:t>
              </a:r>
              <a:r>
                <a:rPr lang="en-ID" sz="1400" b="1" dirty="0" err="1" smtClean="0">
                  <a:latin typeface="Century Gothic" pitchFamily="34" charset="0"/>
                </a:rPr>
                <a:t>Bantek</a:t>
              </a:r>
              <a:r>
                <a:rPr lang="en-ID" sz="1400" b="1" dirty="0" smtClean="0">
                  <a:latin typeface="Century Gothic" pitchFamily="34" charset="0"/>
                </a:rPr>
                <a:t> </a:t>
              </a:r>
              <a:r>
                <a:rPr lang="en-ID" sz="1400" b="1" dirty="0" err="1" smtClean="0">
                  <a:latin typeface="Century Gothic" pitchFamily="34" charset="0"/>
                </a:rPr>
                <a:t>Tetap</a:t>
              </a:r>
              <a:endParaRPr lang="id-ID" sz="1400" b="1" dirty="0">
                <a:latin typeface="Century Gothic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030761" y="3794731"/>
              <a:ext cx="2580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000" b="1" dirty="0" err="1">
                  <a:latin typeface="Century Gothic" pitchFamily="34" charset="0"/>
                </a:rPr>
                <a:t>Kekuatan</a:t>
              </a:r>
              <a:r>
                <a:rPr lang="en-ID" sz="2000" b="1" dirty="0">
                  <a:latin typeface="Century Gothic" pitchFamily="34" charset="0"/>
                </a:rPr>
                <a:t> Resource</a:t>
              </a:r>
              <a:endParaRPr lang="id-ID" sz="2000" b="1" dirty="0">
                <a:latin typeface="Century Gothic" pitchFamily="34" charset="0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9030761" y="4174488"/>
              <a:ext cx="2519493" cy="2395"/>
            </a:xfrm>
            <a:prstGeom prst="line">
              <a:avLst/>
            </a:prstGeom>
            <a:ln w="38100">
              <a:solidFill>
                <a:srgbClr val="FFCD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101"/>
            <p:cNvSpPr/>
            <p:nvPr/>
          </p:nvSpPr>
          <p:spPr>
            <a:xfrm>
              <a:off x="8836942" y="3761678"/>
              <a:ext cx="3083437" cy="2759919"/>
            </a:xfrm>
            <a:prstGeom prst="roundRect">
              <a:avLst>
                <a:gd name="adj" fmla="val 12744"/>
              </a:avLst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lIns="91423" tIns="45715" rIns="91423" bIns="45715" rtlCol="0" anchor="ctr"/>
            <a:lstStyle/>
            <a:p>
              <a:pPr algn="ctr" defTabSz="914358">
                <a:defRPr/>
              </a:pPr>
              <a:endParaRPr lang="id-ID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451070" y="4431795"/>
              <a:ext cx="104067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1100" b="1" dirty="0" err="1" smtClean="0">
                  <a:latin typeface="Century Gothic" panose="020B0502020202020204" pitchFamily="34" charset="0"/>
                </a:rPr>
                <a:t>Mitra</a:t>
              </a:r>
              <a:r>
                <a:rPr lang="en-ID" sz="1100" b="1" dirty="0">
                  <a:latin typeface="Century Gothic" panose="020B0502020202020204" pitchFamily="34" charset="0"/>
                </a:rPr>
                <a:t> </a:t>
              </a:r>
              <a:r>
                <a:rPr lang="en-ID" sz="1100" b="1" dirty="0" smtClean="0">
                  <a:latin typeface="Century Gothic" panose="020B0502020202020204" pitchFamily="34" charset="0"/>
                </a:rPr>
                <a:t>KRI</a:t>
              </a:r>
            </a:p>
            <a:p>
              <a:r>
                <a:rPr lang="en-ID" sz="1100" b="1" dirty="0" err="1" smtClean="0">
                  <a:latin typeface="Century Gothic" panose="020B0502020202020204" pitchFamily="34" charset="0"/>
                </a:rPr>
                <a:t>Mitra</a:t>
              </a:r>
              <a:r>
                <a:rPr lang="en-ID" sz="1100" b="1" dirty="0" smtClean="0">
                  <a:latin typeface="Century Gothic" panose="020B0502020202020204" pitchFamily="34" charset="0"/>
                </a:rPr>
                <a:t> </a:t>
              </a:r>
              <a:r>
                <a:rPr lang="en-ID" sz="1100" b="1" dirty="0" err="1" smtClean="0">
                  <a:latin typeface="Century Gothic" panose="020B0502020202020204" pitchFamily="34" charset="0"/>
                </a:rPr>
                <a:t>Rebina</a:t>
              </a:r>
              <a:endParaRPr lang="en-ID" sz="1100" b="1" dirty="0" smtClean="0">
                <a:latin typeface="Century Gothic" panose="020B0502020202020204" pitchFamily="34" charset="0"/>
              </a:endParaRPr>
            </a:p>
            <a:p>
              <a:r>
                <a:rPr lang="en-ID" sz="1100" b="1" dirty="0" err="1" smtClean="0">
                  <a:latin typeface="Century Gothic" panose="020B0502020202020204" pitchFamily="34" charset="0"/>
                </a:rPr>
                <a:t>Mitra</a:t>
              </a:r>
              <a:r>
                <a:rPr lang="en-ID" sz="1100" b="1" dirty="0" smtClean="0">
                  <a:latin typeface="Century Gothic" panose="020B0502020202020204" pitchFamily="34" charset="0"/>
                </a:rPr>
                <a:t> VEM</a:t>
              </a:r>
            </a:p>
            <a:p>
              <a:r>
                <a:rPr lang="en-ID" sz="1100" b="1" dirty="0" err="1" smtClean="0">
                  <a:latin typeface="Century Gothic" panose="020B0502020202020204" pitchFamily="34" charset="0"/>
                </a:rPr>
                <a:t>Mitra</a:t>
              </a:r>
              <a:r>
                <a:rPr lang="en-ID" sz="1100" b="1" dirty="0" smtClean="0">
                  <a:latin typeface="Century Gothic" panose="020B0502020202020204" pitchFamily="34" charset="0"/>
                </a:rPr>
                <a:t> KES</a:t>
              </a:r>
              <a:endParaRPr lang="id-ID" sz="11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1049559" y="5092907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id-ID" sz="800" b="1" i="1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105" name="Picture 10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005" y="5634694"/>
            <a:ext cx="380841" cy="43608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44" y="5634694"/>
            <a:ext cx="380841" cy="436087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8968060" y="4989889"/>
            <a:ext cx="1577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400" b="1" dirty="0" smtClean="0">
                <a:latin typeface="Century Gothic" pitchFamily="34" charset="0"/>
              </a:rPr>
              <a:t>20 PROVISIONING</a:t>
            </a:r>
            <a:endParaRPr lang="id-ID" sz="1400" b="1" dirty="0">
              <a:latin typeface="Century Gothic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27414" y="5809171"/>
            <a:ext cx="10038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100" b="1" dirty="0" err="1" smtClean="0">
                <a:latin typeface="Century Gothic" panose="020B0502020202020204" pitchFamily="34" charset="0"/>
              </a:rPr>
              <a:t>Mitra</a:t>
            </a:r>
            <a:r>
              <a:rPr lang="en-ID" sz="1100" b="1" dirty="0">
                <a:latin typeface="Century Gothic" panose="020B0502020202020204" pitchFamily="34" charset="0"/>
              </a:rPr>
              <a:t> </a:t>
            </a:r>
            <a:r>
              <a:rPr lang="en-ID" sz="1100" b="1" dirty="0" smtClean="0">
                <a:latin typeface="Century Gothic" panose="020B0502020202020204" pitchFamily="34" charset="0"/>
              </a:rPr>
              <a:t>PUTIJA</a:t>
            </a:r>
            <a:endParaRPr lang="id-ID" sz="1100" b="1" dirty="0">
              <a:latin typeface="Century Gothic" panose="020B0502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253576" y="602198"/>
            <a:ext cx="263098" cy="231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1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6589289" y="561971"/>
            <a:ext cx="4910202" cy="61394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7">
            <a:extLst>
              <a:ext uri="{FF2B5EF4-FFF2-40B4-BE49-F238E27FC236}">
                <a16:creationId xmlns="" xmlns:a16="http://schemas.microsoft.com/office/drawing/2014/main" id="{396C55C0-69FC-4795-88BB-77027EC2C3EB}"/>
              </a:ext>
            </a:extLst>
          </p:cNvPr>
          <p:cNvSpPr/>
          <p:nvPr/>
        </p:nvSpPr>
        <p:spPr>
          <a:xfrm>
            <a:off x="0" y="20722"/>
            <a:ext cx="6227218" cy="54124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tIns="34133">
            <a:spAutoFit/>
          </a:bodyPr>
          <a:lstStyle/>
          <a:p>
            <a:pPr defTabSz="914156"/>
            <a:r>
              <a:rPr lang="en-ID" sz="2655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HASIL CEKLOK DAN KENDALA UNSPEC</a:t>
            </a:r>
            <a:endParaRPr lang="en-US" sz="2655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02" y="1287086"/>
            <a:ext cx="4305546" cy="23858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439" y="3900120"/>
            <a:ext cx="3910672" cy="264327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998293" y="776614"/>
            <a:ext cx="2755726" cy="704842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b="1" dirty="0" smtClean="0">
                <a:solidFill>
                  <a:schemeClr val="bg1"/>
                </a:solidFill>
              </a:rPr>
              <a:t>CEKLOK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26585" y="673508"/>
            <a:ext cx="4585074" cy="602791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13069" y="673508"/>
            <a:ext cx="2462641" cy="568510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b="1" dirty="0" smtClean="0">
                <a:solidFill>
                  <a:schemeClr val="bg1"/>
                </a:solidFill>
              </a:rPr>
              <a:t>UNSPEC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525" y="5706820"/>
            <a:ext cx="3525259" cy="8972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34" y="3616486"/>
            <a:ext cx="3243640" cy="1739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517" y="1797084"/>
            <a:ext cx="2330903" cy="146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="" xmlns:a16="http://schemas.microsoft.com/office/drawing/2014/main" id="{396C55C0-69FC-4795-88BB-77027EC2C3EB}"/>
              </a:ext>
            </a:extLst>
          </p:cNvPr>
          <p:cNvSpPr/>
          <p:nvPr/>
        </p:nvSpPr>
        <p:spPr>
          <a:xfrm>
            <a:off x="0" y="20239"/>
            <a:ext cx="2777874" cy="54124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tIns="34133">
            <a:spAutoFit/>
          </a:bodyPr>
          <a:lstStyle/>
          <a:p>
            <a:pPr defTabSz="914156"/>
            <a:r>
              <a:rPr lang="en-ID" sz="2655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Support Needed</a:t>
            </a:r>
            <a:endParaRPr lang="en-US" sz="2655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A506079-38F5-524A-A381-CA21F5472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17151"/>
              </p:ext>
            </p:extLst>
          </p:nvPr>
        </p:nvGraphicFramePr>
        <p:xfrm>
          <a:off x="1171454" y="561488"/>
          <a:ext cx="4371802" cy="3424743"/>
        </p:xfrm>
        <a:graphic>
          <a:graphicData uri="http://schemas.openxmlformats.org/drawingml/2006/table">
            <a:tbl>
              <a:tblPr/>
              <a:tblGrid>
                <a:gridCol w="4371802">
                  <a:extLst>
                    <a:ext uri="{9D8B030D-6E8A-4147-A177-3AD203B41FA5}">
                      <a16:colId xmlns:a16="http://schemas.microsoft.com/office/drawing/2014/main" xmlns="" val="70219892"/>
                    </a:ext>
                  </a:extLst>
                </a:gridCol>
              </a:tblGrid>
              <a:tr h="181741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  <a:r>
                        <a:rPr lang="id-ID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IMPROVE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4762463"/>
                  </a:ext>
                </a:extLst>
              </a:tr>
              <a:tr h="251106"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Peningkatan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skill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teknisi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IOAN PCM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CNE agar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produktivitasnya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merata</a:t>
                      </a:r>
                      <a:endParaRPr lang="en-ID" sz="20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Peningkatan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skill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teknisi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provisioning PCM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CNE agar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bisa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melakukan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PT2 Simple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lancar</a:t>
                      </a:r>
                      <a:endParaRPr lang="en-ID" sz="20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Menghadirkan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korlap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teknisi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provisioning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tiap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mitra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provisioning di CNE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Penambahan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mitra</a:t>
                      </a:r>
                      <a:r>
                        <a:rPr lang="en-ID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maintenance </a:t>
                      </a:r>
                      <a:r>
                        <a:rPr lang="en-ID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berat</a:t>
                      </a:r>
                      <a:endParaRPr lang="en-ID" sz="20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145614"/>
                  </a:ext>
                </a:extLst>
              </a:tr>
              <a:tr h="357693">
                <a:tc>
                  <a:txBody>
                    <a:bodyPr/>
                    <a:lstStyle/>
                    <a:p>
                      <a:pPr marL="0" indent="0" algn="l" fontAlgn="ctr">
                        <a:buFont typeface="Arial" pitchFamily="34" charset="0"/>
                        <a:buNone/>
                      </a:pPr>
                      <a:endParaRPr lang="id-ID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6EFF2E4-E0A9-B344-9404-69F934144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967"/>
              </p:ext>
            </p:extLst>
          </p:nvPr>
        </p:nvGraphicFramePr>
        <p:xfrm>
          <a:off x="1171454" y="4131838"/>
          <a:ext cx="4371802" cy="3341370"/>
        </p:xfrm>
        <a:graphic>
          <a:graphicData uri="http://schemas.openxmlformats.org/drawingml/2006/table">
            <a:tbl>
              <a:tblPr/>
              <a:tblGrid>
                <a:gridCol w="4371802">
                  <a:extLst>
                    <a:ext uri="{9D8B030D-6E8A-4147-A177-3AD203B41FA5}">
                      <a16:colId xmlns:a16="http://schemas.microsoft.com/office/drawing/2014/main" xmlns="" val="405272945"/>
                    </a:ext>
                  </a:extLst>
                </a:gridCol>
              </a:tblGrid>
              <a:tr h="219844"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TOOLS</a:t>
                      </a:r>
                      <a:r>
                        <a:rPr lang="id-ID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IMPROVE</a:t>
                      </a:r>
                      <a:endParaRPr lang="en-ID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1458058"/>
                  </a:ext>
                </a:extLst>
              </a:tr>
              <a:tr h="1568446"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ID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Melengkapi</a:t>
                      </a:r>
                      <a:r>
                        <a:rPr lang="en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salker</a:t>
                      </a:r>
                      <a:r>
                        <a:rPr lang="en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alker</a:t>
                      </a:r>
                      <a:r>
                        <a:rPr lang="en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seluruh</a:t>
                      </a:r>
                      <a:r>
                        <a:rPr lang="en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teknisi</a:t>
                      </a:r>
                      <a:r>
                        <a:rPr lang="en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 PCM </a:t>
                      </a:r>
                      <a:r>
                        <a:rPr lang="en-ID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CNE (</a:t>
                      </a:r>
                      <a:r>
                        <a:rPr lang="en-ID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termasuk</a:t>
                      </a:r>
                      <a:r>
                        <a:rPr lang="en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baterai</a:t>
                      </a:r>
                      <a:r>
                        <a:rPr lang="en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valdat</a:t>
                      </a:r>
                      <a:r>
                        <a:rPr lang="en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ID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Perbaikan</a:t>
                      </a:r>
                      <a:r>
                        <a:rPr lang="en-ID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GPON 3 di STO PCM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ID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Penambahan</a:t>
                      </a:r>
                      <a:r>
                        <a:rPr lang="en-ID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feeder FDB di </a:t>
                      </a:r>
                      <a:r>
                        <a:rPr lang="en-ID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CNE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ID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Repair feeder FF </a:t>
                      </a:r>
                      <a:r>
                        <a:rPr lang="en-ID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ID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FBA di CNE</a:t>
                      </a:r>
                      <a:endParaRPr lang="en-ID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ID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Penambahan</a:t>
                      </a:r>
                      <a:r>
                        <a:rPr lang="en-ID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feeder FD, FG </a:t>
                      </a:r>
                      <a:r>
                        <a:rPr lang="en-ID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ID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FH di </a:t>
                      </a:r>
                      <a:r>
                        <a:rPr lang="en-ID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PCM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ID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ID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0238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82B30BA-77EF-5744-91CD-C729C0A05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84303"/>
              </p:ext>
            </p:extLst>
          </p:nvPr>
        </p:nvGraphicFramePr>
        <p:xfrm>
          <a:off x="6679618" y="571830"/>
          <a:ext cx="4362564" cy="3646170"/>
        </p:xfrm>
        <a:graphic>
          <a:graphicData uri="http://schemas.openxmlformats.org/drawingml/2006/table">
            <a:tbl>
              <a:tblPr/>
              <a:tblGrid>
                <a:gridCol w="4362564">
                  <a:extLst>
                    <a:ext uri="{9D8B030D-6E8A-4147-A177-3AD203B41FA5}">
                      <a16:colId xmlns:a16="http://schemas.microsoft.com/office/drawing/2014/main" xmlns="" val="2524354020"/>
                    </a:ext>
                  </a:extLst>
                </a:gridCol>
              </a:tblGrid>
              <a:tr h="25715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 IMPROVE</a:t>
                      </a:r>
                      <a:endParaRPr lang="en-ID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4678018"/>
                  </a:ext>
                </a:extLst>
              </a:tr>
              <a:tr h="154979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Percepatan kendala</a:t>
                      </a:r>
                      <a:r>
                        <a:rPr lang="pt-B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unspec yang membutuhkan maintenance berat</a:t>
                      </a:r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oleh AMQE dan TA Maintenance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pt-B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Penyesuaian kontrak untuk teknisi IOAN disesuaikan dengan LIS di PCM dan CNE 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pt-B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Percepatan pemenuhan order PT2 dan PT3 di PCM dan CNE</a:t>
                      </a: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pt-B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Pemindahan alpro di daerah Tol Sawangan</a:t>
                      </a:r>
                      <a:endParaRPr lang="pt-BR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ctr">
                        <a:buFont typeface="+mj-lt"/>
                        <a:buNone/>
                      </a:pP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902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58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5914" y="3305598"/>
            <a:ext cx="813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800" b="1" dirty="0" smtClean="0"/>
              <a:t>TERIMA KASIH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018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358</Words>
  <Application>Microsoft Office PowerPoint</Application>
  <PresentationFormat>Widescreen</PresentationFormat>
  <Paragraphs>180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Century Gothic</vt:lpstr>
      <vt:lpstr>Panton Black Caps</vt:lpstr>
      <vt:lpstr>Panton Light Caps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Review Juli 2019</dc:title>
  <dc:creator>Agista Rully Saraswati</dc:creator>
  <cp:lastModifiedBy>950193</cp:lastModifiedBy>
  <cp:revision>65</cp:revision>
  <dcterms:created xsi:type="dcterms:W3CDTF">2019-07-02T11:55:29Z</dcterms:created>
  <dcterms:modified xsi:type="dcterms:W3CDTF">2020-10-07T08:33:26Z</dcterms:modified>
</cp:coreProperties>
</file>